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0" r:id="rId2"/>
  </p:sldIdLst>
  <p:sldSz cx="43891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6405" autoAdjust="0"/>
  </p:normalViewPr>
  <p:slideViewPr>
    <p:cSldViewPr snapToGrid="0" snapToObjects="1">
      <p:cViewPr varScale="1">
        <p:scale>
          <a:sx n="22" d="100"/>
          <a:sy n="22" d="100"/>
        </p:scale>
        <p:origin x="-438" y="-150"/>
      </p:cViewPr>
      <p:guideLst>
        <p:guide orient="horz" pos="6912"/>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66727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281093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168400"/>
            <a:ext cx="946404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39148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05025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A5B7-E8A6-AF44-B101-53FD38A617C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17317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DA5B7-E8A6-AF44-B101-53FD38A617C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24923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168401"/>
            <a:ext cx="378561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DA5B7-E8A6-AF44-B101-53FD38A617CF}"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30076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DA5B7-E8A6-AF44-B101-53FD38A617CF}"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18617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DA5B7-E8A6-AF44-B101-53FD38A617CF}"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96063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DA5B7-E8A6-AF44-B101-53FD38A617C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223572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159762"/>
            <a:ext cx="2221992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DA5B7-E8A6-AF44-B101-53FD38A617C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20610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54DA5B7-E8A6-AF44-B101-53FD38A617CF}" type="datetimeFigureOut">
              <a:rPr lang="en-US" smtClean="0"/>
              <a:t>11/29/2022</a:t>
            </a:fld>
            <a:endParaRPr lang="en-US"/>
          </a:p>
        </p:txBody>
      </p:sp>
      <p:sp>
        <p:nvSpPr>
          <p:cNvPr id="5" name="Footer Placeholder 4"/>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5256C687-0735-7448-8449-51B676A45990}" type="slidenum">
              <a:rPr lang="en-US" smtClean="0"/>
              <a:t>‹#›</a:t>
            </a:fld>
            <a:endParaRPr lang="en-US"/>
          </a:p>
        </p:txBody>
      </p:sp>
    </p:spTree>
    <p:extLst>
      <p:ext uri="{BB962C8B-B14F-4D97-AF65-F5344CB8AC3E}">
        <p14:creationId xmlns:p14="http://schemas.microsoft.com/office/powerpoint/2010/main" val="35693861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www.researchgate.net/publication/353773522_Next_Words_Prediction_Using_Recurrent_NeuralNetworks"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s://drive.google.com/file/d/1GeUzNVqiixXHnTl8oNiQ2W3CynX_lsu2/view" TargetMode="Externa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9B46725A-D642-9441-95F2-F05C69E2BF14}"/>
              </a:ext>
            </a:extLst>
          </p:cNvPr>
          <p:cNvSpPr/>
          <p:nvPr/>
        </p:nvSpPr>
        <p:spPr>
          <a:xfrm>
            <a:off x="578030" y="20139133"/>
            <a:ext cx="4273514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xmlns="" id="{B90A710D-6E44-7D42-97EE-4991519EF344}"/>
              </a:ext>
            </a:extLst>
          </p:cNvPr>
          <p:cNvSpPr txBox="1"/>
          <p:nvPr/>
        </p:nvSpPr>
        <p:spPr>
          <a:xfrm>
            <a:off x="748738" y="20268172"/>
            <a:ext cx="17685566" cy="2308324"/>
          </a:xfrm>
          <a:prstGeom prst="rect">
            <a:avLst/>
          </a:prstGeom>
          <a:noFill/>
        </p:spPr>
        <p:txBody>
          <a:bodyPr wrap="square" rtlCol="0">
            <a:spAutoFit/>
          </a:bodyPr>
          <a:lstStyle/>
          <a:p>
            <a:r>
              <a:rPr lang="en-US" sz="3600" b="1" dirty="0" smtClean="0">
                <a:latin typeface="Times New Roman" pitchFamily="18" charset="0"/>
                <a:ea typeface="Source Sans Pro" panose="020B0503030403020204" pitchFamily="34" charset="0"/>
                <a:cs typeface="Times New Roman" pitchFamily="18" charset="0"/>
              </a:rPr>
              <a:t>Data </a:t>
            </a:r>
            <a:r>
              <a:rPr lang="en-US" sz="3600" b="1" dirty="0">
                <a:latin typeface="Times New Roman" pitchFamily="18" charset="0"/>
                <a:ea typeface="Source Sans Pro" panose="020B0503030403020204" pitchFamily="34" charset="0"/>
                <a:cs typeface="Times New Roman" pitchFamily="18" charset="0"/>
              </a:rPr>
              <a:t>Source: </a:t>
            </a:r>
            <a:r>
              <a:rPr lang="en-US" sz="3600" b="1" dirty="0">
                <a:latin typeface="Times New Roman" pitchFamily="18" charset="0"/>
                <a:ea typeface="Source Sans Pro" panose="020B0503030403020204" pitchFamily="34" charset="0"/>
                <a:cs typeface="Times New Roman" pitchFamily="18" charset="0"/>
                <a:hlinkClick r:id="rId2"/>
              </a:rPr>
              <a:t>https://</a:t>
            </a:r>
            <a:r>
              <a:rPr lang="en-US" sz="3600" b="1" dirty="0" smtClean="0">
                <a:latin typeface="Times New Roman" pitchFamily="18" charset="0"/>
                <a:ea typeface="Source Sans Pro" panose="020B0503030403020204" pitchFamily="34" charset="0"/>
                <a:cs typeface="Times New Roman" pitchFamily="18" charset="0"/>
                <a:hlinkClick r:id="rId2"/>
              </a:rPr>
              <a:t>drive.google.com/file/d/1GeUzNVqiixXHnTl8oNiQ2W3CynX_lsu2/view</a:t>
            </a:r>
            <a:endParaRPr lang="en-US" sz="3600" b="1" dirty="0" smtClean="0">
              <a:latin typeface="Times New Roman" pitchFamily="18" charset="0"/>
              <a:ea typeface="Source Sans Pro" panose="020B0503030403020204" pitchFamily="34" charset="0"/>
              <a:cs typeface="Times New Roman" pitchFamily="18" charset="0"/>
            </a:endParaRPr>
          </a:p>
          <a:p>
            <a:endParaRPr lang="en-US" sz="3600" b="1" dirty="0">
              <a:latin typeface="Times New Roman" pitchFamily="18" charset="0"/>
              <a:ea typeface="Source Sans Pro" panose="020B0503030403020204" pitchFamily="34" charset="0"/>
              <a:cs typeface="Times New Roman" pitchFamily="18" charset="0"/>
            </a:endParaRPr>
          </a:p>
          <a:p>
            <a:endParaRPr lang="en-US" sz="3600" b="1" dirty="0">
              <a:latin typeface="Times New Roman" pitchFamily="18" charset="0"/>
              <a:ea typeface="Source Sans Pro" panose="020B0503030403020204" pitchFamily="34" charset="0"/>
              <a:cs typeface="Times New Roman" pitchFamily="18" charset="0"/>
            </a:endParaRPr>
          </a:p>
        </p:txBody>
      </p:sp>
      <p:sp>
        <p:nvSpPr>
          <p:cNvPr id="33" name="TextBox 32">
            <a:extLst>
              <a:ext uri="{FF2B5EF4-FFF2-40B4-BE49-F238E27FC236}">
                <a16:creationId xmlns:a16="http://schemas.microsoft.com/office/drawing/2014/main" xmlns="" id="{7B7D35E4-F1FD-7045-87B8-112E66E3C8FD}"/>
              </a:ext>
            </a:extLst>
          </p:cNvPr>
          <p:cNvSpPr txBox="1"/>
          <p:nvPr/>
        </p:nvSpPr>
        <p:spPr>
          <a:xfrm>
            <a:off x="38649230" y="20262616"/>
            <a:ext cx="4588100"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Example 3: Funding provided by the American Physical Therapy Association’s </a:t>
            </a:r>
            <a:r>
              <a:rPr lang="en-US" sz="2000" dirty="0" err="1">
                <a:latin typeface="Source Sans Pro" panose="020B0503030403020204" pitchFamily="34" charset="0"/>
                <a:ea typeface="Source Sans Pro" panose="020B0503030403020204" pitchFamily="34" charset="0"/>
                <a:cs typeface="Open Sans"/>
              </a:rPr>
              <a:t>xxxxxxxx</a:t>
            </a:r>
            <a:r>
              <a:rPr lang="en-US" sz="2000" dirty="0">
                <a:latin typeface="Source Sans Pro" panose="020B0503030403020204" pitchFamily="34" charset="0"/>
                <a:ea typeface="Source Sans Pro" panose="020B0503030403020204" pitchFamily="34" charset="0"/>
                <a:cs typeface="Open Sans"/>
              </a:rPr>
              <a:t> Program. </a:t>
            </a:r>
          </a:p>
        </p:txBody>
      </p:sp>
      <p:sp>
        <p:nvSpPr>
          <p:cNvPr id="34" name="Rectangle 33">
            <a:extLst>
              <a:ext uri="{FF2B5EF4-FFF2-40B4-BE49-F238E27FC236}">
                <a16:creationId xmlns:a16="http://schemas.microsoft.com/office/drawing/2014/main" xmlns="" id="{C2FDA863-90C2-F448-AF42-E0C9317C0030}"/>
              </a:ext>
            </a:extLst>
          </p:cNvPr>
          <p:cNvSpPr/>
          <p:nvPr/>
        </p:nvSpPr>
        <p:spPr>
          <a:xfrm>
            <a:off x="35634687" y="20313467"/>
            <a:ext cx="2801082" cy="9062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xmlns="" id="{78838EFF-F2BA-EC45-923B-1AAB0EFE7B99}"/>
              </a:ext>
            </a:extLst>
          </p:cNvPr>
          <p:cNvSpPr txBox="1"/>
          <p:nvPr/>
        </p:nvSpPr>
        <p:spPr>
          <a:xfrm>
            <a:off x="29677901" y="20412570"/>
            <a:ext cx="5783863" cy="707886"/>
          </a:xfrm>
          <a:prstGeom prst="rect">
            <a:avLst/>
          </a:prstGeom>
          <a:noFill/>
        </p:spPr>
        <p:txBody>
          <a:bodyPr wrap="square" rtlCol="0">
            <a:spAutoFit/>
          </a:bodyPr>
          <a:lstStyle/>
          <a:p>
            <a:pPr algn="r"/>
            <a:r>
              <a:rPr lang="en-US" sz="2000" dirty="0">
                <a:latin typeface="Source Sans Pro" panose="020B0503030403020204" pitchFamily="34" charset="0"/>
                <a:ea typeface="Source Sans Pro" panose="020B0503030403020204" pitchFamily="34" charset="0"/>
                <a:cs typeface="Open Sans"/>
              </a:rPr>
              <a:t>*Size of this logo is notably smaller than the primary Washington University logo in header.</a:t>
            </a:r>
          </a:p>
        </p:txBody>
      </p:sp>
      <p:sp>
        <p:nvSpPr>
          <p:cNvPr id="36" name="TextBox 35">
            <a:extLst>
              <a:ext uri="{FF2B5EF4-FFF2-40B4-BE49-F238E27FC236}">
                <a16:creationId xmlns:a16="http://schemas.microsoft.com/office/drawing/2014/main" xmlns="" id="{320E3599-04B3-2249-9315-65D3FDB92DB0}"/>
              </a:ext>
            </a:extLst>
          </p:cNvPr>
          <p:cNvSpPr txBox="1"/>
          <p:nvPr/>
        </p:nvSpPr>
        <p:spPr>
          <a:xfrm>
            <a:off x="35751426" y="20423820"/>
            <a:ext cx="2547081" cy="707886"/>
          </a:xfrm>
          <a:prstGeom prst="rect">
            <a:avLst/>
          </a:prstGeom>
          <a:noFill/>
        </p:spPr>
        <p:txBody>
          <a:bodyPr wrap="square" rtlCol="0">
            <a:spAutoFit/>
          </a:bodyPr>
          <a:lstStyle/>
          <a:p>
            <a:pPr algn="ctr"/>
            <a:r>
              <a:rPr lang="en-US" sz="2000" dirty="0">
                <a:latin typeface="Source Sans Pro" panose="020B0503030403020204" pitchFamily="34" charset="0"/>
                <a:ea typeface="Source Sans Pro" panose="020B0503030403020204" pitchFamily="34" charset="0"/>
                <a:cs typeface="Open Sans"/>
              </a:rPr>
              <a:t>Outside entity logo,</a:t>
            </a:r>
          </a:p>
          <a:p>
            <a:pPr algn="ctr"/>
            <a:r>
              <a:rPr lang="en-US" sz="2000" dirty="0">
                <a:latin typeface="Source Sans Pro" panose="020B0503030403020204" pitchFamily="34" charset="0"/>
                <a:ea typeface="Source Sans Pro" panose="020B0503030403020204" pitchFamily="34" charset="0"/>
                <a:cs typeface="Open Sans"/>
              </a:rPr>
              <a:t> if needed*</a:t>
            </a:r>
          </a:p>
        </p:txBody>
      </p:sp>
      <p:sp>
        <p:nvSpPr>
          <p:cNvPr id="27" name="Rectangle 26">
            <a:extLst>
              <a:ext uri="{FF2B5EF4-FFF2-40B4-BE49-F238E27FC236}">
                <a16:creationId xmlns:a16="http://schemas.microsoft.com/office/drawing/2014/main" xmlns="" id="{8C81AB9C-C836-5B4E-8421-0A77162CD25F}"/>
              </a:ext>
            </a:extLst>
          </p:cNvPr>
          <p:cNvSpPr/>
          <p:nvPr/>
        </p:nvSpPr>
        <p:spPr>
          <a:xfrm>
            <a:off x="29462250" y="20139133"/>
            <a:ext cx="1385092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074EAD15-FE21-2145-AA9D-8A8C1C2DC577}"/>
              </a:ext>
            </a:extLst>
          </p:cNvPr>
          <p:cNvSpPr txBox="1"/>
          <p:nvPr/>
        </p:nvSpPr>
        <p:spPr>
          <a:xfrm>
            <a:off x="24574500" y="20252829"/>
            <a:ext cx="18173700" cy="1692771"/>
          </a:xfrm>
          <a:prstGeom prst="rect">
            <a:avLst/>
          </a:prstGeom>
          <a:noFill/>
        </p:spPr>
        <p:txBody>
          <a:bodyPr wrap="square" rtlCol="0">
            <a:spAutoFit/>
          </a:bodyPr>
          <a:lstStyle/>
          <a:p>
            <a:r>
              <a:rPr lang="en-US" sz="2800" b="1" dirty="0" smtClean="0">
                <a:solidFill>
                  <a:schemeClr val="accent6">
                    <a:lumMod val="50000"/>
                  </a:schemeClr>
                </a:solidFill>
                <a:latin typeface="Times New Roman" pitchFamily="18" charset="0"/>
                <a:ea typeface="Source Sans Pro" panose="020B0503030403020204" pitchFamily="34" charset="0"/>
                <a:cs typeface="Times New Roman" pitchFamily="18" charset="0"/>
              </a:rPr>
              <a:t>Baseline: </a:t>
            </a:r>
            <a:r>
              <a:rPr lang="en-US" sz="2800" dirty="0" err="1" smtClean="0">
                <a:latin typeface="Times New Roman" pitchFamily="18" charset="0"/>
                <a:ea typeface="Source Sans Pro" panose="020B0503030403020204" pitchFamily="34" charset="0"/>
                <a:cs typeface="Times New Roman" pitchFamily="18" charset="0"/>
              </a:rPr>
              <a:t>Sourabh</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Ambulgekar</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Sanket</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Malewadikar</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Raju</a:t>
            </a:r>
            <a:r>
              <a:rPr lang="en-US" sz="2800" dirty="0" smtClean="0">
                <a:latin typeface="Times New Roman" pitchFamily="18" charset="0"/>
                <a:ea typeface="Source Sans Pro" panose="020B0503030403020204" pitchFamily="34" charset="0"/>
                <a:cs typeface="Times New Roman" pitchFamily="18" charset="0"/>
              </a:rPr>
              <a:t> </a:t>
            </a:r>
            <a:r>
              <a:rPr lang="en-US" sz="2800" dirty="0" err="1" smtClean="0">
                <a:latin typeface="Times New Roman" pitchFamily="18" charset="0"/>
                <a:ea typeface="Source Sans Pro" panose="020B0503030403020204" pitchFamily="34" charset="0"/>
                <a:cs typeface="Times New Roman" pitchFamily="18" charset="0"/>
              </a:rPr>
              <a:t>Garande</a:t>
            </a:r>
            <a:r>
              <a:rPr lang="en-US" sz="2800" dirty="0" smtClean="0">
                <a:latin typeface="Times New Roman" pitchFamily="18" charset="0"/>
                <a:ea typeface="Source Sans Pro" panose="020B0503030403020204" pitchFamily="34" charset="0"/>
                <a:cs typeface="Times New Roman" pitchFamily="18" charset="0"/>
              </a:rPr>
              <a:t>, Dr. </a:t>
            </a:r>
            <a:r>
              <a:rPr lang="en-US" sz="2800" dirty="0" err="1" smtClean="0">
                <a:latin typeface="Times New Roman" pitchFamily="18" charset="0"/>
                <a:ea typeface="Source Sans Pro" panose="020B0503030403020204" pitchFamily="34" charset="0"/>
                <a:cs typeface="Times New Roman" pitchFamily="18" charset="0"/>
              </a:rPr>
              <a:t>Bharti</a:t>
            </a:r>
            <a:r>
              <a:rPr lang="en-US" sz="2800" dirty="0" smtClean="0">
                <a:latin typeface="Times New Roman" pitchFamily="18" charset="0"/>
                <a:ea typeface="Source Sans Pro" panose="020B0503030403020204" pitchFamily="34" charset="0"/>
                <a:cs typeface="Times New Roman" pitchFamily="18" charset="0"/>
              </a:rPr>
              <a:t> Joshi (2021). “Next Words Prediction Using Recurrent Neural Networks”, ICACC conference. Source:</a:t>
            </a:r>
          </a:p>
          <a:p>
            <a:r>
              <a:rPr lang="en-US" sz="2800" dirty="0" smtClean="0">
                <a:latin typeface="Times New Roman" pitchFamily="18" charset="0"/>
                <a:ea typeface="Source Sans Pro" panose="020B0503030403020204" pitchFamily="34" charset="0"/>
                <a:cs typeface="Times New Roman" pitchFamily="18" charset="0"/>
                <a:hlinkClick r:id="rId3"/>
              </a:rPr>
              <a:t>https://www.researchgate.net/publication/353773522_Next_Words_Prediction_Using_Recurrent_NeuralNetworks</a:t>
            </a:r>
            <a:endParaRPr lang="en-US" sz="2800" dirty="0" smtClean="0">
              <a:latin typeface="Times New Roman" pitchFamily="18" charset="0"/>
              <a:ea typeface="Source Sans Pro" panose="020B0503030403020204" pitchFamily="34" charset="0"/>
              <a:cs typeface="Times New Roman" pitchFamily="18" charset="0"/>
            </a:endParaRPr>
          </a:p>
          <a:p>
            <a:r>
              <a:rPr lang="en-US" sz="2000" dirty="0" smtClean="0">
                <a:latin typeface="Source Sans Pro" panose="020B0503030403020204" pitchFamily="34" charset="0"/>
                <a:ea typeface="Source Sans Pro" panose="020B0503030403020204" pitchFamily="34" charset="0"/>
                <a:cs typeface="Open Sans"/>
              </a:rPr>
              <a:t>.</a:t>
            </a:r>
            <a:endParaRPr lang="en-US" sz="2000" dirty="0">
              <a:latin typeface="Source Sans Pro" panose="020B0503030403020204" pitchFamily="34" charset="0"/>
              <a:ea typeface="Source Sans Pro" panose="020B0503030403020204" pitchFamily="34" charset="0"/>
              <a:cs typeface="Open Sans"/>
            </a:endParaRPr>
          </a:p>
        </p:txBody>
      </p:sp>
      <p:sp>
        <p:nvSpPr>
          <p:cNvPr id="37" name="Rectangle 36">
            <a:extLst>
              <a:ext uri="{FF2B5EF4-FFF2-40B4-BE49-F238E27FC236}">
                <a16:creationId xmlns:a16="http://schemas.microsoft.com/office/drawing/2014/main" xmlns="" id="{393A7CF2-67BC-334E-8798-216E3CC122B2}"/>
              </a:ext>
            </a:extLst>
          </p:cNvPr>
          <p:cNvSpPr/>
          <p:nvPr/>
        </p:nvSpPr>
        <p:spPr>
          <a:xfrm>
            <a:off x="578030" y="3305376"/>
            <a:ext cx="13889538" cy="878589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algn="just"/>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r>
              <a:rPr lang="en-US" sz="3600" dirty="0" smtClean="0">
                <a:solidFill>
                  <a:schemeClr val="tx1"/>
                </a:solidFill>
                <a:latin typeface="Times New Roman" pitchFamily="18" charset="0"/>
                <a:cs typeface="Times New Roman" pitchFamily="18" charset="0"/>
              </a:rPr>
              <a:t>As  </a:t>
            </a:r>
            <a:r>
              <a:rPr lang="en-US" sz="3600" dirty="0">
                <a:solidFill>
                  <a:schemeClr val="tx1"/>
                </a:solidFill>
                <a:latin typeface="Times New Roman" pitchFamily="18" charset="0"/>
                <a:cs typeface="Times New Roman" pitchFamily="18" charset="0"/>
              </a:rPr>
              <a:t>the  task's  title  indicates,  language  modeling  is  a method of </a:t>
            </a:r>
            <a:r>
              <a:rPr lang="en-US" sz="3600" dirty="0" smtClean="0">
                <a:solidFill>
                  <a:schemeClr val="tx1"/>
                </a:solidFill>
                <a:latin typeface="Times New Roman" pitchFamily="18" charset="0"/>
                <a:cs typeface="Times New Roman" pitchFamily="18" charset="0"/>
              </a:rPr>
              <a:t>predicting </a:t>
            </a:r>
            <a:r>
              <a:rPr lang="en-US" sz="3600" dirty="0">
                <a:solidFill>
                  <a:schemeClr val="tx1"/>
                </a:solidFill>
                <a:latin typeface="Times New Roman" pitchFamily="18" charset="0"/>
                <a:cs typeface="Times New Roman" pitchFamily="18" charset="0"/>
              </a:rPr>
              <a:t>the words that will appear in a sequence.</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It is a task that will predict which word  comes  next  in  sequence.  It  is  part  of  Natural  Language  Processing  and  used  in  Deep learning</a:t>
            </a:r>
            <a:r>
              <a:rPr lang="en-US" sz="3600" dirty="0" smtClean="0">
                <a:solidFill>
                  <a:schemeClr val="tx1"/>
                </a:solidFill>
                <a:latin typeface="Times New Roman" pitchFamily="18" charset="0"/>
                <a:cs typeface="Times New Roman" pitchFamily="18" charset="0"/>
              </a:rPr>
              <a:t>.</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Hence, Deep Learning is </a:t>
            </a:r>
            <a:r>
              <a:rPr lang="en-US" sz="3600" dirty="0" smtClean="0">
                <a:solidFill>
                  <a:schemeClr val="tx1"/>
                </a:solidFill>
                <a:latin typeface="Times New Roman" pitchFamily="18" charset="0"/>
                <a:cs typeface="Times New Roman" pitchFamily="18" charset="0"/>
              </a:rPr>
              <a:t>functionality</a:t>
            </a: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r>
              <a:rPr lang="en-US" sz="3600" dirty="0">
                <a:solidFill>
                  <a:schemeClr val="tx1"/>
                </a:solidFill>
                <a:latin typeface="Times New Roman" pitchFamily="18" charset="0"/>
                <a:cs typeface="Times New Roman" pitchFamily="18" charset="0"/>
              </a:rPr>
              <a:t>of AI to make choice of decisions </a:t>
            </a:r>
            <a:r>
              <a:rPr lang="en-US" sz="3600" dirty="0" smtClean="0">
                <a:solidFill>
                  <a:schemeClr val="tx1"/>
                </a:solidFill>
                <a:latin typeface="Times New Roman" pitchFamily="18" charset="0"/>
                <a:cs typeface="Times New Roman" pitchFamily="18" charset="0"/>
              </a:rPr>
              <a:t>made</a:t>
            </a:r>
          </a:p>
          <a:p>
            <a:pPr algn="just"/>
            <a:r>
              <a:rPr lang="en-US" sz="3600" dirty="0" smtClean="0">
                <a:solidFill>
                  <a:schemeClr val="tx1"/>
                </a:solidFill>
                <a:latin typeface="Times New Roman" pitchFamily="18" charset="0"/>
                <a:cs typeface="Times New Roman" pitchFamily="18" charset="0"/>
              </a:rPr>
              <a:t>    from </a:t>
            </a:r>
            <a:r>
              <a:rPr lang="en-US" sz="3600" dirty="0">
                <a:solidFill>
                  <a:schemeClr val="tx1"/>
                </a:solidFill>
                <a:latin typeface="Times New Roman" pitchFamily="18" charset="0"/>
                <a:cs typeface="Times New Roman" pitchFamily="18" charset="0"/>
              </a:rPr>
              <a:t>set of hidden patterns </a:t>
            </a:r>
            <a:endParaRPr lang="en-US" sz="3600" dirty="0" smtClean="0">
              <a:solidFill>
                <a:schemeClr val="tx1"/>
              </a:solidFill>
              <a:latin typeface="Times New Roman" pitchFamily="18" charset="0"/>
              <a:cs typeface="Times New Roman" pitchFamily="18" charset="0"/>
            </a:endParaRP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similarly </a:t>
            </a:r>
            <a:r>
              <a:rPr lang="en-US" sz="3600" dirty="0">
                <a:solidFill>
                  <a:schemeClr val="tx1"/>
                </a:solidFill>
                <a:latin typeface="Times New Roman" pitchFamily="18" charset="0"/>
                <a:cs typeface="Times New Roman" pitchFamily="18" charset="0"/>
              </a:rPr>
              <a:t>to human </a:t>
            </a:r>
            <a:r>
              <a:rPr lang="en-US" sz="3600" dirty="0" smtClean="0">
                <a:solidFill>
                  <a:schemeClr val="tx1"/>
                </a:solidFill>
                <a:latin typeface="Times New Roman" pitchFamily="18" charset="0"/>
                <a:cs typeface="Times New Roman" pitchFamily="18" charset="0"/>
              </a:rPr>
              <a:t>brain.</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According to </a:t>
            </a:r>
            <a:r>
              <a:rPr lang="en-US" sz="3600" dirty="0" smtClean="0">
                <a:solidFill>
                  <a:schemeClr val="tx1"/>
                </a:solidFill>
                <a:latin typeface="Times New Roman" pitchFamily="18" charset="0"/>
                <a:cs typeface="Times New Roman" pitchFamily="18" charset="0"/>
              </a:rPr>
              <a:t>historical</a:t>
            </a: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r>
              <a:rPr lang="en-US" sz="3600" dirty="0">
                <a:solidFill>
                  <a:schemeClr val="tx1"/>
                </a:solidFill>
                <a:latin typeface="Times New Roman" pitchFamily="18" charset="0"/>
                <a:cs typeface="Times New Roman" pitchFamily="18" charset="0"/>
              </a:rPr>
              <a:t>search data, Google search </a:t>
            </a:r>
            <a:endParaRPr lang="en-US" sz="3600" dirty="0" smtClean="0">
              <a:solidFill>
                <a:schemeClr val="tx1"/>
              </a:solidFill>
              <a:latin typeface="Times New Roman" pitchFamily="18" charset="0"/>
              <a:cs typeface="Times New Roman" pitchFamily="18" charset="0"/>
            </a:endParaRP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recommendations frequently</a:t>
            </a:r>
          </a:p>
          <a:p>
            <a:pPr algn="just"/>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use </a:t>
            </a:r>
            <a:r>
              <a:rPr lang="en-US" sz="3600" dirty="0">
                <a:solidFill>
                  <a:schemeClr val="tx1"/>
                </a:solidFill>
                <a:latin typeface="Times New Roman" pitchFamily="18" charset="0"/>
                <a:cs typeface="Times New Roman" pitchFamily="18" charset="0"/>
              </a:rPr>
              <a:t>the </a:t>
            </a:r>
            <a:r>
              <a:rPr lang="en-US" sz="3600" dirty="0" smtClean="0">
                <a:solidFill>
                  <a:schemeClr val="tx1"/>
                </a:solidFill>
                <a:latin typeface="Times New Roman" pitchFamily="18" charset="0"/>
                <a:cs typeface="Times New Roman" pitchFamily="18" charset="0"/>
              </a:rPr>
              <a:t> forecast </a:t>
            </a:r>
            <a:r>
              <a:rPr lang="en-US" sz="3600" dirty="0">
                <a:solidFill>
                  <a:schemeClr val="tx1"/>
                </a:solidFill>
                <a:latin typeface="Times New Roman" pitchFamily="18" charset="0"/>
                <a:cs typeface="Times New Roman" pitchFamily="18" charset="0"/>
              </a:rPr>
              <a:t>of the </a:t>
            </a:r>
            <a:r>
              <a:rPr lang="en-US" sz="3600" dirty="0" smtClean="0">
                <a:solidFill>
                  <a:schemeClr val="tx1"/>
                </a:solidFill>
                <a:latin typeface="Times New Roman" pitchFamily="18" charset="0"/>
                <a:cs typeface="Times New Roman" pitchFamily="18" charset="0"/>
              </a:rPr>
              <a:t>next word automatically displayed.</a:t>
            </a:r>
          </a:p>
          <a:p>
            <a:pPr algn="just"/>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a:solidFill>
                <a:schemeClr val="tx1"/>
              </a:solidFill>
              <a:latin typeface="Times New Roman" pitchFamily="18" charset="0"/>
              <a:cs typeface="Times New Roman" pitchFamily="18" charset="0"/>
            </a:endParaRPr>
          </a:p>
        </p:txBody>
      </p:sp>
      <p:sp>
        <p:nvSpPr>
          <p:cNvPr id="42" name="Rectangle 41">
            <a:extLst>
              <a:ext uri="{FF2B5EF4-FFF2-40B4-BE49-F238E27FC236}">
                <a16:creationId xmlns:a16="http://schemas.microsoft.com/office/drawing/2014/main" xmlns="" id="{A2E89F3A-EBA2-9D4B-8099-809C55F9FAB5}"/>
              </a:ext>
            </a:extLst>
          </p:cNvPr>
          <p:cNvSpPr/>
          <p:nvPr/>
        </p:nvSpPr>
        <p:spPr>
          <a:xfrm>
            <a:off x="29462250" y="3305376"/>
            <a:ext cx="13850920" cy="1050950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r>
              <a:rPr lang="en-US" sz="3600" b="1" dirty="0" smtClean="0">
                <a:solidFill>
                  <a:schemeClr val="tx1"/>
                </a:solidFill>
                <a:latin typeface="Times New Roman" pitchFamily="18" charset="0"/>
                <a:cs typeface="Times New Roman" pitchFamily="18" charset="0"/>
              </a:rPr>
              <a:t>Comparison Models:</a:t>
            </a:r>
          </a:p>
          <a:p>
            <a:endParaRPr lang="en-US" sz="3600" b="1" dirty="0" smtClean="0">
              <a:solidFill>
                <a:schemeClr val="tx1"/>
              </a:solidFill>
              <a:latin typeface="Times New Roman" pitchFamily="18" charset="0"/>
              <a:cs typeface="Times New Roman" pitchFamily="18" charset="0"/>
            </a:endParaRPr>
          </a:p>
          <a:p>
            <a:endParaRPr lang="en-US" sz="3600" b="1" dirty="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endParaRPr lang="en-US" sz="3600" b="1" dirty="0" smtClean="0">
              <a:solidFill>
                <a:schemeClr val="tx1"/>
              </a:solidFill>
              <a:latin typeface="Times New Roman" pitchFamily="18" charset="0"/>
              <a:cs typeface="Times New Roman" pitchFamily="18" charset="0"/>
            </a:endParaRPr>
          </a:p>
          <a:p>
            <a:r>
              <a:rPr lang="en-US" sz="3600" b="1" dirty="0">
                <a:solidFill>
                  <a:schemeClr val="tx1"/>
                </a:solidFill>
                <a:latin typeface="Times New Roman" pitchFamily="18" charset="0"/>
                <a:cs typeface="Times New Roman" pitchFamily="18" charset="0"/>
              </a:rPr>
              <a:t>Graph plot for Model Loss v/s </a:t>
            </a:r>
            <a:r>
              <a:rPr lang="en-US" sz="3600" b="1" dirty="0" smtClean="0">
                <a:solidFill>
                  <a:schemeClr val="tx1"/>
                </a:solidFill>
                <a:latin typeface="Times New Roman" pitchFamily="18" charset="0"/>
                <a:cs typeface="Times New Roman" pitchFamily="18" charset="0"/>
              </a:rPr>
              <a:t>              Predicting the Next word using</a:t>
            </a:r>
          </a:p>
          <a:p>
            <a:r>
              <a:rPr lang="en-US" sz="3600" b="1" dirty="0" smtClean="0">
                <a:solidFill>
                  <a:schemeClr val="tx1"/>
                </a:solidFill>
                <a:latin typeface="Times New Roman" pitchFamily="18" charset="0"/>
                <a:cs typeface="Times New Roman" pitchFamily="18" charset="0"/>
              </a:rPr>
              <a:t>Accuracy for LSTM it is </a:t>
            </a:r>
            <a:r>
              <a:rPr lang="en-US" sz="3600" b="1" dirty="0">
                <a:solidFill>
                  <a:schemeClr val="tx1"/>
                </a:solidFill>
                <a:latin typeface="Times New Roman" pitchFamily="18" charset="0"/>
                <a:cs typeface="Times New Roman" pitchFamily="18" charset="0"/>
              </a:rPr>
              <a:t>consistent       </a:t>
            </a:r>
            <a:r>
              <a:rPr lang="en-US" sz="3600" b="1" dirty="0" smtClean="0">
                <a:solidFill>
                  <a:schemeClr val="tx1"/>
                </a:solidFill>
                <a:latin typeface="Times New Roman" pitchFamily="18" charset="0"/>
                <a:cs typeface="Times New Roman" pitchFamily="18" charset="0"/>
              </a:rPr>
              <a:t>LSTM model</a:t>
            </a:r>
          </a:p>
          <a:p>
            <a:r>
              <a:rPr lang="en-US" sz="3600" b="1" dirty="0" smtClean="0">
                <a:solidFill>
                  <a:schemeClr val="tx1"/>
                </a:solidFill>
                <a:latin typeface="Times New Roman" pitchFamily="18" charset="0"/>
                <a:cs typeface="Times New Roman" pitchFamily="18" charset="0"/>
              </a:rPr>
              <a:t>when compare with Bi-LSTM:              </a:t>
            </a:r>
            <a:r>
              <a:rPr lang="en-US" sz="3600" b="1" dirty="0" smtClean="0">
                <a:solidFill>
                  <a:srgbClr val="FF0000"/>
                </a:solidFill>
                <a:latin typeface="Times New Roman" pitchFamily="18" charset="0"/>
                <a:cs typeface="Times New Roman" pitchFamily="18" charset="0"/>
              </a:rPr>
              <a:t>Test 1:</a:t>
            </a:r>
            <a:endParaRPr lang="en-US" sz="3600" b="1" dirty="0">
              <a:solidFill>
                <a:srgbClr val="FF0000"/>
              </a:solidFill>
              <a:latin typeface="Times New Roman" pitchFamily="18" charset="0"/>
              <a:cs typeface="Times New Roman" pitchFamily="18" charset="0"/>
            </a:endParaRPr>
          </a:p>
          <a:p>
            <a:pPr algn="ctr"/>
            <a:endParaRPr lang="en-US" sz="6000" dirty="0" smtClean="0">
              <a:solidFill>
                <a:schemeClr val="tx1"/>
              </a:solidFill>
              <a:latin typeface="Times New Roman" pitchFamily="18" charset="0"/>
              <a:cs typeface="Times New Roman" pitchFamily="18" charset="0"/>
            </a:endParaRPr>
          </a:p>
          <a:p>
            <a:pPr algn="ctr"/>
            <a:r>
              <a:rPr lang="en-US" sz="3600" b="1" dirty="0" smtClean="0">
                <a:solidFill>
                  <a:srgbClr val="FF0000"/>
                </a:solidFill>
                <a:latin typeface="Times New Roman" pitchFamily="18" charset="0"/>
                <a:cs typeface="Times New Roman" pitchFamily="18" charset="0"/>
              </a:rPr>
              <a:t>        T                                </a:t>
            </a:r>
          </a:p>
          <a:p>
            <a:pPr algn="ctr"/>
            <a:r>
              <a:rPr lang="en-US" sz="3600" b="1" dirty="0">
                <a:solidFill>
                  <a:srgbClr val="FF0000"/>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                         Test 2:            </a:t>
            </a:r>
          </a:p>
          <a:p>
            <a:pPr algn="ctr"/>
            <a:r>
              <a:rPr lang="en-US" sz="3600" b="1" dirty="0" smtClean="0">
                <a:solidFill>
                  <a:srgbClr val="FF0000"/>
                </a:solidFill>
                <a:latin typeface="Times New Roman" pitchFamily="18" charset="0"/>
                <a:cs typeface="Times New Roman" pitchFamily="18" charset="0"/>
              </a:rPr>
              <a:t>             </a:t>
            </a:r>
          </a:p>
          <a:p>
            <a:pPr algn="ctr"/>
            <a:r>
              <a:rPr lang="en-US" sz="3600" b="1" dirty="0" smtClean="0">
                <a:solidFill>
                  <a:schemeClr val="tx1"/>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    </a:t>
            </a:r>
          </a:p>
          <a:p>
            <a:pPr algn="ct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endParaRPr lang="en-US" sz="3600" b="1" dirty="0" smtClean="0">
              <a:solidFill>
                <a:srgbClr val="FF0000"/>
              </a:solidFill>
              <a:latin typeface="Times New Roman" pitchFamily="18" charset="0"/>
              <a:cs typeface="Times New Roman" pitchFamily="18" charset="0"/>
            </a:endParaRPr>
          </a:p>
          <a:p>
            <a:pPr algn="ctr"/>
            <a:endParaRPr lang="en-US" sz="6000" dirty="0" smtClean="0">
              <a:solidFill>
                <a:schemeClr val="tx1"/>
              </a:solidFill>
              <a:latin typeface="Times New Roman" pitchFamily="18" charset="0"/>
              <a:cs typeface="Times New Roman" pitchFamily="18" charset="0"/>
            </a:endParaRPr>
          </a:p>
          <a:p>
            <a:pPr algn="ctr"/>
            <a:endParaRPr lang="en-US" sz="6000" dirty="0">
              <a:solidFill>
                <a:schemeClr val="tx1"/>
              </a:solidFill>
              <a:latin typeface="Times New Roman" pitchFamily="18" charset="0"/>
              <a:cs typeface="Times New Roman" pitchFamily="18" charset="0"/>
            </a:endParaRPr>
          </a:p>
        </p:txBody>
      </p:sp>
      <p:sp>
        <p:nvSpPr>
          <p:cNvPr id="43" name="Rectangle 42">
            <a:extLst>
              <a:ext uri="{FF2B5EF4-FFF2-40B4-BE49-F238E27FC236}">
                <a16:creationId xmlns:a16="http://schemas.microsoft.com/office/drawing/2014/main" xmlns="" id="{E989DE4F-417D-4445-B7EE-61F99E919C11}"/>
              </a:ext>
            </a:extLst>
          </p:cNvPr>
          <p:cNvSpPr/>
          <p:nvPr/>
        </p:nvSpPr>
        <p:spPr>
          <a:xfrm>
            <a:off x="14873968" y="3356704"/>
            <a:ext cx="14181882" cy="43416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r>
              <a:rPr lang="en-US" sz="3600" dirty="0" smtClean="0">
                <a:solidFill>
                  <a:schemeClr val="tx1"/>
                </a:solidFill>
                <a:latin typeface="Times New Roman" pitchFamily="18" charset="0"/>
                <a:cs typeface="Times New Roman" pitchFamily="18" charset="0"/>
              </a:rPr>
              <a:t>The </a:t>
            </a:r>
            <a:r>
              <a:rPr lang="en-US" sz="3600" dirty="0">
                <a:solidFill>
                  <a:schemeClr val="tx1"/>
                </a:solidFill>
                <a:latin typeface="Times New Roman" pitchFamily="18" charset="0"/>
                <a:cs typeface="Times New Roman" pitchFamily="18" charset="0"/>
              </a:rPr>
              <a:t>data corpus considered for this problem is collected from an English-language eBook about Project  Gutenberg's  "The  Adventures  of  Sherlock  Holmes,"  written  by  author  Arthur  Conan Doyle.</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That  contained  various  sub-contents  like  stories,  documentation,  and  text  data,  which  are necessary for our problem statement. In addition, we can use a variety of articles as text data for this problem.</a:t>
            </a:r>
          </a:p>
        </p:txBody>
      </p:sp>
      <p:sp>
        <p:nvSpPr>
          <p:cNvPr id="44" name="Rectangle 43">
            <a:extLst>
              <a:ext uri="{FF2B5EF4-FFF2-40B4-BE49-F238E27FC236}">
                <a16:creationId xmlns:a16="http://schemas.microsoft.com/office/drawing/2014/main" xmlns="" id="{C82608C0-65FB-6247-B2DB-5B40A75818E5}"/>
              </a:ext>
            </a:extLst>
          </p:cNvPr>
          <p:cNvSpPr/>
          <p:nvPr/>
        </p:nvSpPr>
        <p:spPr>
          <a:xfrm>
            <a:off x="14873968" y="7991061"/>
            <a:ext cx="14181882" cy="1164764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solidFill>
                  <a:schemeClr val="bg1"/>
                </a:solidFill>
                <a:latin typeface="Times New Roman" pitchFamily="18" charset="0"/>
                <a:cs typeface="Times New Roman" pitchFamily="18" charset="0"/>
              </a:rPr>
              <a:t>BBI</a:t>
            </a:r>
          </a:p>
          <a:p>
            <a:pPr algn="ctr"/>
            <a:endParaRPr lang="en-US" sz="3600" b="1" dirty="0">
              <a:solidFill>
                <a:schemeClr val="bg1"/>
              </a:solidFill>
              <a:latin typeface="Times New Roman" pitchFamily="18" charset="0"/>
              <a:cs typeface="Times New Roman" pitchFamily="18" charset="0"/>
            </a:endParaRPr>
          </a:p>
          <a:p>
            <a:pPr algn="ctr"/>
            <a:endParaRPr lang="en-US" sz="3600" b="1" dirty="0" smtClean="0">
              <a:solidFill>
                <a:schemeClr val="bg1"/>
              </a:solidFill>
              <a:latin typeface="Times New Roman" pitchFamily="18" charset="0"/>
              <a:cs typeface="Times New Roman" pitchFamily="18" charset="0"/>
            </a:endParaRPr>
          </a:p>
          <a:p>
            <a:pPr algn="ctr"/>
            <a:endParaRPr lang="en-US" sz="3600" b="1" dirty="0">
              <a:solidFill>
                <a:schemeClr val="bg1"/>
              </a:solidFill>
              <a:latin typeface="Times New Roman" pitchFamily="18" charset="0"/>
              <a:cs typeface="Times New Roman" pitchFamily="18" charset="0"/>
            </a:endParaRPr>
          </a:p>
          <a:p>
            <a:pPr algn="ctr"/>
            <a:endParaRPr lang="en-US" sz="3600" b="1" dirty="0" smtClean="0">
              <a:solidFill>
                <a:schemeClr val="bg1"/>
              </a:solidFill>
              <a:latin typeface="Times New Roman" pitchFamily="18" charset="0"/>
              <a:cs typeface="Times New Roman" pitchFamily="18" charset="0"/>
            </a:endParaRPr>
          </a:p>
          <a:p>
            <a:pPr algn="ctr"/>
            <a:endParaRPr lang="en-US" sz="3600" b="1" dirty="0">
              <a:solidFill>
                <a:schemeClr val="bg1"/>
              </a:solidFill>
              <a:latin typeface="Times New Roman" pitchFamily="18" charset="0"/>
              <a:cs typeface="Times New Roman" pitchFamily="18" charset="0"/>
            </a:endParaRPr>
          </a:p>
          <a:p>
            <a:pPr algn="ctr"/>
            <a:endParaRPr lang="en-US" sz="3600" b="1" dirty="0" smtClean="0">
              <a:solidFill>
                <a:schemeClr val="accent6">
                  <a:lumMod val="50000"/>
                </a:schemeClr>
              </a:solidFill>
              <a:latin typeface="Times New Roman" pitchFamily="18" charset="0"/>
              <a:cs typeface="Times New Roman" pitchFamily="18" charset="0"/>
            </a:endParaRPr>
          </a:p>
          <a:p>
            <a:pPr algn="ctr"/>
            <a:endParaRPr lang="en-US" sz="3600" b="1" dirty="0" smtClean="0">
              <a:solidFill>
                <a:schemeClr val="accent6">
                  <a:lumMod val="50000"/>
                </a:schemeClr>
              </a:solidFill>
              <a:latin typeface="Times New Roman" pitchFamily="18" charset="0"/>
              <a:cs typeface="Times New Roman" pitchFamily="18" charset="0"/>
            </a:endParaRPr>
          </a:p>
          <a:p>
            <a:pPr algn="ctr"/>
            <a:endParaRPr lang="en-US" sz="3600" b="1" dirty="0">
              <a:solidFill>
                <a:schemeClr val="accent6">
                  <a:lumMod val="50000"/>
                </a:schemeClr>
              </a:solidFill>
              <a:latin typeface="Times New Roman" pitchFamily="18" charset="0"/>
              <a:cs typeface="Times New Roman" pitchFamily="18" charset="0"/>
            </a:endParaRPr>
          </a:p>
          <a:p>
            <a:pPr algn="ctr"/>
            <a:endParaRPr lang="en-US" sz="3600" b="1" dirty="0" smtClean="0">
              <a:solidFill>
                <a:srgbClr val="0070C0"/>
              </a:solidFill>
              <a:latin typeface="Times New Roman" pitchFamily="18" charset="0"/>
              <a:cs typeface="Times New Roman" pitchFamily="18" charset="0"/>
            </a:endParaRPr>
          </a:p>
          <a:p>
            <a:pPr algn="ctr"/>
            <a:endParaRPr lang="en-US" sz="3600" b="1" dirty="0" smtClean="0">
              <a:solidFill>
                <a:srgbClr val="0070C0"/>
              </a:solidFill>
              <a:latin typeface="Times New Roman" pitchFamily="18" charset="0"/>
              <a:cs typeface="Times New Roman" pitchFamily="18" charset="0"/>
            </a:endParaRPr>
          </a:p>
          <a:p>
            <a:pPr algn="ctr"/>
            <a:endParaRPr lang="en-US" sz="3600" b="1" dirty="0" smtClean="0">
              <a:solidFill>
                <a:srgbClr val="0070C0"/>
              </a:solidFill>
              <a:latin typeface="Times New Roman" pitchFamily="18" charset="0"/>
              <a:cs typeface="Times New Roman" pitchFamily="18" charset="0"/>
            </a:endParaRPr>
          </a:p>
          <a:p>
            <a:pPr algn="ctr"/>
            <a:endParaRPr lang="en-US" sz="3600" b="1" dirty="0">
              <a:solidFill>
                <a:srgbClr val="0070C0"/>
              </a:solidFill>
              <a:latin typeface="Times New Roman" pitchFamily="18" charset="0"/>
              <a:cs typeface="Times New Roman" pitchFamily="18" charset="0"/>
            </a:endParaRPr>
          </a:p>
          <a:p>
            <a:pPr algn="ctr"/>
            <a:r>
              <a:rPr lang="en-US" sz="3600" b="1" dirty="0" smtClean="0">
                <a:solidFill>
                  <a:srgbClr val="0070C0"/>
                </a:solidFill>
                <a:latin typeface="Times New Roman" pitchFamily="18" charset="0"/>
                <a:cs typeface="Times New Roman" pitchFamily="18" charset="0"/>
              </a:rPr>
              <a:t>Bi-LSTM  is  sequence of multiple LSTM  units  it can get inputs from both previous and after LSTM unit.</a:t>
            </a:r>
          </a:p>
          <a:p>
            <a:pPr algn="ctr"/>
            <a:r>
              <a:rPr lang="en-US" sz="3600" b="1" dirty="0">
                <a:solidFill>
                  <a:schemeClr val="tx1"/>
                </a:solidFill>
                <a:latin typeface="Times New Roman" pitchFamily="18" charset="0"/>
                <a:cs typeface="Times New Roman" pitchFamily="18" charset="0"/>
              </a:rPr>
              <a:t>Forget gate, Input gate, Output </a:t>
            </a:r>
            <a:r>
              <a:rPr lang="en-US" sz="3600" b="1" dirty="0" smtClean="0">
                <a:solidFill>
                  <a:schemeClr val="tx1"/>
                </a:solidFill>
                <a:latin typeface="Times New Roman" pitchFamily="18" charset="0"/>
                <a:cs typeface="Times New Roman" pitchFamily="18" charset="0"/>
              </a:rPr>
              <a:t>gate, Memory unit</a:t>
            </a:r>
          </a:p>
          <a:p>
            <a:pPr algn="ctr"/>
            <a:endParaRPr lang="en-US" sz="3600" b="1" dirty="0">
              <a:solidFill>
                <a:schemeClr val="tx1"/>
              </a:solidFill>
              <a:latin typeface="Times New Roman" pitchFamily="18" charset="0"/>
              <a:cs typeface="Times New Roman" pitchFamily="18" charset="0"/>
            </a:endParaRPr>
          </a:p>
          <a:p>
            <a:pPr algn="ctr"/>
            <a:endParaRPr lang="en-US" sz="3600" b="1" dirty="0">
              <a:solidFill>
                <a:schemeClr val="accent6">
                  <a:lumMod val="50000"/>
                </a:schemeClr>
              </a:solidFill>
              <a:latin typeface="Times New Roman" pitchFamily="18" charset="0"/>
              <a:cs typeface="Times New Roman" pitchFamily="18" charset="0"/>
            </a:endParaRPr>
          </a:p>
        </p:txBody>
      </p:sp>
      <p:sp>
        <p:nvSpPr>
          <p:cNvPr id="45" name="Rectangle 44">
            <a:extLst>
              <a:ext uri="{FF2B5EF4-FFF2-40B4-BE49-F238E27FC236}">
                <a16:creationId xmlns:a16="http://schemas.microsoft.com/office/drawing/2014/main" xmlns="" id="{EBC0FCB2-908F-9943-AB6A-F5F72D36FF76}"/>
              </a:ext>
            </a:extLst>
          </p:cNvPr>
          <p:cNvSpPr/>
          <p:nvPr/>
        </p:nvSpPr>
        <p:spPr>
          <a:xfrm>
            <a:off x="29386410" y="14573332"/>
            <a:ext cx="13850920" cy="582382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sz="3600" dirty="0" smtClean="0">
              <a:solidFill>
                <a:schemeClr val="tx1"/>
              </a:solidFill>
              <a:latin typeface="Times New Roman" pitchFamily="18" charset="0"/>
              <a:cs typeface="Times New Roman" pitchFamily="18" charset="0"/>
            </a:endParaRPr>
          </a:p>
          <a:p>
            <a:pPr algn="just"/>
            <a:r>
              <a:rPr lang="en-US" sz="3600" dirty="0" smtClean="0">
                <a:solidFill>
                  <a:schemeClr val="tx1"/>
                </a:solidFill>
                <a:latin typeface="Times New Roman" pitchFamily="18" charset="0"/>
                <a:cs typeface="Times New Roman" pitchFamily="18" charset="0"/>
              </a:rPr>
              <a:t>There are various applications for this  language modeling in real world like automatic word while chatting in keyword, auto correction in emails major usage in daily life.</a:t>
            </a:r>
          </a:p>
          <a:p>
            <a:pPr algn="just"/>
            <a:r>
              <a:rPr lang="en-US" sz="3600" dirty="0" smtClean="0">
                <a:solidFill>
                  <a:srgbClr val="C00000"/>
                </a:solidFill>
                <a:latin typeface="Times New Roman" pitchFamily="18" charset="0"/>
                <a:cs typeface="Times New Roman" pitchFamily="18" charset="0"/>
              </a:rPr>
              <a:t>To conclude </a:t>
            </a:r>
            <a:r>
              <a:rPr lang="en-US" sz="3600" dirty="0" smtClean="0">
                <a:solidFill>
                  <a:schemeClr val="tx1"/>
                </a:solidFill>
                <a:latin typeface="Times New Roman" pitchFamily="18" charset="0"/>
                <a:cs typeface="Times New Roman" pitchFamily="18" charset="0"/>
              </a:rPr>
              <a:t>that , the accuracy of model with better and consistent is LSTM.  It consumes more time to  run for LSTM model, if we train more it can get more better  performance. When compare it with  baseline previous  work it is almost accuracy is near to it, we done by train-test split before applying models and Bi-LSTM are new in our project. </a:t>
            </a:r>
          </a:p>
        </p:txBody>
      </p:sp>
      <p:sp>
        <p:nvSpPr>
          <p:cNvPr id="46" name="Rectangle 45">
            <a:extLst>
              <a:ext uri="{FF2B5EF4-FFF2-40B4-BE49-F238E27FC236}">
                <a16:creationId xmlns:a16="http://schemas.microsoft.com/office/drawing/2014/main" xmlns="" id="{BDBC80B5-8255-844A-9D80-4F27072FB1E1}"/>
              </a:ext>
            </a:extLst>
          </p:cNvPr>
          <p:cNvSpPr/>
          <p:nvPr/>
        </p:nvSpPr>
        <p:spPr>
          <a:xfrm>
            <a:off x="578029" y="11614838"/>
            <a:ext cx="13889538" cy="787077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r>
              <a:rPr lang="en-US" sz="3600" b="1" dirty="0" smtClean="0">
                <a:solidFill>
                  <a:schemeClr val="accent6">
                    <a:lumMod val="75000"/>
                  </a:schemeClr>
                </a:solidFill>
                <a:latin typeface="Times New Roman" pitchFamily="18" charset="0"/>
                <a:cs typeface="Times New Roman" pitchFamily="18" charset="0"/>
              </a:rPr>
              <a:t>Following </a:t>
            </a:r>
            <a:r>
              <a:rPr lang="en-US" sz="3600" b="1" dirty="0">
                <a:solidFill>
                  <a:schemeClr val="accent6">
                    <a:lumMod val="75000"/>
                  </a:schemeClr>
                </a:solidFill>
                <a:latin typeface="Times New Roman" pitchFamily="18" charset="0"/>
                <a:cs typeface="Times New Roman" pitchFamily="18" charset="0"/>
              </a:rPr>
              <a:t>steps to implementing</a:t>
            </a:r>
            <a:r>
              <a:rPr lang="en-US" sz="3600" b="1" dirty="0" smtClean="0">
                <a:solidFill>
                  <a:schemeClr val="accent6">
                    <a:lumMod val="75000"/>
                  </a:schemeClr>
                </a:solidFill>
                <a:latin typeface="Times New Roman" pitchFamily="18" charset="0"/>
                <a:cs typeface="Times New Roman" pitchFamily="18" charset="0"/>
              </a:rPr>
              <a:t>:-</a:t>
            </a:r>
          </a:p>
          <a:p>
            <a:pPr marL="571500" indent="-571500" algn="just">
              <a:buFont typeface="Arial" pitchFamily="34" charset="0"/>
              <a:buChar char="•"/>
            </a:pPr>
            <a:r>
              <a:rPr lang="en-US" sz="3600" dirty="0" smtClean="0">
                <a:solidFill>
                  <a:schemeClr val="tx1"/>
                </a:solidFill>
                <a:latin typeface="Times New Roman" pitchFamily="18" charset="0"/>
                <a:cs typeface="Times New Roman" pitchFamily="18" charset="0"/>
              </a:rPr>
              <a:t>Load required packages and data </a:t>
            </a:r>
            <a:r>
              <a:rPr lang="en-US" sz="3600" dirty="0">
                <a:solidFill>
                  <a:schemeClr val="tx1"/>
                </a:solidFill>
                <a:latin typeface="Times New Roman" pitchFamily="18" charset="0"/>
                <a:cs typeface="Times New Roman" pitchFamily="18" charset="0"/>
              </a:rPr>
              <a:t>from </a:t>
            </a:r>
            <a:r>
              <a:rPr lang="en-US" sz="3600" dirty="0" smtClean="0">
                <a:solidFill>
                  <a:schemeClr val="tx1"/>
                </a:solidFill>
                <a:latin typeface="Times New Roman" pitchFamily="18" charset="0"/>
                <a:cs typeface="Times New Roman" pitchFamily="18" charset="0"/>
              </a:rPr>
              <a:t>corpus.</a:t>
            </a: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Feature Engineering</a:t>
            </a:r>
            <a:endParaRPr lang="en-US" sz="3600" dirty="0" smtClean="0">
              <a:solidFill>
                <a:schemeClr val="tx1"/>
              </a:solidFill>
              <a:latin typeface="Times New Roman" pitchFamily="18" charset="0"/>
              <a:cs typeface="Times New Roman" pitchFamily="18" charset="0"/>
            </a:endParaRPr>
          </a:p>
          <a:p>
            <a:pPr marL="571500" indent="-571500" algn="just">
              <a:buFont typeface="Arial" pitchFamily="34" charset="0"/>
              <a:buChar char="•"/>
            </a:pPr>
            <a:r>
              <a:rPr lang="en-US" sz="3600" dirty="0">
                <a:solidFill>
                  <a:schemeClr val="tx1"/>
                </a:solidFill>
                <a:latin typeface="Times New Roman" pitchFamily="18" charset="0"/>
                <a:cs typeface="Times New Roman" pitchFamily="18" charset="0"/>
              </a:rPr>
              <a:t>Building the </a:t>
            </a:r>
            <a:r>
              <a:rPr lang="en-US" sz="3600" dirty="0" smtClean="0">
                <a:solidFill>
                  <a:schemeClr val="tx1"/>
                </a:solidFill>
                <a:latin typeface="Times New Roman" pitchFamily="18" charset="0"/>
                <a:cs typeface="Times New Roman" pitchFamily="18" charset="0"/>
              </a:rPr>
              <a:t>model.</a:t>
            </a:r>
          </a:p>
          <a:p>
            <a:pPr marL="571500" indent="-571500" algn="just">
              <a:buFont typeface="Arial" pitchFamily="34" charset="0"/>
              <a:buChar char="•"/>
            </a:pPr>
            <a:r>
              <a:rPr lang="en-US" sz="3600" dirty="0">
                <a:solidFill>
                  <a:schemeClr val="tx1"/>
                </a:solidFill>
              </a:rPr>
              <a:t>Training, Evaluating and Testing the model</a:t>
            </a:r>
            <a:r>
              <a:rPr lang="en-US" sz="3600" dirty="0" smtClean="0">
                <a:solidFill>
                  <a:schemeClr val="tx1"/>
                </a:solidFill>
              </a:rPr>
              <a:t>..</a:t>
            </a:r>
          </a:p>
          <a:p>
            <a:pPr marL="571500" indent="-571500" algn="just">
              <a:buFont typeface="Arial" pitchFamily="34" charset="0"/>
              <a:buChar char="•"/>
            </a:pPr>
            <a:r>
              <a:rPr lang="en-US" sz="3600" dirty="0" smtClean="0">
                <a:solidFill>
                  <a:schemeClr val="tx1"/>
                </a:solidFill>
              </a:rPr>
              <a:t>Predicting the  next word for a  sentence  using best model..</a:t>
            </a:r>
            <a:endParaRPr lang="en-US" sz="3600" dirty="0">
              <a:solidFill>
                <a:schemeClr val="tx1"/>
              </a:solidFill>
              <a:latin typeface="Times New Roman" pitchFamily="18" charset="0"/>
              <a:cs typeface="Times New Roman" pitchFamily="18" charset="0"/>
            </a:endParaRPr>
          </a:p>
          <a:p>
            <a:pPr algn="just"/>
            <a:r>
              <a:rPr lang="en-US" sz="3600" b="1" dirty="0" smtClean="0">
                <a:solidFill>
                  <a:schemeClr val="tx1"/>
                </a:solidFill>
                <a:latin typeface="Times New Roman" pitchFamily="18" charset="0"/>
                <a:cs typeface="Times New Roman" pitchFamily="18" charset="0"/>
              </a:rPr>
              <a:t>Using Packages </a:t>
            </a:r>
            <a:r>
              <a:rPr lang="en-US" sz="3600" b="1" dirty="0" err="1" smtClean="0">
                <a:solidFill>
                  <a:schemeClr val="tx1"/>
                </a:solidFill>
                <a:latin typeface="Times New Roman" pitchFamily="18" charset="0"/>
                <a:cs typeface="Times New Roman" pitchFamily="18" charset="0"/>
              </a:rPr>
              <a:t>Keras</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Tensorflow</a:t>
            </a:r>
            <a:r>
              <a:rPr lang="en-US" sz="3600" b="1" dirty="0">
                <a:solidFill>
                  <a:schemeClr val="tx1"/>
                </a:solidFill>
                <a:latin typeface="Times New Roman" pitchFamily="18" charset="0"/>
                <a:cs typeface="Times New Roman" pitchFamily="18" charset="0"/>
              </a:rPr>
              <a:t>, Model </a:t>
            </a:r>
            <a:r>
              <a:rPr lang="en-US" sz="3600" b="1" dirty="0" smtClean="0">
                <a:solidFill>
                  <a:schemeClr val="tx1"/>
                </a:solidFill>
                <a:latin typeface="Times New Roman" pitchFamily="18" charset="0"/>
                <a:cs typeface="Times New Roman" pitchFamily="18" charset="0"/>
              </a:rPr>
              <a:t>– sequential {Simple RNN, LSTM, Bidirectional, Dense. Activation} layers, Text </a:t>
            </a:r>
            <a:r>
              <a:rPr lang="en-US" sz="3600" b="1" dirty="0">
                <a:solidFill>
                  <a:schemeClr val="tx1"/>
                </a:solidFill>
                <a:latin typeface="Times New Roman" pitchFamily="18" charset="0"/>
                <a:cs typeface="Times New Roman" pitchFamily="18" charset="0"/>
              </a:rPr>
              <a:t>Feature engineering with text data is converting the string into numerical values</a:t>
            </a:r>
            <a:r>
              <a:rPr lang="en-US" sz="3600" b="1" dirty="0" smtClean="0">
                <a:solidFill>
                  <a:schemeClr val="tx1"/>
                </a:solidFill>
                <a:latin typeface="Times New Roman" pitchFamily="18" charset="0"/>
                <a:cs typeface="Times New Roman" pitchFamily="18" charset="0"/>
              </a:rPr>
              <a:t>. Applying train-test split  and implementing the model with training data. Finding  accuracy  and loss  with test data. </a:t>
            </a:r>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a:p>
            <a:pPr algn="just"/>
            <a:endParaRPr lang="en-US" sz="3600" b="1" dirty="0">
              <a:solidFill>
                <a:schemeClr val="tx1"/>
              </a:solidFill>
              <a:latin typeface="Times New Roman" pitchFamily="18" charset="0"/>
              <a:cs typeface="Times New Roman" pitchFamily="18" charset="0"/>
            </a:endParaRPr>
          </a:p>
          <a:p>
            <a:pPr algn="just"/>
            <a:endParaRPr lang="en-US" sz="3600" b="1" dirty="0" smtClean="0">
              <a:solidFill>
                <a:schemeClr val="tx1"/>
              </a:solidFill>
              <a:latin typeface="Times New Roman" pitchFamily="18" charset="0"/>
              <a:cs typeface="Times New Roman" pitchFamily="18" charset="0"/>
            </a:endParaRPr>
          </a:p>
        </p:txBody>
      </p:sp>
      <p:sp>
        <p:nvSpPr>
          <p:cNvPr id="22" name="Rectangle 21">
            <a:extLst>
              <a:ext uri="{FF2B5EF4-FFF2-40B4-BE49-F238E27FC236}">
                <a16:creationId xmlns:a16="http://schemas.microsoft.com/office/drawing/2014/main" xmlns="" id="{C786531F-EEF3-6D43-BB8C-0EF018D3698B}"/>
              </a:ext>
            </a:extLst>
          </p:cNvPr>
          <p:cNvSpPr/>
          <p:nvPr/>
        </p:nvSpPr>
        <p:spPr>
          <a:xfrm>
            <a:off x="578029" y="582629"/>
            <a:ext cx="42735140" cy="249857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xmlns="" id="{201F0E46-AAE6-6E4F-8155-0267A992A9BD}"/>
              </a:ext>
            </a:extLst>
          </p:cNvPr>
          <p:cNvSpPr txBox="1"/>
          <p:nvPr/>
        </p:nvSpPr>
        <p:spPr>
          <a:xfrm>
            <a:off x="1148764" y="582629"/>
            <a:ext cx="29091749" cy="2123658"/>
          </a:xfrm>
          <a:prstGeom prst="rect">
            <a:avLst/>
          </a:prstGeom>
          <a:noFill/>
        </p:spPr>
        <p:txBody>
          <a:bodyPr wrap="square" rtlCol="0">
            <a:spAutoFit/>
          </a:bodyPr>
          <a:lstStyle/>
          <a:p>
            <a:pPr algn="ctr"/>
            <a:r>
              <a:rPr lang="en-US" sz="6600" b="1" dirty="0">
                <a:solidFill>
                  <a:schemeClr val="bg1"/>
                </a:solidFill>
                <a:latin typeface="Source Sans Pro" panose="020B0503030403020204" pitchFamily="34" charset="0"/>
                <a:ea typeface="Source Sans Pro" panose="020B0503030403020204" pitchFamily="34" charset="0"/>
                <a:cs typeface="Open Sans Semibold"/>
              </a:rPr>
              <a:t>Predict the Next Word in Sentence using Neural Networks</a:t>
            </a:r>
          </a:p>
          <a:p>
            <a:endParaRPr lang="en-US" sz="6600" b="1" dirty="0">
              <a:solidFill>
                <a:schemeClr val="bg1"/>
              </a:solidFill>
              <a:latin typeface="Source Sans Pro" panose="020B0503030403020204" pitchFamily="34" charset="0"/>
              <a:ea typeface="Source Sans Pro" panose="020B0503030403020204" pitchFamily="34" charset="0"/>
              <a:cs typeface="Open Sans Semibold"/>
            </a:endParaRPr>
          </a:p>
        </p:txBody>
      </p:sp>
      <p:sp>
        <p:nvSpPr>
          <p:cNvPr id="25" name="TextBox 24">
            <a:extLst>
              <a:ext uri="{FF2B5EF4-FFF2-40B4-BE49-F238E27FC236}">
                <a16:creationId xmlns:a16="http://schemas.microsoft.com/office/drawing/2014/main" xmlns="" id="{6344D91F-283C-624B-9A5A-7FE18BBAD825}"/>
              </a:ext>
            </a:extLst>
          </p:cNvPr>
          <p:cNvSpPr txBox="1"/>
          <p:nvPr/>
        </p:nvSpPr>
        <p:spPr>
          <a:xfrm>
            <a:off x="1471081" y="1557329"/>
            <a:ext cx="26805774" cy="2123658"/>
          </a:xfrm>
          <a:prstGeom prst="rect">
            <a:avLst/>
          </a:prstGeom>
          <a:noFill/>
        </p:spPr>
        <p:txBody>
          <a:bodyPr wrap="square" rtlCol="0">
            <a:spAutoFit/>
          </a:bodyPr>
          <a:lstStyle/>
          <a:p>
            <a:pPr algn="ctr"/>
            <a:r>
              <a:rPr lang="en-US" sz="4400" dirty="0" smtClean="0">
                <a:solidFill>
                  <a:schemeClr val="bg1"/>
                </a:solidFill>
                <a:latin typeface="Source Sans Pro" panose="020B0503030403020204" pitchFamily="34" charset="0"/>
                <a:ea typeface="Source Sans Pro" panose="020B0503030403020204" pitchFamily="34" charset="0"/>
                <a:cs typeface="Open Sans" charset="0"/>
              </a:rPr>
              <a:t>Data </a:t>
            </a:r>
            <a:r>
              <a:rPr lang="en-US" sz="4400" dirty="0">
                <a:solidFill>
                  <a:schemeClr val="bg1"/>
                </a:solidFill>
                <a:latin typeface="Source Sans Pro" panose="020B0503030403020204" pitchFamily="34" charset="0"/>
                <a:ea typeface="Source Sans Pro" panose="020B0503030403020204" pitchFamily="34" charset="0"/>
                <a:cs typeface="Open Sans" charset="0"/>
              </a:rPr>
              <a:t>Science, Rahul </a:t>
            </a:r>
            <a:r>
              <a:rPr lang="en-US" sz="4400" dirty="0" err="1">
                <a:solidFill>
                  <a:schemeClr val="bg1"/>
                </a:solidFill>
                <a:latin typeface="Source Sans Pro" panose="020B0503030403020204" pitchFamily="34" charset="0"/>
                <a:ea typeface="Source Sans Pro" panose="020B0503030403020204" pitchFamily="34" charset="0"/>
                <a:cs typeface="Open Sans" charset="0"/>
              </a:rPr>
              <a:t>Marru</a:t>
            </a:r>
            <a:r>
              <a:rPr lang="en-US" sz="4400" dirty="0">
                <a:solidFill>
                  <a:schemeClr val="bg1"/>
                </a:solidFill>
                <a:latin typeface="Source Sans Pro" panose="020B0503030403020204" pitchFamily="34" charset="0"/>
                <a:ea typeface="Source Sans Pro" panose="020B0503030403020204" pitchFamily="34" charset="0"/>
                <a:cs typeface="Open Sans" charset="0"/>
              </a:rPr>
              <a:t>, </a:t>
            </a:r>
            <a:r>
              <a:rPr lang="en-US" sz="4400" dirty="0" err="1">
                <a:solidFill>
                  <a:schemeClr val="bg1"/>
                </a:solidFill>
                <a:latin typeface="Source Sans Pro" panose="020B0503030403020204" pitchFamily="34" charset="0"/>
                <a:ea typeface="Source Sans Pro" panose="020B0503030403020204" pitchFamily="34" charset="0"/>
                <a:cs typeface="Open Sans" charset="0"/>
              </a:rPr>
              <a:t>Manivardhan</a:t>
            </a:r>
            <a:r>
              <a:rPr lang="en-US" sz="4400" dirty="0">
                <a:solidFill>
                  <a:schemeClr val="bg1"/>
                </a:solidFill>
                <a:latin typeface="Source Sans Pro" panose="020B0503030403020204" pitchFamily="34" charset="0"/>
                <a:ea typeface="Source Sans Pro" panose="020B0503030403020204" pitchFamily="34" charset="0"/>
                <a:cs typeface="Open Sans" charset="0"/>
              </a:rPr>
              <a:t> Reddy </a:t>
            </a:r>
            <a:r>
              <a:rPr lang="en-US" sz="4400" dirty="0" err="1">
                <a:solidFill>
                  <a:schemeClr val="bg1"/>
                </a:solidFill>
                <a:latin typeface="Source Sans Pro" panose="020B0503030403020204" pitchFamily="34" charset="0"/>
                <a:ea typeface="Source Sans Pro" panose="020B0503030403020204" pitchFamily="34" charset="0"/>
                <a:cs typeface="Open Sans" charset="0"/>
              </a:rPr>
              <a:t>Pindi</a:t>
            </a:r>
            <a:r>
              <a:rPr lang="en-US" sz="4400" dirty="0">
                <a:solidFill>
                  <a:schemeClr val="bg1"/>
                </a:solidFill>
                <a:latin typeface="Source Sans Pro" panose="020B0503030403020204" pitchFamily="34" charset="0"/>
                <a:ea typeface="Source Sans Pro" panose="020B0503030403020204" pitchFamily="34" charset="0"/>
                <a:cs typeface="Open Sans" charset="0"/>
              </a:rPr>
              <a:t>.</a:t>
            </a:r>
          </a:p>
          <a:p>
            <a:pPr algn="ctr"/>
            <a:r>
              <a:rPr lang="en-US" sz="4400" dirty="0">
                <a:solidFill>
                  <a:schemeClr val="bg1"/>
                </a:solidFill>
                <a:latin typeface="Source Sans Pro" panose="020B0503030403020204" pitchFamily="34" charset="0"/>
                <a:ea typeface="Source Sans Pro" panose="020B0503030403020204" pitchFamily="34" charset="0"/>
                <a:cs typeface="Open Sans" charset="0"/>
              </a:rPr>
              <a:t>rmarru@memphis.edu, mpindi@memphis.edu</a:t>
            </a:r>
            <a:endParaRPr lang="en-US" sz="4400" dirty="0">
              <a:latin typeface="Source Sans Pro" panose="020B0503030403020204" pitchFamily="34" charset="0"/>
              <a:ea typeface="Source Sans Pro" panose="020B0503030403020204" pitchFamily="34" charset="0"/>
              <a:cs typeface="Open Sans" charset="0"/>
            </a:endParaRPr>
          </a:p>
          <a:p>
            <a:pPr algn="ctr"/>
            <a:endParaRPr lang="en-US" sz="4400" dirty="0">
              <a:latin typeface="Source Sans Pro" panose="020B0503030403020204" pitchFamily="34" charset="0"/>
              <a:ea typeface="Source Sans Pro" panose="020B0503030403020204" pitchFamily="34" charset="0"/>
              <a:cs typeface="Open Sans" charset="0"/>
            </a:endParaRPr>
          </a:p>
        </p:txBody>
      </p:sp>
      <p:pic>
        <p:nvPicPr>
          <p:cNvPr id="2050" name="Picture 2">
            <a:extLst>
              <a:ext uri="{FF2B5EF4-FFF2-40B4-BE49-F238E27FC236}">
                <a16:creationId xmlns:a16="http://schemas.microsoft.com/office/drawing/2014/main" xmlns="" id="{C1318104-73B1-8754-4A05-FB6C8ABE4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9458" y="731369"/>
            <a:ext cx="7059543" cy="23498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8738" y="3305376"/>
            <a:ext cx="13889539" cy="1055420"/>
          </a:xfrm>
          <a:prstGeom prst="rect">
            <a:avLst/>
          </a:prstGeom>
          <a:solidFill>
            <a:schemeClr val="accent2"/>
          </a:solidFill>
          <a:ln w="76200">
            <a:solidFill>
              <a:schemeClr val="tx1"/>
            </a:solidFill>
            <a:prstDash val="solid"/>
          </a:ln>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Introduction</a:t>
            </a:r>
            <a:endParaRPr lang="en-US" sz="6000" b="1" dirty="0">
              <a:solidFill>
                <a:schemeClr val="bg1"/>
              </a:solidFill>
              <a:latin typeface="Times New Roman" pitchFamily="18" charset="0"/>
              <a:cs typeface="Times New Roman" pitchFamily="18" charset="0"/>
            </a:endParaRPr>
          </a:p>
        </p:txBody>
      </p:sp>
      <p:pic>
        <p:nvPicPr>
          <p:cNvPr id="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1036" y="7036336"/>
            <a:ext cx="33623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8533" y="8360311"/>
            <a:ext cx="7927330" cy="244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873968" y="3305375"/>
            <a:ext cx="14181882" cy="1015663"/>
          </a:xfrm>
          <a:prstGeom prst="rect">
            <a:avLst/>
          </a:prstGeom>
          <a:solidFill>
            <a:schemeClr val="accent6">
              <a:lumMod val="75000"/>
            </a:schemeClr>
          </a:solidFill>
          <a:ln w="76200">
            <a:solidFill>
              <a:schemeClr val="tx1"/>
            </a:solidFill>
            <a:prstDash val="solid"/>
          </a:ln>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Data</a:t>
            </a:r>
            <a:endParaRPr lang="en-US" sz="6000" b="1" dirty="0">
              <a:solidFill>
                <a:schemeClr val="bg1"/>
              </a:solidFill>
              <a:latin typeface="Times New Roman" pitchFamily="18" charset="0"/>
              <a:cs typeface="Times New Roman" pitchFamily="18" charset="0"/>
            </a:endParaRPr>
          </a:p>
        </p:txBody>
      </p:sp>
      <p:sp>
        <p:nvSpPr>
          <p:cNvPr id="4" name="TextBox 3"/>
          <p:cNvSpPr txBox="1"/>
          <p:nvPr/>
        </p:nvSpPr>
        <p:spPr>
          <a:xfrm>
            <a:off x="14873969" y="7991061"/>
            <a:ext cx="14181881" cy="1938992"/>
          </a:xfrm>
          <a:prstGeom prst="rect">
            <a:avLst/>
          </a:prstGeom>
          <a:solidFill>
            <a:schemeClr val="accent4">
              <a:lumMod val="75000"/>
            </a:schemeClr>
          </a:solidFill>
          <a:ln w="76200">
            <a:solidFill>
              <a:schemeClr val="tx1"/>
            </a:solidFill>
            <a:prstDash val="solid"/>
          </a:ln>
        </p:spPr>
        <p:txBody>
          <a:bodyPr wrap="square" rtlCol="0">
            <a:spAutoFit/>
          </a:bodyPr>
          <a:lstStyle/>
          <a:p>
            <a:pPr algn="ctr"/>
            <a:r>
              <a:rPr lang="en-US" sz="6000" b="1" dirty="0">
                <a:solidFill>
                  <a:schemeClr val="bg1"/>
                </a:solidFill>
                <a:latin typeface="Times New Roman" pitchFamily="18" charset="0"/>
                <a:cs typeface="Times New Roman" pitchFamily="18" charset="0"/>
              </a:rPr>
              <a:t>Model Architecture of </a:t>
            </a:r>
            <a:r>
              <a:rPr lang="en-US" sz="6000" b="1" dirty="0" smtClean="0">
                <a:solidFill>
                  <a:schemeClr val="bg1"/>
                </a:solidFill>
                <a:latin typeface="Times New Roman" pitchFamily="18" charset="0"/>
                <a:cs typeface="Times New Roman" pitchFamily="18" charset="0"/>
              </a:rPr>
              <a:t>RNN, LSTM &amp; Bi-LSTM</a:t>
            </a:r>
            <a:endParaRPr lang="en-US" sz="6000" b="1" dirty="0">
              <a:solidFill>
                <a:schemeClr val="bg1"/>
              </a:solidFill>
              <a:latin typeface="Times New Roman" pitchFamily="18" charset="0"/>
              <a:cs typeface="Times New Roman" pitchFamily="18" charset="0"/>
            </a:endParaRPr>
          </a:p>
        </p:txBody>
      </p:sp>
      <p:sp>
        <p:nvSpPr>
          <p:cNvPr id="29" name="TextBox 28"/>
          <p:cNvSpPr txBox="1"/>
          <p:nvPr/>
        </p:nvSpPr>
        <p:spPr>
          <a:xfrm>
            <a:off x="578030" y="11615348"/>
            <a:ext cx="13889538" cy="1015663"/>
          </a:xfrm>
          <a:prstGeom prst="rect">
            <a:avLst/>
          </a:prstGeom>
          <a:solidFill>
            <a:schemeClr val="accent5">
              <a:lumMod val="50000"/>
            </a:schemeClr>
          </a:solidFill>
          <a:ln w="76200">
            <a:solidFill>
              <a:schemeClr val="tx1"/>
            </a:solidFill>
            <a:prstDash val="solid"/>
          </a:ln>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Experiment Design</a:t>
            </a:r>
            <a:endParaRPr lang="en-US" sz="6000" b="1" dirty="0">
              <a:solidFill>
                <a:schemeClr val="bg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31739" y="13184143"/>
            <a:ext cx="2404961" cy="2084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462250" y="3356704"/>
            <a:ext cx="13775080" cy="1015663"/>
          </a:xfrm>
          <a:prstGeom prst="rect">
            <a:avLst/>
          </a:prstGeom>
          <a:solidFill>
            <a:schemeClr val="accent2">
              <a:lumMod val="50000"/>
            </a:schemeClr>
          </a:solidFill>
          <a:ln w="76200">
            <a:solidFill>
              <a:schemeClr val="tx1"/>
            </a:solidFill>
            <a:prstDash val="solid"/>
          </a:ln>
        </p:spPr>
        <p:txBody>
          <a:bodyPr wrap="square" rtlCol="0">
            <a:spAutoFit/>
          </a:bodyPr>
          <a:lstStyle/>
          <a:p>
            <a:pPr algn="ctr"/>
            <a:r>
              <a:rPr lang="en-US" sz="6000" b="1" dirty="0" smtClean="0">
                <a:solidFill>
                  <a:schemeClr val="bg1"/>
                </a:solidFill>
                <a:latin typeface="Times New Roman" pitchFamily="18" charset="0"/>
                <a:cs typeface="Times New Roman" pitchFamily="18" charset="0"/>
              </a:rPr>
              <a:t>Result</a:t>
            </a:r>
            <a:endParaRPr lang="en-US" sz="6000" b="1" dirty="0">
              <a:solidFill>
                <a:schemeClr val="bg1"/>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65276325"/>
              </p:ext>
            </p:extLst>
          </p:nvPr>
        </p:nvGraphicFramePr>
        <p:xfrm>
          <a:off x="29597167" y="5235728"/>
          <a:ext cx="13716002" cy="2881423"/>
        </p:xfrm>
        <a:graphic>
          <a:graphicData uri="http://schemas.openxmlformats.org/drawingml/2006/table">
            <a:tbl>
              <a:tblPr firstRow="1" bandRow="1">
                <a:tableStyleId>{5C22544A-7EE6-4342-B048-85BDC9FD1C3A}</a:tableStyleId>
              </a:tblPr>
              <a:tblGrid>
                <a:gridCol w="6858001"/>
                <a:gridCol w="6858001"/>
              </a:tblGrid>
              <a:tr h="961183">
                <a:tc>
                  <a:txBody>
                    <a:bodyPr/>
                    <a:lstStyle/>
                    <a:p>
                      <a:pPr algn="ctr"/>
                      <a:r>
                        <a:rPr lang="en-US" sz="3600" dirty="0" smtClean="0">
                          <a:latin typeface="Times New Roman" pitchFamily="18" charset="0"/>
                          <a:cs typeface="Times New Roman" pitchFamily="18" charset="0"/>
                        </a:rPr>
                        <a:t>Model</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Accuracy</a:t>
                      </a:r>
                      <a:endParaRPr lang="en-US" sz="3600" dirty="0">
                        <a:latin typeface="Times New Roman" pitchFamily="18" charset="0"/>
                        <a:cs typeface="Times New Roman" pitchFamily="18" charset="0"/>
                      </a:endParaRPr>
                    </a:p>
                  </a:txBody>
                  <a:tcPr/>
                </a:tc>
              </a:tr>
              <a:tr h="370840">
                <a:tc>
                  <a:txBody>
                    <a:bodyPr/>
                    <a:lstStyle/>
                    <a:p>
                      <a:pPr algn="ctr"/>
                      <a:r>
                        <a:rPr lang="en-US" sz="3600" dirty="0" smtClean="0">
                          <a:latin typeface="Times New Roman" pitchFamily="18" charset="0"/>
                          <a:cs typeface="Times New Roman" pitchFamily="18" charset="0"/>
                        </a:rPr>
                        <a:t>Recurrent Neural Network (RNN)</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13%</a:t>
                      </a:r>
                      <a:endParaRPr lang="en-US" sz="3600" dirty="0">
                        <a:latin typeface="Times New Roman" pitchFamily="18" charset="0"/>
                        <a:cs typeface="Times New Roman" pitchFamily="18" charset="0"/>
                      </a:endParaRPr>
                    </a:p>
                  </a:txBody>
                  <a:tcPr/>
                </a:tc>
              </a:tr>
              <a:tr h="370840">
                <a:tc>
                  <a:txBody>
                    <a:bodyPr/>
                    <a:lstStyle/>
                    <a:p>
                      <a:pPr algn="ctr"/>
                      <a:r>
                        <a:rPr lang="en-US" sz="3600" b="0" i="0" kern="1200" smtClean="0">
                          <a:solidFill>
                            <a:schemeClr val="dk1"/>
                          </a:solidFill>
                          <a:effectLst/>
                          <a:latin typeface="Times New Roman" pitchFamily="18" charset="0"/>
                          <a:ea typeface="+mn-ea"/>
                          <a:cs typeface="Times New Roman" pitchFamily="18" charset="0"/>
                        </a:rPr>
                        <a:t>Long Short Term Memory (LSTM)</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54%</a:t>
                      </a:r>
                      <a:endParaRPr lang="en-US" sz="3600" dirty="0">
                        <a:latin typeface="Times New Roman" pitchFamily="18" charset="0"/>
                        <a:cs typeface="Times New Roman" pitchFamily="18" charset="0"/>
                      </a:endParaRPr>
                    </a:p>
                  </a:txBody>
                  <a:tcPr/>
                </a:tc>
              </a:tr>
              <a:tr h="370840">
                <a:tc>
                  <a:txBody>
                    <a:bodyPr/>
                    <a:lstStyle/>
                    <a:p>
                      <a:pPr algn="ctr"/>
                      <a:r>
                        <a:rPr lang="en-US" sz="3600" dirty="0" smtClean="0">
                          <a:latin typeface="Times New Roman" pitchFamily="18" charset="0"/>
                          <a:cs typeface="Times New Roman" pitchFamily="18" charset="0"/>
                        </a:rPr>
                        <a:t>Bidirectional LSTM</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54%</a:t>
                      </a:r>
                      <a:endParaRPr lang="en-US" sz="3600" dirty="0">
                        <a:latin typeface="Times New Roman" pitchFamily="18" charset="0"/>
                        <a:cs typeface="Times New Roman" pitchFamily="18" charset="0"/>
                      </a:endParaRPr>
                    </a:p>
                  </a:txBody>
                  <a:tcPr/>
                </a:tc>
              </a:tr>
            </a:tbl>
          </a:graphicData>
        </a:graphic>
      </p:graphicFrame>
      <p:sp>
        <p:nvSpPr>
          <p:cNvPr id="7" name="TextBox 6"/>
          <p:cNvSpPr txBox="1"/>
          <p:nvPr/>
        </p:nvSpPr>
        <p:spPr>
          <a:xfrm>
            <a:off x="29565506" y="14421595"/>
            <a:ext cx="13850920" cy="1015663"/>
          </a:xfrm>
          <a:prstGeom prst="rect">
            <a:avLst/>
          </a:prstGeom>
          <a:solidFill>
            <a:schemeClr val="accent4"/>
          </a:solidFill>
          <a:ln w="76200">
            <a:solidFill>
              <a:schemeClr val="tx1"/>
            </a:solidFill>
            <a:prstDash val="solid"/>
          </a:ln>
        </p:spPr>
        <p:txBody>
          <a:bodyPr wrap="square" rtlCol="0">
            <a:spAutoFit/>
          </a:bodyPr>
          <a:lstStyle/>
          <a:p>
            <a:pPr algn="ctr"/>
            <a:r>
              <a:rPr lang="en-US" sz="6000" b="1" dirty="0">
                <a:solidFill>
                  <a:schemeClr val="bg1"/>
                </a:solidFill>
                <a:latin typeface="Times New Roman" pitchFamily="18" charset="0"/>
                <a:cs typeface="Times New Roman" pitchFamily="18" charset="0"/>
              </a:rPr>
              <a:t>Key takeaways &amp;</a:t>
            </a:r>
            <a:r>
              <a:rPr lang="en-US" sz="6000" b="1" dirty="0" smtClean="0">
                <a:solidFill>
                  <a:schemeClr val="bg1"/>
                </a:solidFill>
                <a:latin typeface="Times New Roman" pitchFamily="18" charset="0"/>
                <a:cs typeface="Times New Roman" pitchFamily="18" charset="0"/>
              </a:rPr>
              <a:t> </a:t>
            </a:r>
            <a:r>
              <a:rPr lang="en-US" sz="6000" b="1" dirty="0">
                <a:solidFill>
                  <a:schemeClr val="bg1"/>
                </a:solidFill>
                <a:latin typeface="Times New Roman" pitchFamily="18" charset="0"/>
                <a:cs typeface="Times New Roman" pitchFamily="18" charset="0"/>
              </a:rPr>
              <a:t>Conclusion</a:t>
            </a:r>
          </a:p>
        </p:txBody>
      </p:sp>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77901" y="9930053"/>
            <a:ext cx="7347065" cy="438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1855" y="9987202"/>
            <a:ext cx="6729345" cy="117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61855" y="12408545"/>
            <a:ext cx="6397300" cy="138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8276855" y="1906286"/>
            <a:ext cx="5515124" cy="1107996"/>
          </a:xfrm>
          <a:prstGeom prst="rect">
            <a:avLst/>
          </a:prstGeom>
          <a:noFill/>
        </p:spPr>
        <p:txBody>
          <a:bodyPr wrap="square" rtlCol="0">
            <a:spAutoFit/>
          </a:bodyPr>
          <a:lstStyle/>
          <a:p>
            <a:r>
              <a:rPr lang="en-US" sz="6600" b="1" dirty="0" smtClean="0">
                <a:solidFill>
                  <a:schemeClr val="bg1"/>
                </a:solidFill>
                <a:latin typeface="Source Sans Pro"/>
                <a:cs typeface="Times New Roman" pitchFamily="18" charset="0"/>
              </a:rPr>
              <a:t>Poster ID - 7</a:t>
            </a:r>
            <a:endParaRPr lang="en-US" sz="6600" b="1" dirty="0">
              <a:solidFill>
                <a:schemeClr val="bg1"/>
              </a:solidFill>
              <a:latin typeface="Source Sans Pro"/>
              <a:cs typeface="Times New Roman" pitchFamily="18" charset="0"/>
            </a:endParaRPr>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77895" y="10066647"/>
            <a:ext cx="9011502" cy="58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98067" y="17880176"/>
            <a:ext cx="6134431" cy="232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39119" y="17815738"/>
            <a:ext cx="5419482" cy="223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2069667" y="10154500"/>
            <a:ext cx="3679193"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LSTM Unit</a:t>
            </a:r>
            <a:endParaRPr lang="en-US" sz="3600" b="1" dirty="0">
              <a:latin typeface="Times New Roman" pitchFamily="18" charset="0"/>
              <a:cs typeface="Times New Roman" pitchFamily="18" charset="0"/>
            </a:endParaRPr>
          </a:p>
        </p:txBody>
      </p:sp>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94637" y="10794185"/>
            <a:ext cx="4224703" cy="515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5694638" y="10154500"/>
            <a:ext cx="2739666"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RNN Unit</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096392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2445</TotalTime>
  <Words>573</Words>
  <Application>Microsoft Office PowerPoint</Application>
  <PresentationFormat>Custom</PresentationFormat>
  <Paragraphs>115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Worful, Michael</dc:creator>
  <cp:lastModifiedBy>Rahul Marru</cp:lastModifiedBy>
  <cp:revision>83</cp:revision>
  <dcterms:created xsi:type="dcterms:W3CDTF">2022-04-12T20:14:10Z</dcterms:created>
  <dcterms:modified xsi:type="dcterms:W3CDTF">2022-11-29T08:37:14Z</dcterms:modified>
</cp:coreProperties>
</file>