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omments/modernComment_105_F9BC3EFC.xml" ContentType="application/vnd.ms-powerpoint.comments+xml"/>
  <Override PartName="/ppt/comments/modernComment_107_CCFEA607.xml" ContentType="application/vnd.ms-powerpoint.comments+xml"/>
  <Override PartName="/ppt/comments/modernComment_138_DC204D81.xml" ContentType="application/vnd.ms-powerpoint.comments+xml"/>
  <Override PartName="/ppt/comments/modernComment_143_E9E3925C.xml" ContentType="application/vnd.ms-powerpoint.comments+xml"/>
  <Override PartName="/ppt/comments/modernComment_129_6649E2C8.xml" ContentType="application/vnd.ms-powerpoint.comments+xml"/>
  <Override PartName="/ppt/comments/modernComment_130_68027995.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notesMasterIdLst>
    <p:notesMasterId r:id="rId35"/>
  </p:notesMasterIdLst>
  <p:sldIdLst>
    <p:sldId id="311" r:id="rId2"/>
    <p:sldId id="257" r:id="rId3"/>
    <p:sldId id="258" r:id="rId4"/>
    <p:sldId id="259" r:id="rId5"/>
    <p:sldId id="260" r:id="rId6"/>
    <p:sldId id="321" r:id="rId7"/>
    <p:sldId id="314" r:id="rId8"/>
    <p:sldId id="261" r:id="rId9"/>
    <p:sldId id="293" r:id="rId10"/>
    <p:sldId id="263" r:id="rId11"/>
    <p:sldId id="317" r:id="rId12"/>
    <p:sldId id="315" r:id="rId13"/>
    <p:sldId id="316" r:id="rId14"/>
    <p:sldId id="295" r:id="rId15"/>
    <p:sldId id="264" r:id="rId16"/>
    <p:sldId id="312" r:id="rId17"/>
    <p:sldId id="319" r:id="rId18"/>
    <p:sldId id="320" r:id="rId19"/>
    <p:sldId id="323" r:id="rId20"/>
    <p:sldId id="301" r:id="rId21"/>
    <p:sldId id="276" r:id="rId22"/>
    <p:sldId id="297" r:id="rId23"/>
    <p:sldId id="298" r:id="rId24"/>
    <p:sldId id="304" r:id="rId25"/>
    <p:sldId id="302" r:id="rId26"/>
    <p:sldId id="322" r:id="rId27"/>
    <p:sldId id="318" r:id="rId28"/>
    <p:sldId id="306" r:id="rId29"/>
    <p:sldId id="307" r:id="rId30"/>
    <p:sldId id="308" r:id="rId31"/>
    <p:sldId id="310"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18DADEF-B2BE-CD57-8287-73FFDEE96EEB}" name="Lokesh Chandra Das (ldas)" initials="L(" userId="S::ldas@memphis.edu::59cc13d9-6de5-4ece-9c46-1796837aed29" providerId="AD"/>
  <p188:author id="{BFE82CFB-FA8E-2991-9D5B-5319C4CF11BE}" name="Rahul Marru (rmarru)" initials="R(" userId="S::rmarru@memphis.edu::63c6a2f0-e990-4ad3-a824-296022306c4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hwanth neela" userId="b443d70002839cfd" providerId="LiveId" clId="{FD030BD1-7129-46DC-B40F-36D748CB8112}"/>
    <pc:docChg chg="custSel modSld">
      <pc:chgData name="kushwanth neela" userId="b443d70002839cfd" providerId="LiveId" clId="{FD030BD1-7129-46DC-B40F-36D748CB8112}" dt="2022-11-10T00:28:45.706" v="1" actId="20577"/>
      <pc:docMkLst>
        <pc:docMk/>
      </pc:docMkLst>
      <pc:sldChg chg="modSp mod">
        <pc:chgData name="kushwanth neela" userId="b443d70002839cfd" providerId="LiveId" clId="{FD030BD1-7129-46DC-B40F-36D748CB8112}" dt="2022-11-10T00:28:45.706" v="1" actId="20577"/>
        <pc:sldMkLst>
          <pc:docMk/>
          <pc:sldMk cId="2419298512" sldId="311"/>
        </pc:sldMkLst>
        <pc:spChg chg="mod">
          <ac:chgData name="kushwanth neela" userId="b443d70002839cfd" providerId="LiveId" clId="{FD030BD1-7129-46DC-B40F-36D748CB8112}" dt="2022-11-10T00:28:45.706" v="1" actId="20577"/>
          <ac:spMkLst>
            <pc:docMk/>
            <pc:sldMk cId="2419298512" sldId="311"/>
            <ac:spMk id="2" creationId="{B98EC18B-BB73-EC2F-5BAE-F9F4FCF7D4B1}"/>
          </ac:spMkLst>
        </pc:spChg>
      </pc:sldChg>
      <pc:sldChg chg="modSp mod">
        <pc:chgData name="kushwanth neela" userId="b443d70002839cfd" providerId="LiveId" clId="{FD030BD1-7129-46DC-B40F-36D748CB8112}" dt="2022-11-10T00:24:57.037" v="0" actId="313"/>
        <pc:sldMkLst>
          <pc:docMk/>
          <pc:sldMk cId="4277903188" sldId="322"/>
        </pc:sldMkLst>
        <pc:spChg chg="mod">
          <ac:chgData name="kushwanth neela" userId="b443d70002839cfd" providerId="LiveId" clId="{FD030BD1-7129-46DC-B40F-36D748CB8112}" dt="2022-11-10T00:24:57.037" v="0" actId="313"/>
          <ac:spMkLst>
            <pc:docMk/>
            <pc:sldMk cId="4277903188" sldId="322"/>
            <ac:spMk id="3" creationId="{45670890-6098-CEDB-3E6C-0B98F3FBDE08}"/>
          </ac:spMkLst>
        </pc:spChg>
      </pc:sldChg>
    </pc:docChg>
  </pc:docChgLst>
</pc:chgInfo>
</file>

<file path=ppt/comments/modernComment_105_F9BC3EFC.xml><?xml version="1.0" encoding="utf-8"?>
<p188:cmLst xmlns:a="http://schemas.openxmlformats.org/drawingml/2006/main" xmlns:r="http://schemas.openxmlformats.org/officeDocument/2006/relationships" xmlns:p188="http://schemas.microsoft.com/office/powerpoint/2018/8/main">
  <p188:cm id="{C937CA1F-56DC-46D8-BC26-4D4E82B974AE}" authorId="{618DADEF-B2BE-CD57-8287-73FFDEE96EEB}" created="2022-11-06T21:57:42.193">
    <pc:sldMkLst xmlns:pc="http://schemas.microsoft.com/office/powerpoint/2013/main/command">
      <pc:docMk/>
      <pc:sldMk cId="4189863676" sldId="261"/>
    </pc:sldMkLst>
    <p188:pos x="8401050" y="3009900"/>
    <p188:txBody>
      <a:bodyPr/>
      <a:lstStyle/>
      <a:p>
        <a:r>
          <a:rPr lang="en-GB"/>
          <a:t>Add a line. What is the method this paper used to over come the mentioned limitation?</a:t>
        </a:r>
      </a:p>
    </p188:txBody>
  </p188:cm>
</p188:cmLst>
</file>

<file path=ppt/comments/modernComment_107_CCFEA607.xml><?xml version="1.0" encoding="utf-8"?>
<p188:cmLst xmlns:a="http://schemas.openxmlformats.org/drawingml/2006/main" xmlns:r="http://schemas.openxmlformats.org/officeDocument/2006/relationships" xmlns:p188="http://schemas.microsoft.com/office/powerpoint/2018/8/main">
  <p188:cm id="{39FD3CDA-DED8-4D65-BA09-82ADD8668A49}" authorId="{618DADEF-B2BE-CD57-8287-73FFDEE96EEB}" created="2022-11-06T21:59:04.866">
    <pc:sldMkLst xmlns:pc="http://schemas.microsoft.com/office/powerpoint/2013/main/command">
      <pc:docMk/>
      <pc:sldMk cId="3439240711" sldId="263"/>
    </pc:sldMkLst>
    <p188:replyLst>
      <p188:reply id="{68ECF68D-30B4-4ABA-AFB1-20C0FC17B4E0}" authorId="{BFE82CFB-FA8E-2991-9D5B-5319C4CF11BE}" created="2022-11-08T22:45:31.866">
        <p188:txBody>
          <a:bodyPr/>
          <a:lstStyle/>
          <a:p>
            <a:r>
              <a:rPr lang="en-US"/>
              <a:t>I have explained triplet in next slide.
FP and FN is False Positive and False Negative.</a:t>
            </a:r>
          </a:p>
        </p188:txBody>
      </p188:reply>
    </p188:replyLst>
    <p188:txBody>
      <a:bodyPr/>
      <a:lstStyle/>
      <a:p>
        <a:r>
          <a:rPr lang="en-GB"/>
          <a:t>What is triplets? What are FP and FN here?</a:t>
        </a:r>
      </a:p>
    </p188:txBody>
  </p188:cm>
</p188:cmLst>
</file>

<file path=ppt/comments/modernComment_129_6649E2C8.xml><?xml version="1.0" encoding="utf-8"?>
<p188:cmLst xmlns:a="http://schemas.openxmlformats.org/drawingml/2006/main" xmlns:r="http://schemas.openxmlformats.org/officeDocument/2006/relationships" xmlns:p188="http://schemas.microsoft.com/office/powerpoint/2018/8/main">
  <p188:cm id="{11B930E1-538F-48E8-95B0-696F2303BAC7}" authorId="{618DADEF-B2BE-CD57-8287-73FFDEE96EEB}" created="2022-11-09T00:40:30.684">
    <ac:deMkLst xmlns:ac="http://schemas.microsoft.com/office/drawing/2013/main/command">
      <pc:docMk xmlns:pc="http://schemas.microsoft.com/office/powerpoint/2013/main/command"/>
      <pc:sldMk xmlns:pc="http://schemas.microsoft.com/office/powerpoint/2013/main/command" cId="1716118216" sldId="297"/>
      <ac:picMk id="4" creationId="{8643C291-0300-F7FD-4CA9-4F75E127EF3A}"/>
    </ac:deMkLst>
    <p188:txBody>
      <a:bodyPr/>
      <a:lstStyle/>
      <a:p>
        <a:r>
          <a:rPr lang="en-GB"/>
          <a:t>Image quality is bad</a:t>
        </a:r>
      </a:p>
    </p188:txBody>
  </p188:cm>
</p188:cmLst>
</file>

<file path=ppt/comments/modernComment_130_68027995.xml><?xml version="1.0" encoding="utf-8"?>
<p188:cmLst xmlns:a="http://schemas.openxmlformats.org/drawingml/2006/main" xmlns:r="http://schemas.openxmlformats.org/officeDocument/2006/relationships" xmlns:p188="http://schemas.microsoft.com/office/powerpoint/2018/8/main">
  <p188:cm id="{FB4E914B-6F68-417A-8174-FD7CD53BB225}" authorId="{618DADEF-B2BE-CD57-8287-73FFDEE96EEB}" created="2022-11-09T00:41:03.091">
    <ac:deMkLst xmlns:ac="http://schemas.microsoft.com/office/drawing/2013/main/command">
      <pc:docMk xmlns:pc="http://schemas.microsoft.com/office/powerpoint/2013/main/command"/>
      <pc:sldMk xmlns:pc="http://schemas.microsoft.com/office/powerpoint/2013/main/command" cId="1744992661" sldId="304"/>
      <ac:picMk id="4" creationId="{1EA11804-807B-3D4F-2277-94B7D84A19F0}"/>
    </ac:deMkLst>
    <p188:txBody>
      <a:bodyPr/>
      <a:lstStyle/>
      <a:p>
        <a:r>
          <a:rPr lang="en-GB"/>
          <a:t>This image is not good. Crop images from the paper itself.</a:t>
        </a:r>
      </a:p>
    </p188:txBody>
  </p188:cm>
</p188:cmLst>
</file>

<file path=ppt/comments/modernComment_138_DC204D81.xml><?xml version="1.0" encoding="utf-8"?>
<p188:cmLst xmlns:a="http://schemas.openxmlformats.org/drawingml/2006/main" xmlns:r="http://schemas.openxmlformats.org/officeDocument/2006/relationships" xmlns:p188="http://schemas.microsoft.com/office/powerpoint/2018/8/main">
  <p188:cm id="{CEB1B870-E5E4-4E37-8191-3E2F984200A0}" authorId="{618DADEF-B2BE-CD57-8287-73FFDEE96EEB}" created="2022-11-09T00:35:54.021">
    <ac:deMkLst xmlns:ac="http://schemas.microsoft.com/office/drawing/2013/main/command">
      <pc:docMk xmlns:pc="http://schemas.microsoft.com/office/powerpoint/2013/main/command"/>
      <pc:sldMk xmlns:pc="http://schemas.microsoft.com/office/powerpoint/2013/main/command" cId="3693104513" sldId="312"/>
      <ac:picMk id="5" creationId="{F57FB5F0-837D-32CB-A21B-EFA3C9EF45B5}"/>
    </ac:deMkLst>
    <p188:txBody>
      <a:bodyPr/>
      <a:lstStyle/>
      <a:p>
        <a:r>
          <a:rPr lang="en-GB"/>
          <a:t>This image quality is very bad. Could you please improve the image quality?</a:t>
        </a:r>
      </a:p>
    </p188:txBody>
  </p188:cm>
</p188:cmLst>
</file>

<file path=ppt/comments/modernComment_143_E9E3925C.xml><?xml version="1.0" encoding="utf-8"?>
<p188:cmLst xmlns:a="http://schemas.openxmlformats.org/drawingml/2006/main" xmlns:r="http://schemas.openxmlformats.org/officeDocument/2006/relationships" xmlns:p188="http://schemas.microsoft.com/office/powerpoint/2018/8/main">
  <p188:cm id="{87418AA0-F1DB-4DD3-9206-DCBA6C802C4F}" authorId="{618DADEF-B2BE-CD57-8287-73FFDEE96EEB}" created="2022-11-09T00:40:01.183">
    <ac:deMkLst xmlns:ac="http://schemas.microsoft.com/office/drawing/2013/main/command">
      <pc:docMk xmlns:pc="http://schemas.microsoft.com/office/powerpoint/2013/main/command"/>
      <pc:sldMk xmlns:pc="http://schemas.microsoft.com/office/powerpoint/2013/main/command" cId="3924005468" sldId="323"/>
      <ac:picMk id="5" creationId="{2192D3A8-EB9D-B4F0-59C3-7E2E382AEC4A}"/>
    </ac:deMkLst>
    <p188:txBody>
      <a:bodyPr/>
      <a:lstStyle/>
      <a:p>
        <a:r>
          <a:rPr lang="en-GB"/>
          <a:t>This image quality is bad. Change it.</a:t>
        </a:r>
      </a:p>
    </p188:txBody>
  </p188:cm>
</p188:cmLst>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88B2FF7-DD24-4304-8846-CCEF8C74E764}" type="doc">
      <dgm:prSet loTypeId="urn:microsoft.com/office/officeart/2018/2/layout/IconVerticalSolidList" loCatId="icon" qsTypeId="urn:microsoft.com/office/officeart/2005/8/quickstyle/simple1" qsCatId="simple" csTypeId="urn:microsoft.com/office/officeart/2018/5/colors/Iconchunking_neutralicontext_accent6_2" csCatId="accent6" phldr="1"/>
      <dgm:spPr/>
      <dgm:t>
        <a:bodyPr/>
        <a:lstStyle/>
        <a:p>
          <a:endParaRPr lang="en-US"/>
        </a:p>
      </dgm:t>
    </dgm:pt>
    <dgm:pt modelId="{0D690302-100F-4FBA-86DA-3D1C8C188160}">
      <dgm:prSet/>
      <dgm:spPr/>
      <dgm:t>
        <a:bodyPr/>
        <a:lstStyle/>
        <a:p>
          <a:pPr>
            <a:lnSpc>
              <a:spcPct val="100000"/>
            </a:lnSpc>
          </a:pPr>
          <a:r>
            <a:rPr lang="en-US" b="0">
              <a:latin typeface="Arial Nova"/>
            </a:rPr>
            <a:t>The goal of the project to solve the classification problem of detecting the phishing websites based on their webpage features in the categories of "Legitimate" or "Phishing".</a:t>
          </a:r>
        </a:p>
      </dgm:t>
    </dgm:pt>
    <dgm:pt modelId="{A0C5CD0F-19B0-4E5F-8B44-B22647A366EA}" type="parTrans" cxnId="{840065B3-7732-4B45-8FCB-0C275C43165C}">
      <dgm:prSet/>
      <dgm:spPr/>
      <dgm:t>
        <a:bodyPr/>
        <a:lstStyle/>
        <a:p>
          <a:endParaRPr lang="en-US"/>
        </a:p>
      </dgm:t>
    </dgm:pt>
    <dgm:pt modelId="{7BA5EA88-8630-4C5B-AC1B-E4A6DA079D11}" type="sibTrans" cxnId="{840065B3-7732-4B45-8FCB-0C275C43165C}">
      <dgm:prSet/>
      <dgm:spPr/>
      <dgm:t>
        <a:bodyPr/>
        <a:lstStyle/>
        <a:p>
          <a:endParaRPr lang="en-US"/>
        </a:p>
      </dgm:t>
    </dgm:pt>
    <dgm:pt modelId="{8DF71A91-F418-4699-8025-DDB654FFBAC3}">
      <dgm:prSet/>
      <dgm:spPr/>
      <dgm:t>
        <a:bodyPr/>
        <a:lstStyle/>
        <a:p>
          <a:pPr>
            <a:lnSpc>
              <a:spcPct val="100000"/>
            </a:lnSpc>
          </a:pPr>
          <a:r>
            <a:rPr lang="en-US" b="0">
              <a:latin typeface="Arial Nova"/>
            </a:rPr>
            <a:t>The solution will be a python program based on some deep learning algorithms.</a:t>
          </a:r>
        </a:p>
      </dgm:t>
    </dgm:pt>
    <dgm:pt modelId="{5BFF61DA-A84F-41D4-8D14-C3A21160E522}" type="parTrans" cxnId="{D4B10CDC-47F2-4730-A3DE-49BB15AF66FE}">
      <dgm:prSet/>
      <dgm:spPr/>
      <dgm:t>
        <a:bodyPr/>
        <a:lstStyle/>
        <a:p>
          <a:endParaRPr lang="en-US"/>
        </a:p>
      </dgm:t>
    </dgm:pt>
    <dgm:pt modelId="{29C82520-5377-4A0D-A5A6-D2C9029044B7}" type="sibTrans" cxnId="{D4B10CDC-47F2-4730-A3DE-49BB15AF66FE}">
      <dgm:prSet/>
      <dgm:spPr/>
      <dgm:t>
        <a:bodyPr/>
        <a:lstStyle/>
        <a:p>
          <a:endParaRPr lang="en-US"/>
        </a:p>
      </dgm:t>
    </dgm:pt>
    <dgm:pt modelId="{9B19BD4C-27E1-4624-83E0-2D73874B42C5}" type="pres">
      <dgm:prSet presAssocID="{D88B2FF7-DD24-4304-8846-CCEF8C74E764}" presName="root" presStyleCnt="0">
        <dgm:presLayoutVars>
          <dgm:dir/>
          <dgm:resizeHandles val="exact"/>
        </dgm:presLayoutVars>
      </dgm:prSet>
      <dgm:spPr/>
    </dgm:pt>
    <dgm:pt modelId="{7AC0AA72-3609-45F4-A3D5-F04A6D6AED12}" type="pres">
      <dgm:prSet presAssocID="{0D690302-100F-4FBA-86DA-3D1C8C188160}" presName="compNode" presStyleCnt="0"/>
      <dgm:spPr/>
    </dgm:pt>
    <dgm:pt modelId="{61B9F87A-9B07-4185-B7A2-A90559418C27}" type="pres">
      <dgm:prSet presAssocID="{0D690302-100F-4FBA-86DA-3D1C8C188160}" presName="bgRect" presStyleLbl="bgShp" presStyleIdx="0" presStyleCnt="2"/>
      <dgm:spPr/>
    </dgm:pt>
    <dgm:pt modelId="{24603EDC-4633-41D7-B96F-5A2E8F81917D}" type="pres">
      <dgm:prSet presAssocID="{0D690302-100F-4FBA-86DA-3D1C8C188160}"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2C66EDB3-31DE-4DC6-AC2B-28F757057CA4}" type="pres">
      <dgm:prSet presAssocID="{0D690302-100F-4FBA-86DA-3D1C8C188160}" presName="spaceRect" presStyleCnt="0"/>
      <dgm:spPr/>
    </dgm:pt>
    <dgm:pt modelId="{0C0FFD1F-54BB-4F21-A87C-01305887A0E9}" type="pres">
      <dgm:prSet presAssocID="{0D690302-100F-4FBA-86DA-3D1C8C188160}" presName="parTx" presStyleLbl="revTx" presStyleIdx="0" presStyleCnt="2">
        <dgm:presLayoutVars>
          <dgm:chMax val="0"/>
          <dgm:chPref val="0"/>
        </dgm:presLayoutVars>
      </dgm:prSet>
      <dgm:spPr/>
    </dgm:pt>
    <dgm:pt modelId="{8A44940B-5E0E-4A3F-B85A-A522C30A8748}" type="pres">
      <dgm:prSet presAssocID="{7BA5EA88-8630-4C5B-AC1B-E4A6DA079D11}" presName="sibTrans" presStyleCnt="0"/>
      <dgm:spPr/>
    </dgm:pt>
    <dgm:pt modelId="{48308DDB-FE64-4081-8456-9D5D0BF39F94}" type="pres">
      <dgm:prSet presAssocID="{8DF71A91-F418-4699-8025-DDB654FFBAC3}" presName="compNode" presStyleCnt="0"/>
      <dgm:spPr/>
    </dgm:pt>
    <dgm:pt modelId="{0B49879A-5BFB-4C5E-8398-C9EB83B74AA1}" type="pres">
      <dgm:prSet presAssocID="{8DF71A91-F418-4699-8025-DDB654FFBAC3}" presName="bgRect" presStyleLbl="bgShp" presStyleIdx="1" presStyleCnt="2"/>
      <dgm:spPr/>
    </dgm:pt>
    <dgm:pt modelId="{151D656C-C1A6-4AEF-9F77-271FA1A49D5E}" type="pres">
      <dgm:prSet presAssocID="{8DF71A91-F418-4699-8025-DDB654FFBAC3}"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5FBEFE16-521B-44D5-813C-D084BC56BFB1}" type="pres">
      <dgm:prSet presAssocID="{8DF71A91-F418-4699-8025-DDB654FFBAC3}" presName="spaceRect" presStyleCnt="0"/>
      <dgm:spPr/>
    </dgm:pt>
    <dgm:pt modelId="{965B7468-6EB4-4CA0-AB70-7C5AC372BF02}" type="pres">
      <dgm:prSet presAssocID="{8DF71A91-F418-4699-8025-DDB654FFBAC3}" presName="parTx" presStyleLbl="revTx" presStyleIdx="1" presStyleCnt="2">
        <dgm:presLayoutVars>
          <dgm:chMax val="0"/>
          <dgm:chPref val="0"/>
        </dgm:presLayoutVars>
      </dgm:prSet>
      <dgm:spPr/>
    </dgm:pt>
  </dgm:ptLst>
  <dgm:cxnLst>
    <dgm:cxn modelId="{A3DA748F-08E8-4898-A92C-B2F4023B0082}" type="presOf" srcId="{8DF71A91-F418-4699-8025-DDB654FFBAC3}" destId="{965B7468-6EB4-4CA0-AB70-7C5AC372BF02}" srcOrd="0" destOrd="0" presId="urn:microsoft.com/office/officeart/2018/2/layout/IconVerticalSolidList"/>
    <dgm:cxn modelId="{815AF4AB-7F1B-4D4F-8CD1-CA178623DA80}" type="presOf" srcId="{0D690302-100F-4FBA-86DA-3D1C8C188160}" destId="{0C0FFD1F-54BB-4F21-A87C-01305887A0E9}" srcOrd="0" destOrd="0" presId="urn:microsoft.com/office/officeart/2018/2/layout/IconVerticalSolidList"/>
    <dgm:cxn modelId="{840065B3-7732-4B45-8FCB-0C275C43165C}" srcId="{D88B2FF7-DD24-4304-8846-CCEF8C74E764}" destId="{0D690302-100F-4FBA-86DA-3D1C8C188160}" srcOrd="0" destOrd="0" parTransId="{A0C5CD0F-19B0-4E5F-8B44-B22647A366EA}" sibTransId="{7BA5EA88-8630-4C5B-AC1B-E4A6DA079D11}"/>
    <dgm:cxn modelId="{1E17B4CB-731D-428F-AEA0-762639C6D488}" type="presOf" srcId="{D88B2FF7-DD24-4304-8846-CCEF8C74E764}" destId="{9B19BD4C-27E1-4624-83E0-2D73874B42C5}" srcOrd="0" destOrd="0" presId="urn:microsoft.com/office/officeart/2018/2/layout/IconVerticalSolidList"/>
    <dgm:cxn modelId="{D4B10CDC-47F2-4730-A3DE-49BB15AF66FE}" srcId="{D88B2FF7-DD24-4304-8846-CCEF8C74E764}" destId="{8DF71A91-F418-4699-8025-DDB654FFBAC3}" srcOrd="1" destOrd="0" parTransId="{5BFF61DA-A84F-41D4-8D14-C3A21160E522}" sibTransId="{29C82520-5377-4A0D-A5A6-D2C9029044B7}"/>
    <dgm:cxn modelId="{B0568908-FA73-4392-B6E6-F3691FD052C9}" type="presParOf" srcId="{9B19BD4C-27E1-4624-83E0-2D73874B42C5}" destId="{7AC0AA72-3609-45F4-A3D5-F04A6D6AED12}" srcOrd="0" destOrd="0" presId="urn:microsoft.com/office/officeart/2018/2/layout/IconVerticalSolidList"/>
    <dgm:cxn modelId="{7DED4926-B506-4A65-91A1-1455766AEACF}" type="presParOf" srcId="{7AC0AA72-3609-45F4-A3D5-F04A6D6AED12}" destId="{61B9F87A-9B07-4185-B7A2-A90559418C27}" srcOrd="0" destOrd="0" presId="urn:microsoft.com/office/officeart/2018/2/layout/IconVerticalSolidList"/>
    <dgm:cxn modelId="{F18FA301-B4A2-4152-BF90-2832F4535677}" type="presParOf" srcId="{7AC0AA72-3609-45F4-A3D5-F04A6D6AED12}" destId="{24603EDC-4633-41D7-B96F-5A2E8F81917D}" srcOrd="1" destOrd="0" presId="urn:microsoft.com/office/officeart/2018/2/layout/IconVerticalSolidList"/>
    <dgm:cxn modelId="{94518B69-7EF7-4DE0-A585-685936AC3ADE}" type="presParOf" srcId="{7AC0AA72-3609-45F4-A3D5-F04A6D6AED12}" destId="{2C66EDB3-31DE-4DC6-AC2B-28F757057CA4}" srcOrd="2" destOrd="0" presId="urn:microsoft.com/office/officeart/2018/2/layout/IconVerticalSolidList"/>
    <dgm:cxn modelId="{79F472D0-A1E6-4317-9911-4047EE6FEBD6}" type="presParOf" srcId="{7AC0AA72-3609-45F4-A3D5-F04A6D6AED12}" destId="{0C0FFD1F-54BB-4F21-A87C-01305887A0E9}" srcOrd="3" destOrd="0" presId="urn:microsoft.com/office/officeart/2018/2/layout/IconVerticalSolidList"/>
    <dgm:cxn modelId="{EB2172C6-0C8B-488F-BBE6-B2CAB6C7E578}" type="presParOf" srcId="{9B19BD4C-27E1-4624-83E0-2D73874B42C5}" destId="{8A44940B-5E0E-4A3F-B85A-A522C30A8748}" srcOrd="1" destOrd="0" presId="urn:microsoft.com/office/officeart/2018/2/layout/IconVerticalSolidList"/>
    <dgm:cxn modelId="{1F4274BF-B6F5-4179-A10D-DC84A6979B9F}" type="presParOf" srcId="{9B19BD4C-27E1-4624-83E0-2D73874B42C5}" destId="{48308DDB-FE64-4081-8456-9D5D0BF39F94}" srcOrd="2" destOrd="0" presId="urn:microsoft.com/office/officeart/2018/2/layout/IconVerticalSolidList"/>
    <dgm:cxn modelId="{0E30D245-8D3D-4ECB-A896-59799651F819}" type="presParOf" srcId="{48308DDB-FE64-4081-8456-9D5D0BF39F94}" destId="{0B49879A-5BFB-4C5E-8398-C9EB83B74AA1}" srcOrd="0" destOrd="0" presId="urn:microsoft.com/office/officeart/2018/2/layout/IconVerticalSolidList"/>
    <dgm:cxn modelId="{A8D00D4B-3F25-4779-9621-248F54CDB1EA}" type="presParOf" srcId="{48308DDB-FE64-4081-8456-9D5D0BF39F94}" destId="{151D656C-C1A6-4AEF-9F77-271FA1A49D5E}" srcOrd="1" destOrd="0" presId="urn:microsoft.com/office/officeart/2018/2/layout/IconVerticalSolidList"/>
    <dgm:cxn modelId="{5891B51B-569A-4DA6-9EDF-6AC522B80550}" type="presParOf" srcId="{48308DDB-FE64-4081-8456-9D5D0BF39F94}" destId="{5FBEFE16-521B-44D5-813C-D084BC56BFB1}" srcOrd="2" destOrd="0" presId="urn:microsoft.com/office/officeart/2018/2/layout/IconVerticalSolidList"/>
    <dgm:cxn modelId="{B15EB091-85A2-46C3-A8B6-29B5D046F6B4}" type="presParOf" srcId="{48308DDB-FE64-4081-8456-9D5D0BF39F94}" destId="{965B7468-6EB4-4CA0-AB70-7C5AC372BF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B9F87A-9B07-4185-B7A2-A90559418C27}">
      <dsp:nvSpPr>
        <dsp:cNvPr id="0" name=""/>
        <dsp:cNvSpPr/>
      </dsp:nvSpPr>
      <dsp:spPr>
        <a:xfrm>
          <a:off x="0" y="688260"/>
          <a:ext cx="10515600" cy="127063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603EDC-4633-41D7-B96F-5A2E8F81917D}">
      <dsp:nvSpPr>
        <dsp:cNvPr id="0" name=""/>
        <dsp:cNvSpPr/>
      </dsp:nvSpPr>
      <dsp:spPr>
        <a:xfrm>
          <a:off x="384367" y="974153"/>
          <a:ext cx="698849" cy="69884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0FFD1F-54BB-4F21-A87C-01305887A0E9}">
      <dsp:nvSpPr>
        <dsp:cNvPr id="0" name=""/>
        <dsp:cNvSpPr/>
      </dsp:nvSpPr>
      <dsp:spPr>
        <a:xfrm>
          <a:off x="1467583" y="688260"/>
          <a:ext cx="9048016" cy="1270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476" tIns="134476" rIns="134476" bIns="134476" numCol="1" spcCol="1270" anchor="ctr" anchorCtr="0">
          <a:noAutofit/>
        </a:bodyPr>
        <a:lstStyle/>
        <a:p>
          <a:pPr marL="0" lvl="0" indent="0" algn="l" defTabSz="933450">
            <a:lnSpc>
              <a:spcPct val="100000"/>
            </a:lnSpc>
            <a:spcBef>
              <a:spcPct val="0"/>
            </a:spcBef>
            <a:spcAft>
              <a:spcPct val="35000"/>
            </a:spcAft>
            <a:buNone/>
          </a:pPr>
          <a:r>
            <a:rPr lang="en-US" sz="2100" b="0" kern="1200">
              <a:latin typeface="Arial Nova"/>
            </a:rPr>
            <a:t>The goal of the project to solve the classification problem of detecting the phishing websites based on their webpage features in the categories of "Legitimate" or "Phishing".</a:t>
          </a:r>
        </a:p>
      </dsp:txBody>
      <dsp:txXfrm>
        <a:off x="1467583" y="688260"/>
        <a:ext cx="9048016" cy="1270635"/>
      </dsp:txXfrm>
    </dsp:sp>
    <dsp:sp modelId="{0B49879A-5BFB-4C5E-8398-C9EB83B74AA1}">
      <dsp:nvSpPr>
        <dsp:cNvPr id="0" name=""/>
        <dsp:cNvSpPr/>
      </dsp:nvSpPr>
      <dsp:spPr>
        <a:xfrm>
          <a:off x="0" y="2276554"/>
          <a:ext cx="10515600" cy="127063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D656C-C1A6-4AEF-9F77-271FA1A49D5E}">
      <dsp:nvSpPr>
        <dsp:cNvPr id="0" name=""/>
        <dsp:cNvSpPr/>
      </dsp:nvSpPr>
      <dsp:spPr>
        <a:xfrm>
          <a:off x="384367" y="2562447"/>
          <a:ext cx="698849" cy="698849"/>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5B7468-6EB4-4CA0-AB70-7C5AC372BF02}">
      <dsp:nvSpPr>
        <dsp:cNvPr id="0" name=""/>
        <dsp:cNvSpPr/>
      </dsp:nvSpPr>
      <dsp:spPr>
        <a:xfrm>
          <a:off x="1467583" y="2276554"/>
          <a:ext cx="9048016" cy="1270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476" tIns="134476" rIns="134476" bIns="134476" numCol="1" spcCol="1270" anchor="ctr" anchorCtr="0">
          <a:noAutofit/>
        </a:bodyPr>
        <a:lstStyle/>
        <a:p>
          <a:pPr marL="0" lvl="0" indent="0" algn="l" defTabSz="933450">
            <a:lnSpc>
              <a:spcPct val="100000"/>
            </a:lnSpc>
            <a:spcBef>
              <a:spcPct val="0"/>
            </a:spcBef>
            <a:spcAft>
              <a:spcPct val="35000"/>
            </a:spcAft>
            <a:buNone/>
          </a:pPr>
          <a:r>
            <a:rPr lang="en-US" sz="2100" b="0" kern="1200">
              <a:latin typeface="Arial Nova"/>
            </a:rPr>
            <a:t>The solution will be a python program based on some deep learning algorithms.</a:t>
          </a:r>
        </a:p>
      </dsp:txBody>
      <dsp:txXfrm>
        <a:off x="1467583" y="2276554"/>
        <a:ext cx="9048016" cy="12706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CC9E7-3B09-4514-89A1-B494D542E894}" type="datetimeFigureOut">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B07F27-DA77-4DE4-A987-4C438E571922}" type="slidenum">
              <a:t>‹#›</a:t>
            </a:fld>
            <a:endParaRPr lang="en-US"/>
          </a:p>
        </p:txBody>
      </p:sp>
    </p:spTree>
    <p:extLst>
      <p:ext uri="{BB962C8B-B14F-4D97-AF65-F5344CB8AC3E}">
        <p14:creationId xmlns:p14="http://schemas.microsoft.com/office/powerpoint/2010/main" val="3728172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FEB07F27-DA77-4DE4-A987-4C438E571922}" type="slidenum">
              <a:t>8</a:t>
            </a:fld>
            <a:endParaRPr lang="en-US"/>
          </a:p>
        </p:txBody>
      </p:sp>
    </p:spTree>
    <p:extLst>
      <p:ext uri="{BB962C8B-B14F-4D97-AF65-F5344CB8AC3E}">
        <p14:creationId xmlns:p14="http://schemas.microsoft.com/office/powerpoint/2010/main" val="1879359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11/9/2022</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874849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11/9/2022</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155621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11/9/2022</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102232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11/9/2022</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849358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11/9/2022</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043065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11/9/2022</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686777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11/9/2022</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55697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11/9/2022</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027500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11/9/2022</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95689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11/9/2022</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636666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11/9/2022</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460431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11/9/2022</a:t>
            </a:fld>
            <a:endParaRPr lang="en-US"/>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2857566686"/>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04" r:id="rId6"/>
    <p:sldLayoutId id="2147483800" r:id="rId7"/>
    <p:sldLayoutId id="2147483801" r:id="rId8"/>
    <p:sldLayoutId id="2147483802" r:id="rId9"/>
    <p:sldLayoutId id="2147483803" r:id="rId10"/>
    <p:sldLayoutId id="2147483805"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07_CCFEA6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oc.cs.uni-saarland.de/owncloud/index.php/s/QcBJyLjn9oEiXx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microsoft.com/office/2018/10/relationships/comments" Target="../comments/modernComment_138_DC204D8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8/10/relationships/comments" Target="../comments/modernComment_143_E9E3925C.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8/10/relationships/comments" Target="../comments/modernComment_129_6649E2C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130_6802799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S-Abdelnabi/VisualPhishNe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forms.microsoft.com/r/SVVtM7WjZ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ecdsbit.blogspot.com/2016/09/phising-anyone-some-great-tips-to.html"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05_F9BC3EFC.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3761EB98-E0C4-4B95-984A-E7D9DFAD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EC18B-BB73-EC2F-5BAE-F9F4FCF7D4B1}"/>
              </a:ext>
            </a:extLst>
          </p:cNvPr>
          <p:cNvSpPr>
            <a:spLocks noGrp="1"/>
          </p:cNvSpPr>
          <p:nvPr>
            <p:ph type="title"/>
          </p:nvPr>
        </p:nvSpPr>
        <p:spPr>
          <a:xfrm>
            <a:off x="838200" y="1055238"/>
            <a:ext cx="10515601" cy="1842248"/>
          </a:xfrm>
        </p:spPr>
        <p:txBody>
          <a:bodyPr vert="horz" lIns="91440" tIns="45720" rIns="91440" bIns="45720" rtlCol="0" anchor="b">
            <a:noAutofit/>
          </a:bodyPr>
          <a:lstStyle/>
          <a:p>
            <a:pPr>
              <a:lnSpc>
                <a:spcPct val="90000"/>
              </a:lnSpc>
            </a:pPr>
            <a:r>
              <a:rPr lang="en-US" b="1" dirty="0">
                <a:latin typeface="Arial Nova"/>
                <a:cs typeface="Aharoni"/>
              </a:rPr>
              <a:t>Title: VisualPhishNet Zero-Day Phishing Website Detection by </a:t>
            </a:r>
            <a:r>
              <a:rPr lang="en-US" b="1" dirty="0">
                <a:latin typeface="Aharoni"/>
                <a:cs typeface="Aharoni"/>
              </a:rPr>
              <a:t>Visual</a:t>
            </a:r>
            <a:r>
              <a:rPr lang="en-US" b="1" dirty="0">
                <a:latin typeface="Arial Nova"/>
                <a:cs typeface="Aharoni"/>
              </a:rPr>
              <a:t> Similarity</a:t>
            </a:r>
          </a:p>
        </p:txBody>
      </p:sp>
      <p:sp>
        <p:nvSpPr>
          <p:cNvPr id="3" name="Content Placeholder 2">
            <a:extLst>
              <a:ext uri="{FF2B5EF4-FFF2-40B4-BE49-F238E27FC236}">
                <a16:creationId xmlns:a16="http://schemas.microsoft.com/office/drawing/2014/main" id="{A3B9B878-534B-4745-EC70-A1E719E44F5F}"/>
              </a:ext>
            </a:extLst>
          </p:cNvPr>
          <p:cNvSpPr>
            <a:spLocks noGrp="1"/>
          </p:cNvSpPr>
          <p:nvPr>
            <p:ph idx="1"/>
          </p:nvPr>
        </p:nvSpPr>
        <p:spPr>
          <a:xfrm>
            <a:off x="1528313" y="3525328"/>
            <a:ext cx="7580811" cy="3581400"/>
          </a:xfrm>
        </p:spPr>
        <p:txBody>
          <a:bodyPr vert="horz" lIns="91440" tIns="45720" rIns="91440" bIns="45720" rtlCol="0" anchor="t">
            <a:normAutofit/>
          </a:bodyPr>
          <a:lstStyle/>
          <a:p>
            <a:pPr marL="0" indent="0">
              <a:buNone/>
            </a:pPr>
            <a:r>
              <a:rPr lang="en-US">
                <a:latin typeface="Arial Nova"/>
              </a:rPr>
              <a:t>Team: </a:t>
            </a:r>
          </a:p>
          <a:p>
            <a:r>
              <a:rPr lang="en-US">
                <a:latin typeface="Arial Nova"/>
              </a:rPr>
              <a:t>RAHUL MARRU</a:t>
            </a:r>
          </a:p>
          <a:p>
            <a:r>
              <a:rPr lang="en-US">
                <a:latin typeface="Arial Nova"/>
              </a:rPr>
              <a:t>KUSHWANTH NEELA</a:t>
            </a:r>
          </a:p>
          <a:p>
            <a:r>
              <a:rPr lang="en-US">
                <a:latin typeface="Arial Nova"/>
              </a:rPr>
              <a:t>MANIVARDHAN REDDY PINDI</a:t>
            </a:r>
          </a:p>
        </p:txBody>
      </p:sp>
    </p:spTree>
    <p:extLst>
      <p:ext uri="{BB962C8B-B14F-4D97-AF65-F5344CB8AC3E}">
        <p14:creationId xmlns:p14="http://schemas.microsoft.com/office/powerpoint/2010/main" val="2419298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8293-5D07-5B98-1381-611268D4A301}"/>
              </a:ext>
            </a:extLst>
          </p:cNvPr>
          <p:cNvSpPr>
            <a:spLocks noGrp="1"/>
          </p:cNvSpPr>
          <p:nvPr>
            <p:ph type="title"/>
          </p:nvPr>
        </p:nvSpPr>
        <p:spPr/>
        <p:txBody>
          <a:bodyPr/>
          <a:lstStyle/>
          <a:p>
            <a:r>
              <a:rPr lang="en-US">
                <a:latin typeface="Aharoni"/>
                <a:cs typeface="Aharoni"/>
              </a:rPr>
              <a:t>Architecture</a:t>
            </a:r>
            <a:endParaRPr lang="en-US"/>
          </a:p>
        </p:txBody>
      </p:sp>
      <p:sp>
        <p:nvSpPr>
          <p:cNvPr id="5" name="Content Placeholder 4">
            <a:extLst>
              <a:ext uri="{FF2B5EF4-FFF2-40B4-BE49-F238E27FC236}">
                <a16:creationId xmlns:a16="http://schemas.microsoft.com/office/drawing/2014/main" id="{B6A42343-645D-E2B1-404A-E1D12B400AF2}"/>
              </a:ext>
            </a:extLst>
          </p:cNvPr>
          <p:cNvSpPr>
            <a:spLocks noGrp="1"/>
          </p:cNvSpPr>
          <p:nvPr>
            <p:ph idx="1"/>
          </p:nvPr>
        </p:nvSpPr>
        <p:spPr/>
        <p:txBody>
          <a:bodyPr vert="horz" lIns="91440" tIns="45720" rIns="91440" bIns="45720" rtlCol="0" anchor="t">
            <a:normAutofit/>
          </a:bodyPr>
          <a:lstStyle/>
          <a:p>
            <a:r>
              <a:rPr lang="en-US" dirty="0">
                <a:latin typeface="Arial Nova"/>
              </a:rPr>
              <a:t>The </a:t>
            </a:r>
            <a:r>
              <a:rPr lang="en-US" dirty="0">
                <a:latin typeface="Arial Nova"/>
                <a:ea typeface="+mn-lt"/>
                <a:cs typeface="+mn-lt"/>
              </a:rPr>
              <a:t>VisualPhishNet framework is combination of three shared Convolutional Neural Networks (CNN) model of triplet network it consists of 3 stages:</a:t>
            </a:r>
          </a:p>
          <a:p>
            <a:endParaRPr lang="en-US" dirty="0">
              <a:latin typeface="Arial Nova"/>
            </a:endParaRPr>
          </a:p>
          <a:p>
            <a:endParaRPr lang="en-US" dirty="0">
              <a:latin typeface="Arial Nova"/>
            </a:endParaRPr>
          </a:p>
        </p:txBody>
      </p:sp>
      <p:pic>
        <p:nvPicPr>
          <p:cNvPr id="6" name="Picture 6" descr="Diagram&#10;&#10;Description automatically generated">
            <a:extLst>
              <a:ext uri="{FF2B5EF4-FFF2-40B4-BE49-F238E27FC236}">
                <a16:creationId xmlns:a16="http://schemas.microsoft.com/office/drawing/2014/main" id="{BD13A457-0ED5-AA5F-B8E7-C1E7623B59EE}"/>
              </a:ext>
            </a:extLst>
          </p:cNvPr>
          <p:cNvPicPr>
            <a:picLocks noChangeAspect="1"/>
          </p:cNvPicPr>
          <p:nvPr/>
        </p:nvPicPr>
        <p:blipFill>
          <a:blip r:embed="rId3"/>
          <a:stretch>
            <a:fillRect/>
          </a:stretch>
        </p:blipFill>
        <p:spPr>
          <a:xfrm>
            <a:off x="80514" y="3052135"/>
            <a:ext cx="12059726" cy="3169126"/>
          </a:xfrm>
          <a:prstGeom prst="rect">
            <a:avLst/>
          </a:prstGeom>
        </p:spPr>
      </p:pic>
    </p:spTree>
    <p:extLst>
      <p:ext uri="{BB962C8B-B14F-4D97-AF65-F5344CB8AC3E}">
        <p14:creationId xmlns:p14="http://schemas.microsoft.com/office/powerpoint/2010/main" val="3439240711"/>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2BDA-6F70-AEF6-B3B1-7D7D84A08E55}"/>
              </a:ext>
            </a:extLst>
          </p:cNvPr>
          <p:cNvSpPr>
            <a:spLocks noGrp="1"/>
          </p:cNvSpPr>
          <p:nvPr>
            <p:ph type="title"/>
          </p:nvPr>
        </p:nvSpPr>
        <p:spPr/>
        <p:txBody>
          <a:bodyPr/>
          <a:lstStyle/>
          <a:p>
            <a:r>
              <a:rPr lang="en-US">
                <a:latin typeface="Aharoni"/>
                <a:cs typeface="Angsana New"/>
              </a:rPr>
              <a:t>Triplet Network</a:t>
            </a:r>
            <a:endParaRPr lang="en-US"/>
          </a:p>
        </p:txBody>
      </p:sp>
      <p:sp>
        <p:nvSpPr>
          <p:cNvPr id="3" name="Content Placeholder 2">
            <a:extLst>
              <a:ext uri="{FF2B5EF4-FFF2-40B4-BE49-F238E27FC236}">
                <a16:creationId xmlns:a16="http://schemas.microsoft.com/office/drawing/2014/main" id="{6AE488CD-6704-A72B-265B-5AC2658B4B90}"/>
              </a:ext>
            </a:extLst>
          </p:cNvPr>
          <p:cNvSpPr>
            <a:spLocks noGrp="1"/>
          </p:cNvSpPr>
          <p:nvPr>
            <p:ph idx="1"/>
          </p:nvPr>
        </p:nvSpPr>
        <p:spPr/>
        <p:txBody>
          <a:bodyPr vert="horz" lIns="91440" tIns="45720" rIns="91440" bIns="45720" rtlCol="0" anchor="t">
            <a:normAutofit fontScale="92500" lnSpcReduction="10000"/>
          </a:bodyPr>
          <a:lstStyle/>
          <a:p>
            <a:r>
              <a:rPr lang="en-US" dirty="0">
                <a:latin typeface="Arial Nova"/>
              </a:rPr>
              <a:t>The Siamese networks are two networks the goal of learning a parameter with same shared weights to train. In that sub-networks shares parameters and weights updates modified with mirrored for each of them.</a:t>
            </a:r>
          </a:p>
          <a:p>
            <a:r>
              <a:rPr lang="en-US" dirty="0">
                <a:latin typeface="Arial Nova"/>
              </a:rPr>
              <a:t>Loss function that minimizes distance for similar objects and maximizing the distance of distance for dissimilar objects.</a:t>
            </a:r>
          </a:p>
          <a:p>
            <a:r>
              <a:rPr lang="en-US" dirty="0">
                <a:latin typeface="Arial Nova"/>
              </a:rPr>
              <a:t>The triplet network now used in VisualPhishNet extends this approach with CNN algorithm. T</a:t>
            </a:r>
            <a:r>
              <a:rPr lang="en-US" dirty="0">
                <a:latin typeface="Arial Nova"/>
                <a:ea typeface="+mn-lt"/>
                <a:cs typeface="+mn-lt"/>
              </a:rPr>
              <a:t>o denote pixel-wise similarity, we used the distances between the pre-trained VGG16 visual representation instead of naive pixel comparison. </a:t>
            </a:r>
          </a:p>
          <a:p>
            <a:r>
              <a:rPr lang="en-US" dirty="0">
                <a:latin typeface="Arial Nova"/>
                <a:ea typeface="+mn-lt"/>
                <a:cs typeface="+mn-lt"/>
              </a:rPr>
              <a:t>For computed the minimum distances between the phishing pages and the corresponding targeted website. Then compared them to the distances between the legitimate test set (other websites) and the trusted-list. If the phishing pages had similar counterparts in the trusted-list, they would have considerably smaller distances compared to other benign pages.</a:t>
            </a:r>
          </a:p>
        </p:txBody>
      </p:sp>
    </p:spTree>
    <p:extLst>
      <p:ext uri="{BB962C8B-B14F-4D97-AF65-F5344CB8AC3E}">
        <p14:creationId xmlns:p14="http://schemas.microsoft.com/office/powerpoint/2010/main" val="3349933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D482-F6E5-CB4B-4ECE-F51C385CA9E8}"/>
              </a:ext>
            </a:extLst>
          </p:cNvPr>
          <p:cNvSpPr>
            <a:spLocks noGrp="1"/>
          </p:cNvSpPr>
          <p:nvPr>
            <p:ph type="title"/>
          </p:nvPr>
        </p:nvSpPr>
        <p:spPr/>
        <p:txBody>
          <a:bodyPr>
            <a:normAutofit fontScale="90000"/>
          </a:bodyPr>
          <a:lstStyle/>
          <a:p>
            <a:r>
              <a:rPr lang="en-US" sz="6000">
                <a:latin typeface="Aharoni"/>
                <a:cs typeface="Angsana New"/>
              </a:rPr>
              <a:t>Reason</a:t>
            </a:r>
            <a:r>
              <a:rPr lang="en-US">
                <a:latin typeface="Aharoni"/>
                <a:cs typeface="Angsana New"/>
              </a:rPr>
              <a:t> for using Triplet Network</a:t>
            </a:r>
          </a:p>
        </p:txBody>
      </p:sp>
      <p:sp>
        <p:nvSpPr>
          <p:cNvPr id="3" name="Content Placeholder 2">
            <a:extLst>
              <a:ext uri="{FF2B5EF4-FFF2-40B4-BE49-F238E27FC236}">
                <a16:creationId xmlns:a16="http://schemas.microsoft.com/office/drawing/2014/main" id="{61F1E032-005E-0558-9CC5-62DB51C4105D}"/>
              </a:ext>
            </a:extLst>
          </p:cNvPr>
          <p:cNvSpPr>
            <a:spLocks noGrp="1"/>
          </p:cNvSpPr>
          <p:nvPr>
            <p:ph idx="1"/>
          </p:nvPr>
        </p:nvSpPr>
        <p:spPr/>
        <p:txBody>
          <a:bodyPr vert="horz" lIns="91440" tIns="45720" rIns="91440" bIns="45720" rtlCol="0" anchor="t">
            <a:normAutofit/>
          </a:bodyPr>
          <a:lstStyle/>
          <a:p>
            <a:r>
              <a:rPr lang="en-US">
                <a:latin typeface="Arial Nova"/>
              </a:rPr>
              <a:t>The main motivation of this model because the problems like face recognition, signature verification and character recognition are successfully solved using deep learning triplet network.</a:t>
            </a:r>
          </a:p>
          <a:p>
            <a:r>
              <a:rPr lang="en-US">
                <a:latin typeface="Arial Nova"/>
              </a:rPr>
              <a:t>In these applications, first compare the identity of an image with contrast database and then the model checks  database whether the identity is matching or not.</a:t>
            </a:r>
          </a:p>
          <a:p>
            <a:r>
              <a:rPr lang="en-US">
                <a:latin typeface="Arial Nova"/>
              </a:rPr>
              <a:t>These reasons make suitable this model for similarity – phishing detection.</a:t>
            </a:r>
          </a:p>
        </p:txBody>
      </p:sp>
    </p:spTree>
    <p:extLst>
      <p:ext uri="{BB962C8B-B14F-4D97-AF65-F5344CB8AC3E}">
        <p14:creationId xmlns:p14="http://schemas.microsoft.com/office/powerpoint/2010/main" val="896649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4B08-1087-7FE4-F7F9-D2E13E05FF9D}"/>
              </a:ext>
            </a:extLst>
          </p:cNvPr>
          <p:cNvSpPr>
            <a:spLocks noGrp="1"/>
          </p:cNvSpPr>
          <p:nvPr>
            <p:ph type="title"/>
          </p:nvPr>
        </p:nvSpPr>
        <p:spPr/>
        <p:txBody>
          <a:bodyPr/>
          <a:lstStyle/>
          <a:p>
            <a:r>
              <a:rPr lang="en-US">
                <a:latin typeface="Aharoni"/>
                <a:cs typeface="Angsana New"/>
              </a:rPr>
              <a:t>Triplet Sampling</a:t>
            </a:r>
            <a:endParaRPr lang="en-US"/>
          </a:p>
        </p:txBody>
      </p:sp>
      <p:sp>
        <p:nvSpPr>
          <p:cNvPr id="3" name="Content Placeholder 2">
            <a:extLst>
              <a:ext uri="{FF2B5EF4-FFF2-40B4-BE49-F238E27FC236}">
                <a16:creationId xmlns:a16="http://schemas.microsoft.com/office/drawing/2014/main" id="{89F37B25-5908-47AE-6FE2-8DE032225A4F}"/>
              </a:ext>
            </a:extLst>
          </p:cNvPr>
          <p:cNvSpPr>
            <a:spLocks noGrp="1"/>
          </p:cNvSpPr>
          <p:nvPr>
            <p:ph idx="1"/>
          </p:nvPr>
        </p:nvSpPr>
        <p:spPr/>
        <p:txBody>
          <a:bodyPr vert="horz" lIns="91440" tIns="45720" rIns="91440" bIns="45720" rtlCol="0" anchor="t">
            <a:normAutofit/>
          </a:bodyPr>
          <a:lstStyle/>
          <a:p>
            <a:r>
              <a:rPr lang="en-US">
                <a:latin typeface="Arial Nova"/>
              </a:rPr>
              <a:t>Due to large number of triplet sets are possible. Basically, training is done as sampling or mining of triplets instead of all sets at once.</a:t>
            </a:r>
          </a:p>
          <a:p>
            <a:r>
              <a:rPr lang="en-US">
                <a:latin typeface="Arial Nova"/>
              </a:rPr>
              <a:t>Therefore, training process has two training stages. In first stage taking the uniform random sampling of triplet to train most sets with CNN algorithm(Pre-train).</a:t>
            </a:r>
          </a:p>
          <a:p>
            <a:r>
              <a:rPr lang="en-US">
                <a:latin typeface="Arial Nova"/>
              </a:rPr>
              <a:t>Then in second stage the random sampling is trained to fine-tuned the model to find the hard examples to form a new training subset.</a:t>
            </a:r>
          </a:p>
          <a:p>
            <a:r>
              <a:rPr lang="en-US">
                <a:latin typeface="Arial Nova"/>
              </a:rPr>
              <a:t>In that taking a randomly sample a query set to compare the one screen shot from each website to do latest model to compute the L2 distance between the embedding of the query set with the rest of training screenshots. </a:t>
            </a:r>
          </a:p>
        </p:txBody>
      </p:sp>
    </p:spTree>
    <p:extLst>
      <p:ext uri="{BB962C8B-B14F-4D97-AF65-F5344CB8AC3E}">
        <p14:creationId xmlns:p14="http://schemas.microsoft.com/office/powerpoint/2010/main" val="2932757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D753D3-BE25-8C70-741A-CD8159E335E2}"/>
              </a:ext>
            </a:extLst>
          </p:cNvPr>
          <p:cNvSpPr>
            <a:spLocks noGrp="1"/>
          </p:cNvSpPr>
          <p:nvPr>
            <p:ph type="title"/>
          </p:nvPr>
        </p:nvSpPr>
        <p:spPr>
          <a:xfrm>
            <a:off x="838201" y="-409771"/>
            <a:ext cx="10515600" cy="2053369"/>
          </a:xfrm>
        </p:spPr>
        <p:txBody>
          <a:bodyPr anchor="b">
            <a:normAutofit/>
          </a:bodyPr>
          <a:lstStyle/>
          <a:p>
            <a:r>
              <a:rPr lang="en-US">
                <a:latin typeface="Aharoni"/>
                <a:cs typeface="Angsana New"/>
              </a:rPr>
              <a:t>Data used for this problem</a:t>
            </a:r>
            <a:endParaRPr lang="en-US"/>
          </a:p>
        </p:txBody>
      </p:sp>
      <p:sp>
        <p:nvSpPr>
          <p:cNvPr id="3" name="Content Placeholder 2">
            <a:extLst>
              <a:ext uri="{FF2B5EF4-FFF2-40B4-BE49-F238E27FC236}">
                <a16:creationId xmlns:a16="http://schemas.microsoft.com/office/drawing/2014/main" id="{14A12A3E-1D97-2E43-47F5-D9256B360C18}"/>
              </a:ext>
            </a:extLst>
          </p:cNvPr>
          <p:cNvSpPr>
            <a:spLocks noGrp="1"/>
          </p:cNvSpPr>
          <p:nvPr>
            <p:ph idx="1"/>
          </p:nvPr>
        </p:nvSpPr>
        <p:spPr>
          <a:xfrm>
            <a:off x="766313" y="2655834"/>
            <a:ext cx="4645696" cy="3110382"/>
          </a:xfrm>
        </p:spPr>
        <p:txBody>
          <a:bodyPr vert="horz" lIns="91440" tIns="45720" rIns="91440" bIns="45720" rtlCol="0" anchor="ctr">
            <a:normAutofit/>
          </a:bodyPr>
          <a:lstStyle/>
          <a:p>
            <a:r>
              <a:rPr lang="en-US">
                <a:latin typeface="Arial Nova"/>
                <a:ea typeface="+mn-lt"/>
                <a:cs typeface="+mn-lt"/>
              </a:rPr>
              <a:t>Trusted pages are granted based on their URLs. The remaining pages are compared to the trusted pages by a learnt visual similarity metric. Pages that that are too similar are rejected, which even allows detecting phishing pages with new visual appearances. </a:t>
            </a:r>
          </a:p>
          <a:p>
            <a:endParaRPr lang="en-US">
              <a:latin typeface="Arial Nova"/>
            </a:endParaRPr>
          </a:p>
        </p:txBody>
      </p:sp>
      <p:pic>
        <p:nvPicPr>
          <p:cNvPr id="4" name="Picture 4" descr="Diagram&#10;&#10;Description automatically generated">
            <a:extLst>
              <a:ext uri="{FF2B5EF4-FFF2-40B4-BE49-F238E27FC236}">
                <a16:creationId xmlns:a16="http://schemas.microsoft.com/office/drawing/2014/main" id="{17F740AC-8B99-5856-8E6F-FEB8141755B4}"/>
              </a:ext>
            </a:extLst>
          </p:cNvPr>
          <p:cNvPicPr>
            <a:picLocks noChangeAspect="1"/>
          </p:cNvPicPr>
          <p:nvPr/>
        </p:nvPicPr>
        <p:blipFill>
          <a:blip r:embed="rId2"/>
          <a:stretch>
            <a:fillRect/>
          </a:stretch>
        </p:blipFill>
        <p:spPr>
          <a:xfrm>
            <a:off x="5405887" y="2106778"/>
            <a:ext cx="6432801" cy="3783482"/>
          </a:xfrm>
          <a:prstGeom prst="rect">
            <a:avLst/>
          </a:prstGeom>
        </p:spPr>
      </p:pic>
    </p:spTree>
    <p:extLst>
      <p:ext uri="{BB962C8B-B14F-4D97-AF65-F5344CB8AC3E}">
        <p14:creationId xmlns:p14="http://schemas.microsoft.com/office/powerpoint/2010/main" val="1238483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EE37-436C-D52D-6C9C-BA49E6939F20}"/>
              </a:ext>
            </a:extLst>
          </p:cNvPr>
          <p:cNvSpPr>
            <a:spLocks noGrp="1"/>
          </p:cNvSpPr>
          <p:nvPr>
            <p:ph type="title"/>
          </p:nvPr>
        </p:nvSpPr>
        <p:spPr/>
        <p:txBody>
          <a:bodyPr/>
          <a:lstStyle/>
          <a:p>
            <a:r>
              <a:rPr lang="en-US">
                <a:latin typeface="Aharoni"/>
                <a:cs typeface="Angsana New"/>
              </a:rPr>
              <a:t>Dataset</a:t>
            </a:r>
            <a:endParaRPr lang="en-US"/>
          </a:p>
        </p:txBody>
      </p:sp>
      <p:sp>
        <p:nvSpPr>
          <p:cNvPr id="3" name="Content Placeholder 2">
            <a:extLst>
              <a:ext uri="{FF2B5EF4-FFF2-40B4-BE49-F238E27FC236}">
                <a16:creationId xmlns:a16="http://schemas.microsoft.com/office/drawing/2014/main" id="{BCE674B3-ADF2-B61A-2645-73BBFF721DBF}"/>
              </a:ext>
            </a:extLst>
          </p:cNvPr>
          <p:cNvSpPr>
            <a:spLocks noGrp="1"/>
          </p:cNvSpPr>
          <p:nvPr>
            <p:ph idx="1"/>
          </p:nvPr>
        </p:nvSpPr>
        <p:spPr/>
        <p:txBody>
          <a:bodyPr vert="horz" lIns="91440" tIns="45720" rIns="91440" bIns="45720" rtlCol="0" anchor="t">
            <a:normAutofit fontScale="92500" lnSpcReduction="20000"/>
          </a:bodyPr>
          <a:lstStyle/>
          <a:p>
            <a:r>
              <a:rPr lang="en-US">
                <a:latin typeface="Arial Nova"/>
                <a:ea typeface="+mn-lt"/>
                <a:cs typeface="+mn-lt"/>
              </a:rPr>
              <a:t>The dataset consists of a collection of legitimate and  phishing screenshots taken from 155 websites instances available by open source.</a:t>
            </a:r>
            <a:endParaRPr lang="en-US">
              <a:latin typeface="Arial Nova"/>
            </a:endParaRPr>
          </a:p>
          <a:p>
            <a:r>
              <a:rPr lang="en-US">
                <a:latin typeface="Arial Nova"/>
                <a:ea typeface="+mn-lt"/>
                <a:cs typeface="+mn-lt"/>
              </a:rPr>
              <a:t>Total number of instances: 9000 training samples.</a:t>
            </a:r>
          </a:p>
          <a:p>
            <a:r>
              <a:rPr lang="en-US">
                <a:latin typeface="Arial Nova"/>
              </a:rPr>
              <a:t>"</a:t>
            </a:r>
            <a:r>
              <a:rPr lang="en-US">
                <a:latin typeface="Arial Nova"/>
                <a:ea typeface="+mn-lt"/>
                <a:cs typeface="+mn-lt"/>
              </a:rPr>
              <a:t>visual similarity metric between any two same-website webpages’ screenshots, instead of relying on one-to-one matching, which outperforms prior work by a large margin</a:t>
            </a:r>
            <a:r>
              <a:rPr lang="en-US">
                <a:latin typeface="Arial Nova"/>
              </a:rPr>
              <a:t>".</a:t>
            </a:r>
          </a:p>
          <a:p>
            <a:endParaRPr lang="en-US">
              <a:latin typeface="Arial Nova"/>
            </a:endParaRPr>
          </a:p>
          <a:p>
            <a:r>
              <a:rPr lang="en-US" b="1">
                <a:latin typeface="Arial Nova"/>
              </a:rPr>
              <a:t>Dataset Source link by author:</a:t>
            </a:r>
          </a:p>
          <a:p>
            <a:pPr marL="0" indent="0">
              <a:buNone/>
            </a:pPr>
            <a:r>
              <a:rPr lang="en-US">
                <a:latin typeface="Arial Nova"/>
              </a:rPr>
              <a:t>     </a:t>
            </a:r>
            <a:r>
              <a:rPr lang="en-US">
                <a:latin typeface="Arial Nova"/>
                <a:ea typeface="+mn-lt"/>
                <a:cs typeface="+mn-lt"/>
                <a:hlinkClick r:id="rId2"/>
              </a:rPr>
              <a:t>https://oc.cs.uni-saarland.de/owncloud/index.php/s/QcBJyLjn9oEiXxB</a:t>
            </a:r>
            <a:endParaRPr lang="en-US">
              <a:latin typeface="Arial Nova"/>
            </a:endParaRPr>
          </a:p>
          <a:p>
            <a:pPr marL="0" indent="0">
              <a:buNone/>
            </a:pPr>
            <a:endParaRPr lang="en-US">
              <a:latin typeface="Arial Nova"/>
            </a:endParaRPr>
          </a:p>
          <a:p>
            <a:pPr marL="0" indent="0">
              <a:buNone/>
            </a:pPr>
            <a:endParaRPr lang="en-US">
              <a:latin typeface="Arial Nova"/>
            </a:endParaRPr>
          </a:p>
          <a:p>
            <a:pPr marL="0" indent="0">
              <a:buNone/>
            </a:pPr>
            <a:r>
              <a:rPr lang="en-US">
                <a:latin typeface="Arial Nova"/>
              </a:rPr>
              <a:t>     </a:t>
            </a:r>
          </a:p>
          <a:p>
            <a:pPr marL="0" indent="0">
              <a:buNone/>
            </a:pPr>
            <a:endParaRPr lang="en-US">
              <a:latin typeface="Arial Nova"/>
            </a:endParaRPr>
          </a:p>
          <a:p>
            <a:pPr marL="0" indent="0">
              <a:buNone/>
            </a:pPr>
            <a:endParaRPr lang="en-US">
              <a:latin typeface="Arial Nova"/>
            </a:endParaRPr>
          </a:p>
          <a:p>
            <a:pPr marL="0" indent="0">
              <a:buNone/>
            </a:pPr>
            <a:endParaRPr lang="en-US">
              <a:latin typeface="Arial Nova"/>
            </a:endParaRPr>
          </a:p>
          <a:p>
            <a:pPr marL="0" indent="0">
              <a:buNone/>
            </a:pPr>
            <a:endParaRPr lang="en-US">
              <a:latin typeface="Arial Nova"/>
            </a:endParaRPr>
          </a:p>
        </p:txBody>
      </p:sp>
    </p:spTree>
    <p:extLst>
      <p:ext uri="{BB962C8B-B14F-4D97-AF65-F5344CB8AC3E}">
        <p14:creationId xmlns:p14="http://schemas.microsoft.com/office/powerpoint/2010/main" val="3689543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EC205B-4197-364A-1318-BAEEBAFC96F1}"/>
              </a:ext>
            </a:extLst>
          </p:cNvPr>
          <p:cNvSpPr>
            <a:spLocks noGrp="1"/>
          </p:cNvSpPr>
          <p:nvPr>
            <p:ph type="title"/>
          </p:nvPr>
        </p:nvSpPr>
        <p:spPr>
          <a:xfrm>
            <a:off x="838201" y="-280375"/>
            <a:ext cx="10515600" cy="2053369"/>
          </a:xfrm>
        </p:spPr>
        <p:txBody>
          <a:bodyPr anchor="b">
            <a:normAutofit/>
          </a:bodyPr>
          <a:lstStyle/>
          <a:p>
            <a:r>
              <a:rPr lang="en-US">
                <a:latin typeface="Aharoni"/>
                <a:cs typeface="Aharoni"/>
              </a:rPr>
              <a:t>Sample Legitimate Web page and Phishing Web page</a:t>
            </a:r>
            <a:endParaRPr lang="en-US"/>
          </a:p>
        </p:txBody>
      </p:sp>
      <p:pic>
        <p:nvPicPr>
          <p:cNvPr id="3" name="Picture 3" descr="Graphical user interface, application&#10;&#10;Description automatically generated">
            <a:extLst>
              <a:ext uri="{FF2B5EF4-FFF2-40B4-BE49-F238E27FC236}">
                <a16:creationId xmlns:a16="http://schemas.microsoft.com/office/drawing/2014/main" id="{504482EF-A3E3-9BF7-CCCB-3C28C0D5919F}"/>
              </a:ext>
            </a:extLst>
          </p:cNvPr>
          <p:cNvPicPr>
            <a:picLocks noChangeAspect="1"/>
          </p:cNvPicPr>
          <p:nvPr/>
        </p:nvPicPr>
        <p:blipFill>
          <a:blip r:embed="rId3"/>
          <a:stretch>
            <a:fillRect/>
          </a:stretch>
        </p:blipFill>
        <p:spPr>
          <a:xfrm>
            <a:off x="166777" y="2489814"/>
            <a:ext cx="5762445" cy="4020597"/>
          </a:xfrm>
          <a:prstGeom prst="rect">
            <a:avLst/>
          </a:prstGeom>
        </p:spPr>
      </p:pic>
      <p:sp>
        <p:nvSpPr>
          <p:cNvPr id="8" name="TextBox 7">
            <a:extLst>
              <a:ext uri="{FF2B5EF4-FFF2-40B4-BE49-F238E27FC236}">
                <a16:creationId xmlns:a16="http://schemas.microsoft.com/office/drawing/2014/main" id="{9F9F5CDE-ADA6-81BC-6B64-A0F26905DDA3}"/>
              </a:ext>
            </a:extLst>
          </p:cNvPr>
          <p:cNvSpPr txBox="1"/>
          <p:nvPr/>
        </p:nvSpPr>
        <p:spPr>
          <a:xfrm>
            <a:off x="1073509" y="1721449"/>
            <a:ext cx="3251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Arial Nova"/>
              </a:rPr>
              <a:t>Legitimate Facebook Page</a:t>
            </a:r>
          </a:p>
        </p:txBody>
      </p:sp>
      <p:sp>
        <p:nvSpPr>
          <p:cNvPr id="9" name="TextBox 8">
            <a:extLst>
              <a:ext uri="{FF2B5EF4-FFF2-40B4-BE49-F238E27FC236}">
                <a16:creationId xmlns:a16="http://schemas.microsoft.com/office/drawing/2014/main" id="{E6CAA52F-5D14-200C-8584-9D2F4D88DC54}"/>
              </a:ext>
            </a:extLst>
          </p:cNvPr>
          <p:cNvSpPr txBox="1"/>
          <p:nvPr/>
        </p:nvSpPr>
        <p:spPr>
          <a:xfrm>
            <a:off x="6985000" y="1930400"/>
            <a:ext cx="38354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Arial Nova"/>
              </a:rPr>
              <a:t>Phishing Facebook Page</a:t>
            </a:r>
          </a:p>
        </p:txBody>
      </p:sp>
      <p:pic>
        <p:nvPicPr>
          <p:cNvPr id="4" name="Picture 3">
            <a:extLst>
              <a:ext uri="{FF2B5EF4-FFF2-40B4-BE49-F238E27FC236}">
                <a16:creationId xmlns:a16="http://schemas.microsoft.com/office/drawing/2014/main" id="{4890E561-3879-9DE6-EF2B-28D2FBBEE09A}"/>
              </a:ext>
            </a:extLst>
          </p:cNvPr>
          <p:cNvPicPr>
            <a:picLocks noChangeAspect="1"/>
          </p:cNvPicPr>
          <p:nvPr/>
        </p:nvPicPr>
        <p:blipFill>
          <a:blip r:embed="rId4"/>
          <a:stretch>
            <a:fillRect/>
          </a:stretch>
        </p:blipFill>
        <p:spPr>
          <a:xfrm>
            <a:off x="6095999" y="2429335"/>
            <a:ext cx="5804276" cy="3828590"/>
          </a:xfrm>
          <a:prstGeom prst="rect">
            <a:avLst/>
          </a:prstGeom>
        </p:spPr>
      </p:pic>
    </p:spTree>
    <p:extLst>
      <p:ext uri="{BB962C8B-B14F-4D97-AF65-F5344CB8AC3E}">
        <p14:creationId xmlns:p14="http://schemas.microsoft.com/office/powerpoint/2010/main" val="3693104513"/>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912287-25D9-4B15-9AB6-AACC2C25272D}"/>
              </a:ext>
            </a:extLst>
          </p:cNvPr>
          <p:cNvSpPr>
            <a:spLocks noGrp="1"/>
          </p:cNvSpPr>
          <p:nvPr>
            <p:ph type="title"/>
          </p:nvPr>
        </p:nvSpPr>
        <p:spPr>
          <a:xfrm>
            <a:off x="924465" y="-265998"/>
            <a:ext cx="10515600" cy="2053369"/>
          </a:xfrm>
        </p:spPr>
        <p:txBody>
          <a:bodyPr anchor="b">
            <a:normAutofit/>
          </a:bodyPr>
          <a:lstStyle/>
          <a:p>
            <a:r>
              <a:rPr lang="en-US">
                <a:latin typeface="Aharoni"/>
                <a:cs typeface="Aharoni"/>
              </a:rPr>
              <a:t>Pre-training the images with CNN Algorithm</a:t>
            </a:r>
            <a:endParaRPr lang="en-US">
              <a:latin typeface="Aharoni"/>
            </a:endParaRPr>
          </a:p>
        </p:txBody>
      </p:sp>
      <p:sp>
        <p:nvSpPr>
          <p:cNvPr id="3" name="Content Placeholder 2">
            <a:extLst>
              <a:ext uri="{FF2B5EF4-FFF2-40B4-BE49-F238E27FC236}">
                <a16:creationId xmlns:a16="http://schemas.microsoft.com/office/drawing/2014/main" id="{0949E09C-C31A-3D0D-9A74-AF533357C8BF}"/>
              </a:ext>
            </a:extLst>
          </p:cNvPr>
          <p:cNvSpPr>
            <a:spLocks noGrp="1"/>
          </p:cNvSpPr>
          <p:nvPr>
            <p:ph idx="1"/>
          </p:nvPr>
        </p:nvSpPr>
        <p:spPr>
          <a:xfrm>
            <a:off x="6412448" y="3044023"/>
            <a:ext cx="5167447" cy="3110382"/>
          </a:xfrm>
        </p:spPr>
        <p:txBody>
          <a:bodyPr vert="horz" lIns="91440" tIns="45720" rIns="91440" bIns="45720" rtlCol="0" anchor="ctr">
            <a:noAutofit/>
          </a:bodyPr>
          <a:lstStyle/>
          <a:p>
            <a:pPr>
              <a:lnSpc>
                <a:spcPct val="100000"/>
              </a:lnSpc>
            </a:pPr>
            <a:r>
              <a:rPr lang="en-US">
                <a:latin typeface="Arial Nova"/>
                <a:ea typeface="+mn-lt"/>
                <a:cs typeface="+mn-lt"/>
              </a:rPr>
              <a:t>A convolution tool that separates and identifies the various features of the image for analysis in a process called as Feature Extraction. </a:t>
            </a:r>
          </a:p>
          <a:p>
            <a:pPr>
              <a:lnSpc>
                <a:spcPct val="100000"/>
              </a:lnSpc>
            </a:pPr>
            <a:r>
              <a:rPr lang="en-US">
                <a:latin typeface="Arial Nova"/>
                <a:ea typeface="+mn-lt"/>
                <a:cs typeface="+mn-lt"/>
              </a:rPr>
              <a:t>The network of feature extraction consists of many pairs of convolutional or pooling layers.</a:t>
            </a:r>
          </a:p>
          <a:p>
            <a:pPr>
              <a:lnSpc>
                <a:spcPct val="100000"/>
              </a:lnSpc>
            </a:pPr>
            <a:r>
              <a:rPr lang="en-US">
                <a:latin typeface="Arial Nova"/>
                <a:ea typeface="+mn-lt"/>
                <a:cs typeface="+mn-lt"/>
              </a:rPr>
              <a:t>This CNN model of feature extraction aims to reduce the number of features present in a dataset. It creates new features which summarizes the existing features contained in an original set of features. There are many CNN layers as shown in the CNN architecture diagram.</a:t>
            </a:r>
          </a:p>
          <a:p>
            <a:pPr>
              <a:lnSpc>
                <a:spcPct val="100000"/>
              </a:lnSpc>
            </a:pPr>
            <a:endParaRPr lang="en-US">
              <a:latin typeface="Arial Nova"/>
              <a:ea typeface="+mn-lt"/>
              <a:cs typeface="+mn-lt"/>
            </a:endParaRPr>
          </a:p>
          <a:p>
            <a:pPr>
              <a:lnSpc>
                <a:spcPct val="100000"/>
              </a:lnSpc>
            </a:pPr>
            <a:endParaRPr lang="en-US">
              <a:latin typeface="Arial Nova"/>
            </a:endParaRPr>
          </a:p>
        </p:txBody>
      </p:sp>
      <p:pic>
        <p:nvPicPr>
          <p:cNvPr id="5" name="Picture 4" descr="Diagram&#10;&#10;Description automatically generated">
            <a:extLst>
              <a:ext uri="{FF2B5EF4-FFF2-40B4-BE49-F238E27FC236}">
                <a16:creationId xmlns:a16="http://schemas.microsoft.com/office/drawing/2014/main" id="{30F8A973-2A5A-0792-B0B2-CA7B1DDE8D7C}"/>
              </a:ext>
            </a:extLst>
          </p:cNvPr>
          <p:cNvPicPr>
            <a:picLocks noChangeAspect="1"/>
          </p:cNvPicPr>
          <p:nvPr/>
        </p:nvPicPr>
        <p:blipFill>
          <a:blip r:embed="rId2"/>
          <a:stretch>
            <a:fillRect/>
          </a:stretch>
        </p:blipFill>
        <p:spPr>
          <a:xfrm>
            <a:off x="612104" y="2742899"/>
            <a:ext cx="5483896" cy="2755657"/>
          </a:xfrm>
          <a:prstGeom prst="rect">
            <a:avLst/>
          </a:prstGeom>
        </p:spPr>
      </p:pic>
    </p:spTree>
    <p:extLst>
      <p:ext uri="{BB962C8B-B14F-4D97-AF65-F5344CB8AC3E}">
        <p14:creationId xmlns:p14="http://schemas.microsoft.com/office/powerpoint/2010/main" val="2323362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D4EE7-A044-EF70-B5B0-423EEAA610AF}"/>
              </a:ext>
            </a:extLst>
          </p:cNvPr>
          <p:cNvSpPr>
            <a:spLocks noGrp="1"/>
          </p:cNvSpPr>
          <p:nvPr>
            <p:ph idx="1"/>
          </p:nvPr>
        </p:nvSpPr>
        <p:spPr>
          <a:xfrm>
            <a:off x="838200" y="416875"/>
            <a:ext cx="10515600" cy="5760087"/>
          </a:xfrm>
        </p:spPr>
        <p:txBody>
          <a:bodyPr vert="horz" lIns="91440" tIns="45720" rIns="91440" bIns="45720" rtlCol="0" anchor="t">
            <a:normAutofit/>
          </a:bodyPr>
          <a:lstStyle/>
          <a:p>
            <a:r>
              <a:rPr lang="en-US">
                <a:latin typeface="Arial Nova"/>
                <a:ea typeface="+mn-lt"/>
                <a:cs typeface="+mn-lt"/>
              </a:rPr>
              <a:t>The proposed CNN architecture is a 1D CNN consisting of two convolutional layers and two max pooling layers. These are followed by a Fully Connected layer of N units, which is in turn connected to a final classification layer containing one neuron with a sigmoid activation function.</a:t>
            </a:r>
          </a:p>
          <a:p>
            <a:r>
              <a:rPr lang="en-US">
                <a:latin typeface="Arial Nova"/>
                <a:ea typeface="+mn-lt"/>
                <a:cs typeface="+mn-lt"/>
              </a:rPr>
              <a:t>The sigmoid activation function is given by:</a:t>
            </a:r>
          </a:p>
          <a:p>
            <a:endParaRPr lang="en-US">
              <a:latin typeface="Arial Nova"/>
              <a:ea typeface="+mn-lt"/>
              <a:cs typeface="+mn-lt"/>
            </a:endParaRPr>
          </a:p>
          <a:p>
            <a:endParaRPr lang="en-US">
              <a:latin typeface="Arial Nova"/>
              <a:ea typeface="+mn-lt"/>
              <a:cs typeface="+mn-lt"/>
            </a:endParaRPr>
          </a:p>
          <a:p>
            <a:r>
              <a:rPr lang="en-US">
                <a:latin typeface="Arial Nova"/>
                <a:ea typeface="+mn-lt"/>
                <a:cs typeface="+mn-lt"/>
              </a:rPr>
              <a:t>The convolutional layers utilize the </a:t>
            </a:r>
            <a:r>
              <a:rPr lang="en-US" err="1">
                <a:latin typeface="Arial Nova"/>
                <a:ea typeface="+mn-lt"/>
                <a:cs typeface="+mn-lt"/>
              </a:rPr>
              <a:t>ReLU</a:t>
            </a:r>
            <a:r>
              <a:rPr lang="en-US">
                <a:latin typeface="Arial Nova"/>
                <a:ea typeface="+mn-lt"/>
                <a:cs typeface="+mn-lt"/>
              </a:rPr>
              <a:t> (Rectified Linear Units) activation function given by:   f(x) = max(0,x)</a:t>
            </a:r>
          </a:p>
          <a:p>
            <a:r>
              <a:rPr lang="en-US" err="1">
                <a:latin typeface="Arial Nova"/>
                <a:ea typeface="+mn-lt"/>
                <a:cs typeface="+mn-lt"/>
              </a:rPr>
              <a:t>ReLU</a:t>
            </a:r>
            <a:r>
              <a:rPr lang="en-US">
                <a:latin typeface="Arial Nova"/>
                <a:ea typeface="+mn-lt"/>
                <a:cs typeface="+mn-lt"/>
              </a:rPr>
              <a:t> helps to mitigate vanishing and exploding gradient issues.</a:t>
            </a:r>
          </a:p>
          <a:p>
            <a:r>
              <a:rPr lang="en-US">
                <a:latin typeface="Arial Nova"/>
                <a:ea typeface="+mn-lt"/>
                <a:cs typeface="+mn-lt"/>
              </a:rPr>
              <a:t>It has been found to be more efficient in terms of time and cost for training huge data in comparison to classical non-linear activation functions such as Sigmoid or Tangent functions</a:t>
            </a:r>
            <a:endParaRPr lang="en-US">
              <a:latin typeface="Arial Nova"/>
            </a:endParaRPr>
          </a:p>
        </p:txBody>
      </p:sp>
      <p:pic>
        <p:nvPicPr>
          <p:cNvPr id="5" name="Picture 3" descr="Diagram, schematic&#10;&#10;Description automatically generated">
            <a:extLst>
              <a:ext uri="{FF2B5EF4-FFF2-40B4-BE49-F238E27FC236}">
                <a16:creationId xmlns:a16="http://schemas.microsoft.com/office/drawing/2014/main" id="{77C2753A-1D04-724A-503B-E054EACEAC3A}"/>
              </a:ext>
            </a:extLst>
          </p:cNvPr>
          <p:cNvPicPr>
            <a:picLocks noChangeAspect="1"/>
          </p:cNvPicPr>
          <p:nvPr/>
        </p:nvPicPr>
        <p:blipFill>
          <a:blip r:embed="rId2"/>
          <a:stretch>
            <a:fillRect/>
          </a:stretch>
        </p:blipFill>
        <p:spPr>
          <a:xfrm>
            <a:off x="6721326" y="1790881"/>
            <a:ext cx="1869235" cy="961484"/>
          </a:xfrm>
          <a:prstGeom prst="rect">
            <a:avLst/>
          </a:prstGeom>
        </p:spPr>
      </p:pic>
    </p:spTree>
    <p:extLst>
      <p:ext uri="{BB962C8B-B14F-4D97-AF65-F5344CB8AC3E}">
        <p14:creationId xmlns:p14="http://schemas.microsoft.com/office/powerpoint/2010/main" val="3697062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2B4B9-8262-BFAC-6466-CFF890FD2BF3}"/>
              </a:ext>
            </a:extLst>
          </p:cNvPr>
          <p:cNvSpPr>
            <a:spLocks noGrp="1"/>
          </p:cNvSpPr>
          <p:nvPr>
            <p:ph type="title"/>
          </p:nvPr>
        </p:nvSpPr>
        <p:spPr/>
        <p:txBody>
          <a:bodyPr>
            <a:normAutofit fontScale="90000"/>
          </a:bodyPr>
          <a:lstStyle/>
          <a:p>
            <a:pPr>
              <a:lnSpc>
                <a:spcPct val="90000"/>
              </a:lnSpc>
            </a:pPr>
            <a:endParaRPr lang="en-US">
              <a:cs typeface="Aharoni"/>
            </a:endParaRPr>
          </a:p>
          <a:p>
            <a:pPr>
              <a:lnSpc>
                <a:spcPct val="90000"/>
              </a:lnSpc>
            </a:pPr>
            <a:r>
              <a:rPr lang="en-US">
                <a:cs typeface="Aharoni"/>
              </a:rPr>
              <a:t>Vector Embedding</a:t>
            </a:r>
          </a:p>
          <a:p>
            <a:endParaRPr lang="en-US"/>
          </a:p>
        </p:txBody>
      </p:sp>
      <p:sp>
        <p:nvSpPr>
          <p:cNvPr id="3" name="Content Placeholder 2">
            <a:extLst>
              <a:ext uri="{FF2B5EF4-FFF2-40B4-BE49-F238E27FC236}">
                <a16:creationId xmlns:a16="http://schemas.microsoft.com/office/drawing/2014/main" id="{1C939647-4D4C-56C8-0BF0-1108F1472EFB}"/>
              </a:ext>
            </a:extLst>
          </p:cNvPr>
          <p:cNvSpPr>
            <a:spLocks noGrp="1"/>
          </p:cNvSpPr>
          <p:nvPr>
            <p:ph idx="1"/>
          </p:nvPr>
        </p:nvSpPr>
        <p:spPr>
          <a:xfrm>
            <a:off x="953219" y="934460"/>
            <a:ext cx="10515600" cy="4236087"/>
          </a:xfrm>
        </p:spPr>
        <p:txBody>
          <a:bodyPr vert="horz" lIns="91440" tIns="45720" rIns="91440" bIns="45720" rtlCol="0" anchor="t">
            <a:normAutofit/>
          </a:bodyPr>
          <a:lstStyle/>
          <a:p>
            <a:r>
              <a:rPr lang="en-US">
                <a:ea typeface="+mn-lt"/>
                <a:cs typeface="+mn-lt"/>
              </a:rPr>
              <a:t>Vector Embedding is extracting the features for images before training with CNN algorithms as input.</a:t>
            </a:r>
          </a:p>
          <a:p>
            <a:endParaRPr lang="en-US">
              <a:ea typeface="+mn-lt"/>
              <a:cs typeface="+mn-lt"/>
            </a:endParaRPr>
          </a:p>
          <a:p>
            <a:endParaRPr lang="en-US"/>
          </a:p>
        </p:txBody>
      </p:sp>
      <p:pic>
        <p:nvPicPr>
          <p:cNvPr id="6" name="Picture 6" descr="Diagram&#10;&#10;Description automatically generated">
            <a:extLst>
              <a:ext uri="{FF2B5EF4-FFF2-40B4-BE49-F238E27FC236}">
                <a16:creationId xmlns:a16="http://schemas.microsoft.com/office/drawing/2014/main" id="{3AD35503-A12C-726B-B469-0A42B0AEBB24}"/>
              </a:ext>
            </a:extLst>
          </p:cNvPr>
          <p:cNvPicPr>
            <a:picLocks noChangeAspect="1"/>
          </p:cNvPicPr>
          <p:nvPr/>
        </p:nvPicPr>
        <p:blipFill>
          <a:blip r:embed="rId3"/>
          <a:stretch>
            <a:fillRect/>
          </a:stretch>
        </p:blipFill>
        <p:spPr>
          <a:xfrm>
            <a:off x="583721" y="1935131"/>
            <a:ext cx="10133161" cy="4899925"/>
          </a:xfrm>
          <a:prstGeom prst="rect">
            <a:avLst/>
          </a:prstGeom>
        </p:spPr>
      </p:pic>
    </p:spTree>
    <p:extLst>
      <p:ext uri="{BB962C8B-B14F-4D97-AF65-F5344CB8AC3E}">
        <p14:creationId xmlns:p14="http://schemas.microsoft.com/office/powerpoint/2010/main" val="3924005468"/>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C62AD-EFA9-056F-BC72-84A0D883147F}"/>
              </a:ext>
            </a:extLst>
          </p:cNvPr>
          <p:cNvSpPr>
            <a:spLocks noGrp="1"/>
          </p:cNvSpPr>
          <p:nvPr>
            <p:ph type="title"/>
          </p:nvPr>
        </p:nvSpPr>
        <p:spPr/>
        <p:txBody>
          <a:bodyPr>
            <a:normAutofit/>
          </a:bodyPr>
          <a:lstStyle/>
          <a:p>
            <a:r>
              <a:rPr lang="en-US" b="1">
                <a:latin typeface="Arial Nova"/>
                <a:cs typeface="Aharoni"/>
              </a:rPr>
              <a:t>Agenda</a:t>
            </a:r>
            <a:endParaRPr lang="en-US">
              <a:latin typeface="Arial Nova"/>
              <a:cs typeface="Aharoni"/>
            </a:endParaRPr>
          </a:p>
        </p:txBody>
      </p:sp>
      <p:sp>
        <p:nvSpPr>
          <p:cNvPr id="3" name="Content Placeholder 2">
            <a:extLst>
              <a:ext uri="{FF2B5EF4-FFF2-40B4-BE49-F238E27FC236}">
                <a16:creationId xmlns:a16="http://schemas.microsoft.com/office/drawing/2014/main" id="{07C56CCC-8AAB-3F8C-9644-B87752BAE751}"/>
              </a:ext>
            </a:extLst>
          </p:cNvPr>
          <p:cNvSpPr>
            <a:spLocks noGrp="1"/>
          </p:cNvSpPr>
          <p:nvPr>
            <p:ph idx="1"/>
          </p:nvPr>
        </p:nvSpPr>
        <p:spPr/>
        <p:txBody>
          <a:bodyPr vert="horz" lIns="91440" tIns="45720" rIns="91440" bIns="45720" rtlCol="0" anchor="t">
            <a:normAutofit/>
          </a:bodyPr>
          <a:lstStyle/>
          <a:p>
            <a:r>
              <a:rPr lang="en-US" dirty="0">
                <a:latin typeface="Arial" panose="020B0604020202020204" pitchFamily="34" charset="0"/>
                <a:ea typeface="+mn-lt"/>
                <a:cs typeface="Arial" panose="020B0604020202020204" pitchFamily="34" charset="0"/>
              </a:rPr>
              <a:t>Problem Statement</a:t>
            </a:r>
          </a:p>
          <a:p>
            <a:r>
              <a:rPr lang="en-US" dirty="0">
                <a:latin typeface="Arial" panose="020B0604020202020204" pitchFamily="34" charset="0"/>
                <a:ea typeface="+mn-lt"/>
                <a:cs typeface="Arial" panose="020B0604020202020204" pitchFamily="34" charset="0"/>
              </a:rPr>
              <a:t>Introduction</a:t>
            </a:r>
          </a:p>
          <a:p>
            <a:r>
              <a:rPr lang="en-US" dirty="0">
                <a:latin typeface="Arial" panose="020B0604020202020204" pitchFamily="34" charset="0"/>
                <a:ea typeface="+mn-lt"/>
                <a:cs typeface="Arial" panose="020B0604020202020204" pitchFamily="34" charset="0"/>
              </a:rPr>
              <a:t>Background</a:t>
            </a:r>
          </a:p>
          <a:p>
            <a:r>
              <a:rPr lang="en-US" dirty="0">
                <a:latin typeface="Arial" panose="020B0604020202020204" pitchFamily="34" charset="0"/>
                <a:ea typeface="+mn-lt"/>
                <a:cs typeface="Arial" panose="020B0604020202020204" pitchFamily="34" charset="0"/>
              </a:rPr>
              <a:t>key challenge</a:t>
            </a:r>
          </a:p>
          <a:p>
            <a:r>
              <a:rPr lang="en-US" dirty="0">
                <a:latin typeface="Arial" panose="020B0604020202020204" pitchFamily="34" charset="0"/>
                <a:ea typeface="+mn-lt"/>
                <a:cs typeface="Arial" panose="020B0604020202020204" pitchFamily="34" charset="0"/>
              </a:rPr>
              <a:t>Architecture</a:t>
            </a:r>
          </a:p>
          <a:p>
            <a:r>
              <a:rPr lang="en-US" dirty="0">
                <a:latin typeface="Arial" panose="020B0604020202020204" pitchFamily="34" charset="0"/>
                <a:ea typeface="+mn-lt"/>
                <a:cs typeface="Arial" panose="020B0604020202020204" pitchFamily="34" charset="0"/>
              </a:rPr>
              <a:t>VisualPhishNet – Triple CNN algorithm</a:t>
            </a:r>
          </a:p>
          <a:p>
            <a:r>
              <a:rPr lang="en-US" dirty="0">
                <a:latin typeface="Arial" panose="020B0604020202020204" pitchFamily="34" charset="0"/>
                <a:cs typeface="Arial" panose="020B0604020202020204" pitchFamily="34" charset="0"/>
              </a:rPr>
              <a:t>Result</a:t>
            </a:r>
            <a:endParaRPr lang="en-US" dirty="0">
              <a:latin typeface="Arial" panose="020B0604020202020204" pitchFamily="34" charset="0"/>
              <a:ea typeface="+mn-lt"/>
              <a:cs typeface="Arial" panose="020B0604020202020204" pitchFamily="34" charset="0"/>
            </a:endParaRPr>
          </a:p>
          <a:p>
            <a:r>
              <a:rPr lang="en-US" dirty="0">
                <a:latin typeface="Arial" panose="020B0604020202020204" pitchFamily="34" charset="0"/>
                <a:ea typeface="+mn-lt"/>
                <a:cs typeface="Arial" panose="020B0604020202020204" pitchFamily="34" charset="0"/>
              </a:rPr>
              <a:t>Conclusion</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8609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97B23-DE73-4FC9-7D45-CB7D3B3AF4D4}"/>
              </a:ext>
            </a:extLst>
          </p:cNvPr>
          <p:cNvSpPr>
            <a:spLocks noGrp="1"/>
          </p:cNvSpPr>
          <p:nvPr>
            <p:ph type="title"/>
          </p:nvPr>
        </p:nvSpPr>
        <p:spPr>
          <a:xfrm>
            <a:off x="838200" y="685800"/>
            <a:ext cx="5257800" cy="2275480"/>
          </a:xfrm>
        </p:spPr>
        <p:txBody>
          <a:bodyPr>
            <a:normAutofit/>
          </a:bodyPr>
          <a:lstStyle/>
          <a:p>
            <a:r>
              <a:rPr lang="en-US" b="1">
                <a:latin typeface="Aharoni"/>
                <a:cs typeface="Angsana New"/>
              </a:rPr>
              <a:t>What are convolutions?</a:t>
            </a:r>
            <a:endParaRPr lang="en-US">
              <a:latin typeface="Aharoni"/>
              <a:cs typeface="Angsana New"/>
            </a:endParaRPr>
          </a:p>
          <a:p>
            <a:endParaRPr lang="en-US"/>
          </a:p>
        </p:txBody>
      </p:sp>
      <p:sp>
        <p:nvSpPr>
          <p:cNvPr id="3" name="Content Placeholder 2">
            <a:extLst>
              <a:ext uri="{FF2B5EF4-FFF2-40B4-BE49-F238E27FC236}">
                <a16:creationId xmlns:a16="http://schemas.microsoft.com/office/drawing/2014/main" id="{D8359166-33CF-D0C1-A061-9D08416E91F8}"/>
              </a:ext>
            </a:extLst>
          </p:cNvPr>
          <p:cNvSpPr>
            <a:spLocks noGrp="1"/>
          </p:cNvSpPr>
          <p:nvPr>
            <p:ph idx="1"/>
          </p:nvPr>
        </p:nvSpPr>
        <p:spPr>
          <a:xfrm>
            <a:off x="838199" y="2370892"/>
            <a:ext cx="5257799" cy="3801308"/>
          </a:xfrm>
        </p:spPr>
        <p:txBody>
          <a:bodyPr vert="horz" lIns="91440" tIns="45720" rIns="91440" bIns="45720" rtlCol="0" anchor="t">
            <a:normAutofit/>
          </a:bodyPr>
          <a:lstStyle/>
          <a:p>
            <a:pPr>
              <a:lnSpc>
                <a:spcPct val="100000"/>
              </a:lnSpc>
            </a:pPr>
            <a:r>
              <a:rPr lang="en-US">
                <a:latin typeface="Arial Nova"/>
                <a:ea typeface="+mn-lt"/>
                <a:cs typeface="+mn-lt"/>
              </a:rPr>
              <a:t>The value of the convolved feature when the Kernel is applied to the input image.</a:t>
            </a:r>
          </a:p>
          <a:p>
            <a:pPr>
              <a:lnSpc>
                <a:spcPct val="100000"/>
              </a:lnSpc>
            </a:pPr>
            <a:r>
              <a:rPr lang="en-US" i="1">
                <a:latin typeface="Arial Nova"/>
                <a:ea typeface="+mn-lt"/>
                <a:cs typeface="+mn-lt"/>
              </a:rPr>
              <a:t>The CNN learns the weights of these Kernels on its own. </a:t>
            </a:r>
            <a:r>
              <a:rPr lang="en-US">
                <a:latin typeface="Arial Nova"/>
                <a:ea typeface="+mn-lt"/>
                <a:cs typeface="+mn-lt"/>
              </a:rPr>
              <a:t>The result of this operation is a feature map that basically detects features from the images rather than looking into every single pixel value.</a:t>
            </a:r>
          </a:p>
          <a:p>
            <a:pPr>
              <a:lnSpc>
                <a:spcPct val="100000"/>
              </a:lnSpc>
            </a:pPr>
            <a:r>
              <a:rPr lang="en-US">
                <a:latin typeface="Arial Nova"/>
                <a:ea typeface="+mn-lt"/>
                <a:cs typeface="+mn-lt"/>
              </a:rPr>
              <a:t>RGB color channels of an image.</a:t>
            </a:r>
          </a:p>
          <a:p>
            <a:pPr>
              <a:lnSpc>
                <a:spcPct val="100000"/>
              </a:lnSpc>
            </a:pPr>
            <a:endParaRPr lang="en-US">
              <a:latin typeface="Arial Nova"/>
              <a:ea typeface="+mn-lt"/>
              <a:cs typeface="+mn-lt"/>
            </a:endParaRPr>
          </a:p>
          <a:p>
            <a:pPr>
              <a:lnSpc>
                <a:spcPct val="100000"/>
              </a:lnSpc>
            </a:pPr>
            <a:endParaRPr lang="en-US">
              <a:latin typeface="Arial Nova"/>
              <a:ea typeface="+mn-lt"/>
              <a:cs typeface="+mn-lt"/>
            </a:endParaRPr>
          </a:p>
        </p:txBody>
      </p:sp>
      <p:pic>
        <p:nvPicPr>
          <p:cNvPr id="6" name="Picture 4" descr="Diagram&#10;&#10;Description automatically generated">
            <a:extLst>
              <a:ext uri="{FF2B5EF4-FFF2-40B4-BE49-F238E27FC236}">
                <a16:creationId xmlns:a16="http://schemas.microsoft.com/office/drawing/2014/main" id="{FC0DBF9B-348A-1D0B-902F-D54A9707F773}"/>
              </a:ext>
            </a:extLst>
          </p:cNvPr>
          <p:cNvPicPr>
            <a:picLocks noChangeAspect="1"/>
          </p:cNvPicPr>
          <p:nvPr/>
        </p:nvPicPr>
        <p:blipFill>
          <a:blip r:embed="rId2"/>
          <a:stretch>
            <a:fillRect/>
          </a:stretch>
        </p:blipFill>
        <p:spPr>
          <a:xfrm>
            <a:off x="6571286" y="3257214"/>
            <a:ext cx="5051574" cy="3285865"/>
          </a:xfrm>
          <a:prstGeom prst="rect">
            <a:avLst/>
          </a:prstGeom>
        </p:spPr>
      </p:pic>
      <p:pic>
        <p:nvPicPr>
          <p:cNvPr id="4" name="Picture 4" descr="A picture containing table&#10;&#10;Description automatically generated">
            <a:extLst>
              <a:ext uri="{FF2B5EF4-FFF2-40B4-BE49-F238E27FC236}">
                <a16:creationId xmlns:a16="http://schemas.microsoft.com/office/drawing/2014/main" id="{D2F8A60E-B58A-F60E-EF59-B43F23A2880B}"/>
              </a:ext>
            </a:extLst>
          </p:cNvPr>
          <p:cNvPicPr>
            <a:picLocks noChangeAspect="1"/>
          </p:cNvPicPr>
          <p:nvPr/>
        </p:nvPicPr>
        <p:blipFill>
          <a:blip r:embed="rId3"/>
          <a:stretch>
            <a:fillRect/>
          </a:stretch>
        </p:blipFill>
        <p:spPr>
          <a:xfrm>
            <a:off x="6337068" y="294720"/>
            <a:ext cx="5333105" cy="2653262"/>
          </a:xfrm>
          <a:prstGeom prst="rect">
            <a:avLst/>
          </a:prstGeom>
        </p:spPr>
      </p:pic>
    </p:spTree>
    <p:extLst>
      <p:ext uri="{BB962C8B-B14F-4D97-AF65-F5344CB8AC3E}">
        <p14:creationId xmlns:p14="http://schemas.microsoft.com/office/powerpoint/2010/main" val="324407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9C88AE-BC79-850E-1F61-899B9B4DB98F}"/>
              </a:ext>
            </a:extLst>
          </p:cNvPr>
          <p:cNvSpPr>
            <a:spLocks noGrp="1"/>
          </p:cNvSpPr>
          <p:nvPr>
            <p:ph type="title"/>
          </p:nvPr>
        </p:nvSpPr>
        <p:spPr>
          <a:xfrm>
            <a:off x="579408" y="-1269521"/>
            <a:ext cx="5257800" cy="2275480"/>
          </a:xfrm>
        </p:spPr>
        <p:txBody>
          <a:bodyPr>
            <a:normAutofit/>
          </a:bodyPr>
          <a:lstStyle/>
          <a:p>
            <a:r>
              <a:rPr lang="en-US" dirty="0">
                <a:latin typeface="Aharoni"/>
                <a:cs typeface="Angsana New"/>
              </a:rPr>
              <a:t>VisualPhishNet</a:t>
            </a:r>
            <a:endParaRPr lang="en-US" dirty="0"/>
          </a:p>
        </p:txBody>
      </p:sp>
      <p:sp>
        <p:nvSpPr>
          <p:cNvPr id="3" name="Content Placeholder 2">
            <a:extLst>
              <a:ext uri="{FF2B5EF4-FFF2-40B4-BE49-F238E27FC236}">
                <a16:creationId xmlns:a16="http://schemas.microsoft.com/office/drawing/2014/main" id="{DC623CEA-EE7E-CD24-BAC0-7A9525BB10B6}"/>
              </a:ext>
            </a:extLst>
          </p:cNvPr>
          <p:cNvSpPr>
            <a:spLocks noGrp="1"/>
          </p:cNvSpPr>
          <p:nvPr>
            <p:ph idx="1"/>
          </p:nvPr>
        </p:nvSpPr>
        <p:spPr>
          <a:xfrm>
            <a:off x="507520" y="1163193"/>
            <a:ext cx="6005421" cy="4807724"/>
          </a:xfrm>
        </p:spPr>
        <p:txBody>
          <a:bodyPr vert="horz" lIns="91440" tIns="45720" rIns="91440" bIns="45720" rtlCol="0" anchor="t">
            <a:normAutofit fontScale="92500" lnSpcReduction="10000"/>
          </a:bodyPr>
          <a:lstStyle/>
          <a:p>
            <a:pPr>
              <a:lnSpc>
                <a:spcPct val="100000"/>
              </a:lnSpc>
            </a:pPr>
            <a:r>
              <a:rPr lang="en-US">
                <a:latin typeface="Arial Nova"/>
              </a:rPr>
              <a:t>Use triple loss to learn a similarity metric between same-website pages. The method training objective is</a:t>
            </a:r>
          </a:p>
          <a:p>
            <a:pPr>
              <a:lnSpc>
                <a:spcPct val="100000"/>
              </a:lnSpc>
            </a:pPr>
            <a:endParaRPr lang="en-US">
              <a:latin typeface="Arial Nova"/>
            </a:endParaRPr>
          </a:p>
          <a:p>
            <a:pPr marL="342900" indent="-342900">
              <a:lnSpc>
                <a:spcPct val="100000"/>
              </a:lnSpc>
              <a:buFont typeface="Wingdings" panose="020B0604020202020204" pitchFamily="34" charset="0"/>
              <a:buChar char="§"/>
            </a:pPr>
            <a:r>
              <a:rPr lang="en-US">
                <a:latin typeface="Arial Nova"/>
              </a:rPr>
              <a:t>Same-website pages -&gt; smaller distances in the embedding space if website is matching with same site.</a:t>
            </a:r>
          </a:p>
          <a:p>
            <a:pPr marL="342900" indent="-342900">
              <a:lnSpc>
                <a:spcPct val="100000"/>
              </a:lnSpc>
              <a:buFont typeface="Wingdings" panose="020B0604020202020204" pitchFamily="34" charset="0"/>
              <a:buChar char="§"/>
            </a:pPr>
            <a:r>
              <a:rPr lang="en-US">
                <a:latin typeface="Arial Nova"/>
              </a:rPr>
              <a:t>Different-website pages -&gt; larger distances in the embedding space if the website is not matching with same site(different site).</a:t>
            </a:r>
          </a:p>
          <a:p>
            <a:pPr marL="0" indent="0">
              <a:lnSpc>
                <a:spcPct val="100000"/>
              </a:lnSpc>
              <a:buNone/>
            </a:pPr>
            <a:endParaRPr lang="en-US">
              <a:latin typeface="Arial Nova"/>
            </a:endParaRPr>
          </a:p>
          <a:p>
            <a:pPr marL="0" indent="0">
              <a:lnSpc>
                <a:spcPct val="100000"/>
              </a:lnSpc>
              <a:buNone/>
            </a:pPr>
            <a:endParaRPr lang="en-US">
              <a:latin typeface="Arial Nova"/>
            </a:endParaRPr>
          </a:p>
          <a:p>
            <a:pPr marL="0" indent="0">
              <a:lnSpc>
                <a:spcPct val="100000"/>
              </a:lnSpc>
              <a:buNone/>
            </a:pPr>
            <a:endParaRPr lang="en-US">
              <a:latin typeface="Arial Nova"/>
            </a:endParaRPr>
          </a:p>
          <a:p>
            <a:pPr marL="0" indent="0">
              <a:lnSpc>
                <a:spcPct val="100000"/>
              </a:lnSpc>
              <a:buNone/>
            </a:pPr>
            <a:r>
              <a:rPr lang="en-US">
                <a:latin typeface="Arial Nova"/>
              </a:rPr>
              <a:t>     </a:t>
            </a:r>
          </a:p>
        </p:txBody>
      </p:sp>
      <p:pic>
        <p:nvPicPr>
          <p:cNvPr id="6" name="Picture 6">
            <a:extLst>
              <a:ext uri="{FF2B5EF4-FFF2-40B4-BE49-F238E27FC236}">
                <a16:creationId xmlns:a16="http://schemas.microsoft.com/office/drawing/2014/main" id="{9B868783-DF4E-9233-4AEE-8D771153B092}"/>
              </a:ext>
            </a:extLst>
          </p:cNvPr>
          <p:cNvPicPr>
            <a:picLocks noChangeAspect="1"/>
          </p:cNvPicPr>
          <p:nvPr/>
        </p:nvPicPr>
        <p:blipFill>
          <a:blip r:embed="rId2"/>
          <a:stretch>
            <a:fillRect/>
          </a:stretch>
        </p:blipFill>
        <p:spPr>
          <a:xfrm>
            <a:off x="6662889" y="1361401"/>
            <a:ext cx="4925879" cy="4134861"/>
          </a:xfrm>
          <a:prstGeom prst="rect">
            <a:avLst/>
          </a:prstGeom>
        </p:spPr>
      </p:pic>
    </p:spTree>
    <p:extLst>
      <p:ext uri="{BB962C8B-B14F-4D97-AF65-F5344CB8AC3E}">
        <p14:creationId xmlns:p14="http://schemas.microsoft.com/office/powerpoint/2010/main" val="1664049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A8BF91-3265-4582-3623-0F7E95D8A6BB}"/>
              </a:ext>
            </a:extLst>
          </p:cNvPr>
          <p:cNvSpPr>
            <a:spLocks noGrp="1"/>
          </p:cNvSpPr>
          <p:nvPr>
            <p:ph idx="1"/>
          </p:nvPr>
        </p:nvSpPr>
        <p:spPr>
          <a:xfrm>
            <a:off x="838200" y="287479"/>
            <a:ext cx="10515600" cy="5889483"/>
          </a:xfrm>
        </p:spPr>
        <p:txBody>
          <a:bodyPr vert="horz" lIns="91440" tIns="45720" rIns="91440" bIns="45720" rtlCol="0" anchor="t">
            <a:normAutofit/>
          </a:bodyPr>
          <a:lstStyle/>
          <a:p>
            <a:r>
              <a:rPr lang="en-US" dirty="0">
                <a:latin typeface="Arial Nova"/>
              </a:rPr>
              <a:t>To achieve </a:t>
            </a:r>
            <a:r>
              <a:rPr lang="en-US" dirty="0">
                <a:latin typeface="Arial Nova"/>
                <a:ea typeface="+mn-lt"/>
                <a:cs typeface="+mn-lt"/>
              </a:rPr>
              <a:t>minimizing the loss function by:</a:t>
            </a:r>
          </a:p>
          <a:p>
            <a:endParaRPr lang="en-US">
              <a:latin typeface="Arial Nova"/>
              <a:ea typeface="+mn-lt"/>
              <a:cs typeface="+mn-lt"/>
            </a:endParaRPr>
          </a:p>
          <a:p>
            <a:pPr marL="0" indent="0">
              <a:buNone/>
            </a:pPr>
            <a:endParaRPr lang="en-US" dirty="0">
              <a:latin typeface="Avenir Next LT Pro"/>
              <a:ea typeface="+mn-lt"/>
              <a:cs typeface="+mn-lt"/>
            </a:endParaRPr>
          </a:p>
          <a:p>
            <a:pPr marL="0" indent="0">
              <a:buNone/>
            </a:pPr>
            <a:endParaRPr lang="en-US">
              <a:latin typeface="Arial Nova"/>
              <a:ea typeface="+mn-lt"/>
              <a:cs typeface="+mn-lt"/>
            </a:endParaRPr>
          </a:p>
          <a:p>
            <a:r>
              <a:rPr lang="en-US" dirty="0">
                <a:latin typeface="Arial Nova"/>
                <a:ea typeface="+mn-lt"/>
                <a:cs typeface="+mn-lt"/>
              </a:rPr>
              <a:t>Where, f(x) = represents the embedding space (produced by a shared network),</a:t>
            </a:r>
          </a:p>
          <a:p>
            <a:r>
              <a:rPr lang="en-US" dirty="0">
                <a:latin typeface="Arial Nova"/>
                <a:ea typeface="+mn-lt"/>
                <a:cs typeface="+mn-lt"/>
              </a:rPr>
              <a:t> (X</a:t>
            </a:r>
            <a:r>
              <a:rPr lang="en-US" baseline="30000" dirty="0">
                <a:latin typeface="Arial Nova"/>
                <a:ea typeface="+mn-lt"/>
                <a:cs typeface="+mn-lt"/>
              </a:rPr>
              <a:t>a</a:t>
            </a:r>
            <a:r>
              <a:rPr lang="en-US" baseline="-25000" dirty="0">
                <a:latin typeface="Arial Nova"/>
                <a:ea typeface="+mn-lt"/>
                <a:cs typeface="+mn-lt"/>
              </a:rPr>
              <a:t>i, </a:t>
            </a:r>
            <a:r>
              <a:rPr lang="en-US" dirty="0" err="1">
                <a:latin typeface="Arial Nova"/>
                <a:ea typeface="+mn-lt"/>
                <a:cs typeface="+mn-lt"/>
              </a:rPr>
              <a:t>X</a:t>
            </a:r>
            <a:r>
              <a:rPr lang="en-US" baseline="30000" dirty="0" err="1">
                <a:latin typeface="Arial Nova"/>
                <a:ea typeface="+mn-lt"/>
                <a:cs typeface="+mn-lt"/>
              </a:rPr>
              <a:t>p</a:t>
            </a:r>
            <a:r>
              <a:rPr lang="en-US" baseline="-25000" dirty="0" err="1">
                <a:latin typeface="Arial Nova"/>
                <a:ea typeface="+mn-lt"/>
                <a:cs typeface="+mn-lt"/>
              </a:rPr>
              <a:t>i</a:t>
            </a:r>
            <a:r>
              <a:rPr lang="en-US" baseline="-25000" dirty="0">
                <a:latin typeface="Arial Nova"/>
                <a:ea typeface="+mn-lt"/>
                <a:cs typeface="+mn-lt"/>
              </a:rPr>
              <a:t>, </a:t>
            </a:r>
            <a:r>
              <a:rPr lang="en-US" dirty="0" err="1">
                <a:latin typeface="Arial Nova"/>
                <a:ea typeface="+mn-lt"/>
                <a:cs typeface="+mn-lt"/>
              </a:rPr>
              <a:t>X</a:t>
            </a:r>
            <a:r>
              <a:rPr lang="en-US" baseline="30000" dirty="0" err="1">
                <a:latin typeface="Arial Nova"/>
                <a:ea typeface="+mn-lt"/>
                <a:cs typeface="+mn-lt"/>
              </a:rPr>
              <a:t>n</a:t>
            </a:r>
            <a:r>
              <a:rPr lang="en-US" baseline="-25000" dirty="0" err="1">
                <a:latin typeface="Arial Nova"/>
                <a:ea typeface="+mn-lt"/>
                <a:cs typeface="+mn-lt"/>
              </a:rPr>
              <a:t>i</a:t>
            </a:r>
            <a:r>
              <a:rPr lang="en-US" dirty="0">
                <a:latin typeface="Arial Nova"/>
                <a:ea typeface="+mn-lt"/>
                <a:cs typeface="+mn-lt"/>
              </a:rPr>
              <a:t> ) is a set of possible triplets (anchor, positive, and negative), and</a:t>
            </a:r>
          </a:p>
          <a:p>
            <a:r>
              <a:rPr lang="en-US" dirty="0">
                <a:latin typeface="Arial Nova"/>
                <a:ea typeface="+mn-lt"/>
                <a:cs typeface="+mn-lt"/>
              </a:rPr>
              <a:t>𝛼 is a margin that is enforced between positive and negative pairs which achieves a relative distance constraint.</a:t>
            </a:r>
          </a:p>
          <a:p>
            <a:endParaRPr lang="en-US">
              <a:latin typeface="Arial Nova"/>
              <a:ea typeface="+mn-lt"/>
              <a:cs typeface="+mn-lt"/>
            </a:endParaRPr>
          </a:p>
        </p:txBody>
      </p:sp>
      <p:pic>
        <p:nvPicPr>
          <p:cNvPr id="2" name="Picture 4" descr="Text&#10;&#10;Description automatically generated">
            <a:extLst>
              <a:ext uri="{FF2B5EF4-FFF2-40B4-BE49-F238E27FC236}">
                <a16:creationId xmlns:a16="http://schemas.microsoft.com/office/drawing/2014/main" id="{C909C675-D876-64E2-55BD-59E8D49AAD95}"/>
              </a:ext>
            </a:extLst>
          </p:cNvPr>
          <p:cNvPicPr>
            <a:picLocks noChangeAspect="1"/>
          </p:cNvPicPr>
          <p:nvPr/>
        </p:nvPicPr>
        <p:blipFill>
          <a:blip r:embed="rId3"/>
          <a:stretch>
            <a:fillRect/>
          </a:stretch>
        </p:blipFill>
        <p:spPr>
          <a:xfrm>
            <a:off x="2064589" y="938570"/>
            <a:ext cx="7804030" cy="653276"/>
          </a:xfrm>
          <a:prstGeom prst="rect">
            <a:avLst/>
          </a:prstGeom>
        </p:spPr>
      </p:pic>
    </p:spTree>
    <p:extLst>
      <p:ext uri="{BB962C8B-B14F-4D97-AF65-F5344CB8AC3E}">
        <p14:creationId xmlns:p14="http://schemas.microsoft.com/office/powerpoint/2010/main" val="1716118216"/>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B548-B5D1-4074-16C8-B211B03E995B}"/>
              </a:ext>
            </a:extLst>
          </p:cNvPr>
          <p:cNvSpPr>
            <a:spLocks noGrp="1"/>
          </p:cNvSpPr>
          <p:nvPr>
            <p:ph type="title"/>
          </p:nvPr>
        </p:nvSpPr>
        <p:spPr/>
        <p:txBody>
          <a:bodyPr/>
          <a:lstStyle/>
          <a:p>
            <a:r>
              <a:rPr lang="en-US">
                <a:latin typeface="Aharoni"/>
                <a:cs typeface="Angsana New"/>
              </a:rPr>
              <a:t>Inference</a:t>
            </a:r>
            <a:endParaRPr lang="en-US"/>
          </a:p>
        </p:txBody>
      </p:sp>
      <p:sp>
        <p:nvSpPr>
          <p:cNvPr id="3" name="Content Placeholder 2">
            <a:extLst>
              <a:ext uri="{FF2B5EF4-FFF2-40B4-BE49-F238E27FC236}">
                <a16:creationId xmlns:a16="http://schemas.microsoft.com/office/drawing/2014/main" id="{D7C09D0C-9C52-3ACE-B36C-A7B8E93CBA67}"/>
              </a:ext>
            </a:extLst>
          </p:cNvPr>
          <p:cNvSpPr>
            <a:spLocks noGrp="1"/>
          </p:cNvSpPr>
          <p:nvPr>
            <p:ph idx="1"/>
          </p:nvPr>
        </p:nvSpPr>
        <p:spPr/>
        <p:txBody>
          <a:bodyPr vert="horz" lIns="91440" tIns="45720" rIns="91440" bIns="45720" rtlCol="0" anchor="t">
            <a:normAutofit/>
          </a:bodyPr>
          <a:lstStyle/>
          <a:p>
            <a:r>
              <a:rPr lang="en-US">
                <a:latin typeface="Arial Nova"/>
              </a:rPr>
              <a:t>Use the minimum distance of a query image to the training trusted-list to determine:</a:t>
            </a:r>
          </a:p>
          <a:p>
            <a:pPr marL="0" indent="0">
              <a:buNone/>
            </a:pPr>
            <a:r>
              <a:rPr lang="en-US">
                <a:latin typeface="Arial Nova"/>
              </a:rPr>
              <a:t>    The phishing or legitimate web pages classification.</a:t>
            </a:r>
          </a:p>
          <a:p>
            <a:pPr marL="342900" indent="-342900"/>
            <a:r>
              <a:rPr lang="en-US">
                <a:latin typeface="Arial Nova"/>
                <a:ea typeface="+mn-lt"/>
                <a:cs typeface="+mn-lt"/>
              </a:rPr>
              <a:t>At test time, the closest screenshot in distance to a phishing test page targeting a website should ideally be a screenshot of the same website.</a:t>
            </a:r>
          </a:p>
          <a:p>
            <a:pPr marL="342900" indent="-342900"/>
            <a:r>
              <a:rPr lang="en-US">
                <a:latin typeface="Arial Nova"/>
                <a:ea typeface="+mn-lt"/>
                <a:cs typeface="+mn-lt"/>
              </a:rPr>
              <a:t>Therefore, the decision is not done based on all triplets comparison but it can be done by finding the screenshot with the minimum distance to the query image.</a:t>
            </a:r>
          </a:p>
          <a:p>
            <a:pPr marL="342900" indent="-342900"/>
            <a:r>
              <a:rPr lang="en-US">
                <a:latin typeface="Arial Nova"/>
                <a:ea typeface="+mn-lt"/>
                <a:cs typeface="+mn-lt"/>
              </a:rPr>
              <a:t>After computing the pairwise distances, the test screenshot is assigned to the website of the screenshot that has the minimum distance. This step could identify the website targeted if the test page is a phishing page.</a:t>
            </a:r>
          </a:p>
        </p:txBody>
      </p:sp>
    </p:spTree>
    <p:extLst>
      <p:ext uri="{BB962C8B-B14F-4D97-AF65-F5344CB8AC3E}">
        <p14:creationId xmlns:p14="http://schemas.microsoft.com/office/powerpoint/2010/main" val="3914464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FB869131-809F-4714-9B05-385CAF009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388B17-0BB4-4D30-BFCD-2665CCAB567D}"/>
              </a:ext>
            </a:extLst>
          </p:cNvPr>
          <p:cNvSpPr>
            <a:spLocks noGrp="1"/>
          </p:cNvSpPr>
          <p:nvPr>
            <p:ph idx="1"/>
          </p:nvPr>
        </p:nvSpPr>
        <p:spPr>
          <a:xfrm>
            <a:off x="7757839" y="3564412"/>
            <a:ext cx="3748361" cy="2696944"/>
          </a:xfrm>
        </p:spPr>
        <p:txBody>
          <a:bodyPr vert="horz" lIns="91440" tIns="45720" rIns="91440" bIns="45720" rtlCol="0" anchor="t">
            <a:normAutofit/>
          </a:bodyPr>
          <a:lstStyle/>
          <a:p>
            <a:r>
              <a:rPr lang="en-US">
                <a:latin typeface="Arial Nova"/>
                <a:ea typeface="+mn-lt"/>
                <a:cs typeface="+mn-lt"/>
              </a:rPr>
              <a:t>Histogram Graph to closest examples of test images and observed that phishing websites are closest to training trusted-list. </a:t>
            </a:r>
          </a:p>
          <a:p>
            <a:endParaRPr lang="en-US">
              <a:latin typeface="Arial Nova"/>
            </a:endParaRPr>
          </a:p>
          <a:p>
            <a:endParaRPr lang="en-US">
              <a:latin typeface="Arial Nova"/>
            </a:endParaRPr>
          </a:p>
        </p:txBody>
      </p:sp>
      <p:pic>
        <p:nvPicPr>
          <p:cNvPr id="2" name="Picture 4" descr="Chart, histogram&#10;&#10;Description automatically generated">
            <a:extLst>
              <a:ext uri="{FF2B5EF4-FFF2-40B4-BE49-F238E27FC236}">
                <a16:creationId xmlns:a16="http://schemas.microsoft.com/office/drawing/2014/main" id="{5EA0CB16-918C-33E4-7565-484DF6D19177}"/>
              </a:ext>
            </a:extLst>
          </p:cNvPr>
          <p:cNvPicPr>
            <a:picLocks noChangeAspect="1"/>
          </p:cNvPicPr>
          <p:nvPr/>
        </p:nvPicPr>
        <p:blipFill>
          <a:blip r:embed="rId3"/>
          <a:stretch>
            <a:fillRect/>
          </a:stretch>
        </p:blipFill>
        <p:spPr>
          <a:xfrm>
            <a:off x="251179" y="487190"/>
            <a:ext cx="6807199" cy="4528951"/>
          </a:xfrm>
          <a:prstGeom prst="rect">
            <a:avLst/>
          </a:prstGeom>
        </p:spPr>
      </p:pic>
    </p:spTree>
    <p:extLst>
      <p:ext uri="{BB962C8B-B14F-4D97-AF65-F5344CB8AC3E}">
        <p14:creationId xmlns:p14="http://schemas.microsoft.com/office/powerpoint/2010/main" val="1744992661"/>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4268-BD45-1EBE-6228-D408D46A6C52}"/>
              </a:ext>
            </a:extLst>
          </p:cNvPr>
          <p:cNvSpPr>
            <a:spLocks noGrp="1"/>
          </p:cNvSpPr>
          <p:nvPr>
            <p:ph type="title"/>
          </p:nvPr>
        </p:nvSpPr>
        <p:spPr/>
        <p:txBody>
          <a:bodyPr vert="horz" lIns="91440" tIns="45720" rIns="91440" bIns="45720" rtlCol="0" anchor="b">
            <a:noAutofit/>
          </a:bodyPr>
          <a:lstStyle/>
          <a:p>
            <a:r>
              <a:rPr lang="en-US" dirty="0">
                <a:latin typeface="Aharoni"/>
                <a:cs typeface="Aharoni"/>
              </a:rPr>
              <a:t>EVALUATION Metrics of VisualPhishNet</a:t>
            </a:r>
            <a:endParaRPr lang="en-US" dirty="0">
              <a:latin typeface="Aharoni"/>
              <a:cs typeface="Angsana New"/>
            </a:endParaRPr>
          </a:p>
        </p:txBody>
      </p:sp>
      <p:sp>
        <p:nvSpPr>
          <p:cNvPr id="3" name="Content Placeholder 2">
            <a:extLst>
              <a:ext uri="{FF2B5EF4-FFF2-40B4-BE49-F238E27FC236}">
                <a16:creationId xmlns:a16="http://schemas.microsoft.com/office/drawing/2014/main" id="{BEFC8B07-29DC-C1E5-3EE5-1A848A407B8A}"/>
              </a:ext>
            </a:extLst>
          </p:cNvPr>
          <p:cNvSpPr>
            <a:spLocks noGrp="1"/>
          </p:cNvSpPr>
          <p:nvPr>
            <p:ph idx="1"/>
          </p:nvPr>
        </p:nvSpPr>
        <p:spPr/>
        <p:txBody>
          <a:bodyPr vert="horz" lIns="91440" tIns="45720" rIns="91440" bIns="45720" rtlCol="0" anchor="t">
            <a:normAutofit/>
          </a:bodyPr>
          <a:lstStyle/>
          <a:p>
            <a:r>
              <a:rPr lang="en-US" dirty="0">
                <a:latin typeface="Arial Nova"/>
              </a:rPr>
              <a:t>Hence, this is binary classification such as output is either legitimate or phishing is evaluated </a:t>
            </a:r>
            <a:r>
              <a:rPr lang="en-US" dirty="0">
                <a:latin typeface="Arial Nova"/>
                <a:ea typeface="+mn-lt"/>
                <a:cs typeface="+mn-lt"/>
              </a:rPr>
              <a:t>based on the visual similarity of a phishing page to websites in the trusted-list, we computed the percentage of correct matches between a phishing page and its targeted website.</a:t>
            </a:r>
          </a:p>
          <a:p>
            <a:r>
              <a:rPr lang="en-US" dirty="0">
                <a:latin typeface="Arial Nova"/>
              </a:rPr>
              <a:t>To calculate overall accuracy </a:t>
            </a:r>
            <a:r>
              <a:rPr lang="en-US" dirty="0">
                <a:latin typeface="Arial Nova"/>
                <a:ea typeface="+mn-lt"/>
                <a:cs typeface="+mn-lt"/>
              </a:rPr>
              <a:t>at different distance thresholds to calculate the Receiver Operating Characteristic (ROC) curve area</a:t>
            </a:r>
            <a:r>
              <a:rPr lang="en-US" dirty="0">
                <a:latin typeface="Arial Nova"/>
              </a:rPr>
              <a:t>.  </a:t>
            </a:r>
          </a:p>
          <a:p>
            <a:endParaRPr lang="en-US" dirty="0">
              <a:latin typeface="Arial Nova"/>
            </a:endParaRPr>
          </a:p>
          <a:p>
            <a:r>
              <a:rPr lang="en-US" b="1" dirty="0">
                <a:latin typeface="Arial Nova"/>
              </a:rPr>
              <a:t>Code Source:</a:t>
            </a:r>
          </a:p>
          <a:p>
            <a:pPr marL="0" indent="0">
              <a:buNone/>
            </a:pPr>
            <a:r>
              <a:rPr lang="en-US" dirty="0">
                <a:latin typeface="Arial Nova"/>
                <a:ea typeface="+mn-lt"/>
                <a:cs typeface="+mn-lt"/>
              </a:rPr>
              <a:t>     </a:t>
            </a:r>
            <a:r>
              <a:rPr lang="en-US" dirty="0">
                <a:latin typeface="Arial Nova"/>
                <a:ea typeface="+mn-lt"/>
                <a:cs typeface="+mn-lt"/>
                <a:hlinkClick r:id="rId2"/>
              </a:rPr>
              <a:t>https://github.com/S-Abdelnabi/VisualPhishNet</a:t>
            </a:r>
            <a:endParaRPr lang="en-US" b="1" dirty="0">
              <a:latin typeface="Arial Nova"/>
              <a:ea typeface="+mn-lt"/>
              <a:cs typeface="+mn-lt"/>
            </a:endParaRPr>
          </a:p>
          <a:p>
            <a:pPr marL="0" indent="0">
              <a:buNone/>
            </a:pPr>
            <a:endParaRPr lang="en-US" dirty="0">
              <a:latin typeface="Arial Nova"/>
            </a:endParaRPr>
          </a:p>
        </p:txBody>
      </p:sp>
    </p:spTree>
    <p:extLst>
      <p:ext uri="{BB962C8B-B14F-4D97-AF65-F5344CB8AC3E}">
        <p14:creationId xmlns:p14="http://schemas.microsoft.com/office/powerpoint/2010/main" val="2184723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0C19-55A3-AE49-7D23-AB6D43B167CB}"/>
              </a:ext>
            </a:extLst>
          </p:cNvPr>
          <p:cNvSpPr>
            <a:spLocks noGrp="1"/>
          </p:cNvSpPr>
          <p:nvPr>
            <p:ph type="title"/>
          </p:nvPr>
        </p:nvSpPr>
        <p:spPr>
          <a:xfrm>
            <a:off x="838200" y="365125"/>
            <a:ext cx="10515600" cy="1411827"/>
          </a:xfrm>
        </p:spPr>
        <p:txBody>
          <a:bodyPr/>
          <a:lstStyle/>
          <a:p>
            <a:r>
              <a:rPr lang="en-US" dirty="0">
                <a:cs typeface="Aharoni"/>
              </a:rPr>
              <a:t>Result</a:t>
            </a:r>
          </a:p>
          <a:p>
            <a:endParaRPr lang="en-US" dirty="0"/>
          </a:p>
        </p:txBody>
      </p:sp>
      <p:sp>
        <p:nvSpPr>
          <p:cNvPr id="3" name="Content Placeholder 2">
            <a:extLst>
              <a:ext uri="{FF2B5EF4-FFF2-40B4-BE49-F238E27FC236}">
                <a16:creationId xmlns:a16="http://schemas.microsoft.com/office/drawing/2014/main" id="{45670890-6098-CEDB-3E6C-0B98F3FBDE08}"/>
              </a:ext>
            </a:extLst>
          </p:cNvPr>
          <p:cNvSpPr>
            <a:spLocks noGrp="1"/>
          </p:cNvSpPr>
          <p:nvPr>
            <p:ph idx="1"/>
          </p:nvPr>
        </p:nvSpPr>
        <p:spPr>
          <a:xfrm>
            <a:off x="838200" y="977592"/>
            <a:ext cx="10515600" cy="5199370"/>
          </a:xfrm>
        </p:spPr>
        <p:txBody>
          <a:bodyPr vert="horz" lIns="91440" tIns="45720" rIns="91440" bIns="45720" rtlCol="0" anchor="t">
            <a:normAutofit/>
          </a:bodyPr>
          <a:lstStyle/>
          <a:p>
            <a:r>
              <a:rPr lang="en-US" dirty="0">
                <a:latin typeface="Arial Nova"/>
                <a:ea typeface="+mn-lt"/>
                <a:cs typeface="+mn-lt"/>
              </a:rPr>
              <a:t>Using VisualPhishNet, 81% of the phishing test pages were matched to their correct website using the top-1 closest screenshot, while the top-5 match is 88.6%.</a:t>
            </a:r>
          </a:p>
          <a:p>
            <a:r>
              <a:rPr lang="en-US" dirty="0">
                <a:latin typeface="Arial Nova"/>
                <a:ea typeface="+mn-lt"/>
                <a:cs typeface="+mn-lt"/>
              </a:rPr>
              <a:t>After computing the correct matches, we computed the false positive and true positive rates at different thresholds (where the positive class is phishing) which yielded a ROC curve area of 0.9879 (at a cut-off of 1% false positives, the partial ROC area is 0.0087) outperforming the examined models and re-implemented visual similarity approaches.</a:t>
            </a:r>
          </a:p>
          <a:p>
            <a:r>
              <a:rPr lang="en-US" b="1" dirty="0">
                <a:latin typeface="Arial Nova"/>
                <a:ea typeface="+mn-lt"/>
                <a:cs typeface="+mn-lt"/>
              </a:rPr>
              <a:t>Comparing performance with previous methods.</a:t>
            </a:r>
            <a:endParaRPr lang="en-US" b="1" dirty="0">
              <a:latin typeface="Arial Nova"/>
            </a:endParaRPr>
          </a:p>
          <a:p>
            <a:r>
              <a:rPr lang="en-US" dirty="0">
                <a:latin typeface="Arial Nova"/>
                <a:ea typeface="+mn-lt"/>
                <a:cs typeface="+mn-lt"/>
              </a:rPr>
              <a:t>VisualPhishNet outperforms pretrained ConvNets </a:t>
            </a:r>
          </a:p>
          <a:p>
            <a:pPr marL="0" indent="0">
              <a:buNone/>
            </a:pPr>
            <a:r>
              <a:rPr lang="en-US" dirty="0">
                <a:latin typeface="Arial Nova"/>
                <a:ea typeface="+mn-lt"/>
                <a:cs typeface="+mn-lt"/>
              </a:rPr>
              <a:t>    and image feature matching to target image along </a:t>
            </a:r>
          </a:p>
          <a:p>
            <a:pPr marL="0" indent="0">
              <a:buNone/>
            </a:pPr>
            <a:r>
              <a:rPr lang="en-US" dirty="0">
                <a:latin typeface="Arial Nova"/>
                <a:ea typeface="+mn-lt"/>
                <a:cs typeface="+mn-lt"/>
              </a:rPr>
              <a:t>   with ROC curve area.</a:t>
            </a:r>
            <a:endParaRPr lang="en-US" dirty="0">
              <a:latin typeface="Arial Nova"/>
            </a:endParaRPr>
          </a:p>
          <a:p>
            <a:r>
              <a:rPr lang="en-US" dirty="0" err="1">
                <a:latin typeface="Arial Nova"/>
                <a:ea typeface="+mn-lt"/>
                <a:cs typeface="+mn-lt"/>
              </a:rPr>
              <a:t>VisualPhihNet</a:t>
            </a:r>
            <a:r>
              <a:rPr lang="en-US" dirty="0">
                <a:latin typeface="Arial Nova"/>
                <a:ea typeface="+mn-lt"/>
                <a:cs typeface="+mn-lt"/>
              </a:rPr>
              <a:t> has achieved high accuracy </a:t>
            </a:r>
          </a:p>
          <a:p>
            <a:pPr marL="0" indent="0">
              <a:buNone/>
            </a:pPr>
            <a:r>
              <a:rPr lang="en-US" dirty="0">
                <a:latin typeface="Arial Nova"/>
                <a:ea typeface="+mn-lt"/>
                <a:cs typeface="+mn-lt"/>
              </a:rPr>
              <a:t>    of  Top-1 Match is 81%. </a:t>
            </a:r>
            <a:endParaRPr lang="en-US" dirty="0">
              <a:latin typeface="Arial Nova"/>
            </a:endParaRPr>
          </a:p>
          <a:p>
            <a:endParaRPr lang="en-US" dirty="0">
              <a:latin typeface="Arial Nova"/>
            </a:endParaRPr>
          </a:p>
        </p:txBody>
      </p:sp>
      <p:pic>
        <p:nvPicPr>
          <p:cNvPr id="5" name="Picture 4" descr="Table&#10;&#10;Description automatically generated">
            <a:extLst>
              <a:ext uri="{FF2B5EF4-FFF2-40B4-BE49-F238E27FC236}">
                <a16:creationId xmlns:a16="http://schemas.microsoft.com/office/drawing/2014/main" id="{B14EE9C3-EBEB-3D98-2C12-551DD540609F}"/>
              </a:ext>
            </a:extLst>
          </p:cNvPr>
          <p:cNvPicPr>
            <a:picLocks noChangeAspect="1"/>
          </p:cNvPicPr>
          <p:nvPr/>
        </p:nvPicPr>
        <p:blipFill>
          <a:blip r:embed="rId2"/>
          <a:stretch>
            <a:fillRect/>
          </a:stretch>
        </p:blipFill>
        <p:spPr>
          <a:xfrm>
            <a:off x="7088038" y="3202173"/>
            <a:ext cx="5106878" cy="3217333"/>
          </a:xfrm>
          <a:prstGeom prst="rect">
            <a:avLst/>
          </a:prstGeom>
        </p:spPr>
      </p:pic>
    </p:spTree>
    <p:extLst>
      <p:ext uri="{BB962C8B-B14F-4D97-AF65-F5344CB8AC3E}">
        <p14:creationId xmlns:p14="http://schemas.microsoft.com/office/powerpoint/2010/main" val="4277903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94D747-4AB8-1498-86F6-F0D4E05BF261}"/>
              </a:ext>
            </a:extLst>
          </p:cNvPr>
          <p:cNvSpPr>
            <a:spLocks noGrp="1"/>
          </p:cNvSpPr>
          <p:nvPr>
            <p:ph type="title"/>
          </p:nvPr>
        </p:nvSpPr>
        <p:spPr>
          <a:xfrm>
            <a:off x="838201" y="7172"/>
            <a:ext cx="10515600" cy="2053369"/>
          </a:xfrm>
        </p:spPr>
        <p:txBody>
          <a:bodyPr anchor="b">
            <a:normAutofit/>
          </a:bodyPr>
          <a:lstStyle/>
          <a:p>
            <a:r>
              <a:rPr lang="en-US">
                <a:latin typeface="Aharoni"/>
                <a:cs typeface="Angsana New"/>
              </a:rPr>
              <a:t>Comparing the models with graphically</a:t>
            </a:r>
            <a:endParaRPr lang="en-US" err="1"/>
          </a:p>
        </p:txBody>
      </p:sp>
      <p:sp>
        <p:nvSpPr>
          <p:cNvPr id="3" name="Content Placeholder 2">
            <a:extLst>
              <a:ext uri="{FF2B5EF4-FFF2-40B4-BE49-F238E27FC236}">
                <a16:creationId xmlns:a16="http://schemas.microsoft.com/office/drawing/2014/main" id="{94557C63-AFB0-E462-E35F-1C339183CFDA}"/>
              </a:ext>
            </a:extLst>
          </p:cNvPr>
          <p:cNvSpPr>
            <a:spLocks noGrp="1"/>
          </p:cNvSpPr>
          <p:nvPr>
            <p:ph idx="1"/>
          </p:nvPr>
        </p:nvSpPr>
        <p:spPr>
          <a:xfrm>
            <a:off x="838200" y="3044023"/>
            <a:ext cx="4645696" cy="3110382"/>
          </a:xfrm>
        </p:spPr>
        <p:txBody>
          <a:bodyPr vert="horz" lIns="91440" tIns="45720" rIns="91440" bIns="45720" rtlCol="0" anchor="ctr">
            <a:noAutofit/>
          </a:bodyPr>
          <a:lstStyle/>
          <a:p>
            <a:pPr>
              <a:lnSpc>
                <a:spcPct val="100000"/>
              </a:lnSpc>
            </a:pPr>
            <a:r>
              <a:rPr lang="en-US">
                <a:latin typeface="Arial Nova"/>
              </a:rPr>
              <a:t>With the visualizations</a:t>
            </a:r>
            <a:r>
              <a:rPr lang="en-US">
                <a:latin typeface="Arial Nova"/>
                <a:ea typeface="+mn-lt"/>
                <a:cs typeface="+mn-lt"/>
              </a:rPr>
              <a:t> of </a:t>
            </a:r>
            <a:r>
              <a:rPr lang="en-US" err="1">
                <a:latin typeface="Arial Nova"/>
                <a:ea typeface="+mn-lt"/>
                <a:cs typeface="+mn-lt"/>
              </a:rPr>
              <a:t>VisualPhishNet’s</a:t>
            </a:r>
            <a:r>
              <a:rPr lang="en-US">
                <a:latin typeface="Arial Nova"/>
                <a:ea typeface="+mn-lt"/>
                <a:cs typeface="+mn-lt"/>
              </a:rPr>
              <a:t> embeddings compared with the pre-trained VGG16 ones as a baseline. Each color respects a website. When comparing the colors in graph blue, red, green to respect as legitimate , phishing and legitimate test websites.</a:t>
            </a:r>
          </a:p>
          <a:p>
            <a:pPr>
              <a:lnSpc>
                <a:spcPct val="100000"/>
              </a:lnSpc>
            </a:pPr>
            <a:r>
              <a:rPr lang="en-US">
                <a:latin typeface="Arial Nova"/>
              </a:rPr>
              <a:t>Considering the output that VGG16 does not perform well, image matching method is not sufficient to find the unseen trusted webpages.</a:t>
            </a:r>
          </a:p>
          <a:p>
            <a:pPr>
              <a:lnSpc>
                <a:spcPct val="100000"/>
              </a:lnSpc>
            </a:pPr>
            <a:endParaRPr lang="en-US">
              <a:latin typeface="Arial Nova"/>
            </a:endParaRPr>
          </a:p>
        </p:txBody>
      </p:sp>
      <p:pic>
        <p:nvPicPr>
          <p:cNvPr id="4" name="Picture 4" descr="Chart, scatter chart&#10;&#10;Description automatically generated">
            <a:extLst>
              <a:ext uri="{FF2B5EF4-FFF2-40B4-BE49-F238E27FC236}">
                <a16:creationId xmlns:a16="http://schemas.microsoft.com/office/drawing/2014/main" id="{CC8A2D22-2946-39E3-7A2A-23011F2D6094}"/>
              </a:ext>
            </a:extLst>
          </p:cNvPr>
          <p:cNvPicPr>
            <a:picLocks noChangeAspect="1"/>
          </p:cNvPicPr>
          <p:nvPr/>
        </p:nvPicPr>
        <p:blipFill>
          <a:blip r:embed="rId2"/>
          <a:stretch>
            <a:fillRect/>
          </a:stretch>
        </p:blipFill>
        <p:spPr>
          <a:xfrm>
            <a:off x="5477774" y="1396279"/>
            <a:ext cx="6504688" cy="4586255"/>
          </a:xfrm>
          <a:prstGeom prst="rect">
            <a:avLst/>
          </a:prstGeom>
        </p:spPr>
      </p:pic>
    </p:spTree>
    <p:extLst>
      <p:ext uri="{BB962C8B-B14F-4D97-AF65-F5344CB8AC3E}">
        <p14:creationId xmlns:p14="http://schemas.microsoft.com/office/powerpoint/2010/main" val="3672039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D8A8D11-DB51-43C0-8618-65C820DB4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45E553-1AE3-7B40-EDF0-FD9903E5D45E}"/>
              </a:ext>
            </a:extLst>
          </p:cNvPr>
          <p:cNvSpPr>
            <a:spLocks noGrp="1"/>
          </p:cNvSpPr>
          <p:nvPr>
            <p:ph type="title"/>
          </p:nvPr>
        </p:nvSpPr>
        <p:spPr>
          <a:xfrm>
            <a:off x="838201" y="659527"/>
            <a:ext cx="4638567" cy="3390880"/>
          </a:xfrm>
        </p:spPr>
        <p:txBody>
          <a:bodyPr vert="horz" lIns="91440" tIns="45720" rIns="91440" bIns="45720" rtlCol="0" anchor="t">
            <a:normAutofit/>
          </a:bodyPr>
          <a:lstStyle/>
          <a:p>
            <a:r>
              <a:rPr lang="en-US" sz="5600">
                <a:latin typeface="Aharoni"/>
                <a:cs typeface="Angsana New"/>
              </a:rPr>
              <a:t>Successful </a:t>
            </a:r>
            <a:r>
              <a:rPr lang="en-US">
                <a:latin typeface="Aharoni"/>
                <a:cs typeface="Angsana New"/>
              </a:rPr>
              <a:t>Classification</a:t>
            </a:r>
          </a:p>
        </p:txBody>
      </p:sp>
      <p:sp>
        <p:nvSpPr>
          <p:cNvPr id="3" name="Content Placeholder 2">
            <a:extLst>
              <a:ext uri="{FF2B5EF4-FFF2-40B4-BE49-F238E27FC236}">
                <a16:creationId xmlns:a16="http://schemas.microsoft.com/office/drawing/2014/main" id="{EA4059E7-9344-E8F3-3D66-D6998A377E62}"/>
              </a:ext>
            </a:extLst>
          </p:cNvPr>
          <p:cNvSpPr>
            <a:spLocks noGrp="1"/>
          </p:cNvSpPr>
          <p:nvPr>
            <p:ph idx="1"/>
          </p:nvPr>
        </p:nvSpPr>
        <p:spPr>
          <a:xfrm>
            <a:off x="723181" y="2710306"/>
            <a:ext cx="4638567" cy="943376"/>
          </a:xfrm>
        </p:spPr>
        <p:txBody>
          <a:bodyPr vert="horz" lIns="91440" tIns="45720" rIns="91440" bIns="45720" rtlCol="0" anchor="t">
            <a:noAutofit/>
          </a:bodyPr>
          <a:lstStyle/>
          <a:p>
            <a:pPr marL="0" indent="0">
              <a:lnSpc>
                <a:spcPct val="100000"/>
              </a:lnSpc>
              <a:buNone/>
            </a:pPr>
            <a:r>
              <a:rPr lang="en-US">
                <a:latin typeface="Arial Nova"/>
              </a:rPr>
              <a:t>Phishing pages with similar layout but other content differences (e.g. Colors, background images).</a:t>
            </a:r>
          </a:p>
        </p:txBody>
      </p:sp>
      <p:pic>
        <p:nvPicPr>
          <p:cNvPr id="5" name="Picture 5" descr="Graphical user interface&#10;&#10;Description automatically generated">
            <a:extLst>
              <a:ext uri="{FF2B5EF4-FFF2-40B4-BE49-F238E27FC236}">
                <a16:creationId xmlns:a16="http://schemas.microsoft.com/office/drawing/2014/main" id="{AF78826F-4108-52B2-1C69-637CFB919596}"/>
              </a:ext>
            </a:extLst>
          </p:cNvPr>
          <p:cNvPicPr>
            <a:picLocks noChangeAspect="1"/>
          </p:cNvPicPr>
          <p:nvPr/>
        </p:nvPicPr>
        <p:blipFill>
          <a:blip r:embed="rId2"/>
          <a:stretch>
            <a:fillRect/>
          </a:stretch>
        </p:blipFill>
        <p:spPr>
          <a:xfrm>
            <a:off x="6151646" y="596644"/>
            <a:ext cx="5381475" cy="5664712"/>
          </a:xfrm>
          <a:prstGeom prst="rect">
            <a:avLst/>
          </a:prstGeom>
        </p:spPr>
      </p:pic>
    </p:spTree>
    <p:extLst>
      <p:ext uri="{BB962C8B-B14F-4D97-AF65-F5344CB8AC3E}">
        <p14:creationId xmlns:p14="http://schemas.microsoft.com/office/powerpoint/2010/main" val="1424430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51E69D-120B-482B-A656-1D144596A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522C86-932E-4050-129D-FD003D6798BE}"/>
              </a:ext>
            </a:extLst>
          </p:cNvPr>
          <p:cNvSpPr>
            <a:spLocks noGrp="1"/>
          </p:cNvSpPr>
          <p:nvPr>
            <p:ph idx="1"/>
          </p:nvPr>
        </p:nvSpPr>
        <p:spPr>
          <a:xfrm>
            <a:off x="838200" y="596645"/>
            <a:ext cx="5257799" cy="2832355"/>
          </a:xfrm>
        </p:spPr>
        <p:txBody>
          <a:bodyPr vert="horz" lIns="91440" tIns="45720" rIns="91440" bIns="45720" rtlCol="0" anchor="t">
            <a:normAutofit/>
          </a:bodyPr>
          <a:lstStyle/>
          <a:p>
            <a:r>
              <a:rPr lang="en-US">
                <a:latin typeface="Arial Nova"/>
              </a:rPr>
              <a:t>Phishing pages with different logo's designs (older or newer versions than the trusted-list)</a:t>
            </a:r>
          </a:p>
        </p:txBody>
      </p:sp>
      <p:pic>
        <p:nvPicPr>
          <p:cNvPr id="4" name="Picture 4" descr="Graphical user interface, application&#10;&#10;Description automatically generated">
            <a:extLst>
              <a:ext uri="{FF2B5EF4-FFF2-40B4-BE49-F238E27FC236}">
                <a16:creationId xmlns:a16="http://schemas.microsoft.com/office/drawing/2014/main" id="{1AABC5D8-9487-954B-97C7-AB61D85EBA44}"/>
              </a:ext>
            </a:extLst>
          </p:cNvPr>
          <p:cNvPicPr>
            <a:picLocks noChangeAspect="1"/>
          </p:cNvPicPr>
          <p:nvPr/>
        </p:nvPicPr>
        <p:blipFill rotWithShape="1">
          <a:blip r:embed="rId2"/>
          <a:srcRect r="806" b="-2"/>
          <a:stretch/>
        </p:blipFill>
        <p:spPr>
          <a:xfrm>
            <a:off x="6578031" y="596644"/>
            <a:ext cx="5023783" cy="5658888"/>
          </a:xfrm>
          <a:prstGeom prst="rect">
            <a:avLst/>
          </a:prstGeom>
        </p:spPr>
      </p:pic>
    </p:spTree>
    <p:extLst>
      <p:ext uri="{BB962C8B-B14F-4D97-AF65-F5344CB8AC3E}">
        <p14:creationId xmlns:p14="http://schemas.microsoft.com/office/powerpoint/2010/main" val="2776895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89DA55-46C0-3FB7-6378-0C97BB309CDC}"/>
              </a:ext>
            </a:extLst>
          </p:cNvPr>
          <p:cNvSpPr>
            <a:spLocks noGrp="1"/>
          </p:cNvSpPr>
          <p:nvPr>
            <p:ph type="title"/>
          </p:nvPr>
        </p:nvSpPr>
        <p:spPr>
          <a:xfrm>
            <a:off x="838200" y="365126"/>
            <a:ext cx="10668000" cy="1038508"/>
          </a:xfrm>
        </p:spPr>
        <p:txBody>
          <a:bodyPr>
            <a:normAutofit/>
          </a:bodyPr>
          <a:lstStyle/>
          <a:p>
            <a:r>
              <a:rPr lang="en-US">
                <a:latin typeface="Aharoni"/>
                <a:cs typeface="Aharoni"/>
              </a:rPr>
              <a:t>Problem Statement</a:t>
            </a:r>
          </a:p>
        </p:txBody>
      </p:sp>
      <p:graphicFrame>
        <p:nvGraphicFramePr>
          <p:cNvPr id="5" name="Content Placeholder 2">
            <a:extLst>
              <a:ext uri="{FF2B5EF4-FFF2-40B4-BE49-F238E27FC236}">
                <a16:creationId xmlns:a16="http://schemas.microsoft.com/office/drawing/2014/main" id="{A771FFD0-B788-6709-1EA8-5A3595F3BE20}"/>
              </a:ext>
            </a:extLst>
          </p:cNvPr>
          <p:cNvGraphicFramePr>
            <a:graphicFrameLocks noGrp="1"/>
          </p:cNvGraphicFramePr>
          <p:nvPr>
            <p:ph idx="1"/>
            <p:extLst>
              <p:ext uri="{D42A27DB-BD31-4B8C-83A1-F6EECF244321}">
                <p14:modId xmlns:p14="http://schemas.microsoft.com/office/powerpoint/2010/main" val="1282280072"/>
              </p:ext>
            </p:extLst>
          </p:nvPr>
        </p:nvGraphicFramePr>
        <p:xfrm>
          <a:off x="838200" y="1941513"/>
          <a:ext cx="10515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8035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51E69D-120B-482B-A656-1D144596A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C2959F-179D-D176-7795-17CB09C9FDCA}"/>
              </a:ext>
            </a:extLst>
          </p:cNvPr>
          <p:cNvSpPr>
            <a:spLocks noGrp="1"/>
          </p:cNvSpPr>
          <p:nvPr>
            <p:ph idx="1"/>
          </p:nvPr>
        </p:nvSpPr>
        <p:spPr>
          <a:xfrm>
            <a:off x="838200" y="596645"/>
            <a:ext cx="5257799" cy="2832355"/>
          </a:xfrm>
        </p:spPr>
        <p:txBody>
          <a:bodyPr vert="horz" lIns="91440" tIns="45720" rIns="91440" bIns="45720" rtlCol="0" anchor="t">
            <a:normAutofit/>
          </a:bodyPr>
          <a:lstStyle/>
          <a:p>
            <a:r>
              <a:rPr lang="en-US">
                <a:latin typeface="Arial Nova"/>
              </a:rPr>
              <a:t>Different websites with similar colors that were distinguished from each other.</a:t>
            </a:r>
          </a:p>
        </p:txBody>
      </p:sp>
      <p:pic>
        <p:nvPicPr>
          <p:cNvPr id="4" name="Picture 4" descr="Graphical user interface, application, website&#10;&#10;Description automatically generated">
            <a:extLst>
              <a:ext uri="{FF2B5EF4-FFF2-40B4-BE49-F238E27FC236}">
                <a16:creationId xmlns:a16="http://schemas.microsoft.com/office/drawing/2014/main" id="{7C58DB0E-EACA-73F2-65A5-0D425F3A2F0C}"/>
              </a:ext>
            </a:extLst>
          </p:cNvPr>
          <p:cNvPicPr>
            <a:picLocks noChangeAspect="1"/>
          </p:cNvPicPr>
          <p:nvPr/>
        </p:nvPicPr>
        <p:blipFill>
          <a:blip r:embed="rId2"/>
          <a:stretch>
            <a:fillRect/>
          </a:stretch>
        </p:blipFill>
        <p:spPr>
          <a:xfrm>
            <a:off x="1445315" y="1609762"/>
            <a:ext cx="9063819" cy="4725333"/>
          </a:xfrm>
          <a:prstGeom prst="rect">
            <a:avLst/>
          </a:prstGeom>
        </p:spPr>
      </p:pic>
    </p:spTree>
    <p:extLst>
      <p:ext uri="{BB962C8B-B14F-4D97-AF65-F5344CB8AC3E}">
        <p14:creationId xmlns:p14="http://schemas.microsoft.com/office/powerpoint/2010/main" val="3416275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2252-8318-78EA-A207-8D636100CCB5}"/>
              </a:ext>
            </a:extLst>
          </p:cNvPr>
          <p:cNvSpPr>
            <a:spLocks noGrp="1"/>
          </p:cNvSpPr>
          <p:nvPr>
            <p:ph type="title"/>
          </p:nvPr>
        </p:nvSpPr>
        <p:spPr/>
        <p:txBody>
          <a:bodyPr/>
          <a:lstStyle/>
          <a:p>
            <a:r>
              <a:rPr lang="en-US">
                <a:latin typeface="Aharoni"/>
                <a:cs typeface="Angsana New"/>
              </a:rPr>
              <a:t>Conclusion</a:t>
            </a:r>
            <a:endParaRPr lang="en-US"/>
          </a:p>
        </p:txBody>
      </p:sp>
      <p:sp>
        <p:nvSpPr>
          <p:cNvPr id="3" name="Content Placeholder 2">
            <a:extLst>
              <a:ext uri="{FF2B5EF4-FFF2-40B4-BE49-F238E27FC236}">
                <a16:creationId xmlns:a16="http://schemas.microsoft.com/office/drawing/2014/main" id="{DC6B76F6-5A72-D218-966C-8E3473BC83C5}"/>
              </a:ext>
            </a:extLst>
          </p:cNvPr>
          <p:cNvSpPr>
            <a:spLocks noGrp="1"/>
          </p:cNvSpPr>
          <p:nvPr>
            <p:ph idx="1"/>
          </p:nvPr>
        </p:nvSpPr>
        <p:spPr/>
        <p:txBody>
          <a:bodyPr vert="horz" lIns="91440" tIns="45720" rIns="91440" bIns="45720" rtlCol="0" anchor="t">
            <a:normAutofit/>
          </a:bodyPr>
          <a:lstStyle/>
          <a:p>
            <a:r>
              <a:rPr lang="en-US" dirty="0">
                <a:latin typeface="Arial Nova"/>
              </a:rPr>
              <a:t>In this approach worked with an improved dataset of 155 websites included of biggest trusted-list so far and higher variability in training and test web pages images.</a:t>
            </a:r>
          </a:p>
          <a:p>
            <a:r>
              <a:rPr lang="en-US" dirty="0">
                <a:latin typeface="Arial Nova"/>
              </a:rPr>
              <a:t>Evaluating the website pages in commonly used image to image matching, now with new approach VisualPhishNet that measure the visual similarity by learning a similarity metric among same webpage screen shots. </a:t>
            </a:r>
          </a:p>
          <a:p>
            <a:pPr>
              <a:buFontTx/>
              <a:buChar char="-"/>
            </a:pPr>
            <a:r>
              <a:rPr lang="en-US" dirty="0">
                <a:latin typeface="Arial Nova"/>
              </a:rPr>
              <a:t>Image descriptors matching.</a:t>
            </a:r>
          </a:p>
          <a:p>
            <a:pPr>
              <a:buFontTx/>
              <a:buChar char="-"/>
            </a:pPr>
            <a:r>
              <a:rPr lang="en-US" dirty="0">
                <a:latin typeface="Arial Nova"/>
              </a:rPr>
              <a:t>Layout segmentation blocks matching.</a:t>
            </a:r>
          </a:p>
          <a:p>
            <a:pPr>
              <a:buFontTx/>
              <a:buChar char="-"/>
            </a:pPr>
            <a:r>
              <a:rPr lang="en-US" dirty="0">
                <a:latin typeface="Arial Nova"/>
              </a:rPr>
              <a:t> L2 distance calculated in between embedding space.</a:t>
            </a:r>
          </a:p>
          <a:p>
            <a:pPr marL="0" indent="0">
              <a:buNone/>
            </a:pPr>
            <a:endParaRPr lang="en-US" dirty="0">
              <a:latin typeface="Arial Nova"/>
            </a:endParaRPr>
          </a:p>
        </p:txBody>
      </p:sp>
    </p:spTree>
    <p:extLst>
      <p:ext uri="{BB962C8B-B14F-4D97-AF65-F5344CB8AC3E}">
        <p14:creationId xmlns:p14="http://schemas.microsoft.com/office/powerpoint/2010/main" val="3330445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7931-05FA-55DE-4284-103D69286DB3}"/>
              </a:ext>
            </a:extLst>
          </p:cNvPr>
          <p:cNvSpPr>
            <a:spLocks noGrp="1"/>
          </p:cNvSpPr>
          <p:nvPr>
            <p:ph type="title"/>
          </p:nvPr>
        </p:nvSpPr>
        <p:spPr/>
        <p:txBody>
          <a:bodyPr/>
          <a:lstStyle/>
          <a:p>
            <a:r>
              <a:rPr lang="en-US">
                <a:latin typeface="Aharoni"/>
                <a:cs typeface="Aharoni"/>
              </a:rPr>
              <a:t>References </a:t>
            </a:r>
            <a:endParaRPr lang="en-US">
              <a:latin typeface="Aharoni"/>
            </a:endParaRPr>
          </a:p>
        </p:txBody>
      </p:sp>
      <p:sp>
        <p:nvSpPr>
          <p:cNvPr id="3" name="Content Placeholder 2">
            <a:extLst>
              <a:ext uri="{FF2B5EF4-FFF2-40B4-BE49-F238E27FC236}">
                <a16:creationId xmlns:a16="http://schemas.microsoft.com/office/drawing/2014/main" id="{F41E9952-87A2-3C0F-B2B2-5C1B1913FECE}"/>
              </a:ext>
            </a:extLst>
          </p:cNvPr>
          <p:cNvSpPr>
            <a:spLocks noGrp="1"/>
          </p:cNvSpPr>
          <p:nvPr>
            <p:ph idx="1"/>
          </p:nvPr>
        </p:nvSpPr>
        <p:spPr/>
        <p:txBody>
          <a:bodyPr vert="horz" lIns="91440" tIns="45720" rIns="91440" bIns="45720" rtlCol="0" anchor="t">
            <a:normAutofit/>
          </a:bodyPr>
          <a:lstStyle/>
          <a:p>
            <a:r>
              <a:rPr lang="en-US">
                <a:latin typeface="Arial Nova"/>
                <a:ea typeface="+mn-lt"/>
                <a:cs typeface="+mn-lt"/>
              </a:rPr>
              <a:t>Teh-Chung Chen, Scott Dick, and James Miller. 2010. Detecting visually similar web pages: Application to phishing detection. ACM Transactions on Internet Technology (TOIT), Vol. 10, 2 (2010), 5.</a:t>
            </a:r>
          </a:p>
          <a:p>
            <a:r>
              <a:rPr lang="en-US">
                <a:latin typeface="Arial Nova"/>
                <a:ea typeface="+mn-lt"/>
                <a:cs typeface="+mn-lt"/>
              </a:rPr>
              <a:t>Kuan-Ta Chen, Jau-Yuan Chen, Chun-Rong Huang, and Chu-Song Chen. 2009. Fighting phishing with discriminative </a:t>
            </a:r>
            <a:r>
              <a:rPr lang="en-US" err="1">
                <a:latin typeface="Arial Nova"/>
                <a:ea typeface="+mn-lt"/>
                <a:cs typeface="+mn-lt"/>
              </a:rPr>
              <a:t>keypoint</a:t>
            </a:r>
            <a:r>
              <a:rPr lang="en-US">
                <a:latin typeface="Arial Nova"/>
                <a:ea typeface="+mn-lt"/>
                <a:cs typeface="+mn-lt"/>
              </a:rPr>
              <a:t> features. IEEE Internet Computing, Vol. 13, 3 (2009), 56--63.</a:t>
            </a:r>
          </a:p>
          <a:p>
            <a:r>
              <a:rPr lang="en-US" err="1">
                <a:latin typeface="Arial Nova"/>
                <a:ea typeface="+mn-lt"/>
                <a:cs typeface="+mn-lt"/>
              </a:rPr>
              <a:t>Ee</a:t>
            </a:r>
            <a:r>
              <a:rPr lang="en-US">
                <a:latin typeface="Arial Nova"/>
                <a:ea typeface="+mn-lt"/>
                <a:cs typeface="+mn-lt"/>
              </a:rPr>
              <a:t> Hung Chang, Kang Leng Chiew, Wei King Tiong, et al. 2013. Phishing detection via identification of website identity. In Proceedings of the IEEE International Conference on IT Convergence and Security (ICITCS).</a:t>
            </a:r>
            <a:endParaRPr lang="en-US">
              <a:latin typeface="Arial Nova"/>
            </a:endParaRPr>
          </a:p>
        </p:txBody>
      </p:sp>
    </p:spTree>
    <p:extLst>
      <p:ext uri="{BB962C8B-B14F-4D97-AF65-F5344CB8AC3E}">
        <p14:creationId xmlns:p14="http://schemas.microsoft.com/office/powerpoint/2010/main" val="3190770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333A78-809F-2402-B1F5-4AE5859F0F40}"/>
              </a:ext>
            </a:extLst>
          </p:cNvPr>
          <p:cNvSpPr>
            <a:spLocks noGrp="1"/>
          </p:cNvSpPr>
          <p:nvPr>
            <p:ph type="title"/>
          </p:nvPr>
        </p:nvSpPr>
        <p:spPr>
          <a:xfrm>
            <a:off x="838200" y="596644"/>
            <a:ext cx="6319746" cy="1962406"/>
          </a:xfrm>
        </p:spPr>
        <p:txBody>
          <a:bodyPr vert="horz" lIns="91440" tIns="45720" rIns="91440" bIns="45720" rtlCol="0" anchor="ctr">
            <a:normAutofit/>
          </a:bodyPr>
          <a:lstStyle/>
          <a:p>
            <a:r>
              <a:rPr lang="en-US" sz="6600" dirty="0"/>
              <a:t>Thank you</a:t>
            </a:r>
          </a:p>
        </p:txBody>
      </p:sp>
      <p:sp>
        <p:nvSpPr>
          <p:cNvPr id="3" name="TextBox 2">
            <a:extLst>
              <a:ext uri="{FF2B5EF4-FFF2-40B4-BE49-F238E27FC236}">
                <a16:creationId xmlns:a16="http://schemas.microsoft.com/office/drawing/2014/main" id="{97ED7044-10E2-24D8-A547-02CEE9AD5703}"/>
              </a:ext>
            </a:extLst>
          </p:cNvPr>
          <p:cNvSpPr txBox="1"/>
          <p:nvPr/>
        </p:nvSpPr>
        <p:spPr>
          <a:xfrm>
            <a:off x="3462803" y="5454219"/>
            <a:ext cx="879037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latin typeface="Arial Nova"/>
                <a:ea typeface="+mn-lt"/>
                <a:cs typeface="+mn-lt"/>
                <a:hlinkClick r:id="rId2"/>
              </a:rPr>
              <a:t>https://forms.microsoft.com/r/SVVtM7WjZc</a:t>
            </a:r>
            <a:endParaRPr lang="en-US" sz="2000">
              <a:latin typeface="Arial Nova"/>
            </a:endParaRPr>
          </a:p>
        </p:txBody>
      </p:sp>
      <p:pic>
        <p:nvPicPr>
          <p:cNvPr id="4" name="Picture 4" descr="Qr code&#10;&#10;Description automatically generated">
            <a:extLst>
              <a:ext uri="{FF2B5EF4-FFF2-40B4-BE49-F238E27FC236}">
                <a16:creationId xmlns:a16="http://schemas.microsoft.com/office/drawing/2014/main" id="{ADD78E85-8CE3-3617-3F50-948B1264E8BC}"/>
              </a:ext>
            </a:extLst>
          </p:cNvPr>
          <p:cNvPicPr>
            <a:picLocks noChangeAspect="1"/>
          </p:cNvPicPr>
          <p:nvPr/>
        </p:nvPicPr>
        <p:blipFill>
          <a:blip r:embed="rId3"/>
          <a:stretch>
            <a:fillRect/>
          </a:stretch>
        </p:blipFill>
        <p:spPr>
          <a:xfrm>
            <a:off x="4724400" y="2388079"/>
            <a:ext cx="2743200" cy="2743200"/>
          </a:xfrm>
          <a:prstGeom prst="rect">
            <a:avLst/>
          </a:prstGeom>
        </p:spPr>
      </p:pic>
    </p:spTree>
    <p:extLst>
      <p:ext uri="{BB962C8B-B14F-4D97-AF65-F5344CB8AC3E}">
        <p14:creationId xmlns:p14="http://schemas.microsoft.com/office/powerpoint/2010/main" val="294661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5">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3B5D31-AA8C-5DC5-22EF-0036664CDDD3}"/>
              </a:ext>
            </a:extLst>
          </p:cNvPr>
          <p:cNvSpPr>
            <a:spLocks noGrp="1"/>
          </p:cNvSpPr>
          <p:nvPr>
            <p:ph type="title"/>
          </p:nvPr>
        </p:nvSpPr>
        <p:spPr>
          <a:xfrm>
            <a:off x="838201" y="596644"/>
            <a:ext cx="10515600" cy="2053369"/>
          </a:xfrm>
        </p:spPr>
        <p:txBody>
          <a:bodyPr anchor="b">
            <a:normAutofit/>
          </a:bodyPr>
          <a:lstStyle/>
          <a:p>
            <a:r>
              <a:rPr lang="en-US">
                <a:latin typeface="Aharoni"/>
                <a:cs typeface="Angsana New"/>
              </a:rPr>
              <a:t>Introduction</a:t>
            </a:r>
            <a:endParaRPr lang="en-US"/>
          </a:p>
        </p:txBody>
      </p:sp>
      <p:sp>
        <p:nvSpPr>
          <p:cNvPr id="24" name="Content Placeholder 2">
            <a:extLst>
              <a:ext uri="{FF2B5EF4-FFF2-40B4-BE49-F238E27FC236}">
                <a16:creationId xmlns:a16="http://schemas.microsoft.com/office/drawing/2014/main" id="{26B28FB8-D8EF-1B97-3F65-ACDF22614C87}"/>
              </a:ext>
            </a:extLst>
          </p:cNvPr>
          <p:cNvSpPr>
            <a:spLocks noGrp="1"/>
          </p:cNvSpPr>
          <p:nvPr>
            <p:ph idx="1"/>
          </p:nvPr>
        </p:nvSpPr>
        <p:spPr>
          <a:xfrm>
            <a:off x="838200" y="3044023"/>
            <a:ext cx="6629771" cy="3217332"/>
          </a:xfrm>
        </p:spPr>
        <p:txBody>
          <a:bodyPr vert="horz" lIns="91440" tIns="45720" rIns="91440" bIns="45720" rtlCol="0" anchor="ctr">
            <a:normAutofit fontScale="92500" lnSpcReduction="20000"/>
          </a:bodyPr>
          <a:lstStyle/>
          <a:p>
            <a:pPr>
              <a:lnSpc>
                <a:spcPct val="100000"/>
              </a:lnSpc>
            </a:pPr>
            <a:r>
              <a:rPr lang="en-US">
                <a:latin typeface="Arial Nova"/>
                <a:ea typeface="+mn-lt"/>
                <a:cs typeface="+mn-lt"/>
              </a:rPr>
              <a:t>Now a days phishing attacks happen to steal the personal privacy data of every user credentials like bank account details. </a:t>
            </a:r>
          </a:p>
          <a:p>
            <a:pPr>
              <a:lnSpc>
                <a:spcPct val="100000"/>
              </a:lnSpc>
            </a:pPr>
            <a:r>
              <a:rPr lang="en-US">
                <a:latin typeface="Arial Nova"/>
                <a:ea typeface="+mn-lt"/>
                <a:cs typeface="+mn-lt"/>
              </a:rPr>
              <a:t>According to resource [1], United States as $5.8 billion loss per year by various phishing attacks. </a:t>
            </a:r>
          </a:p>
          <a:p>
            <a:pPr>
              <a:lnSpc>
                <a:spcPct val="100000"/>
              </a:lnSpc>
            </a:pPr>
            <a:endParaRPr lang="en-US" sz="1100">
              <a:ea typeface="+mn-lt"/>
              <a:cs typeface="+mn-lt"/>
            </a:endParaRPr>
          </a:p>
          <a:p>
            <a:pPr>
              <a:lnSpc>
                <a:spcPct val="100000"/>
              </a:lnSpc>
            </a:pPr>
            <a:endParaRPr lang="en-US" sz="1100">
              <a:ea typeface="+mn-lt"/>
              <a:cs typeface="+mn-lt"/>
            </a:endParaRPr>
          </a:p>
          <a:p>
            <a:pPr>
              <a:lnSpc>
                <a:spcPct val="100000"/>
              </a:lnSpc>
            </a:pPr>
            <a:endParaRPr lang="en-US" sz="1100">
              <a:ea typeface="+mn-lt"/>
              <a:cs typeface="+mn-lt"/>
            </a:endParaRPr>
          </a:p>
          <a:p>
            <a:pPr>
              <a:lnSpc>
                <a:spcPct val="100000"/>
              </a:lnSpc>
            </a:pPr>
            <a:endParaRPr lang="en-US" sz="1100">
              <a:ea typeface="+mn-lt"/>
              <a:cs typeface="+mn-lt"/>
            </a:endParaRPr>
          </a:p>
          <a:p>
            <a:pPr>
              <a:lnSpc>
                <a:spcPct val="100000"/>
              </a:lnSpc>
            </a:pPr>
            <a:endParaRPr lang="en-US" sz="1100">
              <a:ea typeface="+mn-lt"/>
              <a:cs typeface="+mn-lt"/>
            </a:endParaRPr>
          </a:p>
          <a:p>
            <a:pPr marL="0" indent="0">
              <a:lnSpc>
                <a:spcPct val="100000"/>
              </a:lnSpc>
              <a:buNone/>
            </a:pPr>
            <a:r>
              <a:rPr lang="en-US" sz="1100">
                <a:ea typeface="+mn-lt"/>
                <a:cs typeface="+mn-lt"/>
              </a:rPr>
              <a:t>[1] https://www.ftc.gov/news-events/news/press-releases/2022/02/new-data-shows-ftc-received-</a:t>
            </a:r>
            <a:br>
              <a:rPr lang="en-US" sz="1100">
                <a:ea typeface="+mn-lt"/>
                <a:cs typeface="+mn-lt"/>
              </a:rPr>
            </a:br>
            <a:r>
              <a:rPr lang="en-US" sz="1100">
                <a:ea typeface="+mn-lt"/>
                <a:cs typeface="+mn-lt"/>
              </a:rPr>
              <a:t>28-million-fraud-reports-consumers-2021-0</a:t>
            </a:r>
          </a:p>
        </p:txBody>
      </p:sp>
      <p:pic>
        <p:nvPicPr>
          <p:cNvPr id="10" name="Picture 10" descr="A picture containing text&#10;&#10;Description automatically generated">
            <a:extLst>
              <a:ext uri="{FF2B5EF4-FFF2-40B4-BE49-F238E27FC236}">
                <a16:creationId xmlns:a16="http://schemas.microsoft.com/office/drawing/2014/main" id="{86473A58-1CD2-9AC1-8684-B4A87EDCF8E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10517" b="2"/>
          <a:stretch/>
        </p:blipFill>
        <p:spPr>
          <a:xfrm>
            <a:off x="7533735" y="3849155"/>
            <a:ext cx="4046161" cy="2412201"/>
          </a:xfrm>
          <a:prstGeom prst="rect">
            <a:avLst/>
          </a:prstGeom>
        </p:spPr>
      </p:pic>
      <p:sp>
        <p:nvSpPr>
          <p:cNvPr id="11" name="TextBox 10">
            <a:extLst>
              <a:ext uri="{FF2B5EF4-FFF2-40B4-BE49-F238E27FC236}">
                <a16:creationId xmlns:a16="http://schemas.microsoft.com/office/drawing/2014/main" id="{C79E9CF2-6B7B-E5CA-917D-F17C2DFD72B3}"/>
              </a:ext>
            </a:extLst>
          </p:cNvPr>
          <p:cNvSpPr txBox="1"/>
          <p:nvPr/>
        </p:nvSpPr>
        <p:spPr>
          <a:xfrm>
            <a:off x="8801571" y="6061301"/>
            <a:ext cx="277832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553578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97BC72-8BC4-BFB3-D73A-AF5AFF930D08}"/>
              </a:ext>
            </a:extLst>
          </p:cNvPr>
          <p:cNvSpPr>
            <a:spLocks noGrp="1"/>
          </p:cNvSpPr>
          <p:nvPr>
            <p:ph type="title"/>
          </p:nvPr>
        </p:nvSpPr>
        <p:spPr>
          <a:xfrm>
            <a:off x="608163" y="-1027998"/>
            <a:ext cx="10515600" cy="2053369"/>
          </a:xfrm>
        </p:spPr>
        <p:txBody>
          <a:bodyPr anchor="b">
            <a:normAutofit/>
          </a:bodyPr>
          <a:lstStyle/>
          <a:p>
            <a:r>
              <a:rPr lang="en-US">
                <a:latin typeface="Aharoni"/>
                <a:cs typeface="Aharoni"/>
              </a:rPr>
              <a:t>Background</a:t>
            </a:r>
            <a:endParaRPr lang="en-US"/>
          </a:p>
        </p:txBody>
      </p:sp>
      <p:sp>
        <p:nvSpPr>
          <p:cNvPr id="3" name="Content Placeholder 2">
            <a:extLst>
              <a:ext uri="{FF2B5EF4-FFF2-40B4-BE49-F238E27FC236}">
                <a16:creationId xmlns:a16="http://schemas.microsoft.com/office/drawing/2014/main" id="{91D65292-A93F-ECEF-4521-27D56F10A620}"/>
              </a:ext>
            </a:extLst>
          </p:cNvPr>
          <p:cNvSpPr>
            <a:spLocks noGrp="1"/>
          </p:cNvSpPr>
          <p:nvPr>
            <p:ph idx="1"/>
          </p:nvPr>
        </p:nvSpPr>
        <p:spPr>
          <a:xfrm>
            <a:off x="618372" y="901797"/>
            <a:ext cx="10961522" cy="3110382"/>
          </a:xfrm>
        </p:spPr>
        <p:txBody>
          <a:bodyPr vert="horz" lIns="91440" tIns="45720" rIns="91440" bIns="45720" rtlCol="0" anchor="ctr">
            <a:normAutofit/>
          </a:bodyPr>
          <a:lstStyle/>
          <a:p>
            <a:r>
              <a:rPr lang="en-US">
                <a:latin typeface="Arial Nova"/>
              </a:rPr>
              <a:t>A web page looks similar to the original website, but it steals users' credentials for a user by unnoticed.</a:t>
            </a:r>
            <a:endParaRPr lang="en-US">
              <a:latin typeface="Arial Nova"/>
              <a:ea typeface="+mn-lt"/>
              <a:cs typeface="+mn-lt"/>
            </a:endParaRPr>
          </a:p>
          <a:p>
            <a:endParaRPr lang="en-US">
              <a:ea typeface="+mn-lt"/>
              <a:cs typeface="+mn-lt"/>
            </a:endParaRPr>
          </a:p>
          <a:p>
            <a:endParaRPr lang="en-US">
              <a:ea typeface="+mn-lt"/>
              <a:cs typeface="+mn-lt"/>
            </a:endParaRPr>
          </a:p>
          <a:p>
            <a:endParaRPr lang="en-US">
              <a:ea typeface="+mn-lt"/>
              <a:cs typeface="+mn-lt"/>
            </a:endParaRPr>
          </a:p>
        </p:txBody>
      </p:sp>
      <p:pic>
        <p:nvPicPr>
          <p:cNvPr id="5" name="Picture 6" descr="Graphical user interface, application&#10;&#10;Description automatically generated">
            <a:extLst>
              <a:ext uri="{FF2B5EF4-FFF2-40B4-BE49-F238E27FC236}">
                <a16:creationId xmlns:a16="http://schemas.microsoft.com/office/drawing/2014/main" id="{1D078E49-42EF-8B5A-592B-27C97AE0A9A6}"/>
              </a:ext>
            </a:extLst>
          </p:cNvPr>
          <p:cNvPicPr>
            <a:picLocks noChangeAspect="1"/>
          </p:cNvPicPr>
          <p:nvPr/>
        </p:nvPicPr>
        <p:blipFill>
          <a:blip r:embed="rId2"/>
          <a:stretch>
            <a:fillRect/>
          </a:stretch>
        </p:blipFill>
        <p:spPr>
          <a:xfrm>
            <a:off x="454325" y="2064994"/>
            <a:ext cx="10952671" cy="4496426"/>
          </a:xfrm>
          <a:prstGeom prst="rect">
            <a:avLst/>
          </a:prstGeom>
        </p:spPr>
      </p:pic>
    </p:spTree>
    <p:extLst>
      <p:ext uri="{BB962C8B-B14F-4D97-AF65-F5344CB8AC3E}">
        <p14:creationId xmlns:p14="http://schemas.microsoft.com/office/powerpoint/2010/main" val="193552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2891-26F7-BFDB-1C84-2957D2189AA4}"/>
              </a:ext>
            </a:extLst>
          </p:cNvPr>
          <p:cNvSpPr>
            <a:spLocks noGrp="1"/>
          </p:cNvSpPr>
          <p:nvPr>
            <p:ph type="title"/>
          </p:nvPr>
        </p:nvSpPr>
        <p:spPr/>
        <p:txBody>
          <a:bodyPr>
            <a:normAutofit/>
          </a:bodyPr>
          <a:lstStyle/>
          <a:p>
            <a:r>
              <a:rPr lang="en-US">
                <a:latin typeface="Aharoni"/>
                <a:cs typeface="Angsana New"/>
              </a:rPr>
              <a:t>Prior Work</a:t>
            </a:r>
            <a:endParaRPr lang="en-US"/>
          </a:p>
        </p:txBody>
      </p:sp>
      <p:sp>
        <p:nvSpPr>
          <p:cNvPr id="3" name="Content Placeholder 2">
            <a:extLst>
              <a:ext uri="{FF2B5EF4-FFF2-40B4-BE49-F238E27FC236}">
                <a16:creationId xmlns:a16="http://schemas.microsoft.com/office/drawing/2014/main" id="{3CF7C902-72A7-EB68-DEF3-98EFF8E98478}"/>
              </a:ext>
            </a:extLst>
          </p:cNvPr>
          <p:cNvSpPr>
            <a:spLocks noGrp="1"/>
          </p:cNvSpPr>
          <p:nvPr>
            <p:ph idx="1"/>
          </p:nvPr>
        </p:nvSpPr>
        <p:spPr/>
        <p:txBody>
          <a:bodyPr vert="horz" lIns="91440" tIns="45720" rIns="91440" bIns="45720" rtlCol="0" anchor="t">
            <a:normAutofit/>
          </a:bodyPr>
          <a:lstStyle/>
          <a:p>
            <a:pPr algn="just"/>
            <a:r>
              <a:rPr lang="en-US">
                <a:latin typeface="Arial Nova"/>
                <a:ea typeface="+mn-lt"/>
                <a:cs typeface="+mn-lt"/>
              </a:rPr>
              <a:t>Previous the authors done work on this problem into 2 kinds:</a:t>
            </a:r>
          </a:p>
          <a:p>
            <a:pPr marL="0" indent="0" algn="just">
              <a:buNone/>
            </a:pPr>
            <a:r>
              <a:rPr lang="en-US">
                <a:latin typeface="Arial Nova"/>
                <a:ea typeface="+mn-lt"/>
                <a:cs typeface="+mn-lt"/>
              </a:rPr>
              <a:t>- By Page-based similarity approaches.</a:t>
            </a:r>
          </a:p>
          <a:p>
            <a:pPr algn="just">
              <a:buFont typeface="Wingdings" panose="020B0604020202020204" pitchFamily="34" charset="0"/>
              <a:buChar char="§"/>
            </a:pPr>
            <a:r>
              <a:rPr lang="en-US">
                <a:latin typeface="Arial Nova"/>
                <a:ea typeface="+mn-lt"/>
                <a:cs typeface="+mn-lt"/>
              </a:rPr>
              <a:t>The similarity between phishing and trusted pages can be inferred by comparing HTML features.</a:t>
            </a:r>
          </a:p>
          <a:p>
            <a:pPr algn="just">
              <a:buFont typeface="Wingdings" panose="020B0604020202020204" pitchFamily="34" charset="0"/>
              <a:buChar char="§"/>
            </a:pPr>
            <a:r>
              <a:rPr lang="en-US">
                <a:latin typeface="Arial Nova"/>
                <a:ea typeface="+mn-lt"/>
                <a:cs typeface="+mn-lt"/>
              </a:rPr>
              <a:t>The author Huang[1], in his study extracted features that represent the text content and style (e.g. most frequent words, font name and color, etc.), which they used to compare pages against trusted identities.</a:t>
            </a:r>
          </a:p>
          <a:p>
            <a:pPr algn="just">
              <a:buFont typeface="Wingdings" panose="020B0604020202020204" pitchFamily="34" charset="0"/>
              <a:buChar char="§"/>
            </a:pPr>
            <a:r>
              <a:rPr lang="en-US">
                <a:latin typeface="Arial Nova"/>
                <a:ea typeface="+mn-lt"/>
                <a:cs typeface="+mn-lt"/>
              </a:rPr>
              <a:t>On other side, Professor Liu [2] he worked on segmented a webpage to blocks based on HTML visual cues and compared the layout of two pages by matching blocks.</a:t>
            </a:r>
            <a:endParaRPr lang="en-US">
              <a:latin typeface="Arial Nova"/>
            </a:endParaRPr>
          </a:p>
        </p:txBody>
      </p:sp>
      <p:sp>
        <p:nvSpPr>
          <p:cNvPr id="4" name="TextBox 3">
            <a:extLst>
              <a:ext uri="{FF2B5EF4-FFF2-40B4-BE49-F238E27FC236}">
                <a16:creationId xmlns:a16="http://schemas.microsoft.com/office/drawing/2014/main" id="{E1AE7755-9280-4457-058B-12317D22DF55}"/>
              </a:ext>
            </a:extLst>
          </p:cNvPr>
          <p:cNvSpPr txBox="1"/>
          <p:nvPr/>
        </p:nvSpPr>
        <p:spPr>
          <a:xfrm>
            <a:off x="1546504" y="5688745"/>
            <a:ext cx="8460449"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Arial Nova"/>
                <a:ea typeface="+mn-lt"/>
                <a:cs typeface="+mn-lt"/>
              </a:rPr>
              <a:t>[1] Chun-Ying Huang, Shang-Pin Ma, Wei-Lin Yeh, Chia-Yi Lin, and Chien-Tsung Liu. 2010. Mitigate web phishing using site signatures. In Proceedings of the IEEE Region 10 Conference (TENCON).</a:t>
            </a:r>
          </a:p>
          <a:p>
            <a:r>
              <a:rPr lang="en-US" sz="1100">
                <a:latin typeface="Arial Nova"/>
                <a:ea typeface="+mn-lt"/>
                <a:cs typeface="+mn-lt"/>
              </a:rPr>
              <a:t>[2] Wenyin Liu, Xiaotie Deng, Guanglin Huang, and Anthony Y Fu. 2006. An antiphishing strategy based on visual similarity assessment. IEEE Internet Computing 10, 2 (2006), 58ś65.</a:t>
            </a:r>
          </a:p>
          <a:p>
            <a:pPr algn="l"/>
            <a:endParaRPr lang="en-US" sz="1100">
              <a:latin typeface="Arial Nova"/>
            </a:endParaRPr>
          </a:p>
        </p:txBody>
      </p:sp>
    </p:spTree>
    <p:extLst>
      <p:ext uri="{BB962C8B-B14F-4D97-AF65-F5344CB8AC3E}">
        <p14:creationId xmlns:p14="http://schemas.microsoft.com/office/powerpoint/2010/main" val="2749198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6D776F-014C-E145-1CA5-70011589FF1F}"/>
              </a:ext>
            </a:extLst>
          </p:cNvPr>
          <p:cNvSpPr>
            <a:spLocks noGrp="1"/>
          </p:cNvSpPr>
          <p:nvPr>
            <p:ph idx="1"/>
          </p:nvPr>
        </p:nvSpPr>
        <p:spPr>
          <a:xfrm>
            <a:off x="838200" y="531894"/>
            <a:ext cx="10515600" cy="5645068"/>
          </a:xfrm>
        </p:spPr>
        <p:txBody>
          <a:bodyPr vert="horz" lIns="91440" tIns="45720" rIns="91440" bIns="45720" rtlCol="0" anchor="t">
            <a:normAutofit/>
          </a:bodyPr>
          <a:lstStyle/>
          <a:p>
            <a:pPr marL="0" indent="0">
              <a:buNone/>
            </a:pPr>
            <a:r>
              <a:rPr lang="en-US">
                <a:latin typeface="Arial Nova"/>
              </a:rPr>
              <a:t>- </a:t>
            </a:r>
            <a:r>
              <a:rPr lang="en-US">
                <a:latin typeface="Arial Nova"/>
                <a:ea typeface="+mn-lt"/>
                <a:cs typeface="+mn-lt"/>
              </a:rPr>
              <a:t>Image-based similarity approaches:</a:t>
            </a:r>
          </a:p>
          <a:p>
            <a:pPr marL="342900" indent="-342900">
              <a:buFont typeface="Wingdings" panose="020B0604020202020204" pitchFamily="34" charset="0"/>
              <a:buChar char="ü"/>
            </a:pPr>
            <a:r>
              <a:rPr lang="en-US">
                <a:latin typeface="Arial Nova"/>
              </a:rPr>
              <a:t>The Authors </a:t>
            </a:r>
            <a:r>
              <a:rPr lang="en-US">
                <a:latin typeface="Arial Nova"/>
                <a:ea typeface="+mn-lt"/>
                <a:cs typeface="+mn-lt"/>
              </a:rPr>
              <a:t>Chang</a:t>
            </a:r>
            <a:r>
              <a:rPr lang="en-US">
                <a:latin typeface="Arial Nova"/>
              </a:rPr>
              <a:t> and </a:t>
            </a:r>
            <a:r>
              <a:rPr lang="en-US">
                <a:latin typeface="Arial Nova"/>
                <a:ea typeface="+mn-lt"/>
                <a:cs typeface="+mn-lt"/>
              </a:rPr>
              <a:t>Dunlop [3] used logo extraction to determine a website’s identity and then used the Google search engine to find corresponding domains.</a:t>
            </a:r>
          </a:p>
          <a:p>
            <a:pPr marL="342900" indent="-342900">
              <a:buFont typeface="Wingdings" panose="020B0604020202020204" pitchFamily="34" charset="0"/>
              <a:buChar char="ü"/>
            </a:pPr>
            <a:r>
              <a:rPr lang="en-US">
                <a:latin typeface="Arial Nova"/>
                <a:ea typeface="+mn-lt"/>
                <a:cs typeface="+mn-lt"/>
              </a:rPr>
              <a:t>Besides other researcher Woodbridge [4] solved problem by CNNs algorithm for detecting visually similar URLs that training on URLs rendered as images.</a:t>
            </a:r>
          </a:p>
          <a:p>
            <a:pPr marL="342900" indent="-342900"/>
            <a:r>
              <a:rPr lang="en-US">
                <a:latin typeface="Arial Nova"/>
                <a:ea typeface="+mn-lt"/>
                <a:cs typeface="+mn-lt"/>
              </a:rPr>
              <a:t>There are some more work done previously other researchers among them, these major points.</a:t>
            </a:r>
          </a:p>
          <a:p>
            <a:pPr marL="342900" indent="-342900"/>
            <a:endParaRPr lang="en-US">
              <a:latin typeface="Arial Nova"/>
            </a:endParaRPr>
          </a:p>
          <a:p>
            <a:pPr marL="0" indent="0">
              <a:buNone/>
            </a:pPr>
            <a:endParaRPr lang="en-US">
              <a:latin typeface="Arial Nova"/>
              <a:ea typeface="+mn-lt"/>
              <a:cs typeface="+mn-lt"/>
            </a:endParaRPr>
          </a:p>
          <a:p>
            <a:pPr marL="0" indent="0">
              <a:buNone/>
            </a:pPr>
            <a:endParaRPr lang="en-US">
              <a:latin typeface="Arial Nova"/>
              <a:ea typeface="+mn-lt"/>
              <a:cs typeface="+mn-lt"/>
            </a:endParaRPr>
          </a:p>
          <a:p>
            <a:pPr marL="0" indent="0">
              <a:buNone/>
            </a:pPr>
            <a:endParaRPr lang="en-US">
              <a:latin typeface="Arial Nova"/>
              <a:ea typeface="+mn-lt"/>
              <a:cs typeface="+mn-lt"/>
            </a:endParaRPr>
          </a:p>
        </p:txBody>
      </p:sp>
      <p:sp>
        <p:nvSpPr>
          <p:cNvPr id="4" name="TextBox 3">
            <a:extLst>
              <a:ext uri="{FF2B5EF4-FFF2-40B4-BE49-F238E27FC236}">
                <a16:creationId xmlns:a16="http://schemas.microsoft.com/office/drawing/2014/main" id="{B3BA2894-45A0-093C-1552-65AF71020F65}"/>
              </a:ext>
            </a:extLst>
          </p:cNvPr>
          <p:cNvSpPr txBox="1"/>
          <p:nvPr/>
        </p:nvSpPr>
        <p:spPr>
          <a:xfrm>
            <a:off x="1373663" y="5807827"/>
            <a:ext cx="913618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Arial Nova"/>
              </a:rPr>
              <a:t>[3] </a:t>
            </a:r>
            <a:r>
              <a:rPr lang="en-US" sz="1100" err="1">
                <a:latin typeface="Arial Nova"/>
                <a:ea typeface="+mn-lt"/>
                <a:cs typeface="+mn-lt"/>
              </a:rPr>
              <a:t>Ee</a:t>
            </a:r>
            <a:r>
              <a:rPr lang="en-US" sz="1100">
                <a:latin typeface="Arial Nova"/>
                <a:ea typeface="+mn-lt"/>
                <a:cs typeface="+mn-lt"/>
              </a:rPr>
              <a:t> Hung Chang, Kang Leng Chiew, Wei King Tiong, et al. 2013. Phishing detection via identification of website identity. In Proceedings of the IEEE International Conference on IT Convergence and Security (ICITCS.</a:t>
            </a:r>
          </a:p>
          <a:p>
            <a:r>
              <a:rPr lang="en-US" sz="1100">
                <a:latin typeface="Arial Nova"/>
              </a:rPr>
              <a:t>[4] </a:t>
            </a:r>
            <a:r>
              <a:rPr lang="en-US" sz="1100">
                <a:latin typeface="Arial Nova"/>
                <a:ea typeface="+mn-lt"/>
                <a:cs typeface="+mn-lt"/>
              </a:rPr>
              <a:t>Jonathan Woodbridge, Hyrum S Anderson, Anjum Ahuja, and Daniel Grant. 2018. Detecting Homoglyph Attacks with a Siamese Neural Network. In Proceedings of the IEEE Security and Privacy Workshops. </a:t>
            </a:r>
            <a:endParaRPr lang="en-US" sz="1100">
              <a:latin typeface="Arial Nova"/>
            </a:endParaRPr>
          </a:p>
        </p:txBody>
      </p:sp>
    </p:spTree>
    <p:extLst>
      <p:ext uri="{BB962C8B-B14F-4D97-AF65-F5344CB8AC3E}">
        <p14:creationId xmlns:p14="http://schemas.microsoft.com/office/powerpoint/2010/main" val="90531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30">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09E070-C868-2FB9-D7A2-7FBB271E10D2}"/>
              </a:ext>
            </a:extLst>
          </p:cNvPr>
          <p:cNvSpPr>
            <a:spLocks noGrp="1"/>
          </p:cNvSpPr>
          <p:nvPr>
            <p:ph type="title"/>
          </p:nvPr>
        </p:nvSpPr>
        <p:spPr>
          <a:xfrm>
            <a:off x="838200" y="-780691"/>
            <a:ext cx="5257800" cy="2275480"/>
          </a:xfrm>
        </p:spPr>
        <p:txBody>
          <a:bodyPr>
            <a:normAutofit/>
          </a:bodyPr>
          <a:lstStyle/>
          <a:p>
            <a:r>
              <a:rPr lang="en-US">
                <a:cs typeface="Aharoni"/>
              </a:rPr>
              <a:t>key challenge</a:t>
            </a:r>
            <a:endParaRPr lang="en-US"/>
          </a:p>
        </p:txBody>
      </p:sp>
      <p:sp>
        <p:nvSpPr>
          <p:cNvPr id="20" name="Content Placeholder 2">
            <a:extLst>
              <a:ext uri="{FF2B5EF4-FFF2-40B4-BE49-F238E27FC236}">
                <a16:creationId xmlns:a16="http://schemas.microsoft.com/office/drawing/2014/main" id="{393C1EFE-4A26-3368-3FCC-A2EB3A80F520}"/>
              </a:ext>
            </a:extLst>
          </p:cNvPr>
          <p:cNvSpPr>
            <a:spLocks noGrp="1"/>
          </p:cNvSpPr>
          <p:nvPr>
            <p:ph idx="1"/>
          </p:nvPr>
        </p:nvSpPr>
        <p:spPr>
          <a:xfrm>
            <a:off x="694425" y="2270249"/>
            <a:ext cx="5257799" cy="2852404"/>
          </a:xfrm>
        </p:spPr>
        <p:txBody>
          <a:bodyPr vert="horz" lIns="91440" tIns="45720" rIns="91440" bIns="45720" rtlCol="0" anchor="t">
            <a:normAutofit/>
          </a:bodyPr>
          <a:lstStyle/>
          <a:p>
            <a:r>
              <a:rPr lang="en-US" dirty="0">
                <a:latin typeface="Arial Nova"/>
                <a:ea typeface="+mn-lt"/>
                <a:cs typeface="+mn-lt"/>
              </a:rPr>
              <a:t>Similarity-based detection methods do not offer sufficient protection for the trusted websites, in particular against unseen phishing pages. </a:t>
            </a:r>
          </a:p>
          <a:p>
            <a:r>
              <a:rPr lang="en-US" dirty="0">
                <a:latin typeface="Arial Nova"/>
                <a:ea typeface="+mn-lt"/>
                <a:cs typeface="+mn-lt"/>
              </a:rPr>
              <a:t>A new model VisualPhishNet framework based on similarity metrics of websites to detect websites.</a:t>
            </a:r>
          </a:p>
          <a:p>
            <a:pPr marL="0" indent="0">
              <a:buNone/>
            </a:pPr>
            <a:endParaRPr lang="en-US" dirty="0">
              <a:latin typeface="Arial Nova"/>
              <a:ea typeface="+mn-lt"/>
              <a:cs typeface="+mn-lt"/>
            </a:endParaRPr>
          </a:p>
        </p:txBody>
      </p:sp>
      <p:pic>
        <p:nvPicPr>
          <p:cNvPr id="26" name="Picture 26" descr="Free photo Question Mark Think Question Consider Thinking - Max Pixel">
            <a:extLst>
              <a:ext uri="{FF2B5EF4-FFF2-40B4-BE49-F238E27FC236}">
                <a16:creationId xmlns:a16="http://schemas.microsoft.com/office/drawing/2014/main" id="{382C1974-7CB6-674B-A220-B21FF2B66638}"/>
              </a:ext>
            </a:extLst>
          </p:cNvPr>
          <p:cNvPicPr>
            <a:picLocks noChangeAspect="1"/>
          </p:cNvPicPr>
          <p:nvPr/>
        </p:nvPicPr>
        <p:blipFill>
          <a:blip r:embed="rId4"/>
          <a:stretch>
            <a:fillRect/>
          </a:stretch>
        </p:blipFill>
        <p:spPr>
          <a:xfrm>
            <a:off x="7884964" y="3366910"/>
            <a:ext cx="2798031" cy="2524861"/>
          </a:xfrm>
          <a:prstGeom prst="rect">
            <a:avLst/>
          </a:prstGeom>
        </p:spPr>
      </p:pic>
    </p:spTree>
    <p:extLst>
      <p:ext uri="{BB962C8B-B14F-4D97-AF65-F5344CB8AC3E}">
        <p14:creationId xmlns:p14="http://schemas.microsoft.com/office/powerpoint/2010/main" val="4189863676"/>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C7FEB0-1ED3-5F20-620B-FFD82758829B}"/>
              </a:ext>
            </a:extLst>
          </p:cNvPr>
          <p:cNvSpPr>
            <a:spLocks noGrp="1"/>
          </p:cNvSpPr>
          <p:nvPr>
            <p:ph idx="1"/>
          </p:nvPr>
        </p:nvSpPr>
        <p:spPr>
          <a:xfrm>
            <a:off x="838200" y="287479"/>
            <a:ext cx="10515600" cy="5889483"/>
          </a:xfrm>
        </p:spPr>
        <p:txBody>
          <a:bodyPr vert="horz" lIns="91440" tIns="45720" rIns="91440" bIns="45720" rtlCol="0" anchor="t">
            <a:normAutofit lnSpcReduction="10000"/>
          </a:bodyPr>
          <a:lstStyle/>
          <a:p>
            <a:r>
              <a:rPr lang="en-US" dirty="0">
                <a:latin typeface="Arial Nova"/>
                <a:ea typeface="+mn-lt"/>
                <a:cs typeface="+mn-lt"/>
              </a:rPr>
              <a:t>Looks similar to the original website but has a new design and color scheme. </a:t>
            </a:r>
          </a:p>
          <a:p>
            <a:endParaRPr lang="en-US" dirty="0">
              <a:latin typeface="Arial Nova"/>
            </a:endParaRPr>
          </a:p>
          <a:p>
            <a:endParaRPr lang="en-US" dirty="0">
              <a:latin typeface="Arial Nova"/>
            </a:endParaRPr>
          </a:p>
          <a:p>
            <a:endParaRPr lang="en-US" dirty="0">
              <a:latin typeface="Arial Nova"/>
            </a:endParaRPr>
          </a:p>
          <a:p>
            <a:endParaRPr lang="en-US" dirty="0">
              <a:latin typeface="Arial Nova"/>
            </a:endParaRPr>
          </a:p>
          <a:p>
            <a:endParaRPr lang="en-US" dirty="0">
              <a:latin typeface="Arial Nova"/>
            </a:endParaRPr>
          </a:p>
          <a:p>
            <a:endParaRPr lang="en-US" dirty="0">
              <a:latin typeface="Arial Nova"/>
            </a:endParaRPr>
          </a:p>
          <a:p>
            <a:endParaRPr lang="en-US" dirty="0">
              <a:latin typeface="Arial Nova"/>
            </a:endParaRPr>
          </a:p>
          <a:p>
            <a:r>
              <a:rPr lang="en-US" dirty="0">
                <a:latin typeface="Arial Nova"/>
                <a:ea typeface="+mn-lt"/>
                <a:cs typeface="+mn-lt"/>
              </a:rPr>
              <a:t>The main challenges to this solved by improving the major aspects such as:</a:t>
            </a:r>
          </a:p>
          <a:p>
            <a:r>
              <a:rPr lang="en-US" dirty="0">
                <a:latin typeface="Arial Nova"/>
                <a:ea typeface="+mn-lt"/>
                <a:cs typeface="+mn-lt"/>
              </a:rPr>
              <a:t>1. Dataset for </a:t>
            </a:r>
            <a:r>
              <a:rPr lang="en-US" dirty="0" err="1">
                <a:latin typeface="Arial Nova"/>
                <a:ea typeface="+mn-lt"/>
                <a:cs typeface="+mn-lt"/>
              </a:rPr>
              <a:t>VisualPhish</a:t>
            </a:r>
            <a:r>
              <a:rPr lang="en-US" dirty="0">
                <a:latin typeface="Arial Nova"/>
                <a:ea typeface="+mn-lt"/>
                <a:cs typeface="+mn-lt"/>
              </a:rPr>
              <a:t>:</a:t>
            </a:r>
          </a:p>
          <a:p>
            <a:r>
              <a:rPr lang="en-US" dirty="0">
                <a:latin typeface="Arial Nova"/>
                <a:ea typeface="+mn-lt"/>
                <a:cs typeface="+mn-lt"/>
              </a:rPr>
              <a:t>    - With large database of websites and variability in both training and test images.</a:t>
            </a:r>
          </a:p>
          <a:p>
            <a:r>
              <a:rPr lang="en-US" dirty="0">
                <a:latin typeface="Arial Nova"/>
                <a:ea typeface="+mn-lt"/>
                <a:cs typeface="+mn-lt"/>
              </a:rPr>
              <a:t>2. The approach which is mentioned in before, VisualPhishNet:</a:t>
            </a:r>
          </a:p>
          <a:p>
            <a:r>
              <a:rPr lang="en-US" dirty="0">
                <a:latin typeface="Arial Nova"/>
                <a:ea typeface="+mn-lt"/>
                <a:cs typeface="+mn-lt"/>
              </a:rPr>
              <a:t>     - New method in deep learning approach along with images are learned by metric not with image matching. The goal to detect the unseen pages. </a:t>
            </a:r>
            <a:endParaRPr lang="en-US" dirty="0">
              <a:latin typeface="Arial Nova"/>
            </a:endParaRPr>
          </a:p>
          <a:p>
            <a:endParaRPr lang="en-US" dirty="0">
              <a:latin typeface="Arial Nova"/>
            </a:endParaRPr>
          </a:p>
        </p:txBody>
      </p:sp>
      <p:pic>
        <p:nvPicPr>
          <p:cNvPr id="5" name="Picture 5" descr="Graphical user interface, application, PowerPoint&#10;&#10;Description automatically generated">
            <a:extLst>
              <a:ext uri="{FF2B5EF4-FFF2-40B4-BE49-F238E27FC236}">
                <a16:creationId xmlns:a16="http://schemas.microsoft.com/office/drawing/2014/main" id="{33618045-9D89-E7B4-3EDC-A2C13782AEDB}"/>
              </a:ext>
            </a:extLst>
          </p:cNvPr>
          <p:cNvPicPr>
            <a:picLocks noChangeAspect="1"/>
          </p:cNvPicPr>
          <p:nvPr/>
        </p:nvPicPr>
        <p:blipFill>
          <a:blip r:embed="rId2"/>
          <a:stretch>
            <a:fillRect/>
          </a:stretch>
        </p:blipFill>
        <p:spPr>
          <a:xfrm>
            <a:off x="741872" y="821343"/>
            <a:ext cx="10909538" cy="2828672"/>
          </a:xfrm>
          <a:prstGeom prst="rect">
            <a:avLst/>
          </a:prstGeom>
        </p:spPr>
      </p:pic>
    </p:spTree>
    <p:extLst>
      <p:ext uri="{BB962C8B-B14F-4D97-AF65-F5344CB8AC3E}">
        <p14:creationId xmlns:p14="http://schemas.microsoft.com/office/powerpoint/2010/main" val="127017873"/>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TotalTime>
  <Words>2283</Words>
  <Application>Microsoft Office PowerPoint</Application>
  <PresentationFormat>Widescreen</PresentationFormat>
  <Paragraphs>178</Paragraphs>
  <Slides>33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Aharoni</vt:lpstr>
      <vt:lpstr>Arial</vt:lpstr>
      <vt:lpstr>Arial Nova</vt:lpstr>
      <vt:lpstr>Avenir Next LT Pro</vt:lpstr>
      <vt:lpstr>Calibri</vt:lpstr>
      <vt:lpstr>Wingdings</vt:lpstr>
      <vt:lpstr>FadeVTI</vt:lpstr>
      <vt:lpstr>Title: VisualPhishNet Zero-Day Phishing Website Detection by Visual Similarity</vt:lpstr>
      <vt:lpstr>Agenda</vt:lpstr>
      <vt:lpstr>Problem Statement</vt:lpstr>
      <vt:lpstr>Introduction</vt:lpstr>
      <vt:lpstr>Background</vt:lpstr>
      <vt:lpstr>Prior Work</vt:lpstr>
      <vt:lpstr>PowerPoint Presentation</vt:lpstr>
      <vt:lpstr>key challenge</vt:lpstr>
      <vt:lpstr>PowerPoint Presentation</vt:lpstr>
      <vt:lpstr>Architecture</vt:lpstr>
      <vt:lpstr>Triplet Network</vt:lpstr>
      <vt:lpstr>Reason for using Triplet Network</vt:lpstr>
      <vt:lpstr>Triplet Sampling</vt:lpstr>
      <vt:lpstr>Data used for this problem</vt:lpstr>
      <vt:lpstr>Dataset</vt:lpstr>
      <vt:lpstr>Sample Legitimate Web page and Phishing Web page</vt:lpstr>
      <vt:lpstr>Pre-training the images with CNN Algorithm</vt:lpstr>
      <vt:lpstr>PowerPoint Presentation</vt:lpstr>
      <vt:lpstr> Vector Embedding </vt:lpstr>
      <vt:lpstr>What are convolutions? </vt:lpstr>
      <vt:lpstr>VisualPhishNet</vt:lpstr>
      <vt:lpstr>PowerPoint Presentation</vt:lpstr>
      <vt:lpstr>Inference</vt:lpstr>
      <vt:lpstr>PowerPoint Presentation</vt:lpstr>
      <vt:lpstr>EVALUATION Metrics of VisualPhishNet</vt:lpstr>
      <vt:lpstr>Result </vt:lpstr>
      <vt:lpstr>Comparing the models with graphically</vt:lpstr>
      <vt:lpstr>Successful Classification</vt:lpstr>
      <vt:lpstr>PowerPoint Presentation</vt:lpstr>
      <vt:lpstr>PowerPoint Presentation</vt:lpstr>
      <vt:lpstr>Conclusion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kushwanth neela</dc:creator>
  <cp:lastModifiedBy>kushwanth neela</cp:lastModifiedBy>
  <cp:revision>83</cp:revision>
  <dcterms:created xsi:type="dcterms:W3CDTF">2022-10-31T16:31:47Z</dcterms:created>
  <dcterms:modified xsi:type="dcterms:W3CDTF">2022-11-10T00:29:06Z</dcterms:modified>
</cp:coreProperties>
</file>