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80"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4EE2E-01DB-C655-AD87-BF1CFC080319}" v="459" dt="2022-11-28T19:07:08.604"/>
    <p1510:client id="{17C61410-44A2-2E3B-1DDC-F9A87BCB6461}" v="691" dt="2022-11-28T07:15:42.383"/>
    <p1510:client id="{51D4C542-771D-C57A-5915-B4066A3FC612}" v="194" dt="2022-11-28T05:20:24.420"/>
    <p1510:client id="{E3231953-12FA-4DB8-9BD8-87EA702D1AB2}" v="307" dt="2022-11-27T08:11:34.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7.png"/><Relationship Id="rId6"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7.png"/><Relationship Id="rId6"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6EDA6-55CA-46B3-BCAB-052BBF1B00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266A5A-D491-431C-BCB6-8EF0AADCCA2D}">
      <dgm:prSet/>
      <dgm:spPr/>
      <dgm:t>
        <a:bodyPr/>
        <a:lstStyle/>
        <a:p>
          <a:r>
            <a:rPr lang="en-US"/>
            <a:t>Diamond is one of the valuable gem in world other than gold and silver.</a:t>
          </a:r>
        </a:p>
      </dgm:t>
    </dgm:pt>
    <dgm:pt modelId="{E58EEDD0-844B-42D4-BE97-2B35202E6149}" type="parTrans" cxnId="{F071D327-B242-4482-A207-12EDCA6E437B}">
      <dgm:prSet/>
      <dgm:spPr/>
      <dgm:t>
        <a:bodyPr/>
        <a:lstStyle/>
        <a:p>
          <a:endParaRPr lang="en-US"/>
        </a:p>
      </dgm:t>
    </dgm:pt>
    <dgm:pt modelId="{7617DE5F-440E-45E9-AD48-FEF25CCE683F}" type="sibTrans" cxnId="{F071D327-B242-4482-A207-12EDCA6E437B}">
      <dgm:prSet/>
      <dgm:spPr/>
      <dgm:t>
        <a:bodyPr/>
        <a:lstStyle/>
        <a:p>
          <a:endParaRPr lang="en-US"/>
        </a:p>
      </dgm:t>
    </dgm:pt>
    <dgm:pt modelId="{6A3AA188-EB6C-4DC6-B7EC-48CEDBA2B31D}">
      <dgm:prSet/>
      <dgm:spPr/>
      <dgm:t>
        <a:bodyPr/>
        <a:lstStyle/>
        <a:p>
          <a:r>
            <a:rPr lang="en-US"/>
            <a:t>Quality of diamond mainly determine by 4 C's such as Carat, color, clarity, cut. </a:t>
          </a:r>
        </a:p>
      </dgm:t>
    </dgm:pt>
    <dgm:pt modelId="{DCDED89A-C7FC-4223-A7F6-265DD043A11B}" type="parTrans" cxnId="{F3F6A8FD-E248-4726-BE89-68F705CFC4F5}">
      <dgm:prSet/>
      <dgm:spPr/>
      <dgm:t>
        <a:bodyPr/>
        <a:lstStyle/>
        <a:p>
          <a:endParaRPr lang="en-US"/>
        </a:p>
      </dgm:t>
    </dgm:pt>
    <dgm:pt modelId="{2AD1445C-F57B-49C5-AFD9-C4B51EF89DDF}" type="sibTrans" cxnId="{F3F6A8FD-E248-4726-BE89-68F705CFC4F5}">
      <dgm:prSet/>
      <dgm:spPr/>
      <dgm:t>
        <a:bodyPr/>
        <a:lstStyle/>
        <a:p>
          <a:endParaRPr lang="en-US"/>
        </a:p>
      </dgm:t>
    </dgm:pt>
    <dgm:pt modelId="{6F6E9279-52F1-4AEB-8F37-66917E8CC9BA}">
      <dgm:prSet/>
      <dgm:spPr/>
      <dgm:t>
        <a:bodyPr/>
        <a:lstStyle/>
        <a:p>
          <a:r>
            <a:rPr lang="en-US"/>
            <a:t>Jewelry diamonds have the lowest number of specific gravity with it happens to be very close to 3.52 with minimal impurities and defects.</a:t>
          </a:r>
        </a:p>
      </dgm:t>
    </dgm:pt>
    <dgm:pt modelId="{C8AD27C1-3BDC-4FBD-9357-E5EC04EAB4E1}" type="parTrans" cxnId="{11D0A9BB-3A55-4C05-A059-615A051E56D5}">
      <dgm:prSet/>
      <dgm:spPr/>
      <dgm:t>
        <a:bodyPr/>
        <a:lstStyle/>
        <a:p>
          <a:endParaRPr lang="en-US"/>
        </a:p>
      </dgm:t>
    </dgm:pt>
    <dgm:pt modelId="{9FBD134B-DA30-4161-8E18-0E6E1235C3BF}" type="sibTrans" cxnId="{11D0A9BB-3A55-4C05-A059-615A051E56D5}">
      <dgm:prSet/>
      <dgm:spPr/>
      <dgm:t>
        <a:bodyPr/>
        <a:lstStyle/>
        <a:p>
          <a:endParaRPr lang="en-US"/>
        </a:p>
      </dgm:t>
    </dgm:pt>
    <dgm:pt modelId="{BA02A3F5-4075-4B5F-ACDB-0498FC9C1512}" type="pres">
      <dgm:prSet presAssocID="{7886EDA6-55CA-46B3-BCAB-052BBF1B00F5}" presName="root" presStyleCnt="0">
        <dgm:presLayoutVars>
          <dgm:dir/>
          <dgm:resizeHandles val="exact"/>
        </dgm:presLayoutVars>
      </dgm:prSet>
      <dgm:spPr/>
      <dgm:t>
        <a:bodyPr/>
        <a:lstStyle/>
        <a:p>
          <a:endParaRPr lang="en-US"/>
        </a:p>
      </dgm:t>
    </dgm:pt>
    <dgm:pt modelId="{198DBDCF-3D75-449C-B781-945E76686961}" type="pres">
      <dgm:prSet presAssocID="{63266A5A-D491-431C-BCB6-8EF0AADCCA2D}" presName="compNode" presStyleCnt="0"/>
      <dgm:spPr/>
    </dgm:pt>
    <dgm:pt modelId="{67AB23D6-F1AC-4DFD-B85B-C1AE269D428A}" type="pres">
      <dgm:prSet presAssocID="{63266A5A-D491-431C-BCB6-8EF0AADCCA2D}" presName="bgRect" presStyleLbl="bgShp" presStyleIdx="0" presStyleCnt="3"/>
      <dgm:spPr/>
    </dgm:pt>
    <dgm:pt modelId="{B5325D89-4830-40D9-B57F-8B321ED4BB51}" type="pres">
      <dgm:prSet presAssocID="{63266A5A-D491-431C-BCB6-8EF0AADCCA2D}"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iamond"/>
        </a:ext>
      </dgm:extLst>
    </dgm:pt>
    <dgm:pt modelId="{E3398E51-8849-4FD6-B480-9F373C66508D}" type="pres">
      <dgm:prSet presAssocID="{63266A5A-D491-431C-BCB6-8EF0AADCCA2D}" presName="spaceRect" presStyleCnt="0"/>
      <dgm:spPr/>
    </dgm:pt>
    <dgm:pt modelId="{D660714C-6966-49FA-8A13-F1EBD81D2A58}" type="pres">
      <dgm:prSet presAssocID="{63266A5A-D491-431C-BCB6-8EF0AADCCA2D}" presName="parTx" presStyleLbl="revTx" presStyleIdx="0" presStyleCnt="3">
        <dgm:presLayoutVars>
          <dgm:chMax val="0"/>
          <dgm:chPref val="0"/>
        </dgm:presLayoutVars>
      </dgm:prSet>
      <dgm:spPr/>
      <dgm:t>
        <a:bodyPr/>
        <a:lstStyle/>
        <a:p>
          <a:endParaRPr lang="en-US"/>
        </a:p>
      </dgm:t>
    </dgm:pt>
    <dgm:pt modelId="{468CEF55-7B10-4F4C-AA28-D474D47322B0}" type="pres">
      <dgm:prSet presAssocID="{7617DE5F-440E-45E9-AD48-FEF25CCE683F}" presName="sibTrans" presStyleCnt="0"/>
      <dgm:spPr/>
    </dgm:pt>
    <dgm:pt modelId="{36548BD3-6F74-413D-8C90-094DDC71FAC4}" type="pres">
      <dgm:prSet presAssocID="{6A3AA188-EB6C-4DC6-B7EC-48CEDBA2B31D}" presName="compNode" presStyleCnt="0"/>
      <dgm:spPr/>
    </dgm:pt>
    <dgm:pt modelId="{CBACCFC2-6379-4D7B-84F1-2FB8B87869EC}" type="pres">
      <dgm:prSet presAssocID="{6A3AA188-EB6C-4DC6-B7EC-48CEDBA2B31D}" presName="bgRect" presStyleLbl="bgShp" presStyleIdx="1" presStyleCnt="3"/>
      <dgm:spPr/>
    </dgm:pt>
    <dgm:pt modelId="{13940C12-A4B7-4E41-A214-1321999053FD}" type="pres">
      <dgm:prSet presAssocID="{6A3AA188-EB6C-4DC6-B7EC-48CEDBA2B31D}"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ow"/>
        </a:ext>
      </dgm:extLst>
    </dgm:pt>
    <dgm:pt modelId="{051970A4-C3DC-469F-A577-66B0007DB02E}" type="pres">
      <dgm:prSet presAssocID="{6A3AA188-EB6C-4DC6-B7EC-48CEDBA2B31D}" presName="spaceRect" presStyleCnt="0"/>
      <dgm:spPr/>
    </dgm:pt>
    <dgm:pt modelId="{90DD8C7E-4D4A-40A6-8F83-048728FCE040}" type="pres">
      <dgm:prSet presAssocID="{6A3AA188-EB6C-4DC6-B7EC-48CEDBA2B31D}" presName="parTx" presStyleLbl="revTx" presStyleIdx="1" presStyleCnt="3">
        <dgm:presLayoutVars>
          <dgm:chMax val="0"/>
          <dgm:chPref val="0"/>
        </dgm:presLayoutVars>
      </dgm:prSet>
      <dgm:spPr/>
      <dgm:t>
        <a:bodyPr/>
        <a:lstStyle/>
        <a:p>
          <a:endParaRPr lang="en-US"/>
        </a:p>
      </dgm:t>
    </dgm:pt>
    <dgm:pt modelId="{3D461ED3-7800-4155-8D76-B06387E73141}" type="pres">
      <dgm:prSet presAssocID="{2AD1445C-F57B-49C5-AFD9-C4B51EF89DDF}" presName="sibTrans" presStyleCnt="0"/>
      <dgm:spPr/>
    </dgm:pt>
    <dgm:pt modelId="{151B9DD3-AA9F-409C-9568-DF52F0972177}" type="pres">
      <dgm:prSet presAssocID="{6F6E9279-52F1-4AEB-8F37-66917E8CC9BA}" presName="compNode" presStyleCnt="0"/>
      <dgm:spPr/>
    </dgm:pt>
    <dgm:pt modelId="{49029D34-FC7C-47C3-8CE9-FF0984CFD83A}" type="pres">
      <dgm:prSet presAssocID="{6F6E9279-52F1-4AEB-8F37-66917E8CC9BA}" presName="bgRect" presStyleLbl="bgShp" presStyleIdx="2" presStyleCnt="3"/>
      <dgm:spPr/>
    </dgm:pt>
    <dgm:pt modelId="{78BCA75F-E378-4309-BA9D-F383D59510E3}" type="pres">
      <dgm:prSet presAssocID="{6F6E9279-52F1-4AEB-8F37-66917E8CC9BA}"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Ring"/>
        </a:ext>
      </dgm:extLst>
    </dgm:pt>
    <dgm:pt modelId="{8D6E4411-DDD0-42EB-8A16-A5635BB14969}" type="pres">
      <dgm:prSet presAssocID="{6F6E9279-52F1-4AEB-8F37-66917E8CC9BA}" presName="spaceRect" presStyleCnt="0"/>
      <dgm:spPr/>
    </dgm:pt>
    <dgm:pt modelId="{3F48EE2C-614B-4F07-B328-B33DDBE70AC5}" type="pres">
      <dgm:prSet presAssocID="{6F6E9279-52F1-4AEB-8F37-66917E8CC9BA}" presName="parTx" presStyleLbl="revTx" presStyleIdx="2" presStyleCnt="3">
        <dgm:presLayoutVars>
          <dgm:chMax val="0"/>
          <dgm:chPref val="0"/>
        </dgm:presLayoutVars>
      </dgm:prSet>
      <dgm:spPr/>
      <dgm:t>
        <a:bodyPr/>
        <a:lstStyle/>
        <a:p>
          <a:endParaRPr lang="en-US"/>
        </a:p>
      </dgm:t>
    </dgm:pt>
  </dgm:ptLst>
  <dgm:cxnLst>
    <dgm:cxn modelId="{19A02736-4B3F-4467-A7DF-5F4AAF5029B8}" type="presOf" srcId="{7886EDA6-55CA-46B3-BCAB-052BBF1B00F5}" destId="{BA02A3F5-4075-4B5F-ACDB-0498FC9C1512}" srcOrd="0" destOrd="0" presId="urn:microsoft.com/office/officeart/2018/2/layout/IconVerticalSolidList"/>
    <dgm:cxn modelId="{11D0A9BB-3A55-4C05-A059-615A051E56D5}" srcId="{7886EDA6-55CA-46B3-BCAB-052BBF1B00F5}" destId="{6F6E9279-52F1-4AEB-8F37-66917E8CC9BA}" srcOrd="2" destOrd="0" parTransId="{C8AD27C1-3BDC-4FBD-9357-E5EC04EAB4E1}" sibTransId="{9FBD134B-DA30-4161-8E18-0E6E1235C3BF}"/>
    <dgm:cxn modelId="{F3F6A8FD-E248-4726-BE89-68F705CFC4F5}" srcId="{7886EDA6-55CA-46B3-BCAB-052BBF1B00F5}" destId="{6A3AA188-EB6C-4DC6-B7EC-48CEDBA2B31D}" srcOrd="1" destOrd="0" parTransId="{DCDED89A-C7FC-4223-A7F6-265DD043A11B}" sibTransId="{2AD1445C-F57B-49C5-AFD9-C4B51EF89DDF}"/>
    <dgm:cxn modelId="{5E9C27EF-78D8-426A-9A9D-7BEF241C03A3}" type="presOf" srcId="{63266A5A-D491-431C-BCB6-8EF0AADCCA2D}" destId="{D660714C-6966-49FA-8A13-F1EBD81D2A58}" srcOrd="0" destOrd="0" presId="urn:microsoft.com/office/officeart/2018/2/layout/IconVerticalSolidList"/>
    <dgm:cxn modelId="{E1F3443B-EFE7-4E43-93A8-9FE5DD599E3E}" type="presOf" srcId="{6A3AA188-EB6C-4DC6-B7EC-48CEDBA2B31D}" destId="{90DD8C7E-4D4A-40A6-8F83-048728FCE040}" srcOrd="0" destOrd="0" presId="urn:microsoft.com/office/officeart/2018/2/layout/IconVerticalSolidList"/>
    <dgm:cxn modelId="{7994A235-B55D-4226-9A15-3D1405CFCE38}" type="presOf" srcId="{6F6E9279-52F1-4AEB-8F37-66917E8CC9BA}" destId="{3F48EE2C-614B-4F07-B328-B33DDBE70AC5}" srcOrd="0" destOrd="0" presId="urn:microsoft.com/office/officeart/2018/2/layout/IconVerticalSolidList"/>
    <dgm:cxn modelId="{F071D327-B242-4482-A207-12EDCA6E437B}" srcId="{7886EDA6-55CA-46B3-BCAB-052BBF1B00F5}" destId="{63266A5A-D491-431C-BCB6-8EF0AADCCA2D}" srcOrd="0" destOrd="0" parTransId="{E58EEDD0-844B-42D4-BE97-2B35202E6149}" sibTransId="{7617DE5F-440E-45E9-AD48-FEF25CCE683F}"/>
    <dgm:cxn modelId="{2C078E7A-0A43-4CA3-B69E-09856284A30F}" type="presParOf" srcId="{BA02A3F5-4075-4B5F-ACDB-0498FC9C1512}" destId="{198DBDCF-3D75-449C-B781-945E76686961}" srcOrd="0" destOrd="0" presId="urn:microsoft.com/office/officeart/2018/2/layout/IconVerticalSolidList"/>
    <dgm:cxn modelId="{F9ED22FA-3E71-4C4E-AEC2-BA9EF693ADE8}" type="presParOf" srcId="{198DBDCF-3D75-449C-B781-945E76686961}" destId="{67AB23D6-F1AC-4DFD-B85B-C1AE269D428A}" srcOrd="0" destOrd="0" presId="urn:microsoft.com/office/officeart/2018/2/layout/IconVerticalSolidList"/>
    <dgm:cxn modelId="{2566649D-1021-4F27-88AD-DD6361DD0DFE}" type="presParOf" srcId="{198DBDCF-3D75-449C-B781-945E76686961}" destId="{B5325D89-4830-40D9-B57F-8B321ED4BB51}" srcOrd="1" destOrd="0" presId="urn:microsoft.com/office/officeart/2018/2/layout/IconVerticalSolidList"/>
    <dgm:cxn modelId="{4F372F5F-779F-4AA0-BEE1-5003AF01FD8D}" type="presParOf" srcId="{198DBDCF-3D75-449C-B781-945E76686961}" destId="{E3398E51-8849-4FD6-B480-9F373C66508D}" srcOrd="2" destOrd="0" presId="urn:microsoft.com/office/officeart/2018/2/layout/IconVerticalSolidList"/>
    <dgm:cxn modelId="{D55E8CAE-50A1-4704-9C06-DEAE0CA53EF4}" type="presParOf" srcId="{198DBDCF-3D75-449C-B781-945E76686961}" destId="{D660714C-6966-49FA-8A13-F1EBD81D2A58}" srcOrd="3" destOrd="0" presId="urn:microsoft.com/office/officeart/2018/2/layout/IconVerticalSolidList"/>
    <dgm:cxn modelId="{CC62379C-E935-4725-92FC-F20B6EF3B4E8}" type="presParOf" srcId="{BA02A3F5-4075-4B5F-ACDB-0498FC9C1512}" destId="{468CEF55-7B10-4F4C-AA28-D474D47322B0}" srcOrd="1" destOrd="0" presId="urn:microsoft.com/office/officeart/2018/2/layout/IconVerticalSolidList"/>
    <dgm:cxn modelId="{42153AB7-D656-49AC-AD61-30D0895D7015}" type="presParOf" srcId="{BA02A3F5-4075-4B5F-ACDB-0498FC9C1512}" destId="{36548BD3-6F74-413D-8C90-094DDC71FAC4}" srcOrd="2" destOrd="0" presId="urn:microsoft.com/office/officeart/2018/2/layout/IconVerticalSolidList"/>
    <dgm:cxn modelId="{665AF82A-5193-46C8-BAB3-113889CA7019}" type="presParOf" srcId="{36548BD3-6F74-413D-8C90-094DDC71FAC4}" destId="{CBACCFC2-6379-4D7B-84F1-2FB8B87869EC}" srcOrd="0" destOrd="0" presId="urn:microsoft.com/office/officeart/2018/2/layout/IconVerticalSolidList"/>
    <dgm:cxn modelId="{9301443E-03E3-4C51-A38A-6C340B19E476}" type="presParOf" srcId="{36548BD3-6F74-413D-8C90-094DDC71FAC4}" destId="{13940C12-A4B7-4E41-A214-1321999053FD}" srcOrd="1" destOrd="0" presId="urn:microsoft.com/office/officeart/2018/2/layout/IconVerticalSolidList"/>
    <dgm:cxn modelId="{18F36B5B-7C4D-4682-8BE7-2CFB2D98ABA8}" type="presParOf" srcId="{36548BD3-6F74-413D-8C90-094DDC71FAC4}" destId="{051970A4-C3DC-469F-A577-66B0007DB02E}" srcOrd="2" destOrd="0" presId="urn:microsoft.com/office/officeart/2018/2/layout/IconVerticalSolidList"/>
    <dgm:cxn modelId="{AC555162-4157-4BE6-9208-3DAE935D0B84}" type="presParOf" srcId="{36548BD3-6F74-413D-8C90-094DDC71FAC4}" destId="{90DD8C7E-4D4A-40A6-8F83-048728FCE040}" srcOrd="3" destOrd="0" presId="urn:microsoft.com/office/officeart/2018/2/layout/IconVerticalSolidList"/>
    <dgm:cxn modelId="{32D0CAB0-DB1E-47DC-805D-FB207C2CD2FA}" type="presParOf" srcId="{BA02A3F5-4075-4B5F-ACDB-0498FC9C1512}" destId="{3D461ED3-7800-4155-8D76-B06387E73141}" srcOrd="3" destOrd="0" presId="urn:microsoft.com/office/officeart/2018/2/layout/IconVerticalSolidList"/>
    <dgm:cxn modelId="{683768E9-676F-4311-B5FE-F50FBBF0678F}" type="presParOf" srcId="{BA02A3F5-4075-4B5F-ACDB-0498FC9C1512}" destId="{151B9DD3-AA9F-409C-9568-DF52F0972177}" srcOrd="4" destOrd="0" presId="urn:microsoft.com/office/officeart/2018/2/layout/IconVerticalSolidList"/>
    <dgm:cxn modelId="{622FD408-3AAF-470D-A2CE-A3CB88232D7A}" type="presParOf" srcId="{151B9DD3-AA9F-409C-9568-DF52F0972177}" destId="{49029D34-FC7C-47C3-8CE9-FF0984CFD83A}" srcOrd="0" destOrd="0" presId="urn:microsoft.com/office/officeart/2018/2/layout/IconVerticalSolidList"/>
    <dgm:cxn modelId="{7173E292-1204-45E1-A17D-1BBE6DDCE934}" type="presParOf" srcId="{151B9DD3-AA9F-409C-9568-DF52F0972177}" destId="{78BCA75F-E378-4309-BA9D-F383D59510E3}" srcOrd="1" destOrd="0" presId="urn:microsoft.com/office/officeart/2018/2/layout/IconVerticalSolidList"/>
    <dgm:cxn modelId="{BBB60DA5-BAFD-4BEE-B5C8-0AA7F26B58F8}" type="presParOf" srcId="{151B9DD3-AA9F-409C-9568-DF52F0972177}" destId="{8D6E4411-DDD0-42EB-8A16-A5635BB14969}" srcOrd="2" destOrd="0" presId="urn:microsoft.com/office/officeart/2018/2/layout/IconVerticalSolidList"/>
    <dgm:cxn modelId="{B4CA6340-E59A-48F5-9D73-AAFD301CB84F}" type="presParOf" srcId="{151B9DD3-AA9F-409C-9568-DF52F0972177}" destId="{3F48EE2C-614B-4F07-B328-B33DDBE70A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4AED12-4C9D-480D-8495-DB2774316C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48F843-A809-449D-A28D-AC02652891DB}">
      <dgm:prSet/>
      <dgm:spPr/>
      <dgm:t>
        <a:bodyPr/>
        <a:lstStyle/>
        <a:p>
          <a:r>
            <a:rPr lang="en-US" dirty="0"/>
            <a:t>Import required libraries.</a:t>
          </a:r>
        </a:p>
      </dgm:t>
    </dgm:pt>
    <dgm:pt modelId="{620C4EDA-4C8E-4CE2-BAE5-1E1182EF20FC}" type="parTrans" cxnId="{C5E819ED-4FB3-4B55-BE7B-1B403A094B4E}">
      <dgm:prSet/>
      <dgm:spPr/>
      <dgm:t>
        <a:bodyPr/>
        <a:lstStyle/>
        <a:p>
          <a:endParaRPr lang="en-US"/>
        </a:p>
      </dgm:t>
    </dgm:pt>
    <dgm:pt modelId="{CF20C307-8A58-4E64-BCAA-8AF826EEC1A3}" type="sibTrans" cxnId="{C5E819ED-4FB3-4B55-BE7B-1B403A094B4E}">
      <dgm:prSet/>
      <dgm:spPr/>
      <dgm:t>
        <a:bodyPr/>
        <a:lstStyle/>
        <a:p>
          <a:endParaRPr lang="en-US"/>
        </a:p>
      </dgm:t>
    </dgm:pt>
    <dgm:pt modelId="{0368F277-6A37-449C-8647-D946942AFBF3}">
      <dgm:prSet/>
      <dgm:spPr/>
      <dgm:t>
        <a:bodyPr/>
        <a:lstStyle/>
        <a:p>
          <a:r>
            <a:rPr lang="en-US" dirty="0"/>
            <a:t>Data Preprocessing/Feature Engineering And </a:t>
          </a:r>
          <a:r>
            <a:rPr lang="en-US" dirty="0" err="1"/>
            <a:t>Eda</a:t>
          </a:r>
          <a:r>
            <a:rPr lang="en-US" dirty="0"/>
            <a:t>.</a:t>
          </a:r>
        </a:p>
      </dgm:t>
    </dgm:pt>
    <dgm:pt modelId="{065DB16D-8E8F-4F9A-898E-DBB01CB2FB29}" type="parTrans" cxnId="{8A49982A-EA49-4EE2-AB15-14E9A1B79BD1}">
      <dgm:prSet/>
      <dgm:spPr/>
      <dgm:t>
        <a:bodyPr/>
        <a:lstStyle/>
        <a:p>
          <a:endParaRPr lang="en-US"/>
        </a:p>
      </dgm:t>
    </dgm:pt>
    <dgm:pt modelId="{241CC25F-7086-4EA4-BAF7-75CB68B8F71D}" type="sibTrans" cxnId="{8A49982A-EA49-4EE2-AB15-14E9A1B79BD1}">
      <dgm:prSet/>
      <dgm:spPr/>
      <dgm:t>
        <a:bodyPr/>
        <a:lstStyle/>
        <a:p>
          <a:endParaRPr lang="en-US"/>
        </a:p>
      </dgm:t>
    </dgm:pt>
    <dgm:pt modelId="{01188EF2-BD21-49A6-8D30-068EA52CBCA5}">
      <dgm:prSet/>
      <dgm:spPr/>
      <dgm:t>
        <a:bodyPr/>
        <a:lstStyle/>
        <a:p>
          <a:r>
            <a:rPr lang="en-US" dirty="0"/>
            <a:t>FEATURE SELECTION {Train-Test-Split}</a:t>
          </a:r>
        </a:p>
      </dgm:t>
    </dgm:pt>
    <dgm:pt modelId="{2EA9F90A-92FB-43AF-98BA-54F12677210B}" type="parTrans" cxnId="{E8E172F9-1E13-4330-A870-CB271B594734}">
      <dgm:prSet/>
      <dgm:spPr/>
      <dgm:t>
        <a:bodyPr/>
        <a:lstStyle/>
        <a:p>
          <a:endParaRPr lang="en-US"/>
        </a:p>
      </dgm:t>
    </dgm:pt>
    <dgm:pt modelId="{472A72C4-A9F8-4884-A989-06E61AE3E119}" type="sibTrans" cxnId="{E8E172F9-1E13-4330-A870-CB271B594734}">
      <dgm:prSet/>
      <dgm:spPr/>
      <dgm:t>
        <a:bodyPr/>
        <a:lstStyle/>
        <a:p>
          <a:endParaRPr lang="en-US"/>
        </a:p>
      </dgm:t>
    </dgm:pt>
    <dgm:pt modelId="{93D907B2-0209-42BF-B7AF-C3225C9D7D92}">
      <dgm:prSet/>
      <dgm:spPr/>
      <dgm:t>
        <a:bodyPr/>
        <a:lstStyle/>
        <a:p>
          <a:r>
            <a:rPr lang="en-US" dirty="0"/>
            <a:t>Model Building And </a:t>
          </a:r>
        </a:p>
      </dgm:t>
    </dgm:pt>
    <dgm:pt modelId="{F79A070F-3AD4-442C-AA1E-C858DD53179C}" type="parTrans" cxnId="{1B0A904C-92FC-4914-B1F9-B987D005D3AA}">
      <dgm:prSet/>
      <dgm:spPr/>
      <dgm:t>
        <a:bodyPr/>
        <a:lstStyle/>
        <a:p>
          <a:endParaRPr lang="en-US"/>
        </a:p>
      </dgm:t>
    </dgm:pt>
    <dgm:pt modelId="{7DB05401-A146-4B00-8474-883967093A88}" type="sibTrans" cxnId="{1B0A904C-92FC-4914-B1F9-B987D005D3AA}">
      <dgm:prSet/>
      <dgm:spPr/>
      <dgm:t>
        <a:bodyPr/>
        <a:lstStyle/>
        <a:p>
          <a:endParaRPr lang="en-US"/>
        </a:p>
      </dgm:t>
    </dgm:pt>
    <dgm:pt modelId="{A6C7372A-E23A-4E98-B31F-B52AF9DD023E}">
      <dgm:prSet/>
      <dgm:spPr/>
      <dgm:t>
        <a:bodyPr/>
        <a:lstStyle/>
        <a:p>
          <a:r>
            <a:rPr lang="en-US" dirty="0"/>
            <a:t>Evaluation.</a:t>
          </a:r>
        </a:p>
      </dgm:t>
    </dgm:pt>
    <dgm:pt modelId="{A0440297-149F-4AE7-984E-22D129829454}" type="parTrans" cxnId="{D87053F0-8ED1-41F5-B4D8-EF817A95B6DF}">
      <dgm:prSet/>
      <dgm:spPr/>
      <dgm:t>
        <a:bodyPr/>
        <a:lstStyle/>
        <a:p>
          <a:endParaRPr lang="en-US"/>
        </a:p>
      </dgm:t>
    </dgm:pt>
    <dgm:pt modelId="{B3D88169-5F22-443D-88C8-E9A48FBD1670}" type="sibTrans" cxnId="{D87053F0-8ED1-41F5-B4D8-EF817A95B6DF}">
      <dgm:prSet/>
      <dgm:spPr/>
      <dgm:t>
        <a:bodyPr/>
        <a:lstStyle/>
        <a:p>
          <a:endParaRPr lang="en-US"/>
        </a:p>
      </dgm:t>
    </dgm:pt>
    <dgm:pt modelId="{2FD9A0DF-3AD7-4668-B8BF-72D3392B3B6E}" type="pres">
      <dgm:prSet presAssocID="{044AED12-4C9D-480D-8495-DB2774316CCF}" presName="root" presStyleCnt="0">
        <dgm:presLayoutVars>
          <dgm:dir/>
          <dgm:resizeHandles val="exact"/>
        </dgm:presLayoutVars>
      </dgm:prSet>
      <dgm:spPr/>
      <dgm:t>
        <a:bodyPr/>
        <a:lstStyle/>
        <a:p>
          <a:endParaRPr lang="en-US"/>
        </a:p>
      </dgm:t>
    </dgm:pt>
    <dgm:pt modelId="{70C588CA-2128-47C9-85FB-878BA4AB8A93}" type="pres">
      <dgm:prSet presAssocID="{AA48F843-A809-449D-A28D-AC02652891DB}" presName="compNode" presStyleCnt="0"/>
      <dgm:spPr/>
    </dgm:pt>
    <dgm:pt modelId="{A3D205D2-912E-4492-96AD-2ED06E9E7C66}" type="pres">
      <dgm:prSet presAssocID="{AA48F843-A809-449D-A28D-AC02652891DB}" presName="bgRect" presStyleLbl="bgShp" presStyleIdx="0" presStyleCnt="5" custLinFactNeighborX="-29202" custLinFactNeighborY="-469"/>
      <dgm:spPr/>
    </dgm:pt>
    <dgm:pt modelId="{03284D72-820C-46FD-BC97-87A53E4FDFFB}" type="pres">
      <dgm:prSet presAssocID="{AA48F843-A809-449D-A28D-AC02652891DB}"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oks on Shelf"/>
        </a:ext>
      </dgm:extLst>
    </dgm:pt>
    <dgm:pt modelId="{A23900AC-7EEA-43EE-B581-DA799D19AE46}" type="pres">
      <dgm:prSet presAssocID="{AA48F843-A809-449D-A28D-AC02652891DB}" presName="spaceRect" presStyleCnt="0"/>
      <dgm:spPr/>
    </dgm:pt>
    <dgm:pt modelId="{BE1198E2-9CE3-444E-A78E-8A9D13A02C0F}" type="pres">
      <dgm:prSet presAssocID="{AA48F843-A809-449D-A28D-AC02652891DB}" presName="parTx" presStyleLbl="revTx" presStyleIdx="0" presStyleCnt="5">
        <dgm:presLayoutVars>
          <dgm:chMax val="0"/>
          <dgm:chPref val="0"/>
        </dgm:presLayoutVars>
      </dgm:prSet>
      <dgm:spPr/>
      <dgm:t>
        <a:bodyPr/>
        <a:lstStyle/>
        <a:p>
          <a:endParaRPr lang="en-US"/>
        </a:p>
      </dgm:t>
    </dgm:pt>
    <dgm:pt modelId="{BD45A249-0972-4163-809E-D0E0FDD316FA}" type="pres">
      <dgm:prSet presAssocID="{CF20C307-8A58-4E64-BCAA-8AF826EEC1A3}" presName="sibTrans" presStyleCnt="0"/>
      <dgm:spPr/>
    </dgm:pt>
    <dgm:pt modelId="{B0E858CD-5257-4232-AB62-567C48A9A839}" type="pres">
      <dgm:prSet presAssocID="{0368F277-6A37-449C-8647-D946942AFBF3}" presName="compNode" presStyleCnt="0"/>
      <dgm:spPr/>
    </dgm:pt>
    <dgm:pt modelId="{9B70931A-0F7E-43F0-96AA-18049EF39028}" type="pres">
      <dgm:prSet presAssocID="{0368F277-6A37-449C-8647-D946942AFBF3}" presName="bgRect" presStyleLbl="bgShp" presStyleIdx="1" presStyleCnt="5" custLinFactNeighborX="-68524" custLinFactNeighborY="-1280"/>
      <dgm:spPr/>
    </dgm:pt>
    <dgm:pt modelId="{95D0FF4E-3639-40D2-A2B9-41D4681E5DC1}" type="pres">
      <dgm:prSet presAssocID="{0368F277-6A37-449C-8647-D946942AFBF3}"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FFBD4483-AD3B-4924-BE16-D57A8FDD19EF}" type="pres">
      <dgm:prSet presAssocID="{0368F277-6A37-449C-8647-D946942AFBF3}" presName="spaceRect" presStyleCnt="0"/>
      <dgm:spPr/>
    </dgm:pt>
    <dgm:pt modelId="{7ECBD2FE-206A-4ED0-B898-2119DCC5EB66}" type="pres">
      <dgm:prSet presAssocID="{0368F277-6A37-449C-8647-D946942AFBF3}" presName="parTx" presStyleLbl="revTx" presStyleIdx="1" presStyleCnt="5">
        <dgm:presLayoutVars>
          <dgm:chMax val="0"/>
          <dgm:chPref val="0"/>
        </dgm:presLayoutVars>
      </dgm:prSet>
      <dgm:spPr/>
      <dgm:t>
        <a:bodyPr/>
        <a:lstStyle/>
        <a:p>
          <a:endParaRPr lang="en-US"/>
        </a:p>
      </dgm:t>
    </dgm:pt>
    <dgm:pt modelId="{0BD4FBD3-4F5B-489F-9CEC-B0E5955C63E0}" type="pres">
      <dgm:prSet presAssocID="{241CC25F-7086-4EA4-BAF7-75CB68B8F71D}" presName="sibTrans" presStyleCnt="0"/>
      <dgm:spPr/>
    </dgm:pt>
    <dgm:pt modelId="{A98EB609-16A4-4CE0-AFE9-0CCC986E69E7}" type="pres">
      <dgm:prSet presAssocID="{01188EF2-BD21-49A6-8D30-068EA52CBCA5}" presName="compNode" presStyleCnt="0"/>
      <dgm:spPr/>
    </dgm:pt>
    <dgm:pt modelId="{52062EC5-637A-4F99-8AB7-1A9EF46E2A3D}" type="pres">
      <dgm:prSet presAssocID="{01188EF2-BD21-49A6-8D30-068EA52CBCA5}" presName="bgRect" presStyleLbl="bgShp" presStyleIdx="2" presStyleCnt="5"/>
      <dgm:spPr/>
    </dgm:pt>
    <dgm:pt modelId="{CAB4F163-9E65-41E8-A530-2CEFEEFA6381}" type="pres">
      <dgm:prSet presAssocID="{01188EF2-BD21-49A6-8D30-068EA52CBCA5}"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Train"/>
        </a:ext>
      </dgm:extLst>
    </dgm:pt>
    <dgm:pt modelId="{5B52CEF2-6B82-4EED-887A-71D9D3A546DE}" type="pres">
      <dgm:prSet presAssocID="{01188EF2-BD21-49A6-8D30-068EA52CBCA5}" presName="spaceRect" presStyleCnt="0"/>
      <dgm:spPr/>
    </dgm:pt>
    <dgm:pt modelId="{DC691245-337D-40D7-AB1A-ADE07C07C505}" type="pres">
      <dgm:prSet presAssocID="{01188EF2-BD21-49A6-8D30-068EA52CBCA5}" presName="parTx" presStyleLbl="revTx" presStyleIdx="2" presStyleCnt="5">
        <dgm:presLayoutVars>
          <dgm:chMax val="0"/>
          <dgm:chPref val="0"/>
        </dgm:presLayoutVars>
      </dgm:prSet>
      <dgm:spPr/>
      <dgm:t>
        <a:bodyPr/>
        <a:lstStyle/>
        <a:p>
          <a:endParaRPr lang="en-US"/>
        </a:p>
      </dgm:t>
    </dgm:pt>
    <dgm:pt modelId="{AACE1497-CEBE-4815-8877-043F2DA6BC30}" type="pres">
      <dgm:prSet presAssocID="{472A72C4-A9F8-4884-A989-06E61AE3E119}" presName="sibTrans" presStyleCnt="0"/>
      <dgm:spPr/>
    </dgm:pt>
    <dgm:pt modelId="{9F30E096-526A-4B15-B66C-D639696E105E}" type="pres">
      <dgm:prSet presAssocID="{93D907B2-0209-42BF-B7AF-C3225C9D7D92}" presName="compNode" presStyleCnt="0"/>
      <dgm:spPr/>
    </dgm:pt>
    <dgm:pt modelId="{165A8629-AC18-4DAC-AE7A-4BE34F498540}" type="pres">
      <dgm:prSet presAssocID="{93D907B2-0209-42BF-B7AF-C3225C9D7D92}" presName="bgRect" presStyleLbl="bgShp" presStyleIdx="3" presStyleCnt="5"/>
      <dgm:spPr/>
    </dgm:pt>
    <dgm:pt modelId="{D6BCF9C3-E425-451F-BD2B-36A29A069722}" type="pres">
      <dgm:prSet presAssocID="{93D907B2-0209-42BF-B7AF-C3225C9D7D92}"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Users"/>
        </a:ext>
      </dgm:extLst>
    </dgm:pt>
    <dgm:pt modelId="{322F84C4-F909-4465-8FB1-5BB79E665CB8}" type="pres">
      <dgm:prSet presAssocID="{93D907B2-0209-42BF-B7AF-C3225C9D7D92}" presName="spaceRect" presStyleCnt="0"/>
      <dgm:spPr/>
    </dgm:pt>
    <dgm:pt modelId="{5D4CF1B3-2412-4599-A5D6-4F36D7B9B83A}" type="pres">
      <dgm:prSet presAssocID="{93D907B2-0209-42BF-B7AF-C3225C9D7D92}" presName="parTx" presStyleLbl="revTx" presStyleIdx="3" presStyleCnt="5">
        <dgm:presLayoutVars>
          <dgm:chMax val="0"/>
          <dgm:chPref val="0"/>
        </dgm:presLayoutVars>
      </dgm:prSet>
      <dgm:spPr/>
      <dgm:t>
        <a:bodyPr/>
        <a:lstStyle/>
        <a:p>
          <a:endParaRPr lang="en-US"/>
        </a:p>
      </dgm:t>
    </dgm:pt>
    <dgm:pt modelId="{21D364C6-F973-4C1F-A946-66D0732BAE59}" type="pres">
      <dgm:prSet presAssocID="{7DB05401-A146-4B00-8474-883967093A88}" presName="sibTrans" presStyleCnt="0"/>
      <dgm:spPr/>
    </dgm:pt>
    <dgm:pt modelId="{3150D30E-C968-4D34-81FF-5770E580C393}" type="pres">
      <dgm:prSet presAssocID="{A6C7372A-E23A-4E98-B31F-B52AF9DD023E}" presName="compNode" presStyleCnt="0"/>
      <dgm:spPr/>
    </dgm:pt>
    <dgm:pt modelId="{52291B3D-B68A-4370-84B6-611F9A6E25B4}" type="pres">
      <dgm:prSet presAssocID="{A6C7372A-E23A-4E98-B31F-B52AF9DD023E}" presName="bgRect" presStyleLbl="bgShp" presStyleIdx="4" presStyleCnt="5"/>
      <dgm:spPr/>
    </dgm:pt>
    <dgm:pt modelId="{6CF018D3-ED05-40BF-8F10-D18675B0162F}" type="pres">
      <dgm:prSet presAssocID="{A6C7372A-E23A-4E98-B31F-B52AF9DD023E}"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Check List"/>
        </a:ext>
      </dgm:extLst>
    </dgm:pt>
    <dgm:pt modelId="{F1152009-C18B-47A9-B162-0090C84A1464}" type="pres">
      <dgm:prSet presAssocID="{A6C7372A-E23A-4E98-B31F-B52AF9DD023E}" presName="spaceRect" presStyleCnt="0"/>
      <dgm:spPr/>
    </dgm:pt>
    <dgm:pt modelId="{19E144E9-E80F-4B42-A442-DBAD89812A89}" type="pres">
      <dgm:prSet presAssocID="{A6C7372A-E23A-4E98-B31F-B52AF9DD023E}" presName="parTx" presStyleLbl="revTx" presStyleIdx="4" presStyleCnt="5">
        <dgm:presLayoutVars>
          <dgm:chMax val="0"/>
          <dgm:chPref val="0"/>
        </dgm:presLayoutVars>
      </dgm:prSet>
      <dgm:spPr/>
      <dgm:t>
        <a:bodyPr/>
        <a:lstStyle/>
        <a:p>
          <a:endParaRPr lang="en-US"/>
        </a:p>
      </dgm:t>
    </dgm:pt>
  </dgm:ptLst>
  <dgm:cxnLst>
    <dgm:cxn modelId="{FF01E933-7F8C-4EA3-9885-B10EA648D203}" type="presOf" srcId="{044AED12-4C9D-480D-8495-DB2774316CCF}" destId="{2FD9A0DF-3AD7-4668-B8BF-72D3392B3B6E}" srcOrd="0" destOrd="0" presId="urn:microsoft.com/office/officeart/2018/2/layout/IconVerticalSolidList"/>
    <dgm:cxn modelId="{8A49982A-EA49-4EE2-AB15-14E9A1B79BD1}" srcId="{044AED12-4C9D-480D-8495-DB2774316CCF}" destId="{0368F277-6A37-449C-8647-D946942AFBF3}" srcOrd="1" destOrd="0" parTransId="{065DB16D-8E8F-4F9A-898E-DBB01CB2FB29}" sibTransId="{241CC25F-7086-4EA4-BAF7-75CB68B8F71D}"/>
    <dgm:cxn modelId="{04384A2E-6797-41CF-8A06-2488C8739B3F}" type="presOf" srcId="{A6C7372A-E23A-4E98-B31F-B52AF9DD023E}" destId="{19E144E9-E80F-4B42-A442-DBAD89812A89}" srcOrd="0" destOrd="0" presId="urn:microsoft.com/office/officeart/2018/2/layout/IconVerticalSolidList"/>
    <dgm:cxn modelId="{81544ED6-2F60-46B3-A260-2CC35CECB104}" type="presOf" srcId="{AA48F843-A809-449D-A28D-AC02652891DB}" destId="{BE1198E2-9CE3-444E-A78E-8A9D13A02C0F}" srcOrd="0" destOrd="0" presId="urn:microsoft.com/office/officeart/2018/2/layout/IconVerticalSolidList"/>
    <dgm:cxn modelId="{E8E172F9-1E13-4330-A870-CB271B594734}" srcId="{044AED12-4C9D-480D-8495-DB2774316CCF}" destId="{01188EF2-BD21-49A6-8D30-068EA52CBCA5}" srcOrd="2" destOrd="0" parTransId="{2EA9F90A-92FB-43AF-98BA-54F12677210B}" sibTransId="{472A72C4-A9F8-4884-A989-06E61AE3E119}"/>
    <dgm:cxn modelId="{2FDA610B-DCF8-4DC5-98F6-E744030A6F3A}" type="presOf" srcId="{01188EF2-BD21-49A6-8D30-068EA52CBCA5}" destId="{DC691245-337D-40D7-AB1A-ADE07C07C505}" srcOrd="0" destOrd="0" presId="urn:microsoft.com/office/officeart/2018/2/layout/IconVerticalSolidList"/>
    <dgm:cxn modelId="{C5E819ED-4FB3-4B55-BE7B-1B403A094B4E}" srcId="{044AED12-4C9D-480D-8495-DB2774316CCF}" destId="{AA48F843-A809-449D-A28D-AC02652891DB}" srcOrd="0" destOrd="0" parTransId="{620C4EDA-4C8E-4CE2-BAE5-1E1182EF20FC}" sibTransId="{CF20C307-8A58-4E64-BCAA-8AF826EEC1A3}"/>
    <dgm:cxn modelId="{C1C87E43-AEB7-444C-BCFB-A2462B3B6417}" type="presOf" srcId="{0368F277-6A37-449C-8647-D946942AFBF3}" destId="{7ECBD2FE-206A-4ED0-B898-2119DCC5EB66}" srcOrd="0" destOrd="0" presId="urn:microsoft.com/office/officeart/2018/2/layout/IconVerticalSolidList"/>
    <dgm:cxn modelId="{FA87B401-DDD7-4B35-A80E-22ECBB8F0747}" type="presOf" srcId="{93D907B2-0209-42BF-B7AF-C3225C9D7D92}" destId="{5D4CF1B3-2412-4599-A5D6-4F36D7B9B83A}" srcOrd="0" destOrd="0" presId="urn:microsoft.com/office/officeart/2018/2/layout/IconVerticalSolidList"/>
    <dgm:cxn modelId="{D87053F0-8ED1-41F5-B4D8-EF817A95B6DF}" srcId="{044AED12-4C9D-480D-8495-DB2774316CCF}" destId="{A6C7372A-E23A-4E98-B31F-B52AF9DD023E}" srcOrd="4" destOrd="0" parTransId="{A0440297-149F-4AE7-984E-22D129829454}" sibTransId="{B3D88169-5F22-443D-88C8-E9A48FBD1670}"/>
    <dgm:cxn modelId="{1B0A904C-92FC-4914-B1F9-B987D005D3AA}" srcId="{044AED12-4C9D-480D-8495-DB2774316CCF}" destId="{93D907B2-0209-42BF-B7AF-C3225C9D7D92}" srcOrd="3" destOrd="0" parTransId="{F79A070F-3AD4-442C-AA1E-C858DD53179C}" sibTransId="{7DB05401-A146-4B00-8474-883967093A88}"/>
    <dgm:cxn modelId="{0BE6DEA0-9EF2-4CF4-8123-B60CB4E81E20}" type="presParOf" srcId="{2FD9A0DF-3AD7-4668-B8BF-72D3392B3B6E}" destId="{70C588CA-2128-47C9-85FB-878BA4AB8A93}" srcOrd="0" destOrd="0" presId="urn:microsoft.com/office/officeart/2018/2/layout/IconVerticalSolidList"/>
    <dgm:cxn modelId="{9B47C307-1752-4690-ACF1-5CE03AFB9029}" type="presParOf" srcId="{70C588CA-2128-47C9-85FB-878BA4AB8A93}" destId="{A3D205D2-912E-4492-96AD-2ED06E9E7C66}" srcOrd="0" destOrd="0" presId="urn:microsoft.com/office/officeart/2018/2/layout/IconVerticalSolidList"/>
    <dgm:cxn modelId="{39A2965A-40BD-44AC-9D0B-B1BF8C723727}" type="presParOf" srcId="{70C588CA-2128-47C9-85FB-878BA4AB8A93}" destId="{03284D72-820C-46FD-BC97-87A53E4FDFFB}" srcOrd="1" destOrd="0" presId="urn:microsoft.com/office/officeart/2018/2/layout/IconVerticalSolidList"/>
    <dgm:cxn modelId="{E41908B2-6F8B-4657-9D2B-7B6F2B022E50}" type="presParOf" srcId="{70C588CA-2128-47C9-85FB-878BA4AB8A93}" destId="{A23900AC-7EEA-43EE-B581-DA799D19AE46}" srcOrd="2" destOrd="0" presId="urn:microsoft.com/office/officeart/2018/2/layout/IconVerticalSolidList"/>
    <dgm:cxn modelId="{79DADF19-7BB3-44DD-8773-82C1A4C7969A}" type="presParOf" srcId="{70C588CA-2128-47C9-85FB-878BA4AB8A93}" destId="{BE1198E2-9CE3-444E-A78E-8A9D13A02C0F}" srcOrd="3" destOrd="0" presId="urn:microsoft.com/office/officeart/2018/2/layout/IconVerticalSolidList"/>
    <dgm:cxn modelId="{06149297-41DF-4020-B935-13C3411FF870}" type="presParOf" srcId="{2FD9A0DF-3AD7-4668-B8BF-72D3392B3B6E}" destId="{BD45A249-0972-4163-809E-D0E0FDD316FA}" srcOrd="1" destOrd="0" presId="urn:microsoft.com/office/officeart/2018/2/layout/IconVerticalSolidList"/>
    <dgm:cxn modelId="{DA9965F0-59F4-45E7-9E1C-9D786ADD419E}" type="presParOf" srcId="{2FD9A0DF-3AD7-4668-B8BF-72D3392B3B6E}" destId="{B0E858CD-5257-4232-AB62-567C48A9A839}" srcOrd="2" destOrd="0" presId="urn:microsoft.com/office/officeart/2018/2/layout/IconVerticalSolidList"/>
    <dgm:cxn modelId="{7D88C4E7-1571-442F-85B8-9B5881AAAF4D}" type="presParOf" srcId="{B0E858CD-5257-4232-AB62-567C48A9A839}" destId="{9B70931A-0F7E-43F0-96AA-18049EF39028}" srcOrd="0" destOrd="0" presId="urn:microsoft.com/office/officeart/2018/2/layout/IconVerticalSolidList"/>
    <dgm:cxn modelId="{60775535-908E-4640-91DD-8B06DF5A450B}" type="presParOf" srcId="{B0E858CD-5257-4232-AB62-567C48A9A839}" destId="{95D0FF4E-3639-40D2-A2B9-41D4681E5DC1}" srcOrd="1" destOrd="0" presId="urn:microsoft.com/office/officeart/2018/2/layout/IconVerticalSolidList"/>
    <dgm:cxn modelId="{74DF5178-5329-40BC-9D42-25A54990868E}" type="presParOf" srcId="{B0E858CD-5257-4232-AB62-567C48A9A839}" destId="{FFBD4483-AD3B-4924-BE16-D57A8FDD19EF}" srcOrd="2" destOrd="0" presId="urn:microsoft.com/office/officeart/2018/2/layout/IconVerticalSolidList"/>
    <dgm:cxn modelId="{4774C7E5-F2CA-4833-BC21-FEF3CD0C32A9}" type="presParOf" srcId="{B0E858CD-5257-4232-AB62-567C48A9A839}" destId="{7ECBD2FE-206A-4ED0-B898-2119DCC5EB66}" srcOrd="3" destOrd="0" presId="urn:microsoft.com/office/officeart/2018/2/layout/IconVerticalSolidList"/>
    <dgm:cxn modelId="{4D7BD794-7DAA-4C0A-BF33-10B8ADFC94BB}" type="presParOf" srcId="{2FD9A0DF-3AD7-4668-B8BF-72D3392B3B6E}" destId="{0BD4FBD3-4F5B-489F-9CEC-B0E5955C63E0}" srcOrd="3" destOrd="0" presId="urn:microsoft.com/office/officeart/2018/2/layout/IconVerticalSolidList"/>
    <dgm:cxn modelId="{6F7E12D7-B7AC-40F8-A819-417FBD1FC922}" type="presParOf" srcId="{2FD9A0DF-3AD7-4668-B8BF-72D3392B3B6E}" destId="{A98EB609-16A4-4CE0-AFE9-0CCC986E69E7}" srcOrd="4" destOrd="0" presId="urn:microsoft.com/office/officeart/2018/2/layout/IconVerticalSolidList"/>
    <dgm:cxn modelId="{3F1AB555-2D95-4279-9CB7-796C73F80239}" type="presParOf" srcId="{A98EB609-16A4-4CE0-AFE9-0CCC986E69E7}" destId="{52062EC5-637A-4F99-8AB7-1A9EF46E2A3D}" srcOrd="0" destOrd="0" presId="urn:microsoft.com/office/officeart/2018/2/layout/IconVerticalSolidList"/>
    <dgm:cxn modelId="{4D07B86A-1A0C-4173-9B46-989D41FF3629}" type="presParOf" srcId="{A98EB609-16A4-4CE0-AFE9-0CCC986E69E7}" destId="{CAB4F163-9E65-41E8-A530-2CEFEEFA6381}" srcOrd="1" destOrd="0" presId="urn:microsoft.com/office/officeart/2018/2/layout/IconVerticalSolidList"/>
    <dgm:cxn modelId="{6A73922B-7D7F-485B-A77F-0D8A542444C6}" type="presParOf" srcId="{A98EB609-16A4-4CE0-AFE9-0CCC986E69E7}" destId="{5B52CEF2-6B82-4EED-887A-71D9D3A546DE}" srcOrd="2" destOrd="0" presId="urn:microsoft.com/office/officeart/2018/2/layout/IconVerticalSolidList"/>
    <dgm:cxn modelId="{0F433FDB-80BF-4A77-A202-F54020578469}" type="presParOf" srcId="{A98EB609-16A4-4CE0-AFE9-0CCC986E69E7}" destId="{DC691245-337D-40D7-AB1A-ADE07C07C505}" srcOrd="3" destOrd="0" presId="urn:microsoft.com/office/officeart/2018/2/layout/IconVerticalSolidList"/>
    <dgm:cxn modelId="{C65A234C-2D53-4C6A-BDC4-30BAE24DE0C6}" type="presParOf" srcId="{2FD9A0DF-3AD7-4668-B8BF-72D3392B3B6E}" destId="{AACE1497-CEBE-4815-8877-043F2DA6BC30}" srcOrd="5" destOrd="0" presId="urn:microsoft.com/office/officeart/2018/2/layout/IconVerticalSolidList"/>
    <dgm:cxn modelId="{8890D13C-222F-4355-9F91-ACF743F870EA}" type="presParOf" srcId="{2FD9A0DF-3AD7-4668-B8BF-72D3392B3B6E}" destId="{9F30E096-526A-4B15-B66C-D639696E105E}" srcOrd="6" destOrd="0" presId="urn:microsoft.com/office/officeart/2018/2/layout/IconVerticalSolidList"/>
    <dgm:cxn modelId="{8D0C57DF-F42A-443E-BC10-19582DC2E155}" type="presParOf" srcId="{9F30E096-526A-4B15-B66C-D639696E105E}" destId="{165A8629-AC18-4DAC-AE7A-4BE34F498540}" srcOrd="0" destOrd="0" presId="urn:microsoft.com/office/officeart/2018/2/layout/IconVerticalSolidList"/>
    <dgm:cxn modelId="{36FE5220-3FEA-4EDF-81BD-E4F1E14F9D9F}" type="presParOf" srcId="{9F30E096-526A-4B15-B66C-D639696E105E}" destId="{D6BCF9C3-E425-451F-BD2B-36A29A069722}" srcOrd="1" destOrd="0" presId="urn:microsoft.com/office/officeart/2018/2/layout/IconVerticalSolidList"/>
    <dgm:cxn modelId="{D0C9DC97-8666-47A5-A140-A30B2B94CD47}" type="presParOf" srcId="{9F30E096-526A-4B15-B66C-D639696E105E}" destId="{322F84C4-F909-4465-8FB1-5BB79E665CB8}" srcOrd="2" destOrd="0" presId="urn:microsoft.com/office/officeart/2018/2/layout/IconVerticalSolidList"/>
    <dgm:cxn modelId="{E8F00A87-A080-4D0F-9DF2-217B178394A5}" type="presParOf" srcId="{9F30E096-526A-4B15-B66C-D639696E105E}" destId="{5D4CF1B3-2412-4599-A5D6-4F36D7B9B83A}" srcOrd="3" destOrd="0" presId="urn:microsoft.com/office/officeart/2018/2/layout/IconVerticalSolidList"/>
    <dgm:cxn modelId="{BC4854CF-ADE3-4632-9530-6056774B26CD}" type="presParOf" srcId="{2FD9A0DF-3AD7-4668-B8BF-72D3392B3B6E}" destId="{21D364C6-F973-4C1F-A946-66D0732BAE59}" srcOrd="7" destOrd="0" presId="urn:microsoft.com/office/officeart/2018/2/layout/IconVerticalSolidList"/>
    <dgm:cxn modelId="{B8686AF6-2321-4E09-A44C-19D4BD6CCCFD}" type="presParOf" srcId="{2FD9A0DF-3AD7-4668-B8BF-72D3392B3B6E}" destId="{3150D30E-C968-4D34-81FF-5770E580C393}" srcOrd="8" destOrd="0" presId="urn:microsoft.com/office/officeart/2018/2/layout/IconVerticalSolidList"/>
    <dgm:cxn modelId="{F4D5903C-E8E0-4004-B107-76B2441E944A}" type="presParOf" srcId="{3150D30E-C968-4D34-81FF-5770E580C393}" destId="{52291B3D-B68A-4370-84B6-611F9A6E25B4}" srcOrd="0" destOrd="0" presId="urn:microsoft.com/office/officeart/2018/2/layout/IconVerticalSolidList"/>
    <dgm:cxn modelId="{044F5B14-F423-4E01-80BE-75289AD8E30A}" type="presParOf" srcId="{3150D30E-C968-4D34-81FF-5770E580C393}" destId="{6CF018D3-ED05-40BF-8F10-D18675B0162F}" srcOrd="1" destOrd="0" presId="urn:microsoft.com/office/officeart/2018/2/layout/IconVerticalSolidList"/>
    <dgm:cxn modelId="{C190B5E4-C607-4661-B274-3BD4EF512EF3}" type="presParOf" srcId="{3150D30E-C968-4D34-81FF-5770E580C393}" destId="{F1152009-C18B-47A9-B162-0090C84A1464}" srcOrd="2" destOrd="0" presId="urn:microsoft.com/office/officeart/2018/2/layout/IconVerticalSolidList"/>
    <dgm:cxn modelId="{52FF7DCA-36C4-48CC-A828-F84D0ADFAFF8}" type="presParOf" srcId="{3150D30E-C968-4D34-81FF-5770E580C393}" destId="{19E144E9-E80F-4B42-A442-DBAD89812A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B23D6-F1AC-4DFD-B85B-C1AE269D428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25D89-4830-40D9-B57F-8B321ED4BB51}">
      <dsp:nvSpPr>
        <dsp:cNvPr id="0" name=""/>
        <dsp:cNvSpPr/>
      </dsp:nvSpPr>
      <dsp:spPr>
        <a:xfrm>
          <a:off x="376522" y="280590"/>
          <a:ext cx="684586" cy="68458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0714C-6966-49FA-8A13-F1EBD81D2A5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lvl="0" algn="l" defTabSz="1066800">
            <a:lnSpc>
              <a:spcPct val="90000"/>
            </a:lnSpc>
            <a:spcBef>
              <a:spcPct val="0"/>
            </a:spcBef>
            <a:spcAft>
              <a:spcPct val="35000"/>
            </a:spcAft>
          </a:pPr>
          <a:r>
            <a:rPr lang="en-US" sz="2400" kern="1200"/>
            <a:t>Diamond is one of the valuable gem in world other than gold and silver.</a:t>
          </a:r>
        </a:p>
      </dsp:txBody>
      <dsp:txXfrm>
        <a:off x="1437631" y="531"/>
        <a:ext cx="9077968" cy="1244702"/>
      </dsp:txXfrm>
    </dsp:sp>
    <dsp:sp modelId="{CBACCFC2-6379-4D7B-84F1-2FB8B87869EC}">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40C12-A4B7-4E41-A214-1321999053FD}">
      <dsp:nvSpPr>
        <dsp:cNvPr id="0" name=""/>
        <dsp:cNvSpPr/>
      </dsp:nvSpPr>
      <dsp:spPr>
        <a:xfrm>
          <a:off x="376522" y="1836468"/>
          <a:ext cx="684586" cy="68458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D8C7E-4D4A-40A6-8F83-048728FCE040}">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lvl="0" algn="l" defTabSz="1066800">
            <a:lnSpc>
              <a:spcPct val="90000"/>
            </a:lnSpc>
            <a:spcBef>
              <a:spcPct val="0"/>
            </a:spcBef>
            <a:spcAft>
              <a:spcPct val="35000"/>
            </a:spcAft>
          </a:pPr>
          <a:r>
            <a:rPr lang="en-US" sz="2400" kern="1200"/>
            <a:t>Quality of diamond mainly determine by 4 C's such as Carat, color, clarity, cut. </a:t>
          </a:r>
        </a:p>
      </dsp:txBody>
      <dsp:txXfrm>
        <a:off x="1437631" y="1556410"/>
        <a:ext cx="9077968" cy="1244702"/>
      </dsp:txXfrm>
    </dsp:sp>
    <dsp:sp modelId="{49029D34-FC7C-47C3-8CE9-FF0984CFD83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CA75F-E378-4309-BA9D-F383D59510E3}">
      <dsp:nvSpPr>
        <dsp:cNvPr id="0" name=""/>
        <dsp:cNvSpPr/>
      </dsp:nvSpPr>
      <dsp:spPr>
        <a:xfrm>
          <a:off x="376522" y="3392347"/>
          <a:ext cx="684586" cy="68458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48EE2C-614B-4F07-B328-B33DDBE70AC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lvl="0" algn="l" defTabSz="1066800">
            <a:lnSpc>
              <a:spcPct val="90000"/>
            </a:lnSpc>
            <a:spcBef>
              <a:spcPct val="0"/>
            </a:spcBef>
            <a:spcAft>
              <a:spcPct val="35000"/>
            </a:spcAft>
          </a:pPr>
          <a:r>
            <a:rPr lang="en-US" sz="2400" kern="1200"/>
            <a:t>Jewelry diamonds have the lowest number of specific gravity with it happens to be very close to 3.52 with minimal impurities and defects.</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205D2-912E-4492-96AD-2ED06E9E7C66}">
      <dsp:nvSpPr>
        <dsp:cNvPr id="0" name=""/>
        <dsp:cNvSpPr/>
      </dsp:nvSpPr>
      <dsp:spPr>
        <a:xfrm>
          <a:off x="0" y="4"/>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84D72-820C-46FD-BC97-87A53E4FDFFB}">
      <dsp:nvSpPr>
        <dsp:cNvPr id="0" name=""/>
        <dsp:cNvSpPr/>
      </dsp:nvSpPr>
      <dsp:spPr>
        <a:xfrm>
          <a:off x="296829" y="225389"/>
          <a:ext cx="539690" cy="53969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198E2-9CE3-444E-A78E-8A9D13A02C0F}">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lvl="0" algn="l" defTabSz="844550">
            <a:lnSpc>
              <a:spcPct val="90000"/>
            </a:lnSpc>
            <a:spcBef>
              <a:spcPct val="0"/>
            </a:spcBef>
            <a:spcAft>
              <a:spcPct val="35000"/>
            </a:spcAft>
          </a:pPr>
          <a:r>
            <a:rPr lang="en-US" sz="1900" kern="1200" dirty="0"/>
            <a:t>Import required libraries.</a:t>
          </a:r>
        </a:p>
      </dsp:txBody>
      <dsp:txXfrm>
        <a:off x="1133349" y="4606"/>
        <a:ext cx="5455341" cy="981254"/>
      </dsp:txXfrm>
    </dsp:sp>
    <dsp:sp modelId="{9B70931A-0F7E-43F0-96AA-18049EF39028}">
      <dsp:nvSpPr>
        <dsp:cNvPr id="0" name=""/>
        <dsp:cNvSpPr/>
      </dsp:nvSpPr>
      <dsp:spPr>
        <a:xfrm>
          <a:off x="0" y="1218615"/>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0FF4E-3639-40D2-A2B9-41D4681E5DC1}">
      <dsp:nvSpPr>
        <dsp:cNvPr id="0" name=""/>
        <dsp:cNvSpPr/>
      </dsp:nvSpPr>
      <dsp:spPr>
        <a:xfrm>
          <a:off x="296829" y="1451957"/>
          <a:ext cx="539690" cy="53969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CBD2FE-206A-4ED0-B898-2119DCC5EB66}">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lvl="0" algn="l" defTabSz="844550">
            <a:lnSpc>
              <a:spcPct val="90000"/>
            </a:lnSpc>
            <a:spcBef>
              <a:spcPct val="0"/>
            </a:spcBef>
            <a:spcAft>
              <a:spcPct val="35000"/>
            </a:spcAft>
          </a:pPr>
          <a:r>
            <a:rPr lang="en-US" sz="1900" kern="1200" dirty="0"/>
            <a:t>Data Preprocessing/Feature Engineering And </a:t>
          </a:r>
          <a:r>
            <a:rPr lang="en-US" sz="1900" kern="1200" dirty="0" err="1"/>
            <a:t>Eda</a:t>
          </a:r>
          <a:r>
            <a:rPr lang="en-US" sz="1900" kern="1200" dirty="0"/>
            <a:t>.</a:t>
          </a:r>
        </a:p>
      </dsp:txBody>
      <dsp:txXfrm>
        <a:off x="1133349" y="1231175"/>
        <a:ext cx="5455341" cy="981254"/>
      </dsp:txXfrm>
    </dsp:sp>
    <dsp:sp modelId="{52062EC5-637A-4F99-8AB7-1A9EF46E2A3D}">
      <dsp:nvSpPr>
        <dsp:cNvPr id="0" name=""/>
        <dsp:cNvSpPr/>
      </dsp:nvSpPr>
      <dsp:spPr>
        <a:xfrm>
          <a:off x="0" y="2457744"/>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4F163-9E65-41E8-A530-2CEFEEFA6381}">
      <dsp:nvSpPr>
        <dsp:cNvPr id="0" name=""/>
        <dsp:cNvSpPr/>
      </dsp:nvSpPr>
      <dsp:spPr>
        <a:xfrm>
          <a:off x="296829" y="2678526"/>
          <a:ext cx="539690" cy="53969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691245-337D-40D7-AB1A-ADE07C07C505}">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lvl="0" algn="l" defTabSz="844550">
            <a:lnSpc>
              <a:spcPct val="90000"/>
            </a:lnSpc>
            <a:spcBef>
              <a:spcPct val="0"/>
            </a:spcBef>
            <a:spcAft>
              <a:spcPct val="35000"/>
            </a:spcAft>
          </a:pPr>
          <a:r>
            <a:rPr lang="en-US" sz="1900" kern="1200" dirty="0"/>
            <a:t>FEATURE SELECTION {Train-Test-Split}</a:t>
          </a:r>
        </a:p>
      </dsp:txBody>
      <dsp:txXfrm>
        <a:off x="1133349" y="2457744"/>
        <a:ext cx="5455341" cy="981254"/>
      </dsp:txXfrm>
    </dsp:sp>
    <dsp:sp modelId="{165A8629-AC18-4DAC-AE7A-4BE34F498540}">
      <dsp:nvSpPr>
        <dsp:cNvPr id="0" name=""/>
        <dsp:cNvSpPr/>
      </dsp:nvSpPr>
      <dsp:spPr>
        <a:xfrm>
          <a:off x="0" y="3684312"/>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CF9C3-E425-451F-BD2B-36A29A069722}">
      <dsp:nvSpPr>
        <dsp:cNvPr id="0" name=""/>
        <dsp:cNvSpPr/>
      </dsp:nvSpPr>
      <dsp:spPr>
        <a:xfrm>
          <a:off x="296829" y="3905095"/>
          <a:ext cx="539690" cy="53969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4CF1B3-2412-4599-A5D6-4F36D7B9B83A}">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lvl="0" algn="l" defTabSz="844550">
            <a:lnSpc>
              <a:spcPct val="90000"/>
            </a:lnSpc>
            <a:spcBef>
              <a:spcPct val="0"/>
            </a:spcBef>
            <a:spcAft>
              <a:spcPct val="35000"/>
            </a:spcAft>
          </a:pPr>
          <a:r>
            <a:rPr lang="en-US" sz="1900" kern="1200" dirty="0"/>
            <a:t>Model Building And </a:t>
          </a:r>
        </a:p>
      </dsp:txBody>
      <dsp:txXfrm>
        <a:off x="1133349" y="3684312"/>
        <a:ext cx="5455341" cy="981254"/>
      </dsp:txXfrm>
    </dsp:sp>
    <dsp:sp modelId="{52291B3D-B68A-4370-84B6-611F9A6E25B4}">
      <dsp:nvSpPr>
        <dsp:cNvPr id="0" name=""/>
        <dsp:cNvSpPr/>
      </dsp:nvSpPr>
      <dsp:spPr>
        <a:xfrm>
          <a:off x="0" y="4910881"/>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018D3-ED05-40BF-8F10-D18675B0162F}">
      <dsp:nvSpPr>
        <dsp:cNvPr id="0" name=""/>
        <dsp:cNvSpPr/>
      </dsp:nvSpPr>
      <dsp:spPr>
        <a:xfrm>
          <a:off x="296829" y="5131663"/>
          <a:ext cx="539690" cy="53969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144E9-E80F-4B42-A442-DBAD89812A89}">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lvl="0" algn="l" defTabSz="844550">
            <a:lnSpc>
              <a:spcPct val="90000"/>
            </a:lnSpc>
            <a:spcBef>
              <a:spcPct val="0"/>
            </a:spcBef>
            <a:spcAft>
              <a:spcPct val="35000"/>
            </a:spcAft>
          </a:pPr>
          <a:r>
            <a:rPr lang="en-US" sz="1900" kern="1200" dirty="0"/>
            <a:t>Evaluation.</a:t>
          </a:r>
        </a:p>
      </dsp:txBody>
      <dsp:txXfrm>
        <a:off x="1133349" y="4910881"/>
        <a:ext cx="5455341" cy="9812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985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3949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277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708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569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7200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585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0984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949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328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198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8550974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 name="Rectangle 226">
            <a:extLst>
              <a:ext uri="{FF2B5EF4-FFF2-40B4-BE49-F238E27FC236}">
                <a16:creationId xmlns:a16="http://schemas.microsoft.com/office/drawing/2014/main" xmlns="" id="{8A94871E-96FC-4ADE-815B-41A636E34F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0040"/>
            <a:ext cx="6692827" cy="3892669"/>
          </a:xfrm>
        </p:spPr>
        <p:txBody>
          <a:bodyPr>
            <a:normAutofit/>
          </a:bodyPr>
          <a:lstStyle/>
          <a:p>
            <a:pPr algn="l"/>
            <a:r>
              <a:rPr lang="en-US" sz="6600">
                <a:latin typeface="Arial Nova"/>
                <a:cs typeface="Calibri Light"/>
              </a:rPr>
              <a:t>Diamond Price Prediction in R </a:t>
            </a:r>
            <a:endParaRPr lang="en-US" sz="6600">
              <a:latin typeface="Arial Nova"/>
            </a:endParaRPr>
          </a:p>
        </p:txBody>
      </p:sp>
      <p:sp>
        <p:nvSpPr>
          <p:cNvPr id="3" name="Subtitle 2"/>
          <p:cNvSpPr>
            <a:spLocks noGrp="1"/>
          </p:cNvSpPr>
          <p:nvPr>
            <p:ph type="subTitle" idx="1"/>
          </p:nvPr>
        </p:nvSpPr>
        <p:spPr>
          <a:xfrm>
            <a:off x="640080" y="4631161"/>
            <a:ext cx="6692827" cy="1569486"/>
          </a:xfrm>
        </p:spPr>
        <p:txBody>
          <a:bodyPr vert="horz" lIns="91440" tIns="45720" rIns="91440" bIns="45720" rtlCol="0">
            <a:normAutofit/>
          </a:bodyPr>
          <a:lstStyle/>
          <a:p>
            <a:pPr algn="l"/>
            <a:r>
              <a:rPr lang="en-US">
                <a:latin typeface="Arial Nova"/>
              </a:rPr>
              <a:t>Rahul Marru</a:t>
            </a:r>
          </a:p>
          <a:p>
            <a:pPr algn="l"/>
            <a:r>
              <a:rPr lang="en-US">
                <a:latin typeface="Arial Nova"/>
              </a:rPr>
              <a:t>Manivardhan Reddy  Pindi</a:t>
            </a:r>
            <a:endParaRPr lang="en-US">
              <a:latin typeface="Arial Nova"/>
              <a:cs typeface="Calibri"/>
            </a:endParaRPr>
          </a:p>
        </p:txBody>
      </p:sp>
      <p:sp>
        <p:nvSpPr>
          <p:cNvPr id="236"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3" descr="Cut diamond">
            <a:extLst>
              <a:ext uri="{FF2B5EF4-FFF2-40B4-BE49-F238E27FC236}">
                <a16:creationId xmlns:a16="http://schemas.microsoft.com/office/drawing/2014/main" xmlns="" id="{44E5BAD7-5000-9B50-EF28-E569A8F336B4}"/>
              </a:ext>
            </a:extLst>
          </p:cNvPr>
          <p:cNvPicPr>
            <a:picLocks noChangeAspect="1"/>
          </p:cNvPicPr>
          <p:nvPr/>
        </p:nvPicPr>
        <p:blipFill rotWithShape="1">
          <a:blip r:embed="rId2"/>
          <a:srcRect l="32772" r="9191" b="-1"/>
          <a:stretch/>
        </p:blipFill>
        <p:spPr>
          <a:xfrm>
            <a:off x="7781544" y="960240"/>
            <a:ext cx="4087368" cy="4701045"/>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4" name="Picture 4">
            <a:extLst>
              <a:ext uri="{FF2B5EF4-FFF2-40B4-BE49-F238E27FC236}">
                <a16:creationId xmlns:a16="http://schemas.microsoft.com/office/drawing/2014/main" xmlns="" id="{F2B8600E-CBAA-3B5C-9C52-0DD4EBA50E78}"/>
              </a:ext>
            </a:extLst>
          </p:cNvPr>
          <p:cNvPicPr>
            <a:picLocks noGrp="1" noChangeAspect="1"/>
          </p:cNvPicPr>
          <p:nvPr>
            <p:ph idx="1"/>
          </p:nvPr>
        </p:nvPicPr>
        <p:blipFill>
          <a:blip r:embed="rId2"/>
          <a:stretch>
            <a:fillRect/>
          </a:stretch>
        </p:blipFill>
        <p:spPr>
          <a:xfrm>
            <a:off x="5111750" y="685800"/>
            <a:ext cx="6288088" cy="414338"/>
          </a:xfrm>
        </p:spPr>
      </p:pic>
      <p:pic>
        <p:nvPicPr>
          <p:cNvPr id="5" name="Picture 5">
            <a:extLst>
              <a:ext uri="{FF2B5EF4-FFF2-40B4-BE49-F238E27FC236}">
                <a16:creationId xmlns:a16="http://schemas.microsoft.com/office/drawing/2014/main" xmlns="" id="{48B688BB-B092-A791-7AF8-B9A12B62C95A}"/>
              </a:ext>
            </a:extLst>
          </p:cNvPr>
          <p:cNvPicPr>
            <a:picLocks noChangeAspect="1"/>
          </p:cNvPicPr>
          <p:nvPr/>
        </p:nvPicPr>
        <p:blipFill>
          <a:blip r:embed="rId3"/>
          <a:stretch>
            <a:fillRect/>
          </a:stretch>
        </p:blipFill>
        <p:spPr>
          <a:xfrm>
            <a:off x="5111750" y="1160463"/>
            <a:ext cx="6288088" cy="4629150"/>
          </a:xfrm>
          <a:prstGeom prst="rect">
            <a:avLst/>
          </a:prstGeom>
        </p:spPr>
      </p:pic>
      <p:sp>
        <p:nvSpPr>
          <p:cNvPr id="2" name="Title 1">
            <a:extLst>
              <a:ext uri="{FF2B5EF4-FFF2-40B4-BE49-F238E27FC236}">
                <a16:creationId xmlns:a16="http://schemas.microsoft.com/office/drawing/2014/main" xmlns="" id="{5F7360C4-FDC5-A125-9623-6581FC9911F6}"/>
              </a:ext>
            </a:extLst>
          </p:cNvPr>
          <p:cNvSpPr>
            <a:spLocks noGrp="1"/>
          </p:cNvSpPr>
          <p:nvPr>
            <p:ph type="title"/>
          </p:nvPr>
        </p:nvSpPr>
        <p:spPr>
          <a:xfrm>
            <a:off x="535020" y="685800"/>
            <a:ext cx="2780271" cy="5105400"/>
          </a:xfrm>
        </p:spPr>
        <p:txBody>
          <a:bodyPr>
            <a:normAutofit/>
          </a:bodyPr>
          <a:lstStyle/>
          <a:p>
            <a:r>
              <a:rPr lang="en-US" sz="4000" dirty="0">
                <a:cs typeface="Calibri Light"/>
              </a:rPr>
              <a:t/>
            </a:r>
            <a:br>
              <a:rPr lang="en-US" sz="4000" dirty="0">
                <a:cs typeface="Calibri Light"/>
              </a:rPr>
            </a:br>
            <a:r>
              <a:rPr lang="en-US" sz="4000" dirty="0">
                <a:solidFill>
                  <a:srgbClr val="FFFFFF"/>
                </a:solidFill>
                <a:cs typeface="Calibri Light"/>
              </a:rPr>
              <a:t>EDA -</a:t>
            </a:r>
            <a:r>
              <a:rPr lang="en-US" sz="4000" dirty="0">
                <a:solidFill>
                  <a:srgbClr val="FFFFFF"/>
                </a:solidFill>
              </a:rPr>
              <a:t>Correlations between pairs of numerical variables</a:t>
            </a:r>
          </a:p>
          <a:p>
            <a:endParaRPr lang="en-US" sz="4000" dirty="0">
              <a:solidFill>
                <a:srgbClr val="FFFFFF"/>
              </a:solidFill>
              <a:cs typeface="Calibri Light"/>
            </a:endParaRPr>
          </a:p>
        </p:txBody>
      </p:sp>
    </p:spTree>
    <p:extLst>
      <p:ext uri="{BB962C8B-B14F-4D97-AF65-F5344CB8AC3E}">
        <p14:creationId xmlns:p14="http://schemas.microsoft.com/office/powerpoint/2010/main" val="210560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6E5643DE-5FCE-D109-C30F-52B68C3D2E04}"/>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Perform One-Hot Encoding on Data</a:t>
            </a:r>
          </a:p>
          <a:p>
            <a:endParaRPr lang="en-US" dirty="0">
              <a:solidFill>
                <a:srgbClr val="FFFFFF"/>
              </a:solidFill>
              <a:cs typeface="Calibri Light"/>
            </a:endParaRPr>
          </a:p>
        </p:txBody>
      </p:sp>
      <p:sp>
        <p:nvSpPr>
          <p:cNvPr id="3" name="Content Placeholder 2">
            <a:extLst>
              <a:ext uri="{FF2B5EF4-FFF2-40B4-BE49-F238E27FC236}">
                <a16:creationId xmlns:a16="http://schemas.microsoft.com/office/drawing/2014/main" xmlns="" id="{D5B0E6CD-883C-8AA1-353D-399424E19765}"/>
              </a:ext>
            </a:extLst>
          </p:cNvPr>
          <p:cNvSpPr>
            <a:spLocks noGrp="1"/>
          </p:cNvSpPr>
          <p:nvPr>
            <p:ph idx="1"/>
          </p:nvPr>
        </p:nvSpPr>
        <p:spPr>
          <a:xfrm>
            <a:off x="4699818" y="640082"/>
            <a:ext cx="6848715" cy="2484884"/>
          </a:xfrm>
        </p:spPr>
        <p:txBody>
          <a:bodyPr vert="horz" lIns="91440" tIns="45720" rIns="91440" bIns="45720" rtlCol="0" anchor="ctr">
            <a:normAutofit/>
          </a:bodyPr>
          <a:lstStyle/>
          <a:p>
            <a:pPr marL="0" indent="0">
              <a:buNone/>
            </a:pPr>
            <a:r>
              <a:rPr lang="en-US" sz="2400" dirty="0">
                <a:latin typeface="Arial Nova"/>
                <a:ea typeface="+mn-lt"/>
                <a:cs typeface="+mn-lt"/>
              </a:rPr>
              <a:t>We would perform one-hot encoding to convert a categorical variable that contains in clarity, color and cut columns  into new variables that contain only 0 and 1 values.</a:t>
            </a:r>
          </a:p>
          <a:p>
            <a:pPr marL="0" indent="0">
              <a:buNone/>
            </a:pPr>
            <a:r>
              <a:rPr lang="en-US" sz="2400" b="1" dirty="0">
                <a:latin typeface="Arial Nova"/>
                <a:cs typeface="Calibri"/>
              </a:rPr>
              <a:t>Clarity Column:</a:t>
            </a:r>
          </a:p>
        </p:txBody>
      </p:sp>
      <p:pic>
        <p:nvPicPr>
          <p:cNvPr id="4" name="Picture 4">
            <a:extLst>
              <a:ext uri="{FF2B5EF4-FFF2-40B4-BE49-F238E27FC236}">
                <a16:creationId xmlns:a16="http://schemas.microsoft.com/office/drawing/2014/main" xmlns="" id="{9EA552D8-465F-A7F6-1136-6ACB12D8A337}"/>
              </a:ext>
            </a:extLst>
          </p:cNvPr>
          <p:cNvPicPr>
            <a:picLocks noChangeAspect="1"/>
          </p:cNvPicPr>
          <p:nvPr/>
        </p:nvPicPr>
        <p:blipFill>
          <a:blip r:embed="rId2"/>
          <a:stretch>
            <a:fillRect/>
          </a:stretch>
        </p:blipFill>
        <p:spPr>
          <a:xfrm>
            <a:off x="4978956" y="3475453"/>
            <a:ext cx="6244918" cy="2488335"/>
          </a:xfrm>
          <a:prstGeom prst="rect">
            <a:avLst/>
          </a:prstGeom>
        </p:spPr>
      </p:pic>
    </p:spTree>
    <p:extLst>
      <p:ext uri="{BB962C8B-B14F-4D97-AF65-F5344CB8AC3E}">
        <p14:creationId xmlns:p14="http://schemas.microsoft.com/office/powerpoint/2010/main" val="171528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9A5B90-8174-FE20-0D9C-D05D72EDCB6A}"/>
              </a:ext>
            </a:extLst>
          </p:cNvPr>
          <p:cNvSpPr>
            <a:spLocks noGrp="1"/>
          </p:cNvSpPr>
          <p:nvPr>
            <p:ph idx="1"/>
          </p:nvPr>
        </p:nvSpPr>
        <p:spPr>
          <a:xfrm>
            <a:off x="838200" y="330380"/>
            <a:ext cx="10515600" cy="5846583"/>
          </a:xfrm>
        </p:spPr>
        <p:txBody>
          <a:bodyPr vert="horz" lIns="91440" tIns="45720" rIns="91440" bIns="45720" rtlCol="0" anchor="t">
            <a:normAutofit/>
          </a:bodyPr>
          <a:lstStyle/>
          <a:p>
            <a:pPr marL="457200" lvl="1" indent="0">
              <a:buNone/>
            </a:pPr>
            <a:endParaRPr lang="en-US" b="1" dirty="0">
              <a:cs typeface="Calibri"/>
            </a:endParaRPr>
          </a:p>
          <a:p>
            <a:pPr marL="457200" lvl="1" indent="0">
              <a:buNone/>
            </a:pPr>
            <a:r>
              <a:rPr lang="en-US" b="1" dirty="0">
                <a:latin typeface="Arial Nova"/>
                <a:cs typeface="Calibri"/>
              </a:rPr>
              <a:t>Color Column: </a:t>
            </a:r>
            <a:r>
              <a:rPr lang="en-US" b="1" dirty="0">
                <a:cs typeface="Calibri"/>
              </a:rPr>
              <a:t>   </a:t>
            </a:r>
            <a:endParaRPr lang="en-US" dirty="0">
              <a:cs typeface="Calibri"/>
            </a:endParaRPr>
          </a:p>
          <a:p>
            <a:pPr marL="457200" lvl="1" indent="0">
              <a:buNone/>
            </a:pPr>
            <a:endParaRPr lang="en-US" b="1" dirty="0">
              <a:cs typeface="Calibri"/>
            </a:endParaRPr>
          </a:p>
          <a:p>
            <a:pPr marL="457200" lvl="1" indent="0">
              <a:buNone/>
            </a:pPr>
            <a:endParaRPr lang="en-US" b="1" dirty="0">
              <a:cs typeface="Calibri"/>
            </a:endParaRPr>
          </a:p>
          <a:p>
            <a:pPr marL="457200" lvl="1" indent="0">
              <a:buNone/>
            </a:pPr>
            <a:endParaRPr lang="en-US" b="1" dirty="0">
              <a:cs typeface="Calibri"/>
            </a:endParaRPr>
          </a:p>
          <a:p>
            <a:pPr marL="457200" lvl="1" indent="0">
              <a:buNone/>
            </a:pPr>
            <a:endParaRPr lang="en-US" b="1" dirty="0">
              <a:cs typeface="Calibri"/>
            </a:endParaRPr>
          </a:p>
          <a:p>
            <a:pPr marL="457200" lvl="1" indent="0">
              <a:buNone/>
            </a:pPr>
            <a:endParaRPr lang="en-US" b="1" dirty="0">
              <a:cs typeface="Calibri"/>
            </a:endParaRPr>
          </a:p>
          <a:p>
            <a:pPr marL="457200" lvl="1" indent="0">
              <a:buNone/>
            </a:pPr>
            <a:endParaRPr lang="en-US" b="1" dirty="0">
              <a:cs typeface="Calibri"/>
            </a:endParaRPr>
          </a:p>
          <a:p>
            <a:pPr marL="457200" lvl="1" indent="0">
              <a:buNone/>
            </a:pPr>
            <a:endParaRPr lang="en-US" b="1" dirty="0">
              <a:cs typeface="Calibri"/>
            </a:endParaRPr>
          </a:p>
          <a:p>
            <a:pPr marL="457200" lvl="1" indent="0">
              <a:buNone/>
            </a:pPr>
            <a:r>
              <a:rPr lang="en-US" b="1" dirty="0">
                <a:latin typeface="Arial Nova"/>
                <a:ea typeface="+mn-lt"/>
                <a:cs typeface="+mn-lt"/>
              </a:rPr>
              <a:t>Cut Column:</a:t>
            </a:r>
            <a:r>
              <a:rPr lang="en-US" b="1" dirty="0">
                <a:latin typeface="Arial Nova"/>
                <a:cs typeface="Calibri"/>
              </a:rPr>
              <a:t>  </a:t>
            </a:r>
            <a:r>
              <a:rPr lang="en-US" b="1" dirty="0">
                <a:cs typeface="Calibri"/>
              </a:rPr>
              <a:t>                                              </a:t>
            </a:r>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xmlns="" id="{8604ECCD-42D9-B66E-97EF-58F23B5141B5}"/>
              </a:ext>
            </a:extLst>
          </p:cNvPr>
          <p:cNvPicPr>
            <a:picLocks noChangeAspect="1"/>
          </p:cNvPicPr>
          <p:nvPr/>
        </p:nvPicPr>
        <p:blipFill>
          <a:blip r:embed="rId2"/>
          <a:stretch>
            <a:fillRect/>
          </a:stretch>
        </p:blipFill>
        <p:spPr>
          <a:xfrm>
            <a:off x="3459193" y="1168025"/>
            <a:ext cx="6625087" cy="2681647"/>
          </a:xfrm>
          <a:prstGeom prst="rect">
            <a:avLst/>
          </a:prstGeom>
        </p:spPr>
      </p:pic>
      <p:pic>
        <p:nvPicPr>
          <p:cNvPr id="5" name="Picture 5" descr="Text&#10;&#10;Description automatically generated">
            <a:extLst>
              <a:ext uri="{FF2B5EF4-FFF2-40B4-BE49-F238E27FC236}">
                <a16:creationId xmlns:a16="http://schemas.microsoft.com/office/drawing/2014/main" xmlns="" id="{974AEA91-30B6-B779-BDB1-F1ED3A732557}"/>
              </a:ext>
            </a:extLst>
          </p:cNvPr>
          <p:cNvPicPr>
            <a:picLocks noChangeAspect="1"/>
          </p:cNvPicPr>
          <p:nvPr/>
        </p:nvPicPr>
        <p:blipFill>
          <a:blip r:embed="rId3"/>
          <a:stretch>
            <a:fillRect/>
          </a:stretch>
        </p:blipFill>
        <p:spPr>
          <a:xfrm>
            <a:off x="3459193" y="4348673"/>
            <a:ext cx="6308783" cy="2171935"/>
          </a:xfrm>
          <a:prstGeom prst="rect">
            <a:avLst/>
          </a:prstGeom>
        </p:spPr>
      </p:pic>
    </p:spTree>
    <p:extLst>
      <p:ext uri="{BB962C8B-B14F-4D97-AF65-F5344CB8AC3E}">
        <p14:creationId xmlns:p14="http://schemas.microsoft.com/office/powerpoint/2010/main" val="60508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6B42EDA-2067-60C0-925E-26A1DE35E9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One-Hot Encoded Data after Applying</a:t>
            </a:r>
          </a:p>
        </p:txBody>
      </p:sp>
      <p:pic>
        <p:nvPicPr>
          <p:cNvPr id="4" name="Picture 4" descr="Table&#10;&#10;Description automatically generated">
            <a:extLst>
              <a:ext uri="{FF2B5EF4-FFF2-40B4-BE49-F238E27FC236}">
                <a16:creationId xmlns:a16="http://schemas.microsoft.com/office/drawing/2014/main" xmlns="" id="{616A6DB4-7BA8-FF81-0005-60DA0D2D7BF2}"/>
              </a:ext>
            </a:extLst>
          </p:cNvPr>
          <p:cNvPicPr>
            <a:picLocks noGrp="1" noChangeAspect="1"/>
          </p:cNvPicPr>
          <p:nvPr>
            <p:ph idx="1"/>
          </p:nvPr>
        </p:nvPicPr>
        <p:blipFill>
          <a:blip r:embed="rId2"/>
          <a:stretch>
            <a:fillRect/>
          </a:stretch>
        </p:blipFill>
        <p:spPr>
          <a:xfrm>
            <a:off x="895764" y="1675227"/>
            <a:ext cx="10400471" cy="4394199"/>
          </a:xfrm>
          <a:prstGeom prst="rect">
            <a:avLst/>
          </a:prstGeom>
        </p:spPr>
      </p:pic>
    </p:spTree>
    <p:extLst>
      <p:ext uri="{BB962C8B-B14F-4D97-AF65-F5344CB8AC3E}">
        <p14:creationId xmlns:p14="http://schemas.microsoft.com/office/powerpoint/2010/main" val="49416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DCE37F-1DB6-B4BE-8278-0BD3B5FB04B1}"/>
              </a:ext>
            </a:extLst>
          </p:cNvPr>
          <p:cNvSpPr>
            <a:spLocks noGrp="1"/>
          </p:cNvSpPr>
          <p:nvPr>
            <p:ph type="title"/>
          </p:nvPr>
        </p:nvSpPr>
        <p:spPr>
          <a:xfrm>
            <a:off x="490537" y="651752"/>
            <a:ext cx="11210925" cy="744836"/>
          </a:xfrm>
        </p:spPr>
        <p:txBody>
          <a:bodyPr vert="horz" lIns="91440" tIns="45720" rIns="91440" bIns="45720" rtlCol="0" anchor="ctr">
            <a:normAutofit/>
          </a:bodyPr>
          <a:lstStyle/>
          <a:p>
            <a:pPr algn="ctr"/>
            <a:r>
              <a:rPr lang="en-US" sz="2700" b="1" kern="1200" dirty="0">
                <a:solidFill>
                  <a:schemeClr val="bg1"/>
                </a:solidFill>
                <a:latin typeface="+mj-lt"/>
                <a:ea typeface="+mj-ea"/>
                <a:cs typeface="+mj-cs"/>
              </a:rPr>
              <a:t>Drop the Original Categorical Variables  -&gt; { </a:t>
            </a:r>
            <a:r>
              <a:rPr lang="en-US" sz="2700" b="1" kern="1200" dirty="0" err="1">
                <a:solidFill>
                  <a:schemeClr val="bg1"/>
                </a:solidFill>
                <a:latin typeface="+mj-lt"/>
                <a:ea typeface="+mj-ea"/>
                <a:cs typeface="+mj-cs"/>
              </a:rPr>
              <a:t>clarity_ord</a:t>
            </a:r>
            <a:r>
              <a:rPr lang="en-US" sz="2700" b="1" kern="1200" dirty="0">
                <a:solidFill>
                  <a:schemeClr val="bg1"/>
                </a:solidFill>
                <a:latin typeface="+mj-lt"/>
                <a:ea typeface="+mj-ea"/>
                <a:cs typeface="+mj-cs"/>
              </a:rPr>
              <a:t>, </a:t>
            </a:r>
            <a:r>
              <a:rPr lang="en-US" sz="2700" b="1" kern="1200" dirty="0" err="1">
                <a:solidFill>
                  <a:schemeClr val="bg1"/>
                </a:solidFill>
                <a:latin typeface="+mj-lt"/>
                <a:ea typeface="+mj-ea"/>
                <a:cs typeface="+mj-cs"/>
              </a:rPr>
              <a:t>color_ord</a:t>
            </a:r>
            <a:r>
              <a:rPr lang="en-US" sz="2700" b="1" kern="1200" dirty="0">
                <a:solidFill>
                  <a:schemeClr val="bg1"/>
                </a:solidFill>
                <a:latin typeface="+mj-lt"/>
                <a:ea typeface="+mj-ea"/>
                <a:cs typeface="+mj-cs"/>
              </a:rPr>
              <a:t>, </a:t>
            </a:r>
            <a:r>
              <a:rPr lang="en-US" sz="2700" b="1" kern="1200" dirty="0" err="1">
                <a:solidFill>
                  <a:schemeClr val="bg1"/>
                </a:solidFill>
                <a:latin typeface="+mj-lt"/>
                <a:ea typeface="+mj-ea"/>
                <a:cs typeface="+mj-cs"/>
              </a:rPr>
              <a:t>cut_ord</a:t>
            </a:r>
            <a:endParaRPr lang="en-US" sz="2700" b="1" kern="1200" dirty="0">
              <a:solidFill>
                <a:schemeClr val="bg1"/>
              </a:solidFill>
              <a:latin typeface="+mj-lt"/>
              <a:cs typeface="Calibri Light"/>
            </a:endParaRPr>
          </a:p>
          <a:p>
            <a:pPr algn="ctr"/>
            <a:endParaRPr lang="en-US" sz="2700" kern="1200" dirty="0">
              <a:solidFill>
                <a:schemeClr val="bg1"/>
              </a:solidFill>
              <a:latin typeface="+mj-lt"/>
              <a:ea typeface="+mj-ea"/>
              <a:cs typeface="+mj-cs"/>
            </a:endParaRPr>
          </a:p>
        </p:txBody>
      </p:sp>
      <p:pic>
        <p:nvPicPr>
          <p:cNvPr id="4" name="Picture 4">
            <a:extLst>
              <a:ext uri="{FF2B5EF4-FFF2-40B4-BE49-F238E27FC236}">
                <a16:creationId xmlns:a16="http://schemas.microsoft.com/office/drawing/2014/main" xmlns="" id="{08004AA5-98B3-60D1-D052-43156789A516}"/>
              </a:ext>
            </a:extLst>
          </p:cNvPr>
          <p:cNvPicPr>
            <a:picLocks noGrp="1" noChangeAspect="1"/>
          </p:cNvPicPr>
          <p:nvPr>
            <p:ph idx="1"/>
          </p:nvPr>
        </p:nvPicPr>
        <p:blipFill>
          <a:blip r:embed="rId2"/>
          <a:stretch>
            <a:fillRect/>
          </a:stretch>
        </p:blipFill>
        <p:spPr>
          <a:xfrm>
            <a:off x="638350" y="1683512"/>
            <a:ext cx="10783310" cy="4394199"/>
          </a:xfrm>
          <a:prstGeom prst="rect">
            <a:avLst/>
          </a:prstGeom>
        </p:spPr>
      </p:pic>
    </p:spTree>
    <p:extLst>
      <p:ext uri="{BB962C8B-B14F-4D97-AF65-F5344CB8AC3E}">
        <p14:creationId xmlns:p14="http://schemas.microsoft.com/office/powerpoint/2010/main" val="1617618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22A3E-BEC0-D48F-9D7E-44F1DE298E5D}"/>
              </a:ext>
            </a:extLst>
          </p:cNvPr>
          <p:cNvSpPr>
            <a:spLocks noGrp="1"/>
          </p:cNvSpPr>
          <p:nvPr>
            <p:ph type="title"/>
          </p:nvPr>
        </p:nvSpPr>
        <p:spPr>
          <a:xfrm>
            <a:off x="1286934" y="1286934"/>
            <a:ext cx="9618132" cy="790147"/>
          </a:xfrm>
          <a:solidFill>
            <a:schemeClr val="tx1"/>
          </a:solidFill>
        </p:spPr>
        <p:txBody>
          <a:bodyPr vert="horz" lIns="91440" tIns="45720" rIns="91440" bIns="45720" rtlCol="0" anchor="ctr">
            <a:noAutofit/>
          </a:bodyPr>
          <a:lstStyle/>
          <a:p>
            <a:pPr algn="ctr"/>
            <a:r>
              <a:rPr lang="en-US" sz="3600" b="1" dirty="0">
                <a:cs typeface="Calibri Light"/>
              </a:rPr>
              <a:t/>
            </a:r>
            <a:br>
              <a:rPr lang="en-US" sz="3600" b="1" dirty="0">
                <a:cs typeface="Calibri Light"/>
              </a:rPr>
            </a:br>
            <a:r>
              <a:rPr lang="en-US" sz="3600" b="1" dirty="0"/>
              <a:t/>
            </a:r>
            <a:br>
              <a:rPr lang="en-US" sz="3600" b="1" dirty="0"/>
            </a:br>
            <a:r>
              <a:rPr lang="en-US" sz="3600" b="1" dirty="0">
                <a:solidFill>
                  <a:schemeClr val="bg1"/>
                </a:solidFill>
              </a:rPr>
              <a:t>Train-Test Split Procedure</a:t>
            </a:r>
            <a:endParaRPr lang="en-US" sz="3600" dirty="0">
              <a:solidFill>
                <a:schemeClr val="bg1"/>
              </a:solidFill>
              <a:cs typeface="Calibri Light"/>
            </a:endParaRPr>
          </a:p>
          <a:p>
            <a:pPr algn="ctr"/>
            <a:endParaRPr lang="en-US" sz="3600" b="1" dirty="0">
              <a:solidFill>
                <a:schemeClr val="bg1"/>
              </a:solidFill>
              <a:cs typeface="Calibri Light"/>
            </a:endParaRPr>
          </a:p>
          <a:p>
            <a:pPr algn="ctr"/>
            <a:endParaRPr lang="en-US" sz="3600" dirty="0">
              <a:solidFill>
                <a:schemeClr val="bg1"/>
              </a:solidFill>
              <a:cs typeface="Calibri Light"/>
            </a:endParaRPr>
          </a:p>
        </p:txBody>
      </p:sp>
      <p:sp>
        <p:nvSpPr>
          <p:cNvPr id="3" name="Content Placeholder 2">
            <a:extLst>
              <a:ext uri="{FF2B5EF4-FFF2-40B4-BE49-F238E27FC236}">
                <a16:creationId xmlns:a16="http://schemas.microsoft.com/office/drawing/2014/main" xmlns="" id="{BAFBF1FF-7380-FE40-5CA1-85BD5A3AAFBB}"/>
              </a:ext>
            </a:extLst>
          </p:cNvPr>
          <p:cNvSpPr>
            <a:spLocks noGrp="1"/>
          </p:cNvSpPr>
          <p:nvPr>
            <p:ph idx="1"/>
          </p:nvPr>
        </p:nvSpPr>
        <p:spPr>
          <a:xfrm>
            <a:off x="1286934" y="2365002"/>
            <a:ext cx="9618132" cy="1536382"/>
          </a:xfrm>
        </p:spPr>
        <p:txBody>
          <a:bodyPr vert="horz" lIns="91440" tIns="45720" rIns="91440" bIns="45720" rtlCol="0">
            <a:normAutofit/>
          </a:bodyPr>
          <a:lstStyle/>
          <a:p>
            <a:pPr marL="0" indent="0">
              <a:buNone/>
            </a:pPr>
            <a:r>
              <a:rPr lang="en-US" sz="2400" dirty="0">
                <a:ea typeface="+mn-lt"/>
                <a:cs typeface="+mn-lt"/>
              </a:rPr>
              <a:t>The procedure involves taking a dataset and dividing it into two subsets.</a:t>
            </a:r>
            <a:endParaRPr lang="en-US" sz="2400" dirty="0">
              <a:cs typeface="Calibri" panose="020F0502020204030204"/>
            </a:endParaRPr>
          </a:p>
          <a:p>
            <a:pPr>
              <a:buFont typeface="Arial"/>
              <a:buChar char="•"/>
            </a:pPr>
            <a:r>
              <a:rPr lang="en-US" sz="2400" b="1" dirty="0">
                <a:ea typeface="+mn-lt"/>
                <a:cs typeface="+mn-lt"/>
              </a:rPr>
              <a:t>Train Dataset</a:t>
            </a:r>
            <a:r>
              <a:rPr lang="en-US" sz="2400" dirty="0">
                <a:ea typeface="+mn-lt"/>
                <a:cs typeface="+mn-lt"/>
              </a:rPr>
              <a:t>: Used to fit the machine learning model.</a:t>
            </a:r>
            <a:endParaRPr lang="en-US" sz="2400" dirty="0"/>
          </a:p>
          <a:p>
            <a:pPr>
              <a:buFont typeface="Arial"/>
              <a:buChar char="•"/>
            </a:pPr>
            <a:r>
              <a:rPr lang="en-US" sz="2400" b="1" dirty="0">
                <a:ea typeface="+mn-lt"/>
                <a:cs typeface="+mn-lt"/>
              </a:rPr>
              <a:t>Test Dataset</a:t>
            </a:r>
            <a:r>
              <a:rPr lang="en-US" sz="2400" dirty="0">
                <a:ea typeface="+mn-lt"/>
                <a:cs typeface="+mn-lt"/>
              </a:rPr>
              <a:t>: Used to evaluate the fit machine learning model.</a:t>
            </a:r>
            <a:endParaRPr lang="en-US" sz="2400" dirty="0"/>
          </a:p>
          <a:p>
            <a:pPr marL="0" indent="0">
              <a:buNone/>
            </a:pPr>
            <a:endParaRPr lang="en-US" sz="2400" dirty="0">
              <a:ea typeface="+mn-lt"/>
              <a:cs typeface="+mn-lt"/>
            </a:endParaRPr>
          </a:p>
          <a:p>
            <a:endParaRPr lang="en-US" sz="2400" dirty="0">
              <a:ea typeface="+mn-lt"/>
              <a:cs typeface="+mn-lt"/>
            </a:endParaRPr>
          </a:p>
        </p:txBody>
      </p:sp>
      <p:pic>
        <p:nvPicPr>
          <p:cNvPr id="4" name="Picture 4" descr="Text&#10;&#10;Description automatically generated">
            <a:extLst>
              <a:ext uri="{FF2B5EF4-FFF2-40B4-BE49-F238E27FC236}">
                <a16:creationId xmlns:a16="http://schemas.microsoft.com/office/drawing/2014/main" xmlns="" id="{1C693194-B979-595B-B24B-01A304ECF160}"/>
              </a:ext>
            </a:extLst>
          </p:cNvPr>
          <p:cNvPicPr>
            <a:picLocks noChangeAspect="1"/>
          </p:cNvPicPr>
          <p:nvPr/>
        </p:nvPicPr>
        <p:blipFill>
          <a:blip r:embed="rId2"/>
          <a:stretch>
            <a:fillRect/>
          </a:stretch>
        </p:blipFill>
        <p:spPr>
          <a:xfrm>
            <a:off x="2981026" y="4434416"/>
            <a:ext cx="6096002" cy="929640"/>
          </a:xfrm>
          <a:prstGeom prst="rect">
            <a:avLst/>
          </a:prstGeom>
        </p:spPr>
      </p:pic>
    </p:spTree>
    <p:extLst>
      <p:ext uri="{BB962C8B-B14F-4D97-AF65-F5344CB8AC3E}">
        <p14:creationId xmlns:p14="http://schemas.microsoft.com/office/powerpoint/2010/main" val="37285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69697-53EA-AF42-757E-B54A976A710B}"/>
              </a:ext>
            </a:extLst>
          </p:cNvPr>
          <p:cNvSpPr>
            <a:spLocks noGrp="1"/>
          </p:cNvSpPr>
          <p:nvPr>
            <p:ph type="title"/>
          </p:nvPr>
        </p:nvSpPr>
        <p:spPr/>
        <p:txBody>
          <a:bodyPr/>
          <a:lstStyle/>
          <a:p>
            <a:r>
              <a:rPr lang="en-US" b="1" dirty="0">
                <a:ea typeface="+mj-lt"/>
                <a:cs typeface="+mj-lt"/>
              </a:rPr>
              <a:t>Metrics for Evaluating Regression Model Performance</a:t>
            </a:r>
            <a:endParaRPr lang="en-US" dirty="0"/>
          </a:p>
        </p:txBody>
      </p:sp>
      <p:sp>
        <p:nvSpPr>
          <p:cNvPr id="3" name="Content Placeholder 2">
            <a:extLst>
              <a:ext uri="{FF2B5EF4-FFF2-40B4-BE49-F238E27FC236}">
                <a16:creationId xmlns:a16="http://schemas.microsoft.com/office/drawing/2014/main" xmlns="" id="{E319EF80-8A75-3540-A504-A7459A181FA4}"/>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=&gt; </a:t>
            </a:r>
            <a:r>
              <a:rPr lang="en-US" dirty="0">
                <a:ea typeface="+mn-lt"/>
                <a:cs typeface="+mn-lt"/>
              </a:rPr>
              <a:t>The Root Mean Square Error is measured by taking the square root of the average of the squared difference between the prediction and the actual value.</a:t>
            </a:r>
            <a:endParaRPr lang="en-US" dirty="0">
              <a:cs typeface="Calibri"/>
            </a:endParaRPr>
          </a:p>
        </p:txBody>
      </p:sp>
      <p:pic>
        <p:nvPicPr>
          <p:cNvPr id="4" name="Picture 4">
            <a:extLst>
              <a:ext uri="{FF2B5EF4-FFF2-40B4-BE49-F238E27FC236}">
                <a16:creationId xmlns:a16="http://schemas.microsoft.com/office/drawing/2014/main" xmlns="" id="{370EFB5C-9E64-EFAB-1707-E4DA05372639}"/>
              </a:ext>
            </a:extLst>
          </p:cNvPr>
          <p:cNvPicPr>
            <a:picLocks noChangeAspect="1"/>
          </p:cNvPicPr>
          <p:nvPr/>
        </p:nvPicPr>
        <p:blipFill>
          <a:blip r:embed="rId2"/>
          <a:stretch>
            <a:fillRect/>
          </a:stretch>
        </p:blipFill>
        <p:spPr>
          <a:xfrm>
            <a:off x="3617343" y="2811674"/>
            <a:ext cx="2743200" cy="832086"/>
          </a:xfrm>
          <a:prstGeom prst="rect">
            <a:avLst/>
          </a:prstGeom>
        </p:spPr>
      </p:pic>
      <p:pic>
        <p:nvPicPr>
          <p:cNvPr id="5" name="Picture 5" descr="Text&#10;&#10;Description automatically generated">
            <a:extLst>
              <a:ext uri="{FF2B5EF4-FFF2-40B4-BE49-F238E27FC236}">
                <a16:creationId xmlns:a16="http://schemas.microsoft.com/office/drawing/2014/main" xmlns="" id="{C16F7223-0F79-85C2-86DD-09F9C5E909AE}"/>
              </a:ext>
            </a:extLst>
          </p:cNvPr>
          <p:cNvPicPr>
            <a:picLocks noChangeAspect="1"/>
          </p:cNvPicPr>
          <p:nvPr/>
        </p:nvPicPr>
        <p:blipFill>
          <a:blip r:embed="rId3"/>
          <a:stretch>
            <a:fillRect/>
          </a:stretch>
        </p:blipFill>
        <p:spPr>
          <a:xfrm>
            <a:off x="1230702" y="3934115"/>
            <a:ext cx="9759350" cy="1707089"/>
          </a:xfrm>
          <a:prstGeom prst="rect">
            <a:avLst/>
          </a:prstGeom>
        </p:spPr>
      </p:pic>
    </p:spTree>
    <p:extLst>
      <p:ext uri="{BB962C8B-B14F-4D97-AF65-F5344CB8AC3E}">
        <p14:creationId xmlns:p14="http://schemas.microsoft.com/office/powerpoint/2010/main" val="103548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916B4A-4043-4C46-C066-4D123D346FAB}"/>
              </a:ext>
            </a:extLst>
          </p:cNvPr>
          <p:cNvSpPr>
            <a:spLocks noGrp="1"/>
          </p:cNvSpPr>
          <p:nvPr>
            <p:ph idx="1"/>
          </p:nvPr>
        </p:nvSpPr>
        <p:spPr>
          <a:xfrm>
            <a:off x="838200" y="344758"/>
            <a:ext cx="10515600" cy="5832205"/>
          </a:xfrm>
        </p:spPr>
        <p:txBody>
          <a:bodyPr vert="horz" lIns="91440" tIns="45720" rIns="91440" bIns="45720" rtlCol="0" anchor="t">
            <a:normAutofit/>
          </a:bodyPr>
          <a:lstStyle/>
          <a:p>
            <a:pPr marL="0" indent="0">
              <a:buNone/>
            </a:pPr>
            <a:r>
              <a:rPr lang="en-US" dirty="0"/>
              <a:t>=&gt; Coefficient of Determination or R^2:</a:t>
            </a:r>
            <a:endParaRPr lang="en-US" dirty="0">
              <a:cs typeface="Calibri" panose="020F0502020204030204"/>
            </a:endParaRPr>
          </a:p>
          <a:p>
            <a:pPr marL="0" indent="0">
              <a:buNone/>
            </a:pPr>
            <a:r>
              <a:rPr lang="en-US" dirty="0">
                <a:ea typeface="+mn-lt"/>
                <a:cs typeface="+mn-lt"/>
              </a:rPr>
              <a:t>It measures how well the actual outcomes are replicated by the regression line. It helps you to understand how well the independent variable adjusted with the variance in your model. That means how good is your model for a dataset.</a:t>
            </a:r>
          </a:p>
          <a:p>
            <a:endParaRPr lang="en-US" dirty="0">
              <a:cs typeface="Calibri"/>
            </a:endParaRPr>
          </a:p>
        </p:txBody>
      </p:sp>
      <p:pic>
        <p:nvPicPr>
          <p:cNvPr id="4" name="Picture 4" descr="Text, whiteboard&#10;&#10;Description automatically generated">
            <a:extLst>
              <a:ext uri="{FF2B5EF4-FFF2-40B4-BE49-F238E27FC236}">
                <a16:creationId xmlns:a16="http://schemas.microsoft.com/office/drawing/2014/main" xmlns="" id="{B764225F-CC4B-CAD2-7727-4FB3FCA50C8C}"/>
              </a:ext>
            </a:extLst>
          </p:cNvPr>
          <p:cNvPicPr>
            <a:picLocks noChangeAspect="1"/>
          </p:cNvPicPr>
          <p:nvPr/>
        </p:nvPicPr>
        <p:blipFill>
          <a:blip r:embed="rId2"/>
          <a:stretch>
            <a:fillRect/>
          </a:stretch>
        </p:blipFill>
        <p:spPr>
          <a:xfrm>
            <a:off x="6492815" y="2172007"/>
            <a:ext cx="2743200" cy="1162515"/>
          </a:xfrm>
          <a:prstGeom prst="rect">
            <a:avLst/>
          </a:prstGeom>
        </p:spPr>
      </p:pic>
      <p:pic>
        <p:nvPicPr>
          <p:cNvPr id="6" name="Picture 6" descr="Text&#10;&#10;Description automatically generated">
            <a:extLst>
              <a:ext uri="{FF2B5EF4-FFF2-40B4-BE49-F238E27FC236}">
                <a16:creationId xmlns:a16="http://schemas.microsoft.com/office/drawing/2014/main" xmlns="" id="{2266648D-39DE-A67C-D1A6-395FF75B725A}"/>
              </a:ext>
            </a:extLst>
          </p:cNvPr>
          <p:cNvPicPr>
            <a:picLocks noChangeAspect="1"/>
          </p:cNvPicPr>
          <p:nvPr/>
        </p:nvPicPr>
        <p:blipFill>
          <a:blip r:embed="rId3"/>
          <a:stretch>
            <a:fillRect/>
          </a:stretch>
        </p:blipFill>
        <p:spPr>
          <a:xfrm>
            <a:off x="669985" y="3631208"/>
            <a:ext cx="10923916" cy="1435883"/>
          </a:xfrm>
          <a:prstGeom prst="rect">
            <a:avLst/>
          </a:prstGeom>
        </p:spPr>
      </p:pic>
    </p:spTree>
    <p:extLst>
      <p:ext uri="{BB962C8B-B14F-4D97-AF65-F5344CB8AC3E}">
        <p14:creationId xmlns:p14="http://schemas.microsoft.com/office/powerpoint/2010/main" val="384624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C41CC-8466-E682-A59E-555A5D0AF7AF}"/>
              </a:ext>
            </a:extLst>
          </p:cNvPr>
          <p:cNvSpPr>
            <a:spLocks noGrp="1"/>
          </p:cNvSpPr>
          <p:nvPr>
            <p:ph type="title"/>
          </p:nvPr>
        </p:nvSpPr>
        <p:spPr>
          <a:xfrm>
            <a:off x="838200" y="5691"/>
            <a:ext cx="10515600" cy="1325563"/>
          </a:xfrm>
        </p:spPr>
        <p:txBody>
          <a:bodyPr/>
          <a:lstStyle/>
          <a:p>
            <a:r>
              <a:rPr lang="en-US" dirty="0">
                <a:cs typeface="Calibri Light"/>
              </a:rPr>
              <a:t>Modeling Techniques</a:t>
            </a:r>
          </a:p>
        </p:txBody>
      </p:sp>
      <p:sp>
        <p:nvSpPr>
          <p:cNvPr id="3" name="Content Placeholder 2">
            <a:extLst>
              <a:ext uri="{FF2B5EF4-FFF2-40B4-BE49-F238E27FC236}">
                <a16:creationId xmlns:a16="http://schemas.microsoft.com/office/drawing/2014/main" xmlns="" id="{31CFF970-B675-3DDA-52FD-9E1FEB8F19C0}"/>
              </a:ext>
            </a:extLst>
          </p:cNvPr>
          <p:cNvSpPr>
            <a:spLocks noGrp="1"/>
          </p:cNvSpPr>
          <p:nvPr>
            <p:ph idx="1"/>
          </p:nvPr>
        </p:nvSpPr>
        <p:spPr>
          <a:xfrm>
            <a:off x="838200" y="1106758"/>
            <a:ext cx="10515600" cy="5070205"/>
          </a:xfrm>
        </p:spPr>
        <p:txBody>
          <a:bodyPr vert="horz" lIns="91440" tIns="45720" rIns="91440" bIns="45720" rtlCol="0" anchor="t">
            <a:normAutofit/>
          </a:bodyPr>
          <a:lstStyle/>
          <a:p>
            <a:r>
              <a:rPr lang="en-US" dirty="0">
                <a:cs typeface="Calibri"/>
              </a:rPr>
              <a:t>Stepwise  Linear Regression-</a:t>
            </a:r>
          </a:p>
          <a:p>
            <a:pPr marL="0" indent="0" algn="just">
              <a:buNone/>
            </a:pPr>
            <a:r>
              <a:rPr lang="en-US" dirty="0">
                <a:cs typeface="Calibri"/>
              </a:rPr>
              <a:t>Stepwise</a:t>
            </a:r>
            <a:r>
              <a:rPr lang="en-US" dirty="0">
                <a:ea typeface="+mn-lt"/>
                <a:cs typeface="+mn-lt"/>
              </a:rPr>
              <a:t> regression is a technique that iteratively evaluates each independent variable's statistical significance in a linear regression model.</a:t>
            </a:r>
          </a:p>
          <a:p>
            <a:pPr marL="0" indent="0" algn="just">
              <a:buNone/>
            </a:pPr>
            <a:r>
              <a:rPr lang="en-US" b="1" dirty="0">
                <a:ea typeface="+mn-lt"/>
                <a:cs typeface="+mn-lt"/>
              </a:rPr>
              <a:t>                   Forward selection                         Backward selection</a:t>
            </a:r>
          </a:p>
        </p:txBody>
      </p:sp>
      <p:pic>
        <p:nvPicPr>
          <p:cNvPr id="5" name="Picture 4" descr="Text&#10;&#10;Description automatically generated">
            <a:extLst>
              <a:ext uri="{FF2B5EF4-FFF2-40B4-BE49-F238E27FC236}">
                <a16:creationId xmlns:a16="http://schemas.microsoft.com/office/drawing/2014/main" xmlns="" id="{5642F49D-ACA0-38A0-7246-A01780FC69B1}"/>
              </a:ext>
            </a:extLst>
          </p:cNvPr>
          <p:cNvPicPr>
            <a:picLocks noChangeAspect="1"/>
          </p:cNvPicPr>
          <p:nvPr/>
        </p:nvPicPr>
        <p:blipFill>
          <a:blip r:embed="rId2"/>
          <a:stretch>
            <a:fillRect/>
          </a:stretch>
        </p:blipFill>
        <p:spPr>
          <a:xfrm>
            <a:off x="741873" y="3363297"/>
            <a:ext cx="5546784" cy="3294422"/>
          </a:xfrm>
          <a:prstGeom prst="rect">
            <a:avLst/>
          </a:prstGeom>
        </p:spPr>
      </p:pic>
      <p:pic>
        <p:nvPicPr>
          <p:cNvPr id="7" name="Picture 4" descr="Text&#10;&#10;Description automatically generated">
            <a:extLst>
              <a:ext uri="{FF2B5EF4-FFF2-40B4-BE49-F238E27FC236}">
                <a16:creationId xmlns:a16="http://schemas.microsoft.com/office/drawing/2014/main" xmlns="" id="{ECC384AE-195B-0F39-3822-15743D726358}"/>
              </a:ext>
            </a:extLst>
          </p:cNvPr>
          <p:cNvPicPr>
            <a:picLocks noChangeAspect="1"/>
          </p:cNvPicPr>
          <p:nvPr/>
        </p:nvPicPr>
        <p:blipFill>
          <a:blip r:embed="rId3"/>
          <a:stretch>
            <a:fillRect/>
          </a:stretch>
        </p:blipFill>
        <p:spPr>
          <a:xfrm>
            <a:off x="6090249" y="3863197"/>
            <a:ext cx="5791200" cy="1906438"/>
          </a:xfrm>
          <a:prstGeom prst="rect">
            <a:avLst/>
          </a:prstGeom>
        </p:spPr>
      </p:pic>
    </p:spTree>
    <p:extLst>
      <p:ext uri="{BB962C8B-B14F-4D97-AF65-F5344CB8AC3E}">
        <p14:creationId xmlns:p14="http://schemas.microsoft.com/office/powerpoint/2010/main" val="385309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7DABE-8176-CFCC-C5CD-E98B32BDD172}"/>
              </a:ext>
            </a:extLst>
          </p:cNvPr>
          <p:cNvSpPr>
            <a:spLocks noGrp="1"/>
          </p:cNvSpPr>
          <p:nvPr>
            <p:ph type="title"/>
          </p:nvPr>
        </p:nvSpPr>
        <p:spPr>
          <a:xfrm>
            <a:off x="838200" y="-310611"/>
            <a:ext cx="10515600" cy="1325563"/>
          </a:xfrm>
        </p:spPr>
        <p:txBody>
          <a:bodyPr/>
          <a:lstStyle/>
          <a:p>
            <a:r>
              <a:rPr lang="en-US" dirty="0">
                <a:cs typeface="Calibri Light"/>
              </a:rPr>
              <a:t>Linear Regression - LASSO</a:t>
            </a:r>
            <a:endParaRPr lang="en-US" dirty="0"/>
          </a:p>
        </p:txBody>
      </p:sp>
      <p:sp>
        <p:nvSpPr>
          <p:cNvPr id="3" name="Content Placeholder 2">
            <a:extLst>
              <a:ext uri="{FF2B5EF4-FFF2-40B4-BE49-F238E27FC236}">
                <a16:creationId xmlns:a16="http://schemas.microsoft.com/office/drawing/2014/main" xmlns="" id="{B09A6B1B-9431-CD50-16FC-C633910CAEEF}"/>
              </a:ext>
            </a:extLst>
          </p:cNvPr>
          <p:cNvSpPr>
            <a:spLocks noGrp="1"/>
          </p:cNvSpPr>
          <p:nvPr>
            <p:ph idx="1"/>
          </p:nvPr>
        </p:nvSpPr>
        <p:spPr>
          <a:xfrm>
            <a:off x="680049" y="732946"/>
            <a:ext cx="10515600" cy="4351338"/>
          </a:xfrm>
        </p:spPr>
        <p:txBody>
          <a:bodyPr vert="horz" lIns="91440" tIns="45720" rIns="91440" bIns="45720" rtlCol="0" anchor="t">
            <a:normAutofit/>
          </a:bodyPr>
          <a:lstStyle/>
          <a:p>
            <a:pPr algn="just"/>
            <a:r>
              <a:rPr lang="en-US" dirty="0">
                <a:ea typeface="+mn-lt"/>
                <a:cs typeface="+mn-lt"/>
              </a:rPr>
              <a:t>This is a regularization technique used in feature selection using a Shrinkage method also referred to as the penalized regression method. Lasso is short for Least Absolute Shrinkage and Selection Operator, which is used both for regularization and model selection. If a model uses the L1 regularization technique, then it is called lasso regression.</a:t>
            </a:r>
            <a:endParaRPr lang="en-US" dirty="0">
              <a:cs typeface="Calibri"/>
            </a:endParaRPr>
          </a:p>
          <a:p>
            <a:pPr algn="just"/>
            <a:r>
              <a:rPr lang="en-US" b="1" dirty="0">
                <a:cs typeface="Calibri"/>
              </a:rPr>
              <a:t>Code:</a:t>
            </a:r>
          </a:p>
          <a:p>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xmlns="" id="{103302C7-F906-D6CF-F382-06E7804F537B}"/>
              </a:ext>
            </a:extLst>
          </p:cNvPr>
          <p:cNvPicPr>
            <a:picLocks noChangeAspect="1"/>
          </p:cNvPicPr>
          <p:nvPr/>
        </p:nvPicPr>
        <p:blipFill>
          <a:blip r:embed="rId2"/>
          <a:stretch>
            <a:fillRect/>
          </a:stretch>
        </p:blipFill>
        <p:spPr>
          <a:xfrm>
            <a:off x="1906438" y="3347960"/>
            <a:ext cx="10291313" cy="3095061"/>
          </a:xfrm>
          <a:prstGeom prst="rect">
            <a:avLst/>
          </a:prstGeom>
        </p:spPr>
      </p:pic>
    </p:spTree>
    <p:extLst>
      <p:ext uri="{BB962C8B-B14F-4D97-AF65-F5344CB8AC3E}">
        <p14:creationId xmlns:p14="http://schemas.microsoft.com/office/powerpoint/2010/main" val="358245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6B5E2835-4E47-45B3-9CFE-732FF7B05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xmlns="" id="{EFE14560-1117-9384-D03C-C5727F40871F}"/>
              </a:ext>
            </a:extLst>
          </p:cNvPr>
          <p:cNvPicPr>
            <a:picLocks noChangeAspect="1"/>
          </p:cNvPicPr>
          <p:nvPr/>
        </p:nvPicPr>
        <p:blipFill rotWithShape="1">
          <a:blip r:embed="rId2"/>
          <a:srcRect r="14528" b="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5" name="Freeform: Shape 24">
            <a:extLst>
              <a:ext uri="{FF2B5EF4-FFF2-40B4-BE49-F238E27FC236}">
                <a16:creationId xmlns:a16="http://schemas.microsoft.com/office/drawing/2014/main" xmlns="" id="{5B45AD5D-AA52-4F7B-9362-576A39AD9E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xmlns="" id="{AEDD7960-4866-4399-BEF6-DD1431AB4E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BBB4274-5A0A-334F-3922-959C895F8C4E}"/>
              </a:ext>
            </a:extLst>
          </p:cNvPr>
          <p:cNvSpPr>
            <a:spLocks noGrp="1"/>
          </p:cNvSpPr>
          <p:nvPr>
            <p:ph type="title"/>
          </p:nvPr>
        </p:nvSpPr>
        <p:spPr>
          <a:xfrm>
            <a:off x="371094" y="1161288"/>
            <a:ext cx="3438144" cy="1125728"/>
          </a:xfrm>
        </p:spPr>
        <p:txBody>
          <a:bodyPr vert="horz" lIns="91440" tIns="45720" rIns="91440" bIns="45720" rtlCol="0" anchor="b">
            <a:normAutofit/>
          </a:bodyPr>
          <a:lstStyle/>
          <a:p>
            <a:r>
              <a:rPr lang="en-US" sz="6600">
                <a:latin typeface="Arial Nova"/>
              </a:rPr>
              <a:t>Goal</a:t>
            </a:r>
            <a:r>
              <a:rPr lang="en-US" sz="2800">
                <a:latin typeface="Arial Nova"/>
              </a:rPr>
              <a:t> </a:t>
            </a:r>
          </a:p>
        </p:txBody>
      </p:sp>
      <p:sp>
        <p:nvSpPr>
          <p:cNvPr id="29" name="Rectangle 28">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4EB41A68-025D-630D-DC41-EDE75504B8C3}"/>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2400" dirty="0">
                <a:latin typeface="Arial Nova"/>
                <a:ea typeface="+mn-lt"/>
                <a:cs typeface="+mn-lt"/>
              </a:rPr>
              <a:t>The project's goal is to forecast diamond prices using R programming with its relevant features. </a:t>
            </a:r>
            <a:endParaRPr lang="en-US" sz="2400" dirty="0">
              <a:latin typeface="Arial Nova"/>
              <a:cs typeface="Calibri"/>
            </a:endParaRPr>
          </a:p>
        </p:txBody>
      </p:sp>
    </p:spTree>
    <p:extLst>
      <p:ext uri="{BB962C8B-B14F-4D97-AF65-F5344CB8AC3E}">
        <p14:creationId xmlns:p14="http://schemas.microsoft.com/office/powerpoint/2010/main" val="102046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12736-205F-455C-E275-C47CCF6F1EF5}"/>
              </a:ext>
            </a:extLst>
          </p:cNvPr>
          <p:cNvSpPr>
            <a:spLocks noGrp="1"/>
          </p:cNvSpPr>
          <p:nvPr>
            <p:ph type="title"/>
          </p:nvPr>
        </p:nvSpPr>
        <p:spPr>
          <a:xfrm>
            <a:off x="838200" y="-195592"/>
            <a:ext cx="10515600" cy="1325563"/>
          </a:xfrm>
        </p:spPr>
        <p:txBody>
          <a:bodyPr/>
          <a:lstStyle/>
          <a:p>
            <a:r>
              <a:rPr lang="en-US" dirty="0">
                <a:ea typeface="+mj-lt"/>
                <a:cs typeface="+mj-lt"/>
              </a:rPr>
              <a:t>Linear Regression  - </a:t>
            </a:r>
            <a:r>
              <a:rPr lang="en-US" dirty="0">
                <a:latin typeface="Calibri"/>
                <a:ea typeface="+mj-lt"/>
                <a:cs typeface="Calibri"/>
              </a:rPr>
              <a:t>Ridge</a:t>
            </a:r>
            <a:endParaRPr lang="en-US" dirty="0"/>
          </a:p>
        </p:txBody>
      </p:sp>
      <p:sp>
        <p:nvSpPr>
          <p:cNvPr id="3" name="Content Placeholder 2">
            <a:extLst>
              <a:ext uri="{FF2B5EF4-FFF2-40B4-BE49-F238E27FC236}">
                <a16:creationId xmlns:a16="http://schemas.microsoft.com/office/drawing/2014/main" xmlns="" id="{5E890063-6E47-6DBA-FD89-6CE0818EB985}"/>
              </a:ext>
            </a:extLst>
          </p:cNvPr>
          <p:cNvSpPr>
            <a:spLocks noGrp="1"/>
          </p:cNvSpPr>
          <p:nvPr>
            <p:ph idx="1"/>
          </p:nvPr>
        </p:nvSpPr>
        <p:spPr>
          <a:xfrm>
            <a:off x="866955" y="891097"/>
            <a:ext cx="10515600" cy="4351338"/>
          </a:xfrm>
        </p:spPr>
        <p:txBody>
          <a:bodyPr vert="horz" lIns="91440" tIns="45720" rIns="91440" bIns="45720" rtlCol="0" anchor="t">
            <a:normAutofit/>
          </a:bodyPr>
          <a:lstStyle/>
          <a:p>
            <a:pPr algn="just"/>
            <a:r>
              <a:rPr lang="en-US" dirty="0">
                <a:ea typeface="+mn-lt"/>
                <a:cs typeface="+mn-lt"/>
              </a:rPr>
              <a:t>Similar to the lasso regression, ridge regression puts a similar constraint on the coefficients by introducing a penalty factor. However, while lasso regression takes the magnitude of the coefficients, ridge regression takes the square.</a:t>
            </a:r>
          </a:p>
          <a:p>
            <a:pPr algn="just"/>
            <a:r>
              <a:rPr lang="en-US" dirty="0">
                <a:ea typeface="+mn-lt"/>
                <a:cs typeface="+mn-lt"/>
              </a:rPr>
              <a:t>Ridge regression is also known as L2 Regularization.</a:t>
            </a:r>
            <a:endParaRPr lang="en-US" dirty="0">
              <a:cs typeface="Calibri" panose="020F0502020204030204"/>
            </a:endParaRPr>
          </a:p>
          <a:p>
            <a:pPr algn="just"/>
            <a:r>
              <a:rPr lang="en-US" b="1" dirty="0">
                <a:cs typeface="Calibri" panose="020F0502020204030204"/>
              </a:rPr>
              <a:t>Code:</a:t>
            </a:r>
          </a:p>
          <a:p>
            <a:pPr algn="just"/>
            <a:endParaRPr lang="en-US" b="1" dirty="0">
              <a:cs typeface="Calibri" panose="020F0502020204030204"/>
            </a:endParaRPr>
          </a:p>
          <a:p>
            <a:pPr algn="just"/>
            <a:endParaRPr lang="en-US" dirty="0">
              <a:cs typeface="Calibri" panose="020F0502020204030204"/>
            </a:endParaRPr>
          </a:p>
        </p:txBody>
      </p:sp>
      <p:pic>
        <p:nvPicPr>
          <p:cNvPr id="5" name="Picture 5" descr="Text&#10;&#10;Description automatically generated">
            <a:extLst>
              <a:ext uri="{FF2B5EF4-FFF2-40B4-BE49-F238E27FC236}">
                <a16:creationId xmlns:a16="http://schemas.microsoft.com/office/drawing/2014/main" xmlns="" id="{A476B7BE-740B-C40E-2892-ED10F78CD611}"/>
              </a:ext>
            </a:extLst>
          </p:cNvPr>
          <p:cNvPicPr>
            <a:picLocks noChangeAspect="1"/>
          </p:cNvPicPr>
          <p:nvPr/>
        </p:nvPicPr>
        <p:blipFill>
          <a:blip r:embed="rId2"/>
          <a:stretch>
            <a:fillRect/>
          </a:stretch>
        </p:blipFill>
        <p:spPr>
          <a:xfrm>
            <a:off x="2323381" y="3340579"/>
            <a:ext cx="9500558" cy="2894162"/>
          </a:xfrm>
          <a:prstGeom prst="rect">
            <a:avLst/>
          </a:prstGeom>
        </p:spPr>
      </p:pic>
    </p:spTree>
    <p:extLst>
      <p:ext uri="{BB962C8B-B14F-4D97-AF65-F5344CB8AC3E}">
        <p14:creationId xmlns:p14="http://schemas.microsoft.com/office/powerpoint/2010/main" val="3283203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D1F55-1EA4-6E6E-83A9-AC5703D26415}"/>
              </a:ext>
            </a:extLst>
          </p:cNvPr>
          <p:cNvSpPr>
            <a:spLocks noGrp="1"/>
          </p:cNvSpPr>
          <p:nvPr>
            <p:ph type="title"/>
          </p:nvPr>
        </p:nvSpPr>
        <p:spPr>
          <a:xfrm>
            <a:off x="838200" y="-281856"/>
            <a:ext cx="10515600" cy="1325563"/>
          </a:xfrm>
        </p:spPr>
        <p:txBody>
          <a:bodyPr/>
          <a:lstStyle/>
          <a:p>
            <a:r>
              <a:rPr lang="en-US" dirty="0">
                <a:cs typeface="Calibri Light"/>
              </a:rPr>
              <a:t>Mean Square Error Comparison</a:t>
            </a:r>
            <a:endParaRPr lang="en-US" dirty="0" err="1"/>
          </a:p>
        </p:txBody>
      </p:sp>
      <p:pic>
        <p:nvPicPr>
          <p:cNvPr id="4" name="Picture 4" descr="Chart&#10;&#10;Description automatically generated">
            <a:extLst>
              <a:ext uri="{FF2B5EF4-FFF2-40B4-BE49-F238E27FC236}">
                <a16:creationId xmlns:a16="http://schemas.microsoft.com/office/drawing/2014/main" xmlns="" id="{B478F788-2190-A9BF-CE2C-EDA4DD3DA4F9}"/>
              </a:ext>
            </a:extLst>
          </p:cNvPr>
          <p:cNvPicPr>
            <a:picLocks noGrp="1" noChangeAspect="1"/>
          </p:cNvPicPr>
          <p:nvPr>
            <p:ph idx="1"/>
          </p:nvPr>
        </p:nvPicPr>
        <p:blipFill>
          <a:blip r:embed="rId2"/>
          <a:stretch>
            <a:fillRect/>
          </a:stretch>
        </p:blipFill>
        <p:spPr>
          <a:xfrm>
            <a:off x="2069530" y="1049802"/>
            <a:ext cx="6715844" cy="2984381"/>
          </a:xfrm>
        </p:spPr>
      </p:pic>
      <p:pic>
        <p:nvPicPr>
          <p:cNvPr id="5" name="Picture 5" descr="A picture containing text&#10;&#10;Description automatically generated">
            <a:extLst>
              <a:ext uri="{FF2B5EF4-FFF2-40B4-BE49-F238E27FC236}">
                <a16:creationId xmlns:a16="http://schemas.microsoft.com/office/drawing/2014/main" xmlns="" id="{A089794F-1520-6C00-2FD0-1D12699EBC02}"/>
              </a:ext>
            </a:extLst>
          </p:cNvPr>
          <p:cNvPicPr>
            <a:picLocks noChangeAspect="1"/>
          </p:cNvPicPr>
          <p:nvPr/>
        </p:nvPicPr>
        <p:blipFill>
          <a:blip r:embed="rId3"/>
          <a:stretch>
            <a:fillRect/>
          </a:stretch>
        </p:blipFill>
        <p:spPr>
          <a:xfrm>
            <a:off x="2064589" y="3849609"/>
            <a:ext cx="6855124" cy="3011917"/>
          </a:xfrm>
          <a:prstGeom prst="rect">
            <a:avLst/>
          </a:prstGeom>
        </p:spPr>
      </p:pic>
    </p:spTree>
    <p:extLst>
      <p:ext uri="{BB962C8B-B14F-4D97-AF65-F5344CB8AC3E}">
        <p14:creationId xmlns:p14="http://schemas.microsoft.com/office/powerpoint/2010/main" val="279408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C7BB8-0580-D3E1-91D9-E67B82423842}"/>
              </a:ext>
            </a:extLst>
          </p:cNvPr>
          <p:cNvSpPr>
            <a:spLocks noGrp="1"/>
          </p:cNvSpPr>
          <p:nvPr>
            <p:ph type="title"/>
          </p:nvPr>
        </p:nvSpPr>
        <p:spPr/>
        <p:txBody>
          <a:bodyPr/>
          <a:lstStyle/>
          <a:p>
            <a:r>
              <a:rPr lang="en-US" dirty="0">
                <a:cs typeface="Calibri Light"/>
              </a:rPr>
              <a:t>Result:</a:t>
            </a:r>
            <a:endParaRPr lang="en-US" dirty="0"/>
          </a:p>
        </p:txBody>
      </p:sp>
      <p:sp>
        <p:nvSpPr>
          <p:cNvPr id="3" name="Content Placeholder 2">
            <a:extLst>
              <a:ext uri="{FF2B5EF4-FFF2-40B4-BE49-F238E27FC236}">
                <a16:creationId xmlns:a16="http://schemas.microsoft.com/office/drawing/2014/main" xmlns="" id="{42D52877-04D3-FB5E-7954-A940ABDFD68C}"/>
              </a:ext>
            </a:extLst>
          </p:cNvPr>
          <p:cNvSpPr>
            <a:spLocks noGrp="1"/>
          </p:cNvSpPr>
          <p:nvPr>
            <p:ph idx="1"/>
          </p:nvPr>
        </p:nvSpPr>
        <p:spPr/>
        <p:txBody>
          <a:bodyPr vert="horz" lIns="91440" tIns="45720" rIns="91440" bIns="45720" rtlCol="0" anchor="t">
            <a:normAutofit/>
          </a:bodyPr>
          <a:lstStyle/>
          <a:p>
            <a:r>
              <a:rPr lang="en-US" dirty="0">
                <a:cs typeface="Calibri"/>
              </a:rPr>
              <a:t>MSE Score:</a:t>
            </a:r>
          </a:p>
          <a:p>
            <a:endParaRPr lang="en-US" dirty="0">
              <a:cs typeface="Calibri"/>
            </a:endParaRPr>
          </a:p>
          <a:p>
            <a:endParaRPr lang="en-US" dirty="0">
              <a:cs typeface="Calibri"/>
            </a:endParaRPr>
          </a:p>
          <a:p>
            <a:endParaRPr lang="en-US" dirty="0">
              <a:cs typeface="Calibri"/>
            </a:endParaRPr>
          </a:p>
          <a:p>
            <a:r>
              <a:rPr lang="en-US" dirty="0">
                <a:cs typeface="Calibri"/>
              </a:rPr>
              <a:t>R Squared Score:</a:t>
            </a:r>
          </a:p>
          <a:p>
            <a:endParaRPr lang="en-US" dirty="0">
              <a:cs typeface="Calibri"/>
            </a:endParaRPr>
          </a:p>
          <a:p>
            <a:endParaRPr lang="en-US" dirty="0">
              <a:cs typeface="Calibri"/>
            </a:endParaRPr>
          </a:p>
        </p:txBody>
      </p:sp>
      <p:pic>
        <p:nvPicPr>
          <p:cNvPr id="4" name="Picture 4" descr="A picture containing text&#10;&#10;Description automatically generated">
            <a:extLst>
              <a:ext uri="{FF2B5EF4-FFF2-40B4-BE49-F238E27FC236}">
                <a16:creationId xmlns:a16="http://schemas.microsoft.com/office/drawing/2014/main" xmlns="" id="{5563A1EE-8C19-63D6-EDFD-400C64EC624B}"/>
              </a:ext>
            </a:extLst>
          </p:cNvPr>
          <p:cNvPicPr>
            <a:picLocks noChangeAspect="1"/>
          </p:cNvPicPr>
          <p:nvPr/>
        </p:nvPicPr>
        <p:blipFill>
          <a:blip r:embed="rId2"/>
          <a:stretch>
            <a:fillRect/>
          </a:stretch>
        </p:blipFill>
        <p:spPr>
          <a:xfrm>
            <a:off x="741872" y="2463887"/>
            <a:ext cx="5287991" cy="1297621"/>
          </a:xfrm>
          <a:prstGeom prst="rect">
            <a:avLst/>
          </a:prstGeom>
        </p:spPr>
      </p:pic>
      <p:pic>
        <p:nvPicPr>
          <p:cNvPr id="5" name="Picture 5">
            <a:extLst>
              <a:ext uri="{FF2B5EF4-FFF2-40B4-BE49-F238E27FC236}">
                <a16:creationId xmlns:a16="http://schemas.microsoft.com/office/drawing/2014/main" xmlns="" id="{02C0F96C-21F9-01F1-97FB-A3B7D8DF73EC}"/>
              </a:ext>
            </a:extLst>
          </p:cNvPr>
          <p:cNvPicPr>
            <a:picLocks noChangeAspect="1"/>
          </p:cNvPicPr>
          <p:nvPr/>
        </p:nvPicPr>
        <p:blipFill>
          <a:blip r:embed="rId3"/>
          <a:stretch>
            <a:fillRect/>
          </a:stretch>
        </p:blipFill>
        <p:spPr>
          <a:xfrm>
            <a:off x="5759481" y="2418900"/>
            <a:ext cx="5173153" cy="697481"/>
          </a:xfrm>
          <a:prstGeom prst="rect">
            <a:avLst/>
          </a:prstGeom>
        </p:spPr>
      </p:pic>
      <p:pic>
        <p:nvPicPr>
          <p:cNvPr id="7" name="Picture 7">
            <a:extLst>
              <a:ext uri="{FF2B5EF4-FFF2-40B4-BE49-F238E27FC236}">
                <a16:creationId xmlns:a16="http://schemas.microsoft.com/office/drawing/2014/main" xmlns="" id="{F961C63B-9C1C-B736-655F-53E8A145B902}"/>
              </a:ext>
            </a:extLst>
          </p:cNvPr>
          <p:cNvPicPr>
            <a:picLocks noChangeAspect="1"/>
          </p:cNvPicPr>
          <p:nvPr/>
        </p:nvPicPr>
        <p:blipFill>
          <a:blip r:embed="rId4"/>
          <a:stretch>
            <a:fillRect/>
          </a:stretch>
        </p:blipFill>
        <p:spPr>
          <a:xfrm>
            <a:off x="5759570" y="3082673"/>
            <a:ext cx="5057954" cy="678276"/>
          </a:xfrm>
          <a:prstGeom prst="rect">
            <a:avLst/>
          </a:prstGeom>
        </p:spPr>
      </p:pic>
      <p:pic>
        <p:nvPicPr>
          <p:cNvPr id="8" name="Picture 8" descr="Table&#10;&#10;Description automatically generated">
            <a:extLst>
              <a:ext uri="{FF2B5EF4-FFF2-40B4-BE49-F238E27FC236}">
                <a16:creationId xmlns:a16="http://schemas.microsoft.com/office/drawing/2014/main" xmlns="" id="{C1B4B2F2-1C04-585D-4887-907B9615B381}"/>
              </a:ext>
            </a:extLst>
          </p:cNvPr>
          <p:cNvPicPr>
            <a:picLocks noChangeAspect="1"/>
          </p:cNvPicPr>
          <p:nvPr/>
        </p:nvPicPr>
        <p:blipFill>
          <a:blip r:embed="rId5"/>
          <a:stretch>
            <a:fillRect/>
          </a:stretch>
        </p:blipFill>
        <p:spPr>
          <a:xfrm>
            <a:off x="6013241" y="4643618"/>
            <a:ext cx="4910048" cy="1193861"/>
          </a:xfrm>
          <a:prstGeom prst="rect">
            <a:avLst/>
          </a:prstGeom>
        </p:spPr>
      </p:pic>
      <p:pic>
        <p:nvPicPr>
          <p:cNvPr id="6" name="Picture 8" descr="Table&#10;&#10;Description automatically generated">
            <a:extLst>
              <a:ext uri="{FF2B5EF4-FFF2-40B4-BE49-F238E27FC236}">
                <a16:creationId xmlns:a16="http://schemas.microsoft.com/office/drawing/2014/main" xmlns="" id="{6BE268CC-ECEC-D52C-BC9F-8AFCDA8D479F}"/>
              </a:ext>
            </a:extLst>
          </p:cNvPr>
          <p:cNvPicPr>
            <a:picLocks noChangeAspect="1"/>
          </p:cNvPicPr>
          <p:nvPr/>
        </p:nvPicPr>
        <p:blipFill>
          <a:blip r:embed="rId6"/>
          <a:stretch>
            <a:fillRect/>
          </a:stretch>
        </p:blipFill>
        <p:spPr>
          <a:xfrm>
            <a:off x="554966" y="4660755"/>
            <a:ext cx="5474898" cy="1173961"/>
          </a:xfrm>
          <a:prstGeom prst="rect">
            <a:avLst/>
          </a:prstGeom>
        </p:spPr>
      </p:pic>
    </p:spTree>
    <p:extLst>
      <p:ext uri="{BB962C8B-B14F-4D97-AF65-F5344CB8AC3E}">
        <p14:creationId xmlns:p14="http://schemas.microsoft.com/office/powerpoint/2010/main" val="317345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9D812-22F6-ED0A-9114-29F6E9527155}"/>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xmlns="" id="{3C4F3882-FE77-4311-7B89-A9B58D782EC9}"/>
              </a:ext>
            </a:extLst>
          </p:cNvPr>
          <p:cNvSpPr>
            <a:spLocks noGrp="1"/>
          </p:cNvSpPr>
          <p:nvPr>
            <p:ph idx="1"/>
          </p:nvPr>
        </p:nvSpPr>
        <p:spPr/>
        <p:txBody>
          <a:bodyPr vert="horz" lIns="91440" tIns="45720" rIns="91440" bIns="45720" rtlCol="0" anchor="t">
            <a:normAutofit/>
          </a:bodyPr>
          <a:lstStyle/>
          <a:p>
            <a:r>
              <a:rPr lang="en-US" dirty="0">
                <a:cs typeface="Calibri"/>
              </a:rPr>
              <a:t>By comparing Lasso regression or L1 Regularization got better  than other models.</a:t>
            </a:r>
          </a:p>
          <a:p>
            <a:r>
              <a:rPr lang="en-US" dirty="0">
                <a:cs typeface="Calibri"/>
              </a:rPr>
              <a:t>The amount of shrinkage for each method is determined by lambda, a tuning parameter.</a:t>
            </a:r>
          </a:p>
          <a:p>
            <a:r>
              <a:rPr lang="en-US" dirty="0">
                <a:cs typeface="Calibri"/>
              </a:rPr>
              <a:t>Lambda was chosen for each method by 10-fold cross validation using the mean  squared error on the training set to </a:t>
            </a:r>
            <a:r>
              <a:rPr lang="en-US" dirty="0" err="1">
                <a:cs typeface="Calibri"/>
              </a:rPr>
              <a:t>mersure</a:t>
            </a:r>
            <a:r>
              <a:rPr lang="en-US" dirty="0">
                <a:cs typeface="Calibri"/>
              </a:rPr>
              <a:t> </a:t>
            </a:r>
            <a:r>
              <a:rPr lang="en-US" dirty="0" err="1">
                <a:cs typeface="Calibri"/>
              </a:rPr>
              <a:t>performace</a:t>
            </a:r>
            <a:r>
              <a:rPr lang="en-US" dirty="0">
                <a:cs typeface="Calibri"/>
              </a:rPr>
              <a:t>.</a:t>
            </a:r>
          </a:p>
          <a:p>
            <a:r>
              <a:rPr lang="en-US" dirty="0">
                <a:cs typeface="Calibri"/>
              </a:rPr>
              <a:t>The optimal lambda for ridge regression is 367.57 and optimal lambda for lasso model is 2.1588</a:t>
            </a:r>
          </a:p>
          <a:p>
            <a:r>
              <a:rPr lang="en-US" dirty="0">
                <a:cs typeface="Calibri"/>
              </a:rPr>
              <a:t>Lasso is a more accurate model compared to ridge </a:t>
            </a:r>
            <a:r>
              <a:rPr lang="en-US" dirty="0" err="1">
                <a:cs typeface="Calibri"/>
              </a:rPr>
              <a:t>regession</a:t>
            </a:r>
            <a:r>
              <a:rPr lang="en-US" dirty="0">
                <a:cs typeface="Calibri"/>
              </a:rPr>
              <a:t>.</a:t>
            </a:r>
          </a:p>
        </p:txBody>
      </p:sp>
    </p:spTree>
    <p:extLst>
      <p:ext uri="{BB962C8B-B14F-4D97-AF65-F5344CB8AC3E}">
        <p14:creationId xmlns:p14="http://schemas.microsoft.com/office/powerpoint/2010/main" val="162589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CE5F1-CCAD-6317-CFEB-DB5B71509079}"/>
              </a:ext>
            </a:extLst>
          </p:cNvPr>
          <p:cNvSpPr>
            <a:spLocks noGrp="1"/>
          </p:cNvSpPr>
          <p:nvPr>
            <p:ph type="ctrTitle"/>
          </p:nvPr>
        </p:nvSpPr>
        <p:spPr/>
        <p:txBody>
          <a:bodyPr/>
          <a:lstStyle/>
          <a:p>
            <a:r>
              <a:rPr lang="en-US" dirty="0">
                <a:cs typeface="Calibri Light"/>
              </a:rPr>
              <a:t>Thank you</a:t>
            </a:r>
            <a:endParaRPr lang="en-US" dirty="0"/>
          </a:p>
        </p:txBody>
      </p:sp>
      <p:sp>
        <p:nvSpPr>
          <p:cNvPr id="3" name="Subtitle 2">
            <a:extLst>
              <a:ext uri="{FF2B5EF4-FFF2-40B4-BE49-F238E27FC236}">
                <a16:creationId xmlns:a16="http://schemas.microsoft.com/office/drawing/2014/main" xmlns="" id="{B0C9B448-B2D7-5D48-89CE-FF56292283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265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F73F3D5-4885-20BC-CF77-50445FF4E97D}"/>
              </a:ext>
            </a:extLst>
          </p:cNvPr>
          <p:cNvSpPr>
            <a:spLocks noGrp="1"/>
          </p:cNvSpPr>
          <p:nvPr>
            <p:ph type="title"/>
          </p:nvPr>
        </p:nvSpPr>
        <p:spPr>
          <a:xfrm>
            <a:off x="841248" y="256032"/>
            <a:ext cx="10506456" cy="1014984"/>
          </a:xfrm>
        </p:spPr>
        <p:txBody>
          <a:bodyPr anchor="b">
            <a:normAutofit/>
          </a:bodyPr>
          <a:lstStyle/>
          <a:p>
            <a:r>
              <a:rPr lang="en-US" sz="6600">
                <a:latin typeface="Arial Nova"/>
                <a:cs typeface="Calibri Light"/>
              </a:rPr>
              <a:t>Introduction</a:t>
            </a:r>
            <a:endParaRPr lang="en-US" sz="6600">
              <a:latin typeface="Arial Nova"/>
            </a:endParaRPr>
          </a:p>
        </p:txBody>
      </p:sp>
      <p:sp>
        <p:nvSpPr>
          <p:cNvPr id="11" name="Rectangle 10">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xmlns="" id="{0D9FF385-C333-557F-7BF1-0ABD21112B9F}"/>
              </a:ext>
            </a:extLst>
          </p:cNvPr>
          <p:cNvGraphicFramePr>
            <a:graphicFrameLocks noGrp="1"/>
          </p:cNvGraphicFramePr>
          <p:nvPr>
            <p:ph idx="1"/>
            <p:extLst>
              <p:ext uri="{D42A27DB-BD31-4B8C-83A1-F6EECF244321}">
                <p14:modId xmlns:p14="http://schemas.microsoft.com/office/powerpoint/2010/main" val="199159294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4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2D470-CC0E-9749-ABEC-C3B5CADB15A2}"/>
              </a:ext>
            </a:extLst>
          </p:cNvPr>
          <p:cNvSpPr>
            <a:spLocks noGrp="1"/>
          </p:cNvSpPr>
          <p:nvPr>
            <p:ph type="title"/>
          </p:nvPr>
        </p:nvSpPr>
        <p:spPr>
          <a:xfrm>
            <a:off x="4965430" y="629268"/>
            <a:ext cx="6586491" cy="1286160"/>
          </a:xfrm>
        </p:spPr>
        <p:txBody>
          <a:bodyPr anchor="b">
            <a:normAutofit/>
          </a:bodyPr>
          <a:lstStyle/>
          <a:p>
            <a:r>
              <a:rPr lang="en-US" b="1" dirty="0"/>
              <a:t>Problem Statement</a:t>
            </a:r>
            <a:endParaRPr lang="en-US" dirty="0"/>
          </a:p>
          <a:p>
            <a:endParaRPr lang="en-US" dirty="0">
              <a:cs typeface="Calibri Light"/>
            </a:endParaRPr>
          </a:p>
        </p:txBody>
      </p:sp>
      <p:sp>
        <p:nvSpPr>
          <p:cNvPr id="7" name="Content Placeholder 2">
            <a:extLst>
              <a:ext uri="{FF2B5EF4-FFF2-40B4-BE49-F238E27FC236}">
                <a16:creationId xmlns:a16="http://schemas.microsoft.com/office/drawing/2014/main" xmlns="" id="{84AC1CE4-3352-F814-3B8A-35D462C82EAA}"/>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1700" dirty="0">
                <a:ea typeface="+mn-lt"/>
                <a:cs typeface="+mn-lt"/>
              </a:rPr>
              <a:t>This valuable gem can be worth as little as hundreds or as much as millions.</a:t>
            </a:r>
          </a:p>
          <a:p>
            <a:r>
              <a:rPr lang="en-US" sz="1700" dirty="0">
                <a:ea typeface="+mn-lt"/>
                <a:cs typeface="+mn-lt"/>
              </a:rPr>
              <a:t>However, there are no clear guidelines or understanding on the determination of a diamond’s price in the market.</a:t>
            </a:r>
          </a:p>
          <a:p>
            <a:r>
              <a:rPr lang="en-US" sz="1700" dirty="0">
                <a:ea typeface="+mn-lt"/>
                <a:cs typeface="+mn-lt"/>
              </a:rPr>
              <a:t>Exploring which characteristics determine the value of a diamond gem may thus aid in predicting the price of diamonds. </a:t>
            </a:r>
          </a:p>
          <a:p>
            <a:r>
              <a:rPr lang="en-US" sz="1700" dirty="0">
                <a:cs typeface="Calibri"/>
              </a:rPr>
              <a:t>Question to solve:</a:t>
            </a:r>
          </a:p>
          <a:p>
            <a:pPr marL="0" indent="0">
              <a:buNone/>
            </a:pPr>
            <a:r>
              <a:rPr lang="en-US" sz="1700" dirty="0">
                <a:cs typeface="Calibri"/>
              </a:rPr>
              <a:t>=&gt; T</a:t>
            </a:r>
            <a:r>
              <a:rPr lang="en-US" sz="1700" dirty="0">
                <a:ea typeface="+mn-lt"/>
                <a:cs typeface="+mn-lt"/>
              </a:rPr>
              <a:t>o explore which attributes, contribute to the price range of diamond gems.</a:t>
            </a:r>
          </a:p>
          <a:p>
            <a:pPr marL="0" indent="0">
              <a:buNone/>
            </a:pPr>
            <a:r>
              <a:rPr lang="en-US" sz="1700" dirty="0">
                <a:cs typeface="Calibri"/>
              </a:rPr>
              <a:t>=&gt; </a:t>
            </a:r>
            <a:r>
              <a:rPr lang="en-US" sz="1700" dirty="0">
                <a:ea typeface="+mn-lt"/>
                <a:cs typeface="+mn-lt"/>
              </a:rPr>
              <a:t>To predict the price of diamond gems from corresponding attributes.</a:t>
            </a:r>
            <a:endParaRPr lang="en-US" sz="1700" dirty="0">
              <a:cs typeface="Calibri"/>
            </a:endParaRPr>
          </a:p>
          <a:p>
            <a:pPr marL="0" indent="0">
              <a:buNone/>
            </a:pPr>
            <a:endParaRPr lang="en-US" sz="1700" dirty="0">
              <a:cs typeface="Calibri"/>
            </a:endParaRPr>
          </a:p>
          <a:p>
            <a:pPr marL="0" indent="0">
              <a:buNone/>
            </a:pPr>
            <a:endParaRPr lang="en-US" sz="1700">
              <a:cs typeface="Calibri"/>
            </a:endParaRPr>
          </a:p>
        </p:txBody>
      </p:sp>
      <p:pic>
        <p:nvPicPr>
          <p:cNvPr id="8" name="Picture 4" descr="Question mark on green pastel background">
            <a:extLst>
              <a:ext uri="{FF2B5EF4-FFF2-40B4-BE49-F238E27FC236}">
                <a16:creationId xmlns:a16="http://schemas.microsoft.com/office/drawing/2014/main" xmlns="" id="{890643A7-1E89-5614-31E4-B978A6F3039A}"/>
              </a:ext>
            </a:extLst>
          </p:cNvPr>
          <p:cNvPicPr>
            <a:picLocks noChangeAspect="1"/>
          </p:cNvPicPr>
          <p:nvPr/>
        </p:nvPicPr>
        <p:blipFill rotWithShape="1">
          <a:blip r:embed="rId2"/>
          <a:srcRect l="44832" r="4475"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rgbClr val="54888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8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BCB216-713D-1F28-4CCD-CFAC3B6C4699}"/>
              </a:ext>
            </a:extLst>
          </p:cNvPr>
          <p:cNvSpPr>
            <a:spLocks noGrp="1"/>
          </p:cNvSpPr>
          <p:nvPr>
            <p:ph type="title"/>
          </p:nvPr>
        </p:nvSpPr>
        <p:spPr>
          <a:xfrm>
            <a:off x="594360" y="637125"/>
            <a:ext cx="3802276" cy="5256371"/>
          </a:xfrm>
        </p:spPr>
        <p:txBody>
          <a:bodyPr>
            <a:normAutofit/>
          </a:bodyPr>
          <a:lstStyle/>
          <a:p>
            <a:r>
              <a:rPr lang="en-US" sz="4800" dirty="0"/>
              <a:t/>
            </a:r>
            <a:br>
              <a:rPr lang="en-US" sz="4800" dirty="0"/>
            </a:br>
            <a:r>
              <a:rPr lang="en-US" sz="4800" b="1" cap="all" dirty="0">
                <a:ea typeface="+mj-lt"/>
                <a:cs typeface="+mj-lt"/>
              </a:rPr>
              <a:t>Step-By-Step’s in project approach</a:t>
            </a:r>
            <a:br>
              <a:rPr lang="en-US" sz="4800" b="1" cap="all" dirty="0">
                <a:ea typeface="+mj-lt"/>
                <a:cs typeface="+mj-lt"/>
              </a:rPr>
            </a:br>
            <a:endParaRPr lang="en-US" sz="4800" b="1" cap="all" dirty="0">
              <a:ea typeface="+mj-lt"/>
              <a:cs typeface="+mj-lt"/>
            </a:endParaRPr>
          </a:p>
        </p:txBody>
      </p:sp>
      <p:graphicFrame>
        <p:nvGraphicFramePr>
          <p:cNvPr id="12" name="Content Placeholder 2">
            <a:extLst>
              <a:ext uri="{FF2B5EF4-FFF2-40B4-BE49-F238E27FC236}">
                <a16:creationId xmlns:a16="http://schemas.microsoft.com/office/drawing/2014/main" xmlns="" id="{273373EB-41AF-2DA9-D7AF-2075FD457433}"/>
              </a:ext>
            </a:extLst>
          </p:cNvPr>
          <p:cNvGraphicFramePr>
            <a:graphicFrameLocks noGrp="1"/>
          </p:cNvGraphicFramePr>
          <p:nvPr>
            <p:ph idx="1"/>
            <p:extLst>
              <p:ext uri="{D42A27DB-BD31-4B8C-83A1-F6EECF244321}">
                <p14:modId xmlns:p14="http://schemas.microsoft.com/office/powerpoint/2010/main" val="57279602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 name="Picture 38" descr="A picture containing text, clipart&#10;&#10;Description automatically generated">
            <a:extLst>
              <a:ext uri="{FF2B5EF4-FFF2-40B4-BE49-F238E27FC236}">
                <a16:creationId xmlns:a16="http://schemas.microsoft.com/office/drawing/2014/main" xmlns="" id="{FEA912D9-9C4B-80F5-AC58-A2791D8867B9}"/>
              </a:ext>
            </a:extLst>
          </p:cNvPr>
          <p:cNvPicPr>
            <a:picLocks noChangeAspect="1"/>
          </p:cNvPicPr>
          <p:nvPr/>
        </p:nvPicPr>
        <p:blipFill>
          <a:blip r:embed="rId7"/>
          <a:stretch>
            <a:fillRect/>
          </a:stretch>
        </p:blipFill>
        <p:spPr>
          <a:xfrm>
            <a:off x="5349455" y="1599571"/>
            <a:ext cx="802976" cy="826519"/>
          </a:xfrm>
          <a:prstGeom prst="rect">
            <a:avLst/>
          </a:prstGeom>
        </p:spPr>
      </p:pic>
      <p:pic>
        <p:nvPicPr>
          <p:cNvPr id="39" name="Picture 39" descr="Text&#10;&#10;Description automatically generated">
            <a:extLst>
              <a:ext uri="{FF2B5EF4-FFF2-40B4-BE49-F238E27FC236}">
                <a16:creationId xmlns:a16="http://schemas.microsoft.com/office/drawing/2014/main" xmlns="" id="{0524E3D8-F601-43C5-0BCA-70BCEE36FB8D}"/>
              </a:ext>
            </a:extLst>
          </p:cNvPr>
          <p:cNvPicPr>
            <a:picLocks noChangeAspect="1"/>
          </p:cNvPicPr>
          <p:nvPr/>
        </p:nvPicPr>
        <p:blipFill>
          <a:blip r:embed="rId8"/>
          <a:stretch>
            <a:fillRect/>
          </a:stretch>
        </p:blipFill>
        <p:spPr>
          <a:xfrm>
            <a:off x="5312433" y="2926961"/>
            <a:ext cx="862643" cy="702155"/>
          </a:xfrm>
          <a:prstGeom prst="rect">
            <a:avLst/>
          </a:prstGeom>
        </p:spPr>
      </p:pic>
      <p:pic>
        <p:nvPicPr>
          <p:cNvPr id="40" name="Picture 40" descr="Icon&#10;&#10;Description automatically generated">
            <a:extLst>
              <a:ext uri="{FF2B5EF4-FFF2-40B4-BE49-F238E27FC236}">
                <a16:creationId xmlns:a16="http://schemas.microsoft.com/office/drawing/2014/main" xmlns="" id="{0F2D925F-D0F6-5B06-8660-ACFA124952B1}"/>
              </a:ext>
            </a:extLst>
          </p:cNvPr>
          <p:cNvPicPr>
            <a:picLocks noChangeAspect="1"/>
          </p:cNvPicPr>
          <p:nvPr/>
        </p:nvPicPr>
        <p:blipFill>
          <a:blip r:embed="rId9"/>
          <a:stretch>
            <a:fillRect/>
          </a:stretch>
        </p:blipFill>
        <p:spPr>
          <a:xfrm>
            <a:off x="5318276" y="4074544"/>
            <a:ext cx="822205" cy="764876"/>
          </a:xfrm>
          <a:prstGeom prst="rect">
            <a:avLst/>
          </a:prstGeom>
        </p:spPr>
      </p:pic>
    </p:spTree>
    <p:extLst>
      <p:ext uri="{BB962C8B-B14F-4D97-AF65-F5344CB8AC3E}">
        <p14:creationId xmlns:p14="http://schemas.microsoft.com/office/powerpoint/2010/main" val="139881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B7B6A-3FEE-DA0A-05DC-E9A8A900D594}"/>
              </a:ext>
            </a:extLst>
          </p:cNvPr>
          <p:cNvSpPr>
            <a:spLocks noGrp="1"/>
          </p:cNvSpPr>
          <p:nvPr>
            <p:ph type="title"/>
          </p:nvPr>
        </p:nvSpPr>
        <p:spPr/>
        <p:txBody>
          <a:bodyPr>
            <a:normAutofit/>
          </a:bodyPr>
          <a:lstStyle/>
          <a:p>
            <a:r>
              <a:rPr lang="en-US" sz="6600" dirty="0">
                <a:latin typeface="Arial Nova"/>
                <a:cs typeface="Calibri Light"/>
              </a:rPr>
              <a:t>Packages Imported</a:t>
            </a:r>
            <a:endParaRPr lang="en-US" sz="6600">
              <a:latin typeface="Arial Nova"/>
            </a:endParaRPr>
          </a:p>
        </p:txBody>
      </p:sp>
      <p:pic>
        <p:nvPicPr>
          <p:cNvPr id="4" name="Picture 4" descr="Text&#10;&#10;Description automatically generated">
            <a:extLst>
              <a:ext uri="{FF2B5EF4-FFF2-40B4-BE49-F238E27FC236}">
                <a16:creationId xmlns:a16="http://schemas.microsoft.com/office/drawing/2014/main" xmlns="" id="{B56D22EC-EDFC-0ACB-5C55-26410A775F86}"/>
              </a:ext>
            </a:extLst>
          </p:cNvPr>
          <p:cNvPicPr>
            <a:picLocks noGrp="1" noChangeAspect="1"/>
          </p:cNvPicPr>
          <p:nvPr>
            <p:ph idx="1"/>
          </p:nvPr>
        </p:nvPicPr>
        <p:blipFill>
          <a:blip r:embed="rId2"/>
          <a:stretch>
            <a:fillRect/>
          </a:stretch>
        </p:blipFill>
        <p:spPr>
          <a:xfrm>
            <a:off x="2564562" y="1715115"/>
            <a:ext cx="5107556" cy="4371076"/>
          </a:xfrm>
        </p:spPr>
      </p:pic>
    </p:spTree>
    <p:extLst>
      <p:ext uri="{BB962C8B-B14F-4D97-AF65-F5344CB8AC3E}">
        <p14:creationId xmlns:p14="http://schemas.microsoft.com/office/powerpoint/2010/main" val="404916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C76505F-AB5D-92BF-AB01-E45265A36B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Loading Dataset</a:t>
            </a:r>
          </a:p>
        </p:txBody>
      </p:sp>
      <p:pic>
        <p:nvPicPr>
          <p:cNvPr id="4" name="Picture 4" descr="Table&#10;&#10;Description automatically generated">
            <a:extLst>
              <a:ext uri="{FF2B5EF4-FFF2-40B4-BE49-F238E27FC236}">
                <a16:creationId xmlns:a16="http://schemas.microsoft.com/office/drawing/2014/main" xmlns="" id="{81573B39-B6E9-4292-4DAA-B54229C9C3BC}"/>
              </a:ext>
            </a:extLst>
          </p:cNvPr>
          <p:cNvPicPr>
            <a:picLocks noGrp="1" noChangeAspect="1"/>
          </p:cNvPicPr>
          <p:nvPr>
            <p:ph idx="1"/>
          </p:nvPr>
        </p:nvPicPr>
        <p:blipFill>
          <a:blip r:embed="rId2"/>
          <a:stretch>
            <a:fillRect/>
          </a:stretch>
        </p:blipFill>
        <p:spPr>
          <a:xfrm>
            <a:off x="737221" y="1675227"/>
            <a:ext cx="10717558" cy="4394199"/>
          </a:xfrm>
          <a:prstGeom prst="rect">
            <a:avLst/>
          </a:prstGeom>
        </p:spPr>
      </p:pic>
    </p:spTree>
    <p:extLst>
      <p:ext uri="{BB962C8B-B14F-4D97-AF65-F5344CB8AC3E}">
        <p14:creationId xmlns:p14="http://schemas.microsoft.com/office/powerpoint/2010/main" val="343873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336DF35-F17A-1313-B619-A16BAFF8E78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Dataset Dimensions and Removing Duplicate values in table</a:t>
            </a:r>
          </a:p>
        </p:txBody>
      </p:sp>
      <p:pic>
        <p:nvPicPr>
          <p:cNvPr id="7" name="Picture 7" descr="Text&#10;&#10;Description automatically generated">
            <a:extLst>
              <a:ext uri="{FF2B5EF4-FFF2-40B4-BE49-F238E27FC236}">
                <a16:creationId xmlns:a16="http://schemas.microsoft.com/office/drawing/2014/main" xmlns="" id="{09C57406-F272-7C3B-8E03-0BFBAA5AAD26}"/>
              </a:ext>
            </a:extLst>
          </p:cNvPr>
          <p:cNvPicPr>
            <a:picLocks noGrp="1" noChangeAspect="1"/>
          </p:cNvPicPr>
          <p:nvPr>
            <p:ph idx="1"/>
          </p:nvPr>
        </p:nvPicPr>
        <p:blipFill>
          <a:blip r:embed="rId2"/>
          <a:stretch>
            <a:fillRect/>
          </a:stretch>
        </p:blipFill>
        <p:spPr>
          <a:xfrm>
            <a:off x="4949766" y="1397016"/>
            <a:ext cx="3169488" cy="2246821"/>
          </a:xfrm>
        </p:spPr>
      </p:pic>
      <p:pic>
        <p:nvPicPr>
          <p:cNvPr id="8" name="Picture 8">
            <a:extLst>
              <a:ext uri="{FF2B5EF4-FFF2-40B4-BE49-F238E27FC236}">
                <a16:creationId xmlns:a16="http://schemas.microsoft.com/office/drawing/2014/main" xmlns="" id="{01045F28-C608-128C-91F7-2379279140DF}"/>
              </a:ext>
            </a:extLst>
          </p:cNvPr>
          <p:cNvPicPr>
            <a:picLocks noChangeAspect="1"/>
          </p:cNvPicPr>
          <p:nvPr/>
        </p:nvPicPr>
        <p:blipFill>
          <a:blip r:embed="rId3"/>
          <a:stretch>
            <a:fillRect/>
          </a:stretch>
        </p:blipFill>
        <p:spPr>
          <a:xfrm>
            <a:off x="4956594" y="4125223"/>
            <a:ext cx="4780472" cy="1051704"/>
          </a:xfrm>
          <a:prstGeom prst="rect">
            <a:avLst/>
          </a:prstGeom>
        </p:spPr>
      </p:pic>
    </p:spTree>
    <p:extLst>
      <p:ext uri="{BB962C8B-B14F-4D97-AF65-F5344CB8AC3E}">
        <p14:creationId xmlns:p14="http://schemas.microsoft.com/office/powerpoint/2010/main" val="69067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8627192-D54E-611C-0991-783D7519A5C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Summary of Dataset</a:t>
            </a:r>
          </a:p>
        </p:txBody>
      </p:sp>
      <p:pic>
        <p:nvPicPr>
          <p:cNvPr id="4" name="Picture 4">
            <a:extLst>
              <a:ext uri="{FF2B5EF4-FFF2-40B4-BE49-F238E27FC236}">
                <a16:creationId xmlns:a16="http://schemas.microsoft.com/office/drawing/2014/main" xmlns="" id="{D02D18F9-354B-3EE2-EA3F-C4807028A53B}"/>
              </a:ext>
            </a:extLst>
          </p:cNvPr>
          <p:cNvPicPr>
            <a:picLocks noGrp="1" noChangeAspect="1"/>
          </p:cNvPicPr>
          <p:nvPr>
            <p:ph idx="1"/>
          </p:nvPr>
        </p:nvPicPr>
        <p:blipFill>
          <a:blip r:embed="rId2"/>
          <a:stretch>
            <a:fillRect/>
          </a:stretch>
        </p:blipFill>
        <p:spPr>
          <a:xfrm>
            <a:off x="643467" y="1837934"/>
            <a:ext cx="10905066" cy="3939388"/>
          </a:xfrm>
          <a:prstGeom prst="rect">
            <a:avLst/>
          </a:prstGeom>
        </p:spPr>
      </p:pic>
    </p:spTree>
    <p:extLst>
      <p:ext uri="{BB962C8B-B14F-4D97-AF65-F5344CB8AC3E}">
        <p14:creationId xmlns:p14="http://schemas.microsoft.com/office/powerpoint/2010/main" val="2266084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TotalTime>
  <Words>355</Words>
  <Application>Microsoft Office PowerPoint</Application>
  <PresentationFormat>Custom</PresentationFormat>
  <Paragraphs>75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Diamond Price Prediction in R </vt:lpstr>
      <vt:lpstr>Goal </vt:lpstr>
      <vt:lpstr>Introduction</vt:lpstr>
      <vt:lpstr>Problem Statement </vt:lpstr>
      <vt:lpstr> Step-By-Step’s in project approach </vt:lpstr>
      <vt:lpstr>Packages Imported</vt:lpstr>
      <vt:lpstr>Loading Dataset</vt:lpstr>
      <vt:lpstr>Dataset Dimensions and Removing Duplicate values in table</vt:lpstr>
      <vt:lpstr>Summary of Dataset</vt:lpstr>
      <vt:lpstr> EDA -Correlations between pairs of numerical variables </vt:lpstr>
      <vt:lpstr>Perform One-Hot Encoding on Data </vt:lpstr>
      <vt:lpstr>PowerPoint Presentation</vt:lpstr>
      <vt:lpstr>One-Hot Encoded Data after Applying</vt:lpstr>
      <vt:lpstr>Drop the Original Categorical Variables  -&gt; { clarity_ord, color_ord, cut_ord </vt:lpstr>
      <vt:lpstr>  Train-Test Split Procedure  </vt:lpstr>
      <vt:lpstr>Metrics for Evaluating Regression Model Performance</vt:lpstr>
      <vt:lpstr>PowerPoint Presentation</vt:lpstr>
      <vt:lpstr>Modeling Techniques</vt:lpstr>
      <vt:lpstr>Linear Regression - LASSO</vt:lpstr>
      <vt:lpstr>Linear Regression  - Ridge</vt:lpstr>
      <vt:lpstr>Mean Square Error Comparison</vt:lpstr>
      <vt:lpstr>Result: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Rahul Marru</cp:lastModifiedBy>
  <cp:revision>508</cp:revision>
  <dcterms:created xsi:type="dcterms:W3CDTF">2022-11-27T07:30:05Z</dcterms:created>
  <dcterms:modified xsi:type="dcterms:W3CDTF">2022-12-08T05:08:37Z</dcterms:modified>
</cp:coreProperties>
</file>