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8"/>
  </p:notesMasterIdLst>
  <p:sldIdLst>
    <p:sldId id="259" r:id="rId2"/>
    <p:sldId id="258" r:id="rId3"/>
    <p:sldId id="257" r:id="rId4"/>
    <p:sldId id="256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7F22-CEC4-46D3-8437-84DAA8A0507F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1EF82-D066-4434-AD39-7E51A3A3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89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3" name="Picture 12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8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2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64446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232" y="337320"/>
            <a:ext cx="2428859" cy="73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5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987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12" name="Picture 11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1" y="449762"/>
            <a:ext cx="2428859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4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4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-POC/EcommRAI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19100" y="1941547"/>
            <a:ext cx="8284633" cy="429229"/>
          </a:xfrm>
        </p:spPr>
        <p:txBody>
          <a:bodyPr/>
          <a:lstStyle/>
          <a:p>
            <a:fld id="{5274EAF5-F5E3-40D1-973E-CBB3F7833ADE}" type="datetime2">
              <a:rPr lang="en-US" smtClean="0"/>
              <a:t>Sunday, July 22, 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2293567"/>
            <a:ext cx="8284633" cy="519435"/>
          </a:xfrm>
        </p:spPr>
        <p:txBody>
          <a:bodyPr/>
          <a:lstStyle/>
          <a:p>
            <a:r>
              <a:rPr lang="en-US" dirty="0"/>
              <a:t>Ecommerce – Real time stream Analytics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4581" y="2799042"/>
            <a:ext cx="427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- powered by Apache Kafka &amp; MongoDB</a:t>
            </a:r>
          </a:p>
          <a:p>
            <a:endParaRPr lang="en-US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509550" y="950954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	: Devaki Sundaramurthy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		: 190017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		: Ecommerce-Congo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	: Walmart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	: JAVA, Kafka, Message broker</a:t>
            </a:r>
          </a:p>
          <a:p>
            <a:r>
              <a:rPr lang="en-US" sz="1100" dirty="0">
                <a:solidFill>
                  <a:schemeClr val="tx2"/>
                </a:solidFill>
              </a:rPr>
              <a:t>Location	: Bentonville – AR, USA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Team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4718582" y="950954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	: Chandrakala </a:t>
            </a:r>
            <a:r>
              <a:rPr lang="en-US" sz="1100" dirty="0" err="1">
                <a:solidFill>
                  <a:schemeClr val="tx2"/>
                </a:solidFill>
              </a:rPr>
              <a:t>Revensiddappa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		: 176502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		: RMT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	: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	: Message Broker, </a:t>
            </a:r>
            <a:r>
              <a:rPr lang="en-US" sz="1100" dirty="0" err="1">
                <a:solidFill>
                  <a:schemeClr val="tx2"/>
                </a:solidFill>
              </a:rPr>
              <a:t>WebMethods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Location	: Bangalore, India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509550" y="2682032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	: Sini Cherukad Manayil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		: 440590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		: </a:t>
            </a:r>
            <a:r>
              <a:rPr lang="en-US" sz="1100" dirty="0" err="1">
                <a:solidFill>
                  <a:schemeClr val="tx2"/>
                </a:solidFill>
              </a:rPr>
              <a:t>Ernt&amp;Lego</a:t>
            </a:r>
            <a:r>
              <a:rPr lang="en-US" sz="1100" dirty="0">
                <a:solidFill>
                  <a:schemeClr val="tx2"/>
                </a:solidFill>
              </a:rPr>
              <a:t> Horizon - Supply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	: Lego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	: SAG </a:t>
            </a:r>
            <a:r>
              <a:rPr lang="en-US" sz="1100" dirty="0" err="1">
                <a:solidFill>
                  <a:schemeClr val="tx2"/>
                </a:solidFill>
              </a:rPr>
              <a:t>WebMethods</a:t>
            </a:r>
            <a:r>
              <a:rPr lang="en-US" sz="1100" dirty="0">
                <a:solidFill>
                  <a:schemeClr val="tx2"/>
                </a:solidFill>
              </a:rPr>
              <a:t>, JAVA</a:t>
            </a:r>
          </a:p>
          <a:p>
            <a:r>
              <a:rPr lang="en-US" sz="1100" dirty="0">
                <a:solidFill>
                  <a:schemeClr val="tx2"/>
                </a:solidFill>
              </a:rPr>
              <a:t>Location	: Bangalore, India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4704623" y="2682032"/>
            <a:ext cx="3929827" cy="1303635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Name		: Mohanraj Kanagaraj</a:t>
            </a:r>
          </a:p>
          <a:p>
            <a:r>
              <a:rPr lang="en-US" sz="1100" dirty="0" err="1">
                <a:solidFill>
                  <a:schemeClr val="tx2"/>
                </a:solidFill>
              </a:rPr>
              <a:t>Emp</a:t>
            </a:r>
            <a:r>
              <a:rPr lang="en-US" sz="1100" dirty="0">
                <a:solidFill>
                  <a:schemeClr val="tx2"/>
                </a:solidFill>
              </a:rPr>
              <a:t> id		: 165071</a:t>
            </a:r>
          </a:p>
          <a:p>
            <a:r>
              <a:rPr lang="en-US" sz="1100" dirty="0">
                <a:solidFill>
                  <a:schemeClr val="tx2"/>
                </a:solidFill>
              </a:rPr>
              <a:t>Project		: SPI Design &amp; Development</a:t>
            </a:r>
          </a:p>
          <a:p>
            <a:r>
              <a:rPr lang="en-US" sz="1100" dirty="0">
                <a:solidFill>
                  <a:schemeClr val="tx2"/>
                </a:solidFill>
              </a:rPr>
              <a:t>Account	: Metropolitan Life Insurance </a:t>
            </a:r>
          </a:p>
          <a:p>
            <a:r>
              <a:rPr lang="en-US" sz="1100" dirty="0">
                <a:solidFill>
                  <a:schemeClr val="tx2"/>
                </a:solidFill>
              </a:rPr>
              <a:t>Technology	: Microservices, JAVA</a:t>
            </a:r>
          </a:p>
          <a:p>
            <a:r>
              <a:rPr lang="en-US" sz="1100" dirty="0">
                <a:solidFill>
                  <a:schemeClr val="tx2"/>
                </a:solidFill>
              </a:rPr>
              <a:t>Location	: Chennai, India</a:t>
            </a: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90" y="2694157"/>
            <a:ext cx="869315" cy="722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635DD-2C7C-244A-BAD7-B946E45BF223}"/>
              </a:ext>
            </a:extLst>
          </p:cNvPr>
          <p:cNvSpPr txBox="1"/>
          <p:nvPr/>
        </p:nvSpPr>
        <p:spPr>
          <a:xfrm>
            <a:off x="122548" y="4779390"/>
            <a:ext cx="38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5A83DC-3BD0-264E-AE19-8F923C55F9B2}" type="slidenum">
              <a:rPr lang="en-US" sz="1200" smtClean="0">
                <a:solidFill>
                  <a:schemeClr val="bg1"/>
                </a:solidFill>
              </a:rPr>
              <a:t>2</a:t>
            </a:fld>
            <a:endParaRPr lang="en-US" sz="1200" dirty="0" err="1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FDC1F4-9BEA-A84B-A50F-38C546625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18" y="972199"/>
            <a:ext cx="937499" cy="759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680777-C327-BB44-9277-76A73C4AE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98" y="962772"/>
            <a:ext cx="789784" cy="7353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7B65AB-3DE2-814C-A5EB-8E659DA40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26" y="2694157"/>
            <a:ext cx="782451" cy="8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8" y="785995"/>
            <a:ext cx="8448142" cy="8080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Traditional ecommerce transactions are enriched using a stream engine in real time to produce valuable statistics and data which in turn helps retail store manager to run the store effectively and efficiently.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45050" y="1808054"/>
            <a:ext cx="3924301" cy="2774105"/>
          </a:xfrm>
          <a:ln cap="rnd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/>
              <a:t>Real Time Stream Analytics would help a store manager to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have up to date order &amp; sales handy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live statistics on the order counts by product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real time view of the top trending products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keep the packaging team’s performance within SLA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dirty="0"/>
              <a:t>full control of the store functioning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3" y="1808054"/>
            <a:ext cx="4344419" cy="28098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B80179-3F4B-AD43-A095-4002EC75871C}"/>
              </a:ext>
            </a:extLst>
          </p:cNvPr>
          <p:cNvSpPr txBox="1"/>
          <p:nvPr/>
        </p:nvSpPr>
        <p:spPr>
          <a:xfrm>
            <a:off x="122548" y="4779390"/>
            <a:ext cx="38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5A83DC-3BD0-264E-AE19-8F923C55F9B2}" type="slidenum">
              <a:rPr lang="en-US" sz="1200" smtClean="0">
                <a:solidFill>
                  <a:schemeClr val="bg1"/>
                </a:solidFill>
              </a:rPr>
              <a:t>3</a:t>
            </a:fld>
            <a:endParaRPr 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1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6504" y="1498862"/>
            <a:ext cx="4236952" cy="30661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Ecommerce events were simulated using a SCALA application which keeps generating the events randomly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Event simulator would publish the events to the Kafka topics (Place Order &amp; Order Status)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Kafka stream Java API would get the events from the topic simulator to read the raw event </a:t>
            </a:r>
            <a:r>
              <a:rPr lang="en-US" sz="1050" dirty="0" err="1">
                <a:solidFill>
                  <a:schemeClr val="tx2"/>
                </a:solidFill>
              </a:rPr>
              <a:t>json</a:t>
            </a:r>
            <a:r>
              <a:rPr lang="en-US" sz="1050" dirty="0">
                <a:solidFill>
                  <a:schemeClr val="tx2"/>
                </a:solidFill>
              </a:rPr>
              <a:t> in real time.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Later it sanitize and process this raw data into an useful dataset which can then be persisted downstream.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Live Stream processed datasets are pushed into topics of the running </a:t>
            </a:r>
            <a:r>
              <a:rPr lang="en-US" sz="1050" dirty="0" err="1">
                <a:solidFill>
                  <a:schemeClr val="tx2"/>
                </a:solidFill>
              </a:rPr>
              <a:t>kafka</a:t>
            </a:r>
            <a:r>
              <a:rPr lang="en-US" sz="1050" dirty="0">
                <a:solidFill>
                  <a:schemeClr val="tx2"/>
                </a:solidFill>
              </a:rPr>
              <a:t> broker.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Kafka consumer Java API would read these topics from the broker and connect to the Mongo client to insert into respective Mongo Collections.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3 different Mongo collections named Order, Status and Item will be created and stream processed data will be inserted in real time by the consumer java API.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2"/>
                </a:solidFill>
              </a:rPr>
              <a:t>Mongo collections would be read by the NodeJS application to produce </a:t>
            </a:r>
            <a:r>
              <a:rPr lang="en-US" sz="1050" dirty="0" err="1">
                <a:solidFill>
                  <a:schemeClr val="tx2"/>
                </a:solidFill>
              </a:rPr>
              <a:t>Highchart</a:t>
            </a:r>
            <a:r>
              <a:rPr lang="en-US" sz="1050" dirty="0">
                <a:solidFill>
                  <a:schemeClr val="tx2"/>
                </a:solidFill>
              </a:rPr>
              <a:t> dashboard UI.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8EFCD-740D-C044-A0A7-2D0AE830CB38}"/>
              </a:ext>
            </a:extLst>
          </p:cNvPr>
          <p:cNvSpPr txBox="1"/>
          <p:nvPr/>
        </p:nvSpPr>
        <p:spPr>
          <a:xfrm>
            <a:off x="122548" y="4779390"/>
            <a:ext cx="38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5A83DC-3BD0-264E-AE19-8F923C55F9B2}" type="slidenum">
              <a:rPr lang="en-US" sz="1200" smtClean="0">
                <a:solidFill>
                  <a:schemeClr val="bg1"/>
                </a:solidFill>
              </a:rPr>
              <a:t>4</a:t>
            </a:fld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968E2-F548-F146-9B4F-5EA43A8A0642}"/>
              </a:ext>
            </a:extLst>
          </p:cNvPr>
          <p:cNvSpPr txBox="1"/>
          <p:nvPr/>
        </p:nvSpPr>
        <p:spPr>
          <a:xfrm>
            <a:off x="1046378" y="1715679"/>
            <a:ext cx="1517714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KAFKA STREAMING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9D19F1-499C-BD4E-B94E-4337A057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" y="768431"/>
            <a:ext cx="4227836" cy="3626905"/>
          </a:xfr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84B93A-B357-EC43-81B5-72496023F50B}"/>
              </a:ext>
            </a:extLst>
          </p:cNvPr>
          <p:cNvSpPr/>
          <p:nvPr/>
        </p:nvSpPr>
        <p:spPr>
          <a:xfrm>
            <a:off x="4746504" y="768431"/>
            <a:ext cx="4236952" cy="66444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 dirty="0">
              <a:solidFill>
                <a:schemeClr val="tx2"/>
              </a:solidFill>
            </a:endParaRPr>
          </a:p>
          <a:p>
            <a:pPr algn="ctr"/>
            <a:r>
              <a:rPr lang="en-US" sz="1400" b="1" u="sng" dirty="0">
                <a:solidFill>
                  <a:schemeClr val="tx2"/>
                </a:solidFill>
              </a:rPr>
              <a:t>Technologies Used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2"/>
                </a:solidFill>
              </a:rPr>
              <a:t>JAVA		- Scala 		- Kafka 	       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2"/>
                </a:solidFill>
              </a:rPr>
              <a:t>NodeJS 	- </a:t>
            </a:r>
            <a:r>
              <a:rPr lang="en-US" sz="1400" dirty="0" err="1">
                <a:solidFill>
                  <a:schemeClr val="tx2"/>
                </a:solidFill>
              </a:rPr>
              <a:t>Highchart</a:t>
            </a:r>
            <a:r>
              <a:rPr lang="en-US" sz="1400" dirty="0">
                <a:solidFill>
                  <a:schemeClr val="tx2"/>
                </a:solidFill>
              </a:rPr>
              <a:t>		- MongoDB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857" y="996032"/>
            <a:ext cx="4160817" cy="1398160"/>
          </a:xfr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050" b="1" u="sng" dirty="0">
                <a:solidFill>
                  <a:schemeClr val="tx2"/>
                </a:solidFill>
              </a:rPr>
              <a:t>Dashboard Contents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Total orders received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Total Sales happened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Count of orders in various order statuses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Top 3 trending items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Pickup Vs Delivery orders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Tracking the orders which are pending for picking.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9041E2-D0F7-5842-8F8F-334D6F829E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13" y="996032"/>
            <a:ext cx="4352319" cy="349788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Dashboard for the Store Manager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363" y="2573545"/>
            <a:ext cx="4160817" cy="19203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>
            <a:normAutofit lnSpcReduction="10000"/>
          </a:bodyPr>
          <a:lstStyle>
            <a:lvl1pPr marL="287338" indent="-287338" algn="l" defTabSz="457200" rtl="0" eaLnBrk="1" latinLnBrk="0" hangingPunct="1">
              <a:spcBef>
                <a:spcPct val="20000"/>
              </a:spcBef>
              <a:buFont typeface="+mj-lt"/>
              <a:buAutoNum type="arabicPeriod"/>
              <a:defRPr sz="2000" kern="1200">
                <a:solidFill>
                  <a:srgbClr val="4CB4D1"/>
                </a:solidFill>
                <a:latin typeface="+mn-lt"/>
                <a:ea typeface="+mn-ea"/>
                <a:cs typeface="+mn-cs"/>
              </a:defRPr>
            </a:lvl1pPr>
            <a:lvl2pPr marL="457200" indent="-45720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u="sng" dirty="0">
                <a:solidFill>
                  <a:schemeClr val="tx2"/>
                </a:solidFill>
              </a:rPr>
              <a:t>How Real time stream results help the Store Manager??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Assign additional employees at the packaging section when more orders are going beyond SLA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Places additional inventory request for the top selling items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Instructs E-</a:t>
            </a:r>
            <a:r>
              <a:rPr lang="en-US" sz="1050" dirty="0" err="1">
                <a:solidFill>
                  <a:schemeClr val="tx2"/>
                </a:solidFill>
              </a:rPr>
              <a:t>Comm</a:t>
            </a:r>
            <a:r>
              <a:rPr lang="en-US" sz="1050" dirty="0">
                <a:solidFill>
                  <a:schemeClr val="tx2"/>
                </a:solidFill>
              </a:rPr>
              <a:t> Admin to push live discounts on those items where there are low volume of orders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Always have real-time data about the store functions which can be shared with the head office without much preparation or delay</a:t>
            </a:r>
          </a:p>
          <a:p>
            <a:pPr algn="just"/>
            <a:r>
              <a:rPr lang="en-US" sz="1050" dirty="0">
                <a:solidFill>
                  <a:schemeClr val="tx2"/>
                </a:solidFill>
              </a:rPr>
              <a:t>Store manager remains to be on top of all the functioning of the store and increase productivity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40BBC-A0E3-3847-A262-3CF88AFE41B1}"/>
              </a:ext>
            </a:extLst>
          </p:cNvPr>
          <p:cNvSpPr txBox="1"/>
          <p:nvPr/>
        </p:nvSpPr>
        <p:spPr>
          <a:xfrm>
            <a:off x="122548" y="4779390"/>
            <a:ext cx="38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5A83DC-3BD0-264E-AE19-8F923C55F9B2}" type="slidenum">
              <a:rPr lang="en-US" sz="1200" smtClean="0">
                <a:solidFill>
                  <a:schemeClr val="bg1"/>
                </a:solidFill>
              </a:rPr>
              <a:t>5</a:t>
            </a:fld>
            <a:endParaRPr 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GHT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Devaki</a:t>
            </a:r>
          </a:p>
          <a:p>
            <a:r>
              <a:rPr lang="en-US" dirty="0"/>
              <a:t>Chandrakala</a:t>
            </a:r>
          </a:p>
          <a:p>
            <a:r>
              <a:rPr lang="en-US" dirty="0"/>
              <a:t>Sini</a:t>
            </a:r>
          </a:p>
          <a:p>
            <a:r>
              <a:rPr lang="en-US" dirty="0"/>
              <a:t>Mohanraj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https://github.com/RAI-POC/EcommRAI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52B48-31D6-D34D-ABA0-8EC03E528140}"/>
              </a:ext>
            </a:extLst>
          </p:cNvPr>
          <p:cNvSpPr txBox="1"/>
          <p:nvPr/>
        </p:nvSpPr>
        <p:spPr>
          <a:xfrm>
            <a:off x="122548" y="4779390"/>
            <a:ext cx="38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5A83DC-3BD0-264E-AE19-8F923C55F9B2}" type="slidenum">
              <a:rPr lang="en-US" sz="1200" smtClean="0">
                <a:solidFill>
                  <a:schemeClr val="bg1"/>
                </a:solidFill>
              </a:rPr>
              <a:t>6</a:t>
            </a:fld>
            <a:endParaRPr 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8181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Light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LightTheme new" id="{2566693A-3F2D-4D05-AC20-2D43F8F4FDA6}" vid="{1204F832-1763-43D3-A2C6-287D5974CC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1199</TotalTime>
  <Words>411</Words>
  <Application>Microsoft Macintosh PowerPoint</Application>
  <PresentationFormat>On-screen Show 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CognizantLightTheme new</vt:lpstr>
      <vt:lpstr>PowerPoint Presentation</vt:lpstr>
      <vt:lpstr>About the Team</vt:lpstr>
      <vt:lpstr>Use Case</vt:lpstr>
      <vt:lpstr>Technical Architecture</vt:lpstr>
      <vt:lpstr>Real Time Dashboard for the Store Manager</vt:lpstr>
      <vt:lpstr>Thank you</vt:lpstr>
    </vt:vector>
  </TitlesOfParts>
  <Company>Cognizant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Kanagaraj, Mohanraj (Cognizant)</dc:creator>
  <cp:lastModifiedBy>Kanagaraj, Mohanraj (Cognizant)</cp:lastModifiedBy>
  <cp:revision>24</cp:revision>
  <dcterms:created xsi:type="dcterms:W3CDTF">2018-07-19T14:09:31Z</dcterms:created>
  <dcterms:modified xsi:type="dcterms:W3CDTF">2018-07-22T07:16:10Z</dcterms:modified>
</cp:coreProperties>
</file>