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4" r:id="rId1"/>
  </p:sldMasterIdLst>
  <p:notesMasterIdLst>
    <p:notesMasterId r:id="rId21"/>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D1FE5D-028D-45EE-8204-185E5F659885}">
          <p14:sldIdLst>
            <p14:sldId id="256"/>
            <p14:sldId id="257"/>
            <p14:sldId id="258"/>
            <p14:sldId id="259"/>
            <p14:sldId id="260"/>
            <p14:sldId id="261"/>
            <p14:sldId id="263"/>
            <p14:sldId id="264"/>
            <p14:sldId id="262"/>
            <p14:sldId id="265"/>
            <p14:sldId id="266"/>
            <p14:sldId id="267"/>
            <p14:sldId id="268"/>
            <p14:sldId id="269"/>
            <p14:sldId id="270"/>
            <p14:sldId id="271"/>
            <p14:sldId id="272"/>
            <p14:sldId id="273"/>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Rai" initials="AR" lastIdx="1" clrIdx="0">
    <p:extLst>
      <p:ext uri="{19B8F6BF-5375-455C-9EA6-DF929625EA0E}">
        <p15:presenceInfo xmlns:p15="http://schemas.microsoft.com/office/powerpoint/2012/main" userId="90c485cff940dd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06T00:43:39.07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71DC0-D6C6-4575-9E3C-2EFFF66279B4}" type="datetimeFigureOut">
              <a:rPr lang="en-US" smtClean="0"/>
              <a:t>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9EA99-31A9-41C5-844F-3F5B78FB49CD}" type="slidenum">
              <a:rPr lang="en-US" smtClean="0"/>
              <a:t>‹#›</a:t>
            </a:fld>
            <a:endParaRPr lang="en-US"/>
          </a:p>
        </p:txBody>
      </p:sp>
    </p:spTree>
    <p:extLst>
      <p:ext uri="{BB962C8B-B14F-4D97-AF65-F5344CB8AC3E}">
        <p14:creationId xmlns:p14="http://schemas.microsoft.com/office/powerpoint/2010/main" val="334781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D00D886-08A3-41F0-85AB-C2935DF55340}"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66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44664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7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95283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0D886-08A3-41F0-85AB-C2935DF55340}"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24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0D886-08A3-41F0-85AB-C2935DF55340}"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26572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0D886-08A3-41F0-85AB-C2935DF55340}"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03778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0D886-08A3-41F0-85AB-C2935DF55340}"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05906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0D886-08A3-41F0-85AB-C2935DF55340}"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244647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00D886-08A3-41F0-85AB-C2935DF55340}"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31459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0D886-08A3-41F0-85AB-C2935DF55340}"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00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00D886-08A3-41F0-85AB-C2935DF55340}" type="datetimeFigureOut">
              <a:rPr lang="en-US" smtClean="0"/>
              <a:t>1/5/2023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F901696-48B7-4D8C-9B6A-8D463868652F}"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543810"/>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dkHorz">
          <a:fgClr>
            <a:schemeClr val="tx2">
              <a:lumMod val="50000"/>
            </a:schemeClr>
          </a:fgClr>
          <a:bgClr>
            <a:srgbClr val="0070C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4306-FAC5-87AD-A6CB-B5747BCF5159}"/>
              </a:ext>
            </a:extLst>
          </p:cNvPr>
          <p:cNvSpPr>
            <a:spLocks noGrp="1"/>
          </p:cNvSpPr>
          <p:nvPr>
            <p:ph type="ctrTitle"/>
          </p:nvPr>
        </p:nvSpPr>
        <p:spPr>
          <a:xfrm>
            <a:off x="308677" y="210585"/>
            <a:ext cx="9740348" cy="3218415"/>
          </a:xfrm>
        </p:spPr>
        <p:txBody>
          <a:bodyPr>
            <a:normAutofit/>
          </a:bodyPr>
          <a:lstStyle/>
          <a:p>
            <a:pPr algn="ctr">
              <a:spcBef>
                <a:spcPts val="0"/>
              </a:spcBef>
            </a:pPr>
            <a:r>
              <a:rPr lang="en-US" sz="1800" b="1" dirty="0">
                <a:solidFill>
                  <a:srgbClr val="CC0000"/>
                </a:solidFill>
                <a:latin typeface="Montserrat" panose="00000500000000000000" pitchFamily="2" charset="0"/>
              </a:rPr>
              <a:t>   </a:t>
            </a:r>
            <a:r>
              <a:rPr lang="en-US" sz="4400" b="1" u="sng" dirty="0">
                <a:solidFill>
                  <a:srgbClr val="FF0000"/>
                </a:solidFill>
                <a:latin typeface="Montserrat" panose="00000500000000000000" pitchFamily="2" charset="0"/>
              </a:rPr>
              <a:t>Capstone Project On</a:t>
            </a:r>
            <a:br>
              <a:rPr lang="en-US" sz="4400" b="1" u="sng" dirty="0">
                <a:solidFill>
                  <a:srgbClr val="FF0000"/>
                </a:solidFill>
              </a:rPr>
            </a:br>
            <a:r>
              <a:rPr lang="en-US" sz="4400" b="1" u="sng" dirty="0">
                <a:solidFill>
                  <a:srgbClr val="FF0000"/>
                </a:solidFill>
                <a:latin typeface="Montserrat" panose="00000500000000000000" pitchFamily="2" charset="0"/>
              </a:rPr>
              <a:t>Airbnb Bookings Analysis</a:t>
            </a:r>
            <a:br>
              <a:rPr lang="en-US" sz="4400" dirty="0">
                <a:solidFill>
                  <a:srgbClr val="FF0000"/>
                </a:solidFill>
              </a:rPr>
            </a:br>
            <a:br>
              <a:rPr lang="en-US" dirty="0"/>
            </a:br>
            <a:endParaRPr lang="en-US" dirty="0"/>
          </a:p>
        </p:txBody>
      </p:sp>
      <p:pic>
        <p:nvPicPr>
          <p:cNvPr id="9" name="Picture 8">
            <a:extLst>
              <a:ext uri="{FF2B5EF4-FFF2-40B4-BE49-F238E27FC236}">
                <a16:creationId xmlns:a16="http://schemas.microsoft.com/office/drawing/2014/main" id="{2BBE7AEF-2C50-E2B8-A380-9596B5530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2082638"/>
            <a:ext cx="10687573" cy="3660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A5ECAD79-BC84-5123-B730-FFA70D6A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557" y="1"/>
            <a:ext cx="1486443" cy="956603"/>
          </a:xfrm>
          <a:prstGeom prst="rect">
            <a:avLst/>
          </a:prstGeom>
        </p:spPr>
      </p:pic>
      <p:sp>
        <p:nvSpPr>
          <p:cNvPr id="3" name="TextBox 2">
            <a:extLst>
              <a:ext uri="{FF2B5EF4-FFF2-40B4-BE49-F238E27FC236}">
                <a16:creationId xmlns:a16="http://schemas.microsoft.com/office/drawing/2014/main" id="{7DE8F426-93B3-BA6B-B3A0-269DC06606DB}"/>
              </a:ext>
            </a:extLst>
          </p:cNvPr>
          <p:cNvSpPr txBox="1"/>
          <p:nvPr/>
        </p:nvSpPr>
        <p:spPr>
          <a:xfrm>
            <a:off x="7441809" y="5915566"/>
            <a:ext cx="3977284" cy="461665"/>
          </a:xfrm>
          <a:prstGeom prst="rect">
            <a:avLst/>
          </a:prstGeom>
          <a:noFill/>
        </p:spPr>
        <p:txBody>
          <a:bodyPr wrap="square" rtlCol="0">
            <a:spAutoFit/>
          </a:bodyPr>
          <a:lstStyle/>
          <a:p>
            <a:pPr algn="r"/>
            <a:r>
              <a:rPr lang="en-US" sz="2400" b="1" dirty="0">
                <a:solidFill>
                  <a:srgbClr val="FF0000"/>
                </a:solidFill>
                <a:latin typeface="Montserrat" panose="00000500000000000000" pitchFamily="2" charset="0"/>
              </a:rPr>
              <a:t>BY- ANKIT RAI</a:t>
            </a:r>
          </a:p>
        </p:txBody>
      </p:sp>
    </p:spTree>
    <p:extLst>
      <p:ext uri="{BB962C8B-B14F-4D97-AF65-F5344CB8AC3E}">
        <p14:creationId xmlns:p14="http://schemas.microsoft.com/office/powerpoint/2010/main" val="272695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05482-913E-3BD1-831A-BE7C528E8646}"/>
              </a:ext>
            </a:extLst>
          </p:cNvPr>
          <p:cNvSpPr>
            <a:spLocks noGrp="1"/>
          </p:cNvSpPr>
          <p:nvPr>
            <p:ph idx="1"/>
          </p:nvPr>
        </p:nvSpPr>
        <p:spPr>
          <a:xfrm>
            <a:off x="1139687" y="3511830"/>
            <a:ext cx="9604512" cy="2797532"/>
          </a:xfrm>
        </p:spPr>
        <p:txBody>
          <a:bodyPr>
            <a:normAutofit fontScale="85000" lnSpcReduction="10000"/>
          </a:bodyPr>
          <a:lstStyle/>
          <a:p>
            <a:pPr marL="0">
              <a:lnSpc>
                <a:spcPct val="107000"/>
              </a:lnSpc>
              <a:spcBef>
                <a:spcPts val="600"/>
              </a:spcBef>
              <a:spcAft>
                <a:spcPts val="451"/>
              </a:spcAft>
            </a:pPr>
            <a:r>
              <a:rPr lang="en-US" sz="3500" b="1" u="sng" dirty="0">
                <a:solidFill>
                  <a:srgbClr val="C00000"/>
                </a:solidFill>
                <a:latin typeface="Montserrat" panose="00000500000000000000" pitchFamily="2" charset="0"/>
                <a:ea typeface="Times New Roman" panose="02020603050405020304" pitchFamily="18" charset="0"/>
                <a:cs typeface="Times New Roman" panose="02020603050405020304" pitchFamily="18" charset="0"/>
              </a:rPr>
              <a:t>Let's talk about the plots mentioned above.</a:t>
            </a:r>
            <a:endParaRPr lang="en-US" sz="3500" b="1" dirty="0">
              <a:solidFill>
                <a:srgbClr val="C00000"/>
              </a:solidFill>
              <a:latin typeface="Montserrat" panose="00000500000000000000" pitchFamily="2" charset="0"/>
              <a:ea typeface="Calibri" panose="020F0502020204030204" pitchFamily="34" charset="0"/>
              <a:cs typeface="Times New Roman" panose="02020603050405020304" pitchFamily="18" charset="0"/>
            </a:endParaRPr>
          </a:p>
          <a:p>
            <a:pPr marL="0">
              <a:lnSpc>
                <a:spcPct val="107000"/>
              </a:lnSpc>
              <a:spcBef>
                <a:spcPts val="600"/>
              </a:spcBef>
              <a:spcAft>
                <a:spcPts val="451"/>
              </a:spcAft>
            </a:pPr>
            <a:r>
              <a:rPr lang="en-US" sz="1800" b="1" dirty="0">
                <a:solidFill>
                  <a:srgbClr val="002060"/>
                </a:solidFill>
                <a:latin typeface="Mangal" panose="02040503050203030202" pitchFamily="18" charset="0"/>
                <a:ea typeface="Times New Roman" panose="02020603050405020304" pitchFamily="18" charset="0"/>
                <a:cs typeface="Times New Roman" panose="02020603050405020304" pitchFamily="18" charset="0"/>
              </a:rPr>
              <a:t>The first plot shows the neighborhood of New York City to which our dataset currently belongs. Because our 75th percentile data is in the range of USD 175, we only considered listings with a price range of up to USD 300 in the second plot. We can examine how price variations are distributed throughout the city. The areas south of Manhattan and north of Brooklyn are among the most expensive in New York. (From timeout.com.) The third plot shows a rising trend in the number of reviews on the outskirts of the city. We attempted to visualize availability in terms of room type in the previous plot. Availability varies by room type. Though availability by room type is well distributed, we can still observe a pattern in which the heart of New York remains the busiest or most booked for the majority of the time.</a:t>
            </a:r>
            <a:endParaRPr lang="en-US" sz="18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2FAF62F-CCC0-1343-0AD4-324797AC8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55" y="312780"/>
            <a:ext cx="9872871" cy="3033395"/>
          </a:xfrm>
          <a:prstGeom prst="rect">
            <a:avLst/>
          </a:prstGeom>
        </p:spPr>
      </p:pic>
      <p:pic>
        <p:nvPicPr>
          <p:cNvPr id="5" name="Picture 4">
            <a:extLst>
              <a:ext uri="{FF2B5EF4-FFF2-40B4-BE49-F238E27FC236}">
                <a16:creationId xmlns:a16="http://schemas.microsoft.com/office/drawing/2014/main" id="{815394C5-849F-0ACA-27DA-91064176F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341666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36CB-FF87-6491-F405-AF0C2872122E}"/>
              </a:ext>
            </a:extLst>
          </p:cNvPr>
          <p:cNvSpPr>
            <a:spLocks noGrp="1"/>
          </p:cNvSpPr>
          <p:nvPr>
            <p:ph type="title"/>
          </p:nvPr>
        </p:nvSpPr>
        <p:spPr/>
        <p:txBody>
          <a:bodyPr>
            <a:normAutofit/>
          </a:bodyPr>
          <a:lstStyle/>
          <a:p>
            <a:r>
              <a:rPr lang="en-US" sz="3600" b="1" i="0" u="sng" dirty="0">
                <a:solidFill>
                  <a:srgbClr val="C00000"/>
                </a:solidFill>
                <a:effectLst/>
                <a:latin typeface="Montserrat" panose="00000500000000000000" pitchFamily="2" charset="0"/>
              </a:rPr>
              <a:t>What can we learn from predictions? (ex: locations, prices, reviews, </a:t>
            </a:r>
            <a:r>
              <a:rPr lang="en-US" sz="3600" b="1" i="0" u="sng" dirty="0" err="1">
                <a:solidFill>
                  <a:srgbClr val="C00000"/>
                </a:solidFill>
                <a:effectLst/>
                <a:latin typeface="Montserrat" panose="00000500000000000000" pitchFamily="2" charset="0"/>
              </a:rPr>
              <a:t>etc</a:t>
            </a:r>
            <a:r>
              <a:rPr lang="en-US" sz="3600" b="1" i="0" u="sng" dirty="0">
                <a:solidFill>
                  <a:srgbClr val="C00000"/>
                </a:solidFill>
                <a:effectLst/>
                <a:latin typeface="Montserrat" panose="00000500000000000000" pitchFamily="2" charset="0"/>
              </a:rPr>
              <a:t>)</a:t>
            </a:r>
            <a:endParaRPr lang="en-US" sz="3600" b="1" u="sng" dirty="0">
              <a:solidFill>
                <a:srgbClr val="C00000"/>
              </a:solidFill>
              <a:latin typeface="Montserrat" panose="00000500000000000000" pitchFamily="2" charset="0"/>
            </a:endParaRPr>
          </a:p>
        </p:txBody>
      </p:sp>
      <p:pic>
        <p:nvPicPr>
          <p:cNvPr id="4098" name="Picture 2">
            <a:extLst>
              <a:ext uri="{FF2B5EF4-FFF2-40B4-BE49-F238E27FC236}">
                <a16:creationId xmlns:a16="http://schemas.microsoft.com/office/drawing/2014/main" id="{8E76AB5A-842D-9BD7-E612-6F8B539DE1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3557" y="2286000"/>
            <a:ext cx="11451101" cy="4022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CD1CB2D-B1B8-4AB9-503E-7402804C3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165961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5AAD-905A-8922-5347-D3E644C25C06}"/>
              </a:ext>
            </a:extLst>
          </p:cNvPr>
          <p:cNvSpPr>
            <a:spLocks noGrp="1"/>
          </p:cNvSpPr>
          <p:nvPr>
            <p:ph type="title"/>
          </p:nvPr>
        </p:nvSpPr>
        <p:spPr/>
        <p:txBody>
          <a:bodyPr>
            <a:normAutofit fontScale="90000"/>
          </a:bodyPr>
          <a:lstStyle/>
          <a:p>
            <a:r>
              <a:rPr lang="en-US" b="1" i="0" u="sng" dirty="0">
                <a:solidFill>
                  <a:srgbClr val="C00000"/>
                </a:solidFill>
                <a:effectLst/>
                <a:latin typeface="Montserrat" panose="00000500000000000000" pitchFamily="2" charset="0"/>
              </a:rPr>
              <a:t>ROOM TYPE VS AVERAGE PRICE PER ROOM</a:t>
            </a:r>
            <a:br>
              <a:rPr lang="en-US" b="0" i="0" dirty="0">
                <a:solidFill>
                  <a:srgbClr val="D5D5D5"/>
                </a:solidFill>
                <a:effectLst/>
                <a:latin typeface="Roboto" panose="02000000000000000000" pitchFamily="2" charset="0"/>
              </a:rPr>
            </a:br>
            <a:endParaRPr lang="en-US" dirty="0"/>
          </a:p>
        </p:txBody>
      </p:sp>
      <p:pic>
        <p:nvPicPr>
          <p:cNvPr id="5122" name="Picture 2">
            <a:extLst>
              <a:ext uri="{FF2B5EF4-FFF2-40B4-BE49-F238E27FC236}">
                <a16:creationId xmlns:a16="http://schemas.microsoft.com/office/drawing/2014/main" id="{A672BDE2-AA0E-EF5B-C762-E33F4F0D21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4746" y="1828800"/>
            <a:ext cx="8651630" cy="35048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BAEFE17-569C-EEB1-D924-71D158266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5" name="TextBox 4">
            <a:extLst>
              <a:ext uri="{FF2B5EF4-FFF2-40B4-BE49-F238E27FC236}">
                <a16:creationId xmlns:a16="http://schemas.microsoft.com/office/drawing/2014/main" id="{94A25138-742B-8766-1F66-B3607B051493}"/>
              </a:ext>
            </a:extLst>
          </p:cNvPr>
          <p:cNvSpPr txBox="1"/>
          <p:nvPr/>
        </p:nvSpPr>
        <p:spPr>
          <a:xfrm>
            <a:off x="448525" y="5257452"/>
            <a:ext cx="9720072" cy="1754326"/>
          </a:xfrm>
          <a:prstGeom prst="rect">
            <a:avLst/>
          </a:prstGeom>
          <a:noFill/>
        </p:spPr>
        <p:txBody>
          <a:bodyPr wrap="square" rtlCol="0">
            <a:spAutoFit/>
          </a:bodyPr>
          <a:lstStyle/>
          <a:p>
            <a:pPr algn="l"/>
            <a:r>
              <a:rPr lang="en-US" b="1" dirty="0">
                <a:solidFill>
                  <a:srgbClr val="002060"/>
                </a:solidFill>
                <a:latin typeface="Calibri Light" panose="020F0302020204030204" pitchFamily="34" charset="0"/>
                <a:cs typeface="Calibri Light" panose="020F0302020204030204" pitchFamily="34" charset="0"/>
              </a:rPr>
              <a:t>There are three types of room offered by hotels.</a:t>
            </a:r>
          </a:p>
          <a:p>
            <a:pPr algn="l"/>
            <a:r>
              <a:rPr lang="en-US" b="1" i="0" dirty="0">
                <a:solidFill>
                  <a:srgbClr val="002060"/>
                </a:solidFill>
                <a:effectLst/>
                <a:latin typeface="Calibri Light" panose="020F0302020204030204" pitchFamily="34" charset="0"/>
                <a:cs typeface="Calibri Light" panose="020F0302020204030204" pitchFamily="34" charset="0"/>
              </a:rPr>
              <a:t>Entire home/apt is expensive when compared to other two room types.</a:t>
            </a:r>
          </a:p>
          <a:p>
            <a:pPr algn="l"/>
            <a:r>
              <a:rPr lang="en-US" b="1" i="0" dirty="0">
                <a:solidFill>
                  <a:srgbClr val="002060"/>
                </a:solidFill>
                <a:effectLst/>
                <a:latin typeface="Calibri Light" panose="020F0302020204030204" pitchFamily="34" charset="0"/>
                <a:cs typeface="Calibri Light" panose="020F0302020204030204" pitchFamily="34" charset="0"/>
              </a:rPr>
              <a:t>Shared rooms are cheaper when compared to other two room type.</a:t>
            </a:r>
          </a:p>
          <a:p>
            <a:pPr algn="l"/>
            <a:r>
              <a:rPr lang="en-US" b="1" i="0" dirty="0">
                <a:solidFill>
                  <a:srgbClr val="002060"/>
                </a:solidFill>
                <a:effectLst/>
                <a:latin typeface="Roboto" panose="02000000000000000000" pitchFamily="2" charset="0"/>
              </a:rPr>
              <a:t>FROM THE ABOVE GRAPH IT IS CLEARLY SHOW THAT ENTIRE HOME/APARTMENT IS MOSTLY PREFERED</a:t>
            </a:r>
            <a:endParaRPr lang="en-US" b="1" i="0" dirty="0">
              <a:solidFill>
                <a:srgbClr val="002060"/>
              </a:solidFill>
              <a:effectLst/>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26490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613D-87BB-E815-5864-6F6DBFF5C09B}"/>
              </a:ext>
            </a:extLst>
          </p:cNvPr>
          <p:cNvSpPr>
            <a:spLocks noGrp="1"/>
          </p:cNvSpPr>
          <p:nvPr>
            <p:ph type="title"/>
          </p:nvPr>
        </p:nvSpPr>
        <p:spPr>
          <a:xfrm>
            <a:off x="1024133" y="585216"/>
            <a:ext cx="6132047" cy="1499616"/>
          </a:xfrm>
        </p:spPr>
        <p:txBody>
          <a:bodyPr>
            <a:normAutofit fontScale="90000"/>
          </a:bodyPr>
          <a:lstStyle/>
          <a:p>
            <a:pPr algn="ctr"/>
            <a:r>
              <a:rPr lang="en-US" b="1" i="0" u="sng" dirty="0">
                <a:solidFill>
                  <a:srgbClr val="C00000"/>
                </a:solidFill>
                <a:effectLst/>
                <a:latin typeface="Montserrat" panose="00000500000000000000" pitchFamily="2" charset="0"/>
              </a:rPr>
              <a:t>ROOM TYPE VS    PRICE DEPENDENT</a:t>
            </a:r>
            <a:br>
              <a:rPr lang="en-US" b="0" i="0" dirty="0">
                <a:solidFill>
                  <a:srgbClr val="D5D5D5"/>
                </a:solidFill>
                <a:effectLst/>
                <a:latin typeface="Roboto" panose="02000000000000000000" pitchFamily="2" charset="0"/>
              </a:rPr>
            </a:br>
            <a:endParaRPr lang="en-US" dirty="0"/>
          </a:p>
        </p:txBody>
      </p:sp>
      <p:pic>
        <p:nvPicPr>
          <p:cNvPr id="6146" name="Picture 2">
            <a:extLst>
              <a:ext uri="{FF2B5EF4-FFF2-40B4-BE49-F238E27FC236}">
                <a16:creationId xmlns:a16="http://schemas.microsoft.com/office/drawing/2014/main" id="{692E47C1-F328-550B-0368-263098B11D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557" y="2286000"/>
            <a:ext cx="10325685" cy="36364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37B42C8-D829-3671-D387-E05319DEC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5" name="TextBox 4">
            <a:extLst>
              <a:ext uri="{FF2B5EF4-FFF2-40B4-BE49-F238E27FC236}">
                <a16:creationId xmlns:a16="http://schemas.microsoft.com/office/drawing/2014/main" id="{5714D33D-2E51-25F2-5DE5-69563776E296}"/>
              </a:ext>
            </a:extLst>
          </p:cNvPr>
          <p:cNvSpPr txBox="1"/>
          <p:nvPr/>
        </p:nvSpPr>
        <p:spPr>
          <a:xfrm>
            <a:off x="1024134" y="5922498"/>
            <a:ext cx="8077664" cy="830997"/>
          </a:xfrm>
          <a:prstGeom prst="rect">
            <a:avLst/>
          </a:prstGeom>
          <a:noFill/>
        </p:spPr>
        <p:txBody>
          <a:bodyPr wrap="square" rtlCol="0">
            <a:spAutoFit/>
          </a:bodyPr>
          <a:lstStyle/>
          <a:p>
            <a:r>
              <a:rPr lang="en-US" sz="2400" b="1" i="0" dirty="0">
                <a:solidFill>
                  <a:srgbClr val="002060"/>
                </a:solidFill>
                <a:effectLst/>
                <a:latin typeface="Calibri Light" panose="020F0302020204030204" pitchFamily="34" charset="0"/>
                <a:cs typeface="Calibri Light" panose="020F0302020204030204" pitchFamily="34" charset="0"/>
              </a:rPr>
              <a:t>From the above Analysis we can say that most people prefer to stay in place where price is less.</a:t>
            </a:r>
            <a:endParaRPr lang="en-US" sz="2400" b="1" dirty="0">
              <a:solidFill>
                <a:srgbClr val="00206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3067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E94-0F40-A092-3FDF-27EF641E4C6A}"/>
              </a:ext>
            </a:extLst>
          </p:cNvPr>
          <p:cNvSpPr>
            <a:spLocks noGrp="1"/>
          </p:cNvSpPr>
          <p:nvPr>
            <p:ph type="title"/>
          </p:nvPr>
        </p:nvSpPr>
        <p:spPr>
          <a:xfrm>
            <a:off x="1024128" y="715621"/>
            <a:ext cx="9720072" cy="1369215"/>
          </a:xfrm>
        </p:spPr>
        <p:txBody>
          <a:bodyPr>
            <a:normAutofit fontScale="90000"/>
          </a:bodyPr>
          <a:lstStyle/>
          <a:p>
            <a:r>
              <a:rPr lang="en-US" sz="4000" b="1" u="sng" dirty="0">
                <a:solidFill>
                  <a:srgbClr val="C00000"/>
                </a:solidFill>
                <a:latin typeface="Montserrat" panose="00000500000000000000" pitchFamily="2" charset="0"/>
              </a:rPr>
              <a:t>LOCATION OF HOST WRT ROOM TYPE and TOTAL NO OF ROOM TYPES COUNT?</a:t>
            </a:r>
            <a:br>
              <a:rPr lang="en-US" b="0" i="0" dirty="0">
                <a:solidFill>
                  <a:srgbClr val="D5D5D5"/>
                </a:solidFill>
                <a:effectLst/>
                <a:latin typeface="Roboto" panose="02000000000000000000" pitchFamily="2" charset="0"/>
              </a:rPr>
            </a:br>
            <a:endParaRPr lang="en-US" dirty="0"/>
          </a:p>
        </p:txBody>
      </p:sp>
      <p:pic>
        <p:nvPicPr>
          <p:cNvPr id="7170" name="Picture 2">
            <a:extLst>
              <a:ext uri="{FF2B5EF4-FFF2-40B4-BE49-F238E27FC236}">
                <a16:creationId xmlns:a16="http://schemas.microsoft.com/office/drawing/2014/main" id="{A8A1B02C-229A-9118-E4D3-CEC540B972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6838" y="2084834"/>
            <a:ext cx="11078817" cy="42238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44A4400-3FD5-51B2-3814-66A08C298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313634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2D4F-6BF6-96EE-7C50-2713A4DB4C04}"/>
              </a:ext>
            </a:extLst>
          </p:cNvPr>
          <p:cNvSpPr>
            <a:spLocks noGrp="1"/>
          </p:cNvSpPr>
          <p:nvPr>
            <p:ph type="title"/>
          </p:nvPr>
        </p:nvSpPr>
        <p:spPr>
          <a:xfrm>
            <a:off x="1024128" y="585221"/>
            <a:ext cx="9720072" cy="1164071"/>
          </a:xfrm>
        </p:spPr>
        <p:txBody>
          <a:bodyPr>
            <a:normAutofit fontScale="90000"/>
          </a:bodyPr>
          <a:lstStyle/>
          <a:p>
            <a:r>
              <a:rPr lang="en-US" b="1" i="0" u="sng" dirty="0">
                <a:solidFill>
                  <a:srgbClr val="C00000"/>
                </a:solidFill>
                <a:effectLst/>
                <a:latin typeface="Montserrat" panose="00000500000000000000" pitchFamily="2" charset="0"/>
              </a:rPr>
              <a:t>MAXIMUM NUMBER OF ROOMS</a:t>
            </a:r>
            <a:br>
              <a:rPr lang="en-US" b="0" i="0" dirty="0">
                <a:solidFill>
                  <a:srgbClr val="D5D5D5"/>
                </a:solidFill>
                <a:effectLst/>
                <a:latin typeface="Roboto" panose="02000000000000000000" pitchFamily="2" charset="0"/>
              </a:rPr>
            </a:br>
            <a:endParaRPr lang="en-US" dirty="0"/>
          </a:p>
        </p:txBody>
      </p:sp>
      <p:pic>
        <p:nvPicPr>
          <p:cNvPr id="8194" name="Picture 2">
            <a:extLst>
              <a:ext uri="{FF2B5EF4-FFF2-40B4-BE49-F238E27FC236}">
                <a16:creationId xmlns:a16="http://schemas.microsoft.com/office/drawing/2014/main" id="{158A33B6-6A60-3E33-AA33-8924AAF5D22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3615" y="1491175"/>
            <a:ext cx="9720072" cy="3866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BD9C4F-4EE0-01C5-AEC1-B8FDE957527A}"/>
              </a:ext>
            </a:extLst>
          </p:cNvPr>
          <p:cNvSpPr txBox="1"/>
          <p:nvPr/>
        </p:nvSpPr>
        <p:spPr>
          <a:xfrm>
            <a:off x="1024129" y="5522980"/>
            <a:ext cx="8941507" cy="954107"/>
          </a:xfrm>
          <a:prstGeom prst="rect">
            <a:avLst/>
          </a:prstGeom>
          <a:noFill/>
        </p:spPr>
        <p:txBody>
          <a:bodyPr wrap="square" rtlCol="0">
            <a:spAutoFit/>
          </a:bodyPr>
          <a:lstStyle/>
          <a:p>
            <a:r>
              <a:rPr lang="en-US" sz="2800" b="1" dirty="0">
                <a:solidFill>
                  <a:srgbClr val="002060"/>
                </a:solidFill>
                <a:latin typeface="Calibri Light" panose="020F0302020204030204" pitchFamily="34" charset="0"/>
                <a:cs typeface="Calibri Light" panose="020F0302020204030204" pitchFamily="34" charset="0"/>
              </a:rPr>
              <a:t>FROM THE ABOVE ANALYIS IT IS CLEARLY SHOW THAT PRIVATE ROOMS ARE MOSTLY AVAILABLE THROUGHOUT THE YEAR</a:t>
            </a:r>
          </a:p>
        </p:txBody>
      </p:sp>
      <p:pic>
        <p:nvPicPr>
          <p:cNvPr id="5" name="Picture 4">
            <a:extLst>
              <a:ext uri="{FF2B5EF4-FFF2-40B4-BE49-F238E27FC236}">
                <a16:creationId xmlns:a16="http://schemas.microsoft.com/office/drawing/2014/main" id="{D7F0DF04-6C3E-AE06-741A-199BDF7CC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292397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5D4C-82F9-C184-2764-B9E8D177B886}"/>
              </a:ext>
            </a:extLst>
          </p:cNvPr>
          <p:cNvSpPr>
            <a:spLocks noGrp="1"/>
          </p:cNvSpPr>
          <p:nvPr>
            <p:ph type="title"/>
          </p:nvPr>
        </p:nvSpPr>
        <p:spPr>
          <a:xfrm>
            <a:off x="702366" y="112542"/>
            <a:ext cx="4291666" cy="881376"/>
          </a:xfrm>
        </p:spPr>
        <p:txBody>
          <a:bodyPr>
            <a:normAutofit fontScale="90000"/>
          </a:bodyPr>
          <a:lstStyle/>
          <a:p>
            <a:pPr>
              <a:lnSpc>
                <a:spcPct val="100000"/>
              </a:lnSpc>
              <a:spcBef>
                <a:spcPts val="0"/>
              </a:spcBef>
            </a:pPr>
            <a:r>
              <a:rPr lang="en-GB" sz="5400" b="1" u="sng" cap="none" dirty="0">
                <a:solidFill>
                  <a:srgbClr val="C00000"/>
                </a:solidFill>
                <a:latin typeface="Montserrat" panose="00000500000000000000" pitchFamily="2" charset="0"/>
                <a:ea typeface="Arial Rounded"/>
                <a:cs typeface="Arial Rounded"/>
                <a:sym typeface="Arial Rounded"/>
              </a:rPr>
              <a:t>Limitations</a:t>
            </a:r>
          </a:p>
        </p:txBody>
      </p:sp>
      <p:sp>
        <p:nvSpPr>
          <p:cNvPr id="3" name="Content Placeholder 2">
            <a:extLst>
              <a:ext uri="{FF2B5EF4-FFF2-40B4-BE49-F238E27FC236}">
                <a16:creationId xmlns:a16="http://schemas.microsoft.com/office/drawing/2014/main" id="{6E978AB3-5589-5DC1-8971-698145E14075}"/>
              </a:ext>
            </a:extLst>
          </p:cNvPr>
          <p:cNvSpPr>
            <a:spLocks noGrp="1"/>
          </p:cNvSpPr>
          <p:nvPr>
            <p:ph idx="1"/>
          </p:nvPr>
        </p:nvSpPr>
        <p:spPr>
          <a:xfrm>
            <a:off x="848143" y="1153552"/>
            <a:ext cx="9896060" cy="5155810"/>
          </a:xfrm>
        </p:spPr>
        <p:txBody>
          <a:bodyPr>
            <a:noAutofit/>
          </a:bodyPr>
          <a:lstStyle/>
          <a:p>
            <a:pPr marL="0" indent="457189">
              <a:lnSpc>
                <a:spcPct val="107000"/>
              </a:lnSpc>
              <a:spcBef>
                <a:spcPts val="0"/>
              </a:spcBef>
              <a:spcAft>
                <a:spcPts val="1000"/>
              </a:spcAft>
            </a:pPr>
            <a:r>
              <a:rPr lang="en-US" sz="20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Despite the fact that the dataset is very feature rich, has low correlation,  and contains enough data to perform regression on price prediction, the correlation with the target price is also low. As a result, the MSE will be high. Furthermore, the features dataset provides in terms of the modern world are of very poor quality in determining property valuation. Furthermore, because the features are positively skewed, we must treat them prior to prediction.</a:t>
            </a:r>
            <a:endParaRPr lang="en-US" sz="20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endParaRPr>
          </a:p>
          <a:p>
            <a:pPr marL="342891" indent="-342891">
              <a:lnSpc>
                <a:spcPct val="107000"/>
              </a:lnSpc>
              <a:spcBef>
                <a:spcPts val="0"/>
              </a:spcBef>
              <a:spcAft>
                <a:spcPts val="1000"/>
              </a:spcAft>
              <a:buFont typeface="Wingdings" panose="05000000000000000000" pitchFamily="2" charset="2"/>
              <a:buChar char=""/>
            </a:pPr>
            <a:r>
              <a:rPr lang="en-US" sz="20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It would be interesting to conduct a sentiment analysis with property valuations in order to have a better analysis of the quality of the properties.</a:t>
            </a:r>
            <a:endParaRPr lang="en-US" sz="20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endParaRPr>
          </a:p>
          <a:p>
            <a:pPr marL="342891" indent="-342891">
              <a:lnSpc>
                <a:spcPct val="107000"/>
              </a:lnSpc>
              <a:spcBef>
                <a:spcPts val="0"/>
              </a:spcBef>
              <a:spcAft>
                <a:spcPts val="1000"/>
              </a:spcAft>
              <a:buFont typeface="Wingdings" panose="05000000000000000000" pitchFamily="2" charset="2"/>
              <a:buChar char=""/>
            </a:pPr>
            <a:r>
              <a:rPr lang="en-US" sz="20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Because host user ratings are not available, it would have been preferable to rank our hosts based on user satisfaction and ratings. Furthermore, in those instances, Further research can be conducted to determine how guests rate in terms of price or room type, or whether the rating determines the property's valuation. A low-rated property usually has a lower price.</a:t>
            </a:r>
            <a:endParaRPr lang="en-US" sz="20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endParaRPr>
          </a:p>
          <a:p>
            <a:pPr marL="0" indent="457189">
              <a:lnSpc>
                <a:spcPct val="107000"/>
              </a:lnSpc>
              <a:spcBef>
                <a:spcPts val="0"/>
              </a:spcBef>
              <a:spcAft>
                <a:spcPts val="1000"/>
              </a:spcAft>
            </a:pPr>
            <a:r>
              <a:rPr lang="en-US" sz="20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endParaRPr lang="en-US" sz="20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endParaRPr>
          </a:p>
          <a:p>
            <a:pPr marL="342891" indent="-342891">
              <a:lnSpc>
                <a:spcPct val="107000"/>
              </a:lnSpc>
              <a:spcBef>
                <a:spcPts val="0"/>
              </a:spcBef>
              <a:spcAft>
                <a:spcPts val="1000"/>
              </a:spcAft>
              <a:buFont typeface="Wingdings" panose="05000000000000000000" pitchFamily="2" charset="2"/>
              <a:buChar char=""/>
            </a:pPr>
            <a:r>
              <a:rPr lang="en-US" sz="20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The exact number of guests is also missing; it is assumed that the guests are counted by col: last review. Even if a new host has never been rated, that does not mean no guests have ever stayed there.</a:t>
            </a:r>
            <a:endParaRPr lang="en-US" sz="2000" b="1" dirty="0">
              <a:solidFill>
                <a:srgbClr val="002060"/>
              </a:solidFill>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19D8BD02-9BD4-5841-FBAF-A33E04D87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412862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0345-4343-CE1D-FC37-DBED76F02FE0}"/>
              </a:ext>
            </a:extLst>
          </p:cNvPr>
          <p:cNvSpPr>
            <a:spLocks noGrp="1"/>
          </p:cNvSpPr>
          <p:nvPr>
            <p:ph type="title"/>
          </p:nvPr>
        </p:nvSpPr>
        <p:spPr>
          <a:xfrm>
            <a:off x="267902" y="355950"/>
            <a:ext cx="6794079" cy="636103"/>
          </a:xfrm>
        </p:spPr>
        <p:txBody>
          <a:bodyPr>
            <a:normAutofit fontScale="90000"/>
          </a:bodyPr>
          <a:lstStyle/>
          <a:p>
            <a:r>
              <a:rPr lang="en-US" sz="1800" b="1" u="sng" dirty="0">
                <a:solidFill>
                  <a:srgbClr val="C00000"/>
                </a:solidFill>
                <a:effectLst>
                  <a:outerShdw blurRad="38100" dist="25400" dir="5400000" algn="ctr">
                    <a:srgbClr val="6E747A">
                      <a:alpha val="43000"/>
                    </a:srgbClr>
                  </a:outerShdw>
                </a:effectLst>
                <a:latin typeface="Calibri" panose="020F0502020204030204" pitchFamily="34" charset="0"/>
                <a:ea typeface="Times New Roman" panose="02020603050405020304" pitchFamily="18" charset="0"/>
              </a:rPr>
              <a:t>:</a:t>
            </a:r>
            <a:br>
              <a:rPr lang="en-US" sz="1800" dirty="0">
                <a:latin typeface="Times New Roman" panose="02020603050405020304" pitchFamily="18" charset="0"/>
                <a:ea typeface="Times New Roman" panose="02020603050405020304" pitchFamily="18" charset="0"/>
              </a:rPr>
            </a:br>
            <a:r>
              <a:rPr lang="en-GB" sz="4400" b="1" u="sng" cap="none" dirty="0">
                <a:solidFill>
                  <a:srgbClr val="C00000"/>
                </a:solidFill>
                <a:latin typeface="Montserrat" panose="00000500000000000000" pitchFamily="2" charset="0"/>
                <a:ea typeface="Arial Rounded"/>
                <a:cs typeface="Arial Rounded"/>
                <a:sym typeface="Arial Rounded"/>
              </a:rPr>
              <a:t>Scope of Improvement</a:t>
            </a:r>
            <a:br>
              <a:rPr lang="en-GB" sz="5400" b="1" cap="none" dirty="0">
                <a:solidFill>
                  <a:srgbClr val="000000"/>
                </a:solidFill>
                <a:latin typeface="Arial Rounded MT Bold" panose="020F0704030504030204" pitchFamily="34" charset="0"/>
                <a:ea typeface="Arial Rounded"/>
                <a:cs typeface="Arial Rounded"/>
                <a:sym typeface="Arial Rounded"/>
              </a:rPr>
            </a:br>
            <a:endParaRPr lang="en-US" dirty="0"/>
          </a:p>
        </p:txBody>
      </p:sp>
      <p:sp>
        <p:nvSpPr>
          <p:cNvPr id="3" name="Content Placeholder 2">
            <a:extLst>
              <a:ext uri="{FF2B5EF4-FFF2-40B4-BE49-F238E27FC236}">
                <a16:creationId xmlns:a16="http://schemas.microsoft.com/office/drawing/2014/main" id="{549FB0FC-71D2-7775-12BC-43067152197A}"/>
              </a:ext>
            </a:extLst>
          </p:cNvPr>
          <p:cNvSpPr>
            <a:spLocks noGrp="1"/>
          </p:cNvSpPr>
          <p:nvPr>
            <p:ph idx="1"/>
          </p:nvPr>
        </p:nvSpPr>
        <p:spPr>
          <a:xfrm>
            <a:off x="433290" y="992053"/>
            <a:ext cx="10511375" cy="5380612"/>
          </a:xfrm>
        </p:spPr>
        <p:txBody>
          <a:bodyPr/>
          <a:lstStyle/>
          <a:p>
            <a:pPr marL="0">
              <a:lnSpc>
                <a:spcPct val="107000"/>
              </a:lnSpc>
              <a:spcBef>
                <a:spcPts val="0"/>
              </a:spcBef>
              <a:spcAft>
                <a:spcPts val="800"/>
              </a:spcAft>
            </a:pPr>
            <a:r>
              <a:rPr lang="en-US" sz="2800" b="1" dirty="0">
                <a:solidFill>
                  <a:srgbClr val="002060"/>
                </a:solidFill>
                <a:effectLst>
                  <a:outerShdw blurRad="38100" dist="19050" dir="2700000" algn="tl">
                    <a:schemeClr val="dk1">
                      <a:alpha val="40000"/>
                    </a:schemeClr>
                  </a:outerShdw>
                </a:effectLst>
                <a:latin typeface="Mangal" panose="02040503050203030202" pitchFamily="18" charset="0"/>
                <a:ea typeface="Calibri" panose="020F0502020204030204" pitchFamily="34" charset="0"/>
                <a:cs typeface="Times New Roman" panose="02020603050405020304" pitchFamily="18" charset="0"/>
              </a:rPr>
              <a:t>Because the dataset only contains a few qualifying attributes for valuing a property, more features such as bedroom, bathroom, property age (which may be one of the most important), tax rate applicable, and distance to nearest airport, hospital, or schools can be added.</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002060"/>
                </a:solidFill>
                <a:effectLst>
                  <a:outerShdw blurRad="38100" dist="19050" dir="2700000" algn="tl">
                    <a:schemeClr val="dk1">
                      <a:alpha val="40000"/>
                    </a:schemeClr>
                  </a:outerShdw>
                </a:effectLst>
                <a:latin typeface="Mangal" panose="02040503050203030202" pitchFamily="18" charset="0"/>
                <a:ea typeface="Calibri" panose="020F0502020204030204" pitchFamily="34" charset="0"/>
                <a:cs typeface="Times New Roman" panose="02020603050405020304" pitchFamily="18" charset="0"/>
              </a:rPr>
              <a:t>With ratings, hosts can be classified and ranked, and special discounts or offers can be given to the highest rated hosts in accordance with marketing strategy.</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800" b="1" dirty="0">
                <a:solidFill>
                  <a:srgbClr val="002060"/>
                </a:solidFill>
                <a:effectLst>
                  <a:outerShdw blurRad="38100" dist="19050" dir="2700000" algn="tl">
                    <a:schemeClr val="dk1">
                      <a:alpha val="40000"/>
                    </a:schemeClr>
                  </a:outerShdw>
                </a:effectLst>
                <a:latin typeface="Mangal" panose="02040503050203030202" pitchFamily="18" charset="0"/>
                <a:ea typeface="Calibri" panose="020F0502020204030204" pitchFamily="34" charset="0"/>
                <a:cs typeface="Times New Roman" panose="02020603050405020304" pitchFamily="18" charset="0"/>
              </a:rPr>
              <a:t>Time series analysis can be used to forecast occupancy rates based on the tourist season.</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3C34119-CD0B-ABB0-0C7C-F13403BAA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195079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CC87-4CC1-91AE-7EC8-D1B35EA35269}"/>
              </a:ext>
            </a:extLst>
          </p:cNvPr>
          <p:cNvSpPr>
            <a:spLocks noGrp="1"/>
          </p:cNvSpPr>
          <p:nvPr>
            <p:ph type="title"/>
          </p:nvPr>
        </p:nvSpPr>
        <p:spPr>
          <a:xfrm>
            <a:off x="1024128" y="585216"/>
            <a:ext cx="7486826" cy="488211"/>
          </a:xfrm>
        </p:spPr>
        <p:txBody>
          <a:bodyPr>
            <a:normAutofit fontScale="90000"/>
          </a:bodyPr>
          <a:lstStyle/>
          <a:p>
            <a:pPr algn="ctr"/>
            <a:r>
              <a:rPr lang="en-US" b="1" u="sng" dirty="0">
                <a:solidFill>
                  <a:srgbClr val="C00000"/>
                </a:solidFill>
                <a:latin typeface="Montserrat" panose="00000500000000000000" pitchFamily="2" charset="0"/>
              </a:rPr>
              <a:t>CONCLUSION</a:t>
            </a:r>
          </a:p>
        </p:txBody>
      </p:sp>
      <p:sp>
        <p:nvSpPr>
          <p:cNvPr id="3" name="Content Placeholder 2">
            <a:extLst>
              <a:ext uri="{FF2B5EF4-FFF2-40B4-BE49-F238E27FC236}">
                <a16:creationId xmlns:a16="http://schemas.microsoft.com/office/drawing/2014/main" id="{BFB50E57-1FAA-9773-CAAE-63D14B7EE327}"/>
              </a:ext>
            </a:extLst>
          </p:cNvPr>
          <p:cNvSpPr>
            <a:spLocks noGrp="1"/>
          </p:cNvSpPr>
          <p:nvPr>
            <p:ph idx="1"/>
          </p:nvPr>
        </p:nvSpPr>
        <p:spPr>
          <a:xfrm>
            <a:off x="185529" y="1404733"/>
            <a:ext cx="11410123" cy="4904631"/>
          </a:xfrm>
        </p:spPr>
        <p:txBody>
          <a:bodyPr>
            <a:normAutofit fontScale="77500" lnSpcReduction="20000"/>
          </a:bodyPr>
          <a:lstStyle/>
          <a:p>
            <a:pPr marL="0" indent="0" algn="just" fontAlgn="base">
              <a:buSzPts val="1000"/>
              <a:buNone/>
              <a:tabLst>
                <a:tab pos="457189" algn="l"/>
              </a:tabLst>
            </a:pPr>
            <a:r>
              <a:rPr lang="en-US" sz="2400" dirty="0">
                <a:solidFill>
                  <a:srgbClr val="002060"/>
                </a:solidFill>
                <a:effectLst>
                  <a:outerShdw blurRad="38100" dist="19050" dir="2700000" algn="tl">
                    <a:schemeClr val="dk1">
                      <a:alpha val="40000"/>
                    </a:schemeClr>
                  </a:outerShdw>
                </a:effectLst>
                <a:latin typeface="Montserrat" panose="00000500000000000000" pitchFamily="2" charset="0"/>
                <a:ea typeface="Times New Roman" panose="02020603050405020304" pitchFamily="18" charset="0"/>
              </a:rPr>
              <a:t>      </a:t>
            </a:r>
            <a:r>
              <a:rPr lang="en-US" sz="3400" b="1" dirty="0">
                <a:solidFill>
                  <a:srgbClr val="002060"/>
                </a:solidFill>
                <a:effectLst>
                  <a:outerShdw blurRad="38100" dist="19050" dir="2700000" algn="tl">
                    <a:schemeClr val="dk1">
                      <a:alpha val="40000"/>
                    </a:schemeClr>
                  </a:outerShdw>
                </a:effectLst>
                <a:latin typeface="Montserrat" panose="00000500000000000000" pitchFamily="2" charset="0"/>
                <a:ea typeface="Times New Roman" panose="02020603050405020304" pitchFamily="18" charset="0"/>
              </a:rPr>
              <a:t>Based on the findings, it is possible to conclude that:</a:t>
            </a:r>
          </a:p>
          <a:p>
            <a:pPr algn="just" fontAlgn="base">
              <a:buSzPts val="1000"/>
              <a:buFont typeface="Wingdings" panose="05000000000000000000" pitchFamily="2" charset="2"/>
              <a:buChar char="Ø"/>
              <a:tabLst>
                <a:tab pos="457189" algn="l"/>
              </a:tabLst>
            </a:pPr>
            <a:r>
              <a:rPr lang="en-US" sz="2600" b="1" dirty="0">
                <a:solidFill>
                  <a:srgbClr val="002060"/>
                </a:solidFill>
                <a:effectLst>
                  <a:outerShdw blurRad="38100" dist="19050" dir="2700000" algn="tl">
                    <a:schemeClr val="dk1">
                      <a:alpha val="40000"/>
                    </a:schemeClr>
                  </a:outerShdw>
                </a:effectLst>
                <a:latin typeface="Century Gothic" panose="020B0502020202020204" pitchFamily="34" charset="0"/>
                <a:ea typeface="Times New Roman" panose="02020603050405020304" pitchFamily="18" charset="0"/>
              </a:rPr>
              <a:t>      </a:t>
            </a:r>
            <a:r>
              <a:rPr lang="en-US" sz="26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Most visitors do not prefer shared rooms; instead, they prefer to visit a private room or an entire home.</a:t>
            </a:r>
            <a:endParaRPr lang="en-US" sz="2600" b="1" dirty="0">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buSzPts val="1000"/>
              <a:buFont typeface="Wingdings" panose="05000000000000000000" pitchFamily="2" charset="2"/>
              <a:buChar char="Ø"/>
              <a:tabLst>
                <a:tab pos="457189" algn="l"/>
              </a:tabLst>
            </a:pPr>
            <a:r>
              <a:rPr lang="en-US" sz="26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Manhattan and Brooklyn are New York's two most distinguished, expensive, and affluent neighborhoods.</a:t>
            </a:r>
            <a:endParaRPr lang="en-US" sz="2600" b="1" dirty="0">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buSzPts val="1000"/>
              <a:buFont typeface="Wingdings" panose="05000000000000000000" pitchFamily="2" charset="2"/>
              <a:buChar char="Ø"/>
              <a:tabLst>
                <a:tab pos="457189" algn="l"/>
              </a:tabLst>
            </a:pPr>
            <a:r>
              <a:rPr lang="en-US" sz="26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Some properties have minimum nightly stays of more than 365 days, which may be appealing to students, low-income employees, and immigrants.</a:t>
            </a:r>
            <a:endParaRPr lang="en-US" sz="2600" b="1" dirty="0">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buSzPts val="1000"/>
              <a:buFont typeface="Wingdings" panose="05000000000000000000" pitchFamily="2" charset="2"/>
              <a:buChar char="Ø"/>
              <a:tabLst>
                <a:tab pos="457189" algn="l"/>
              </a:tabLst>
            </a:pPr>
            <a:r>
              <a:rPr lang="en-US" sz="26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While the location of a property has a strong influence on its price, a property in a popular location does not guarantee that it will be occupied the majority of the time.</a:t>
            </a:r>
            <a:endParaRPr lang="en-US" sz="2600" b="1" dirty="0">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buSzPts val="1000"/>
              <a:buFont typeface="Wingdings" panose="05000000000000000000" pitchFamily="2" charset="2"/>
              <a:buChar char="Ø"/>
              <a:tabLst>
                <a:tab pos="457189" algn="l"/>
              </a:tabLst>
            </a:pPr>
            <a:r>
              <a:rPr lang="en-US" sz="26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Because the features in this dataset are of very poor quality in determining property valuation, performing a regression on it may result in a high error rate. The correlation heatmap demonstrates this. We. We can see this by looking at correlation heatmap. • We would require additional features such as bedrooms, bathrooms, property age (which I believe is very important), tax rate applicable on land, room extra amenities, and distance to nearest hospital, stores, or schools. These characteristics may have a strong relationship with price.</a:t>
            </a:r>
            <a:endParaRPr lang="en-US" sz="2600" b="1" dirty="0">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buSzPts val="1000"/>
              <a:buFont typeface="Wingdings" panose="05000000000000000000" pitchFamily="2" charset="2"/>
              <a:buChar char="Ø"/>
              <a:tabLst>
                <a:tab pos="457189" algn="l"/>
              </a:tabLst>
            </a:pPr>
            <a:r>
              <a:rPr lang="en-US" sz="26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Using time series analysis, it is possible to make predictions about occupancy rates at specific times of the month or season.</a:t>
            </a:r>
            <a:endParaRPr lang="en-US" sz="2600" b="1" dirty="0">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buSzPts val="1000"/>
              <a:buFont typeface="Wingdings" panose="05000000000000000000" pitchFamily="2" charset="2"/>
              <a:buChar char="Ø"/>
              <a:tabLst>
                <a:tab pos="457189" algn="l"/>
              </a:tabLst>
            </a:pPr>
            <a:r>
              <a:rPr lang="en-US" sz="26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It would be preferable if we had average guest ratings for a property; this would help us understand the property better and could also be used to determine price. A low-rated property usually has a lower price.</a:t>
            </a:r>
            <a:endParaRPr lang="en-US" sz="2600" b="1" dirty="0">
              <a:latin typeface="Calibri Light" panose="020F0302020204030204" pitchFamily="34" charset="0"/>
              <a:ea typeface="Times New Roman" panose="02020603050405020304" pitchFamily="18" charset="0"/>
              <a:cs typeface="Calibri Light" panose="020F0302020204030204" pitchFamily="34" charset="0"/>
            </a:endParaRPr>
          </a:p>
          <a:p>
            <a:endParaRPr lang="en-US" dirty="0"/>
          </a:p>
        </p:txBody>
      </p:sp>
      <p:pic>
        <p:nvPicPr>
          <p:cNvPr id="4" name="Picture 3">
            <a:extLst>
              <a:ext uri="{FF2B5EF4-FFF2-40B4-BE49-F238E27FC236}">
                <a16:creationId xmlns:a16="http://schemas.microsoft.com/office/drawing/2014/main" id="{90F76ADF-024D-17A7-EB09-210E18B3B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156038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dkHorz">
          <a:fgClr>
            <a:schemeClr val="accent4">
              <a:lumMod val="50000"/>
            </a:schemeClr>
          </a:fgClr>
          <a:bgClr>
            <a:srgbClr val="0070C0"/>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EF2EA-C071-12BE-B19D-BBD9FC3ACF1B}"/>
              </a:ext>
            </a:extLst>
          </p:cNvPr>
          <p:cNvSpPr>
            <a:spLocks noGrp="1"/>
          </p:cNvSpPr>
          <p:nvPr>
            <p:ph idx="4294967295"/>
          </p:nvPr>
        </p:nvSpPr>
        <p:spPr>
          <a:xfrm>
            <a:off x="0" y="2286000"/>
            <a:ext cx="9720263" cy="4022725"/>
          </a:xfrm>
        </p:spPr>
        <p:txBody>
          <a:bodyPr>
            <a:normAutofit/>
          </a:bodyPr>
          <a:lstStyle/>
          <a:p>
            <a:r>
              <a:rPr lang="en-US" sz="9600" dirty="0"/>
              <a:t>      </a:t>
            </a:r>
            <a:r>
              <a:rPr lang="en-US" sz="9600" u="sng" dirty="0"/>
              <a:t>THANK YOU </a:t>
            </a:r>
          </a:p>
        </p:txBody>
      </p:sp>
      <p:pic>
        <p:nvPicPr>
          <p:cNvPr id="4" name="Picture 3">
            <a:extLst>
              <a:ext uri="{FF2B5EF4-FFF2-40B4-BE49-F238E27FC236}">
                <a16:creationId xmlns:a16="http://schemas.microsoft.com/office/drawing/2014/main" id="{D85176B1-32AC-B000-54AF-F9507BE55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0036" y="0"/>
            <a:ext cx="1311965" cy="1311965"/>
          </a:xfrm>
          <a:prstGeom prst="rect">
            <a:avLst/>
          </a:prstGeom>
        </p:spPr>
      </p:pic>
    </p:spTree>
    <p:extLst>
      <p:ext uri="{BB962C8B-B14F-4D97-AF65-F5344CB8AC3E}">
        <p14:creationId xmlns:p14="http://schemas.microsoft.com/office/powerpoint/2010/main" val="184780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F70A-9E72-3EBB-736D-20335F89F290}"/>
              </a:ext>
            </a:extLst>
          </p:cNvPr>
          <p:cNvSpPr>
            <a:spLocks noGrp="1"/>
          </p:cNvSpPr>
          <p:nvPr>
            <p:ph type="title"/>
          </p:nvPr>
        </p:nvSpPr>
        <p:spPr>
          <a:xfrm>
            <a:off x="677338" y="331649"/>
            <a:ext cx="8596668" cy="1320800"/>
          </a:xfrm>
        </p:spPr>
        <p:txBody>
          <a:bodyPr>
            <a:normAutofit/>
          </a:bodyPr>
          <a:lstStyle/>
          <a:p>
            <a:r>
              <a:rPr lang="en-US" b="1" u="sng" dirty="0">
                <a:solidFill>
                  <a:srgbClr val="C00000"/>
                </a:solidFill>
                <a:latin typeface="Montserrat" panose="00000500000000000000" pitchFamily="2"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4C7B20BC-22E4-DC18-9F1C-04B393FFA89B}"/>
              </a:ext>
            </a:extLst>
          </p:cNvPr>
          <p:cNvSpPr>
            <a:spLocks noGrp="1"/>
          </p:cNvSpPr>
          <p:nvPr>
            <p:ph idx="1"/>
          </p:nvPr>
        </p:nvSpPr>
        <p:spPr>
          <a:xfrm>
            <a:off x="677338" y="1272213"/>
            <a:ext cx="8596668" cy="4769153"/>
          </a:xfrm>
        </p:spPr>
        <p:txBody>
          <a:bodyPr>
            <a:normAutofit lnSpcReduction="10000"/>
          </a:bodyPr>
          <a:lstStyle/>
          <a:p>
            <a:pPr marL="0" algn="just">
              <a:spcBef>
                <a:spcPts val="0"/>
              </a:spcBef>
              <a:spcAft>
                <a:spcPts val="751"/>
              </a:spcAft>
            </a:pPr>
            <a:endParaRPr lang="en-US" sz="20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hlinkClick r:id="rId3">
                <a:extLst>
                  <a:ext uri="{A12FA001-AC4F-418D-AE19-62706E023703}">
                    <ahyp:hlinkClr xmlns:ahyp="http://schemas.microsoft.com/office/drawing/2018/hyperlinkcolor" val="tx"/>
                  </a:ext>
                </a:extLst>
              </a:hlinkClick>
            </a:endParaRPr>
          </a:p>
          <a:p>
            <a:pPr marL="0" algn="just">
              <a:spcBef>
                <a:spcPts val="0"/>
              </a:spcBef>
              <a:spcAft>
                <a:spcPts val="751"/>
              </a:spcAft>
            </a:pPr>
            <a:r>
              <a:rPr lang="en-US" sz="2000" b="1"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hlinkClick r:id="rId3">
                  <a:extLst>
                    <a:ext uri="{A12FA001-AC4F-418D-AE19-62706E023703}">
                      <ahyp:hlinkClr xmlns:ahyp="http://schemas.microsoft.com/office/drawing/2018/hyperlinkcolor" val="tx"/>
                    </a:ext>
                  </a:extLst>
                </a:hlinkClick>
              </a:rPr>
              <a:t>Airbnb</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as in “Air Bed and Breakfast,” is a service that lets property owners rent out their spaces to travelers looking for a place to stay. Travelers can rent a space for multiple people to share, a shared space with private rooms, or the entire property for themselves.</a:t>
            </a:r>
            <a:endParaRPr lang="en-US" sz="2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a:spcBef>
                <a:spcPts val="0"/>
              </a:spcBef>
              <a:spcAft>
                <a:spcPts val="751"/>
              </a:spcAft>
            </a:pP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Airbnb was started in 2008 by Brian </a:t>
            </a:r>
            <a:r>
              <a:rPr lang="en-US" sz="2400"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Chesky</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and Joe </a:t>
            </a:r>
            <a:r>
              <a:rPr lang="en-US" sz="2400"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Gebbia</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two industrial designers that recently moved to San Francisco. Unable to afford the rent for their loft at the time, the pair decided to make up the money they needed by renting out their apartment to people who couldn’t find hotels to stay at while attending nearby trade shows. They set up air mattresses in the apartment’s living room for their guests to sleep on and cooked homemade breakfast in the morning. Since </a:t>
            </a:r>
            <a:r>
              <a:rPr lang="en-US" sz="2400"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then,Airbnb</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has become one of the trailblazers of peer-to-peer property rental.</a:t>
            </a:r>
            <a:endParaRPr lang="en-US" sz="2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endParaRPr lang="en-US" dirty="0"/>
          </a:p>
        </p:txBody>
      </p:sp>
      <p:pic>
        <p:nvPicPr>
          <p:cNvPr id="6" name="Picture 5">
            <a:extLst>
              <a:ext uri="{FF2B5EF4-FFF2-40B4-BE49-F238E27FC236}">
                <a16:creationId xmlns:a16="http://schemas.microsoft.com/office/drawing/2014/main" id="{6A6A38E8-53B5-013E-A732-ADB812CB2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3352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B89-20F1-01A6-54BE-6E4A00898A2C}"/>
              </a:ext>
            </a:extLst>
          </p:cNvPr>
          <p:cNvSpPr>
            <a:spLocks noGrp="1"/>
          </p:cNvSpPr>
          <p:nvPr>
            <p:ph type="title"/>
          </p:nvPr>
        </p:nvSpPr>
        <p:spPr>
          <a:xfrm>
            <a:off x="399042" y="178909"/>
            <a:ext cx="8596668" cy="503583"/>
          </a:xfrm>
        </p:spPr>
        <p:txBody>
          <a:bodyPr>
            <a:normAutofit fontScale="90000"/>
          </a:bodyPr>
          <a:lstStyle/>
          <a:p>
            <a:br>
              <a:rPr lang="en-US" sz="4400" b="1" u="sng" dirty="0">
                <a:solidFill>
                  <a:srgbClr val="C00000"/>
                </a:solidFill>
                <a:latin typeface="Montserrat" panose="00000500000000000000" pitchFamily="2" charset="0"/>
                <a:ea typeface="Times New Roman" panose="02020603050405020304" pitchFamily="18" charset="0"/>
              </a:rPr>
            </a:br>
            <a:r>
              <a:rPr lang="en-US" sz="4400" b="1" u="sng" dirty="0">
                <a:solidFill>
                  <a:srgbClr val="C00000"/>
                </a:solidFill>
                <a:latin typeface="Montserrat" panose="00000500000000000000" pitchFamily="2" charset="0"/>
                <a:ea typeface="Times New Roman" panose="02020603050405020304" pitchFamily="18" charset="0"/>
              </a:rPr>
              <a:t>Dataset Analysis</a:t>
            </a:r>
            <a:br>
              <a:rPr lang="en-US" sz="1800" b="1" dirty="0">
                <a:solidFill>
                  <a:srgbClr val="C00000"/>
                </a:solidFill>
                <a:latin typeface="Montserrat" panose="00000500000000000000" pitchFamily="2" charset="0"/>
                <a:ea typeface="Times New Roman" panose="02020603050405020304" pitchFamily="18" charset="0"/>
              </a:rPr>
            </a:br>
            <a:endParaRPr lang="en-US" b="1" dirty="0">
              <a:solidFill>
                <a:srgbClr val="C00000"/>
              </a:solidFill>
              <a:latin typeface="Montserrat" panose="00000500000000000000" pitchFamily="2" charset="0"/>
            </a:endParaRPr>
          </a:p>
        </p:txBody>
      </p:sp>
      <p:sp>
        <p:nvSpPr>
          <p:cNvPr id="3" name="Content Placeholder 2">
            <a:extLst>
              <a:ext uri="{FF2B5EF4-FFF2-40B4-BE49-F238E27FC236}">
                <a16:creationId xmlns:a16="http://schemas.microsoft.com/office/drawing/2014/main" id="{F329F18F-DC5F-9DB6-37FD-2DEDCA48AC0C}"/>
              </a:ext>
            </a:extLst>
          </p:cNvPr>
          <p:cNvSpPr>
            <a:spLocks noGrp="1"/>
          </p:cNvSpPr>
          <p:nvPr>
            <p:ph idx="1"/>
          </p:nvPr>
        </p:nvSpPr>
        <p:spPr>
          <a:xfrm>
            <a:off x="172278" y="844062"/>
            <a:ext cx="11644583" cy="5835038"/>
          </a:xfrm>
        </p:spPr>
        <p:txBody>
          <a:bodyPr numCol="2" spcCol="365760">
            <a:normAutofit fontScale="32500" lnSpcReduction="20000"/>
          </a:bodyPr>
          <a:lstStyle/>
          <a:p>
            <a:pPr marL="0" indent="0" algn="just">
              <a:lnSpc>
                <a:spcPct val="120000"/>
              </a:lnSpc>
              <a:spcBef>
                <a:spcPts val="0"/>
              </a:spcBef>
              <a:spcAft>
                <a:spcPts val="1000"/>
              </a:spcAft>
              <a:buNone/>
            </a:pPr>
            <a:r>
              <a:rPr lang="en-US" sz="7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The dataset contains 48895 observations with 16 features. This data file includes all needed information to find out more about hosts, geographical availability, necessary metrics to make predictions and draw conclusions. Let us look through our features:-</a:t>
            </a:r>
            <a:endParaRPr lang="en-US" sz="7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lnSpc>
                <a:spcPct val="120000"/>
              </a:lnSpc>
              <a:spcBef>
                <a:spcPts val="0"/>
              </a:spcBef>
              <a:spcAft>
                <a:spcPts val="0"/>
              </a:spcAft>
              <a:buSzPts val="1000"/>
              <a:tabLst>
                <a:tab pos="457189" algn="l"/>
              </a:tabLst>
            </a:pPr>
            <a:endParaRPr lang="en-US" sz="45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Id: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 unique id identifying an Airbnb listing or property</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name: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name representing the accommodation</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host_id</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 unique id identifying an Airbnb host</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neighbourhood_group</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 group of area</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neighborhood: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area falls under </a:t>
            </a:r>
            <a:r>
              <a:rPr lang="en-US" sz="7200"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neighbourhood_group</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latitude: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coordinate of listing</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longitude: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coordinate of listing</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a:lnSpc>
                <a:spcPct val="120000"/>
              </a:lnSpc>
              <a:spcBef>
                <a:spcPts val="0"/>
              </a:spcBef>
              <a:spcAft>
                <a:spcPts val="1000"/>
              </a:spcAft>
              <a:buClr>
                <a:srgbClr val="FF0000"/>
              </a:buClr>
              <a:buNone/>
            </a:pP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room_type</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type to categorize listing rooms</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a:lnSpc>
                <a:spcPct val="120000"/>
              </a:lnSpc>
              <a:spcBef>
                <a:spcPts val="0"/>
              </a:spcBef>
              <a:spcAft>
                <a:spcPts val="1000"/>
              </a:spcAft>
              <a:buClr>
                <a:srgbClr val="FF0000"/>
              </a:buClr>
              <a:buNone/>
            </a:pP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price: price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of listing</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minimum_nights</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the minimum nights required to stay in a single visit</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number_of_reviews</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total count of reviews given by visitors</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last_review</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date of last review given</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reviews_per_month</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rate of reviews given per month</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0"/>
              </a:spcAft>
              <a:buClr>
                <a:srgbClr val="FF0000"/>
              </a:buClr>
              <a:buSzPts val="1000"/>
              <a:buNone/>
              <a:tabLst>
                <a:tab pos="457189" algn="l"/>
              </a:tabLst>
            </a:pPr>
            <a:r>
              <a:rPr lang="en-US" sz="72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calculated_host_listings_count</a:t>
            </a: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total no of listing registered under the host</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0" indent="0" algn="just" fontAlgn="base">
              <a:lnSpc>
                <a:spcPct val="120000"/>
              </a:lnSpc>
              <a:spcBef>
                <a:spcPts val="0"/>
              </a:spcBef>
              <a:spcAft>
                <a:spcPts val="1000"/>
              </a:spcAft>
              <a:buClr>
                <a:srgbClr val="FF0000"/>
              </a:buClr>
              <a:buSzPts val="1000"/>
              <a:buNone/>
              <a:tabLst>
                <a:tab pos="457189" algn="l"/>
              </a:tabLst>
            </a:pPr>
            <a:r>
              <a:rPr lang="en-US" sz="72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availability_365: </a:t>
            </a:r>
            <a:r>
              <a:rPr lang="en-US" sz="72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the number of days for which a host is available in a year.</a:t>
            </a:r>
            <a:endParaRPr lang="en-US" sz="72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endParaRPr lang="en-US" dirty="0"/>
          </a:p>
        </p:txBody>
      </p:sp>
      <p:pic>
        <p:nvPicPr>
          <p:cNvPr id="5" name="Picture 4">
            <a:extLst>
              <a:ext uri="{FF2B5EF4-FFF2-40B4-BE49-F238E27FC236}">
                <a16:creationId xmlns:a16="http://schemas.microsoft.com/office/drawing/2014/main" id="{661479C9-F91E-6766-37D3-2C5E2832E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24358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29FE3-FFD1-87CA-1894-BE5D7BBE969B}"/>
              </a:ext>
            </a:extLst>
          </p:cNvPr>
          <p:cNvSpPr>
            <a:spLocks noGrp="1"/>
          </p:cNvSpPr>
          <p:nvPr>
            <p:ph idx="1"/>
          </p:nvPr>
        </p:nvSpPr>
        <p:spPr>
          <a:xfrm>
            <a:off x="677335" y="331308"/>
            <a:ext cx="10056928" cy="6427305"/>
          </a:xfrm>
        </p:spPr>
        <p:txBody>
          <a:bodyPr numCol="1">
            <a:normAutofit lnSpcReduction="10000"/>
          </a:bodyPr>
          <a:lstStyle/>
          <a:p>
            <a:pPr algn="just">
              <a:lnSpc>
                <a:spcPct val="100000"/>
              </a:lnSpc>
              <a:spcBef>
                <a:spcPts val="0"/>
              </a:spcBef>
              <a:spcAft>
                <a:spcPts val="1000"/>
              </a:spcAft>
              <a:buFont typeface="Wingdings" panose="05000000000000000000" pitchFamily="2" charset="2"/>
              <a:buChar char="Ø"/>
            </a:pP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latitude and longitude have represented a co-ordinate, </a:t>
            </a: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neighbourhood_group</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neighborhood and </a:t>
            </a: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room_type</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are </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columns of categorical type</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last_review</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is a column of date type; we will convert it as required. </a:t>
            </a:r>
            <a:endParaRPr lang="en-US" sz="2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lgn="just">
              <a:lnSpc>
                <a:spcPct val="100000"/>
              </a:lnSpc>
              <a:spcBef>
                <a:spcPts val="0"/>
              </a:spcBef>
              <a:spcAft>
                <a:spcPts val="1000"/>
              </a:spcAft>
              <a:buFont typeface="Wingdings" panose="05000000000000000000" pitchFamily="2" charset="2"/>
              <a:buChar char="Ø"/>
            </a:pP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The distribution of numerical columns are as follows,</a:t>
            </a:r>
            <a:endParaRPr lang="en-US" sz="2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lgn="just">
              <a:lnSpc>
                <a:spcPct val="100000"/>
              </a:lnSpc>
              <a:spcBef>
                <a:spcPts val="0"/>
              </a:spcBef>
              <a:spcAft>
                <a:spcPts val="1000"/>
              </a:spcAft>
              <a:buFont typeface="Wingdings" panose="05000000000000000000" pitchFamily="2" charset="2"/>
              <a:buChar char="Ø"/>
            </a:pPr>
            <a:r>
              <a:rPr lang="en-US" sz="24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Other 3 important columns are,</a:t>
            </a:r>
            <a:endParaRPr lang="en-US" sz="2400" u="sng"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lnSpc>
                <a:spcPct val="100000"/>
              </a:lnSpc>
              <a:spcBef>
                <a:spcPts val="0"/>
              </a:spcBef>
              <a:spcAft>
                <a:spcPts val="0"/>
              </a:spcAft>
              <a:buSzPts val="1000"/>
              <a:buFont typeface="Wingdings" panose="05000000000000000000" pitchFamily="2" charset="2"/>
              <a:buChar char="Ø"/>
              <a:tabLst>
                <a:tab pos="457189" algn="l"/>
              </a:tabLst>
            </a:pP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neighbourhood_group</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It contains 5 unique hoods which are Manhattan, Brooklyn, Queens, Bronx &amp; Staten Island.</a:t>
            </a:r>
            <a:endParaRPr lang="en-US" sz="2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lnSpc>
                <a:spcPct val="100000"/>
              </a:lnSpc>
              <a:spcBef>
                <a:spcPts val="0"/>
              </a:spcBef>
              <a:spcAft>
                <a:spcPts val="0"/>
              </a:spcAft>
              <a:buSzPts val="1000"/>
              <a:buFont typeface="Wingdings" panose="05000000000000000000" pitchFamily="2" charset="2"/>
              <a:buChar char="Ø"/>
              <a:tabLst>
                <a:tab pos="457189" algn="l"/>
              </a:tabLst>
            </a:pP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neighbourhood</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It contains 211 unique neighborhoods.</a:t>
            </a:r>
            <a:endParaRPr lang="en-US" sz="2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lgn="just" fontAlgn="base">
              <a:lnSpc>
                <a:spcPct val="100000"/>
              </a:lnSpc>
              <a:spcBef>
                <a:spcPts val="0"/>
              </a:spcBef>
              <a:spcAft>
                <a:spcPts val="1000"/>
              </a:spcAft>
              <a:buSzPts val="1000"/>
              <a:buFont typeface="Wingdings" panose="05000000000000000000" pitchFamily="2" charset="2"/>
              <a:buChar char="Ø"/>
              <a:tabLst>
                <a:tab pos="457189" algn="l"/>
              </a:tabLst>
            </a:pP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room_type</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It contains 3 unique room types which are Entire home/apt, Private room, Shared room </a:t>
            </a:r>
            <a:endParaRPr lang="en-US" sz="2400" u="sng"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marL="708642" indent="-342891" algn="just">
              <a:lnSpc>
                <a:spcPct val="100000"/>
              </a:lnSpc>
              <a:spcBef>
                <a:spcPts val="0"/>
              </a:spcBef>
              <a:spcAft>
                <a:spcPts val="1000"/>
              </a:spcAft>
              <a:buFont typeface="Wingdings" panose="05000000000000000000" pitchFamily="2" charset="2"/>
              <a:buChar char="Ø"/>
            </a:pPr>
            <a:r>
              <a:rPr lang="en-US" sz="24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The distribution of our numerical columns has </a:t>
            </a:r>
            <a:r>
              <a:rPr lang="en-US" sz="2400" b="1"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positive skewness</a:t>
            </a:r>
            <a:r>
              <a:rPr lang="en-US" sz="24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a:t>
            </a:r>
            <a:endParaRPr lang="en-US" sz="2400" u="sng"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lgn="just">
              <a:lnSpc>
                <a:spcPct val="100000"/>
              </a:lnSpc>
              <a:spcBef>
                <a:spcPts val="0"/>
              </a:spcBef>
              <a:spcAft>
                <a:spcPts val="1000"/>
              </a:spcAft>
              <a:buFont typeface="Wingdings" panose="05000000000000000000" pitchFamily="2" charset="2"/>
              <a:buChar char="Ø"/>
            </a:pP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Out of all columns, 4 columns containing null values which are name, </a:t>
            </a: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host_name</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(looks like listing name and </a:t>
            </a: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host_name</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doesn't really matter to us for now) and </a:t>
            </a: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last_reviews</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b="1" dirty="0" err="1">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reviews_per_month</a:t>
            </a:r>
            <a:r>
              <a:rPr lang="en-US" sz="2400" b="1"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 </a:t>
            </a:r>
            <a:r>
              <a:rPr lang="en-US" sz="2400"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rPr>
              <a:t>(obviously, if a listing has never received a review, it’s possible and valid). So, those null values have been replaced with 0 during our analysis.</a:t>
            </a:r>
            <a:endParaRPr lang="en-US" sz="2400"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endParaRPr>
          </a:p>
          <a:p>
            <a:pPr>
              <a:buFont typeface="Wingdings" panose="05000000000000000000" pitchFamily="2" charset="2"/>
              <a:buChar char="Ø"/>
            </a:pPr>
            <a:endParaRPr lang="en-US" sz="2000" dirty="0"/>
          </a:p>
        </p:txBody>
      </p:sp>
      <p:pic>
        <p:nvPicPr>
          <p:cNvPr id="4" name="Picture 3">
            <a:extLst>
              <a:ext uri="{FF2B5EF4-FFF2-40B4-BE49-F238E27FC236}">
                <a16:creationId xmlns:a16="http://schemas.microsoft.com/office/drawing/2014/main" id="{E3767846-4789-F711-99B1-7E2C0B2BA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78687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9909-81FF-BE87-F1C0-03986A278B40}"/>
              </a:ext>
            </a:extLst>
          </p:cNvPr>
          <p:cNvSpPr>
            <a:spLocks noGrp="1"/>
          </p:cNvSpPr>
          <p:nvPr>
            <p:ph type="title"/>
          </p:nvPr>
        </p:nvSpPr>
        <p:spPr>
          <a:xfrm>
            <a:off x="677335" y="441620"/>
            <a:ext cx="7974297" cy="870345"/>
          </a:xfrm>
        </p:spPr>
        <p:txBody>
          <a:bodyPr>
            <a:normAutofit fontScale="90000"/>
          </a:bodyPr>
          <a:lstStyle/>
          <a:p>
            <a:r>
              <a:rPr lang="en-US" sz="4400" b="1" u="sng" dirty="0">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rPr>
              <a:t>             </a:t>
            </a:r>
            <a:r>
              <a:rPr lang="en-US" sz="4400" b="1" u="sng" dirty="0">
                <a:solidFill>
                  <a:srgbClr val="C00000"/>
                </a:solidFill>
                <a:effectLst>
                  <a:outerShdw blurRad="38100" dist="19050" dir="2700000" algn="tl">
                    <a:schemeClr val="dk1">
                      <a:alpha val="40000"/>
                    </a:schemeClr>
                  </a:outerShdw>
                </a:effectLst>
                <a:latin typeface="Montserrat" panose="00000500000000000000" pitchFamily="2" charset="0"/>
                <a:ea typeface="Times New Roman" panose="02020603050405020304" pitchFamily="18" charset="0"/>
              </a:rPr>
              <a:t>Data structure   </a:t>
            </a:r>
            <a:r>
              <a:rPr lang="en-US" sz="4000" b="1" u="sng" dirty="0">
                <a:solidFill>
                  <a:srgbClr val="C00000"/>
                </a:solidFill>
                <a:effectLst>
                  <a:outerShdw blurRad="38100" dist="19050" dir="2700000" algn="tl">
                    <a:schemeClr val="dk1">
                      <a:alpha val="40000"/>
                    </a:schemeClr>
                  </a:outerShdw>
                </a:effectLst>
                <a:latin typeface="Montserrat" panose="00000500000000000000" pitchFamily="2" charset="0"/>
                <a:ea typeface="Times New Roman" panose="02020603050405020304" pitchFamily="18" charset="0"/>
              </a:rPr>
              <a:t>for</a:t>
            </a:r>
            <a:r>
              <a:rPr lang="en-US" sz="4400" b="1" u="sng" dirty="0">
                <a:solidFill>
                  <a:srgbClr val="C00000"/>
                </a:solidFill>
                <a:effectLst>
                  <a:outerShdw blurRad="38100" dist="19050" dir="2700000" algn="tl">
                    <a:schemeClr val="dk1">
                      <a:alpha val="40000"/>
                    </a:schemeClr>
                  </a:outerShdw>
                </a:effectLst>
                <a:latin typeface="Montserrat" panose="00000500000000000000" pitchFamily="2" charset="0"/>
                <a:ea typeface="Times New Roman" panose="02020603050405020304" pitchFamily="18" charset="0"/>
              </a:rPr>
              <a:t> given data sets</a:t>
            </a:r>
            <a:br>
              <a:rPr lang="en-US" sz="1800" b="1" u="sng" dirty="0">
                <a:solidFill>
                  <a:srgbClr val="C00000"/>
                </a:solidFill>
                <a:latin typeface="Times New Roman" panose="02020603050405020304" pitchFamily="18" charset="0"/>
                <a:ea typeface="Times New Roman" panose="02020603050405020304" pitchFamily="18" charset="0"/>
              </a:rPr>
            </a:br>
            <a:endParaRPr lang="en-US" b="1" u="sng" dirty="0">
              <a:solidFill>
                <a:srgbClr val="C00000"/>
              </a:solidFill>
            </a:endParaRPr>
          </a:p>
        </p:txBody>
      </p:sp>
      <p:sp>
        <p:nvSpPr>
          <p:cNvPr id="4" name="TextBox 139">
            <a:extLst>
              <a:ext uri="{FF2B5EF4-FFF2-40B4-BE49-F238E27FC236}">
                <a16:creationId xmlns:a16="http://schemas.microsoft.com/office/drawing/2014/main" id="{74516A79-3F58-B6A7-1CB5-8D984A2EF719}"/>
              </a:ext>
            </a:extLst>
          </p:cNvPr>
          <p:cNvSpPr txBox="1">
            <a:spLocks noGrp="1"/>
          </p:cNvSpPr>
          <p:nvPr>
            <p:ph idx="1"/>
          </p:nvPr>
        </p:nvSpPr>
        <p:spPr>
          <a:xfrm>
            <a:off x="0" y="6336328"/>
            <a:ext cx="154746" cy="457199"/>
          </a:xfrm>
          <a:prstGeom prst="rect">
            <a:avLst/>
          </a:prstGeom>
          <a:no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marL="0" indent="0">
              <a:lnSpc>
                <a:spcPct val="107000"/>
              </a:lnSpc>
              <a:spcBef>
                <a:spcPts val="0"/>
              </a:spcBef>
              <a:spcAft>
                <a:spcPts val="800"/>
              </a:spcAft>
              <a:buNone/>
            </a:pPr>
            <a:endParaRPr lang="en-US" sz="11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50">
            <a:extLst>
              <a:ext uri="{FF2B5EF4-FFF2-40B4-BE49-F238E27FC236}">
                <a16:creationId xmlns:a16="http://schemas.microsoft.com/office/drawing/2014/main" id="{19B7ABEB-AED6-3411-0B1F-0939057EC772}"/>
              </a:ext>
            </a:extLst>
          </p:cNvPr>
          <p:cNvSpPr>
            <a:spLocks noChangeArrowheads="1"/>
          </p:cNvSpPr>
          <p:nvPr/>
        </p:nvSpPr>
        <p:spPr bwMode="auto">
          <a:xfrm>
            <a:off x="1" y="-184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u="sng"/>
          </a:p>
        </p:txBody>
      </p:sp>
      <p:grpSp>
        <p:nvGrpSpPr>
          <p:cNvPr id="6" name="Group 5">
            <a:extLst>
              <a:ext uri="{FF2B5EF4-FFF2-40B4-BE49-F238E27FC236}">
                <a16:creationId xmlns:a16="http://schemas.microsoft.com/office/drawing/2014/main" id="{3B5F3D8D-A1A2-482A-AA0C-2755D3C3EFBC}"/>
              </a:ext>
            </a:extLst>
          </p:cNvPr>
          <p:cNvGrpSpPr/>
          <p:nvPr/>
        </p:nvGrpSpPr>
        <p:grpSpPr>
          <a:xfrm>
            <a:off x="509073" y="1901618"/>
            <a:ext cx="10538693" cy="4548402"/>
            <a:chOff x="-678706" y="0"/>
            <a:chExt cx="11211435" cy="4995791"/>
          </a:xfrm>
          <a:solidFill>
            <a:schemeClr val="accent1"/>
          </a:solidFill>
        </p:grpSpPr>
        <p:sp>
          <p:nvSpPr>
            <p:cNvPr id="7" name="TextBox 112">
              <a:extLst>
                <a:ext uri="{FF2B5EF4-FFF2-40B4-BE49-F238E27FC236}">
                  <a16:creationId xmlns:a16="http://schemas.microsoft.com/office/drawing/2014/main" id="{20A48DBF-5B60-9768-D88A-46E7EE4931E0}"/>
                </a:ext>
              </a:extLst>
            </p:cNvPr>
            <p:cNvSpPr txBox="1"/>
            <p:nvPr/>
          </p:nvSpPr>
          <p:spPr>
            <a:xfrm>
              <a:off x="6335497" y="4493621"/>
              <a:ext cx="4197232" cy="502170"/>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err="1">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calculated_host_listings_count</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A7BC2AF9-8848-76BD-2105-C3C98F62DC3A}"/>
                </a:ext>
              </a:extLst>
            </p:cNvPr>
            <p:cNvGrpSpPr/>
            <p:nvPr/>
          </p:nvGrpSpPr>
          <p:grpSpPr>
            <a:xfrm>
              <a:off x="-678706" y="0"/>
              <a:ext cx="10052784" cy="4624049"/>
              <a:chOff x="-678706" y="0"/>
              <a:chExt cx="10052784" cy="4624049"/>
            </a:xfrm>
            <a:grpFill/>
          </p:grpSpPr>
          <p:cxnSp>
            <p:nvCxnSpPr>
              <p:cNvPr id="9" name="Elbow Connector 111">
                <a:extLst>
                  <a:ext uri="{FF2B5EF4-FFF2-40B4-BE49-F238E27FC236}">
                    <a16:creationId xmlns:a16="http://schemas.microsoft.com/office/drawing/2014/main" id="{D74B4F48-8802-5006-FA80-E254F1D66731}"/>
                  </a:ext>
                </a:extLst>
              </p:cNvPr>
              <p:cNvCxnSpPr/>
              <p:nvPr/>
            </p:nvCxnSpPr>
            <p:spPr>
              <a:xfrm flipV="1">
                <a:off x="5759171" y="2636650"/>
                <a:ext cx="550718" cy="547989"/>
              </a:xfrm>
              <a:prstGeom prst="bentConnector3">
                <a:avLst>
                  <a:gd name="adj1" fmla="val 943"/>
                </a:avLst>
              </a:prstGeom>
              <a:grpFill/>
              <a:ln>
                <a:tailEnd type="triangle"/>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C242B2D0-B825-2CAF-1BD2-EEE3C21190DA}"/>
                  </a:ext>
                </a:extLst>
              </p:cNvPr>
              <p:cNvGrpSpPr/>
              <p:nvPr/>
            </p:nvGrpSpPr>
            <p:grpSpPr>
              <a:xfrm>
                <a:off x="-678706" y="0"/>
                <a:ext cx="10052784" cy="4624049"/>
                <a:chOff x="-678706" y="0"/>
                <a:chExt cx="10052784" cy="4624049"/>
              </a:xfrm>
              <a:grpFill/>
            </p:grpSpPr>
            <p:cxnSp>
              <p:nvCxnSpPr>
                <p:cNvPr id="11" name="Elbow Connector 115">
                  <a:extLst>
                    <a:ext uri="{FF2B5EF4-FFF2-40B4-BE49-F238E27FC236}">
                      <a16:creationId xmlns:a16="http://schemas.microsoft.com/office/drawing/2014/main" id="{EDFD9D9E-5BB2-0247-F789-1E0754D5F65D}"/>
                    </a:ext>
                  </a:extLst>
                </p:cNvPr>
                <p:cNvCxnSpPr/>
                <p:nvPr/>
              </p:nvCxnSpPr>
              <p:spPr>
                <a:xfrm flipV="1">
                  <a:off x="4793529" y="1379670"/>
                  <a:ext cx="2382398" cy="743872"/>
                </a:xfrm>
                <a:prstGeom prst="bentConnector3">
                  <a:avLst>
                    <a:gd name="adj1" fmla="val 63521"/>
                  </a:avLst>
                </a:prstGeom>
                <a:grpFill/>
                <a:ln>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122">
                  <a:extLst>
                    <a:ext uri="{FF2B5EF4-FFF2-40B4-BE49-F238E27FC236}">
                      <a16:creationId xmlns:a16="http://schemas.microsoft.com/office/drawing/2014/main" id="{08F134F7-9EB3-175E-300E-6FB250DF7803}"/>
                    </a:ext>
                  </a:extLst>
                </p:cNvPr>
                <p:cNvCxnSpPr/>
                <p:nvPr/>
              </p:nvCxnSpPr>
              <p:spPr>
                <a:xfrm>
                  <a:off x="6608312" y="1373374"/>
                  <a:ext cx="546438" cy="445607"/>
                </a:xfrm>
                <a:prstGeom prst="bentConnector3">
                  <a:avLst>
                    <a:gd name="adj1" fmla="val -1343"/>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13" name="TextBox 123">
                  <a:extLst>
                    <a:ext uri="{FF2B5EF4-FFF2-40B4-BE49-F238E27FC236}">
                      <a16:creationId xmlns:a16="http://schemas.microsoft.com/office/drawing/2014/main" id="{99B2E3AD-B6AE-85A3-2DEE-3A138E521690}"/>
                    </a:ext>
                  </a:extLst>
                </p:cNvPr>
                <p:cNvSpPr txBox="1"/>
                <p:nvPr/>
              </p:nvSpPr>
              <p:spPr>
                <a:xfrm>
                  <a:off x="5616523" y="1590742"/>
                  <a:ext cx="1386727" cy="809227"/>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b="1" u="sng" dirty="0">
                      <a:solidFill>
                        <a:srgbClr val="222A35"/>
                      </a:solidFill>
                      <a:latin typeface="Arial" panose="020B0604020202020204" pitchFamily="34" charset="0"/>
                      <a:ea typeface="Arial" panose="020B0604020202020204" pitchFamily="34" charset="0"/>
                      <a:cs typeface="Times New Roman" panose="02020603050405020304" pitchFamily="18" charset="0"/>
                    </a:rPr>
                    <a:t>Location</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8">
                  <a:extLst>
                    <a:ext uri="{FF2B5EF4-FFF2-40B4-BE49-F238E27FC236}">
                      <a16:creationId xmlns:a16="http://schemas.microsoft.com/office/drawing/2014/main" id="{3C77FA92-6C72-AE5D-5AA7-78CDB6F46D6D}"/>
                    </a:ext>
                  </a:extLst>
                </p:cNvPr>
                <p:cNvSpPr txBox="1"/>
                <p:nvPr/>
              </p:nvSpPr>
              <p:spPr>
                <a:xfrm>
                  <a:off x="7175426" y="1153413"/>
                  <a:ext cx="1859910"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Latitude</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9">
                  <a:extLst>
                    <a:ext uri="{FF2B5EF4-FFF2-40B4-BE49-F238E27FC236}">
                      <a16:creationId xmlns:a16="http://schemas.microsoft.com/office/drawing/2014/main" id="{C19EAC7A-A419-A2F3-A6AE-19CF9926432D}"/>
                    </a:ext>
                  </a:extLst>
                </p:cNvPr>
                <p:cNvSpPr txBox="1"/>
                <p:nvPr/>
              </p:nvSpPr>
              <p:spPr>
                <a:xfrm>
                  <a:off x="1994536" y="2530592"/>
                  <a:ext cx="1243009"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b="1" u="sng" dirty="0">
                      <a:solidFill>
                        <a:srgbClr val="222A35"/>
                      </a:solidFill>
                      <a:latin typeface="Arial" panose="020B0604020202020204" pitchFamily="34" charset="0"/>
                      <a:ea typeface="Arial" panose="020B0604020202020204" pitchFamily="34" charset="0"/>
                      <a:cs typeface="Times New Roman" panose="02020603050405020304" pitchFamily="18" charset="0"/>
                    </a:rPr>
                    <a:t>Date </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6" name="Group 15">
                  <a:extLst>
                    <a:ext uri="{FF2B5EF4-FFF2-40B4-BE49-F238E27FC236}">
                      <a16:creationId xmlns:a16="http://schemas.microsoft.com/office/drawing/2014/main" id="{CD66E3CE-117C-51C3-99F9-799CF4152E94}"/>
                    </a:ext>
                  </a:extLst>
                </p:cNvPr>
                <p:cNvGrpSpPr/>
                <p:nvPr/>
              </p:nvGrpSpPr>
              <p:grpSpPr>
                <a:xfrm>
                  <a:off x="-678706" y="0"/>
                  <a:ext cx="10052784" cy="4624049"/>
                  <a:chOff x="-678706" y="0"/>
                  <a:chExt cx="10052784" cy="4624049"/>
                </a:xfrm>
                <a:grpFill/>
              </p:grpSpPr>
              <p:grpSp>
                <p:nvGrpSpPr>
                  <p:cNvPr id="17" name="Group 16">
                    <a:extLst>
                      <a:ext uri="{FF2B5EF4-FFF2-40B4-BE49-F238E27FC236}">
                        <a16:creationId xmlns:a16="http://schemas.microsoft.com/office/drawing/2014/main" id="{EF836CBF-60D8-EB8E-10D0-F2B2774E82B1}"/>
                      </a:ext>
                    </a:extLst>
                  </p:cNvPr>
                  <p:cNvGrpSpPr/>
                  <p:nvPr/>
                </p:nvGrpSpPr>
                <p:grpSpPr>
                  <a:xfrm>
                    <a:off x="-678706" y="0"/>
                    <a:ext cx="10052784" cy="4624049"/>
                    <a:chOff x="-678706" y="0"/>
                    <a:chExt cx="10052784" cy="4624049"/>
                  </a:xfrm>
                  <a:grpFill/>
                </p:grpSpPr>
                <p:cxnSp>
                  <p:nvCxnSpPr>
                    <p:cNvPr id="22" name="Elbow Connector 95">
                      <a:extLst>
                        <a:ext uri="{FF2B5EF4-FFF2-40B4-BE49-F238E27FC236}">
                          <a16:creationId xmlns:a16="http://schemas.microsoft.com/office/drawing/2014/main" id="{AE332AD0-1D19-8F0C-E24A-A486C59DA0EE}"/>
                        </a:ext>
                      </a:extLst>
                    </p:cNvPr>
                    <p:cNvCxnSpPr/>
                    <p:nvPr/>
                  </p:nvCxnSpPr>
                  <p:spPr>
                    <a:xfrm flipV="1">
                      <a:off x="5761058" y="3105789"/>
                      <a:ext cx="550718" cy="547989"/>
                    </a:xfrm>
                    <a:prstGeom prst="bentConnector3">
                      <a:avLst>
                        <a:gd name="adj1" fmla="val 943"/>
                      </a:avLst>
                    </a:prstGeom>
                    <a:grpFill/>
                    <a:ln>
                      <a:tailEnd type="triangle"/>
                    </a:ln>
                  </p:spPr>
                  <p:style>
                    <a:lnRef idx="2">
                      <a:schemeClr val="accent1"/>
                    </a:lnRef>
                    <a:fillRef idx="0">
                      <a:schemeClr val="accent1"/>
                    </a:fillRef>
                    <a:effectRef idx="1">
                      <a:schemeClr val="accent1"/>
                    </a:effectRef>
                    <a:fontRef idx="minor">
                      <a:schemeClr val="tx1"/>
                    </a:fontRef>
                  </p:style>
                </p:cxnSp>
                <p:grpSp>
                  <p:nvGrpSpPr>
                    <p:cNvPr id="23" name="Group 22">
                      <a:extLst>
                        <a:ext uri="{FF2B5EF4-FFF2-40B4-BE49-F238E27FC236}">
                          <a16:creationId xmlns:a16="http://schemas.microsoft.com/office/drawing/2014/main" id="{F0A13967-0CA5-B7CE-EB4D-94182892FB4E}"/>
                        </a:ext>
                      </a:extLst>
                    </p:cNvPr>
                    <p:cNvGrpSpPr/>
                    <p:nvPr/>
                  </p:nvGrpSpPr>
                  <p:grpSpPr>
                    <a:xfrm>
                      <a:off x="-678706" y="0"/>
                      <a:ext cx="10052784" cy="4624049"/>
                      <a:chOff x="-678706" y="0"/>
                      <a:chExt cx="10052784" cy="4624049"/>
                    </a:xfrm>
                    <a:grpFill/>
                  </p:grpSpPr>
                  <p:grpSp>
                    <p:nvGrpSpPr>
                      <p:cNvPr id="24" name="Group 23">
                        <a:extLst>
                          <a:ext uri="{FF2B5EF4-FFF2-40B4-BE49-F238E27FC236}">
                            <a16:creationId xmlns:a16="http://schemas.microsoft.com/office/drawing/2014/main" id="{11EE16AC-4765-5656-D0EB-49DDABC5F0A6}"/>
                          </a:ext>
                        </a:extLst>
                      </p:cNvPr>
                      <p:cNvGrpSpPr/>
                      <p:nvPr/>
                    </p:nvGrpSpPr>
                    <p:grpSpPr>
                      <a:xfrm>
                        <a:off x="-678706" y="0"/>
                        <a:ext cx="10052784" cy="4624049"/>
                        <a:chOff x="-678706" y="0"/>
                        <a:chExt cx="10052784" cy="4624049"/>
                      </a:xfrm>
                      <a:grpFill/>
                    </p:grpSpPr>
                    <p:sp>
                      <p:nvSpPr>
                        <p:cNvPr id="26" name="TextBox 97">
                          <a:extLst>
                            <a:ext uri="{FF2B5EF4-FFF2-40B4-BE49-F238E27FC236}">
                              <a16:creationId xmlns:a16="http://schemas.microsoft.com/office/drawing/2014/main" id="{6147D8E1-CB7F-0420-E844-80BF287C5218}"/>
                            </a:ext>
                          </a:extLst>
                        </p:cNvPr>
                        <p:cNvSpPr txBox="1"/>
                        <p:nvPr/>
                      </p:nvSpPr>
                      <p:spPr>
                        <a:xfrm>
                          <a:off x="6392913" y="2940364"/>
                          <a:ext cx="2642423" cy="439923"/>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Minimum</a:t>
                          </a:r>
                          <a:r>
                            <a:rPr lang="en-US" sz="11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 </a:t>
                          </a: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nights</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27" name="Group 26">
                          <a:extLst>
                            <a:ext uri="{FF2B5EF4-FFF2-40B4-BE49-F238E27FC236}">
                              <a16:creationId xmlns:a16="http://schemas.microsoft.com/office/drawing/2014/main" id="{A77337C0-2E80-B4A5-4798-0DC90074B1E7}"/>
                            </a:ext>
                          </a:extLst>
                        </p:cNvPr>
                        <p:cNvGrpSpPr/>
                        <p:nvPr/>
                      </p:nvGrpSpPr>
                      <p:grpSpPr>
                        <a:xfrm>
                          <a:off x="-678706" y="0"/>
                          <a:ext cx="10052784" cy="4624049"/>
                          <a:chOff x="-678706" y="0"/>
                          <a:chExt cx="10052784" cy="4624049"/>
                        </a:xfrm>
                        <a:grpFill/>
                      </p:grpSpPr>
                      <p:grpSp>
                        <p:nvGrpSpPr>
                          <p:cNvPr id="28" name="Group 27">
                            <a:extLst>
                              <a:ext uri="{FF2B5EF4-FFF2-40B4-BE49-F238E27FC236}">
                                <a16:creationId xmlns:a16="http://schemas.microsoft.com/office/drawing/2014/main" id="{156D7BB0-22D0-BC2E-4F33-1B27B40A930F}"/>
                              </a:ext>
                            </a:extLst>
                          </p:cNvPr>
                          <p:cNvGrpSpPr/>
                          <p:nvPr/>
                        </p:nvGrpSpPr>
                        <p:grpSpPr>
                          <a:xfrm>
                            <a:off x="-678706" y="0"/>
                            <a:ext cx="10052784" cy="4624049"/>
                            <a:chOff x="-678706" y="0"/>
                            <a:chExt cx="10052784" cy="4624049"/>
                          </a:xfrm>
                          <a:grpFill/>
                        </p:grpSpPr>
                        <p:cxnSp>
                          <p:nvCxnSpPr>
                            <p:cNvPr id="30" name="Elbow Connector 38">
                              <a:extLst>
                                <a:ext uri="{FF2B5EF4-FFF2-40B4-BE49-F238E27FC236}">
                                  <a16:creationId xmlns:a16="http://schemas.microsoft.com/office/drawing/2014/main" id="{D0627A3E-8947-24B0-2BB3-999FC6B8E935}"/>
                                </a:ext>
                              </a:extLst>
                            </p:cNvPr>
                            <p:cNvCxnSpPr/>
                            <p:nvPr/>
                          </p:nvCxnSpPr>
                          <p:spPr>
                            <a:xfrm rot="5400000">
                              <a:off x="1585355" y="1400087"/>
                              <a:ext cx="660036" cy="491305"/>
                            </a:xfrm>
                            <a:prstGeom prst="bentConnector3">
                              <a:avLst>
                                <a:gd name="adj1" fmla="val 98803"/>
                              </a:avLst>
                            </a:prstGeom>
                            <a:grpFill/>
                            <a:ln>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77">
                              <a:extLst>
                                <a:ext uri="{FF2B5EF4-FFF2-40B4-BE49-F238E27FC236}">
                                  <a16:creationId xmlns:a16="http://schemas.microsoft.com/office/drawing/2014/main" id="{BDF8759E-3154-48A0-04F4-A2507869B47E}"/>
                                </a:ext>
                              </a:extLst>
                            </p:cNvPr>
                            <p:cNvCxnSpPr/>
                            <p:nvPr/>
                          </p:nvCxnSpPr>
                          <p:spPr>
                            <a:xfrm rot="10800000">
                              <a:off x="1602423" y="535635"/>
                              <a:ext cx="555303" cy="519545"/>
                            </a:xfrm>
                            <a:prstGeom prst="bentConnector3">
                              <a:avLst>
                                <a:gd name="adj1" fmla="val 61"/>
                              </a:avLst>
                            </a:prstGeom>
                            <a:grpFill/>
                            <a:ln>
                              <a:tailEnd type="triangle"/>
                            </a:ln>
                          </p:spPr>
                          <p:style>
                            <a:lnRef idx="2">
                              <a:schemeClr val="accent1"/>
                            </a:lnRef>
                            <a:fillRef idx="0">
                              <a:schemeClr val="accent1"/>
                            </a:fillRef>
                            <a:effectRef idx="1">
                              <a:schemeClr val="accent1"/>
                            </a:effectRef>
                            <a:fontRef idx="minor">
                              <a:schemeClr val="tx1"/>
                            </a:fontRef>
                          </p:style>
                        </p:cxnSp>
                        <p:cxnSp>
                          <p:nvCxnSpPr>
                            <p:cNvPr id="32" name="Elbow Connector 3">
                              <a:extLst>
                                <a:ext uri="{FF2B5EF4-FFF2-40B4-BE49-F238E27FC236}">
                                  <a16:creationId xmlns:a16="http://schemas.microsoft.com/office/drawing/2014/main" id="{B4584FA4-09DD-95F3-8396-E45C13B43E5D}"/>
                                </a:ext>
                              </a:extLst>
                            </p:cNvPr>
                            <p:cNvCxnSpPr/>
                            <p:nvPr/>
                          </p:nvCxnSpPr>
                          <p:spPr>
                            <a:xfrm rot="5400000" flipH="1" flipV="1">
                              <a:off x="4661233" y="-15373"/>
                              <a:ext cx="955953" cy="2345133"/>
                            </a:xfrm>
                            <a:prstGeom prst="bentConnector2">
                              <a:avLst/>
                            </a:prstGeom>
                            <a:grpFill/>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7">
                              <a:extLst>
                                <a:ext uri="{FF2B5EF4-FFF2-40B4-BE49-F238E27FC236}">
                                  <a16:creationId xmlns:a16="http://schemas.microsoft.com/office/drawing/2014/main" id="{AF032BA0-17E2-8565-CAFF-C06B3A33DCCC}"/>
                                </a:ext>
                              </a:extLst>
                            </p:cNvPr>
                            <p:cNvCxnSpPr/>
                            <p:nvPr/>
                          </p:nvCxnSpPr>
                          <p:spPr>
                            <a:xfrm rot="10800000">
                              <a:off x="1635473" y="1010873"/>
                              <a:ext cx="2331174" cy="635356"/>
                            </a:xfrm>
                            <a:prstGeom prst="bentConnector3">
                              <a:avLst>
                                <a:gd name="adj1" fmla="val -156"/>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34" name="TextBox 10">
                              <a:extLst>
                                <a:ext uri="{FF2B5EF4-FFF2-40B4-BE49-F238E27FC236}">
                                  <a16:creationId xmlns:a16="http://schemas.microsoft.com/office/drawing/2014/main" id="{F6E59155-15E0-3D26-5776-61F0D224A14F}"/>
                                </a:ext>
                              </a:extLst>
                            </p:cNvPr>
                            <p:cNvSpPr txBox="1"/>
                            <p:nvPr/>
                          </p:nvSpPr>
                          <p:spPr>
                            <a:xfrm>
                              <a:off x="4638029" y="329400"/>
                              <a:ext cx="1398433" cy="622565"/>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b="1" u="sng" dirty="0">
                                  <a:solidFill>
                                    <a:srgbClr val="222A35"/>
                                  </a:solidFill>
                                  <a:latin typeface="Arial" panose="020B0604020202020204" pitchFamily="34" charset="0"/>
                                  <a:ea typeface="Arial" panose="020B0604020202020204" pitchFamily="34" charset="0"/>
                                  <a:cs typeface="Times New Roman" panose="02020603050405020304" pitchFamily="18" charset="0"/>
                                </a:rPr>
                                <a:t>Unique</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Elbow Connector 16">
                              <a:extLst>
                                <a:ext uri="{FF2B5EF4-FFF2-40B4-BE49-F238E27FC236}">
                                  <a16:creationId xmlns:a16="http://schemas.microsoft.com/office/drawing/2014/main" id="{EB78AB90-0061-BF3D-4AF0-58CB9FF610D1}"/>
                                </a:ext>
                              </a:extLst>
                            </p:cNvPr>
                            <p:cNvCxnSpPr/>
                            <p:nvPr/>
                          </p:nvCxnSpPr>
                          <p:spPr>
                            <a:xfrm flipV="1">
                              <a:off x="5761058" y="147819"/>
                              <a:ext cx="550718" cy="531386"/>
                            </a:xfrm>
                            <a:prstGeom prst="bentConnector3">
                              <a:avLst>
                                <a:gd name="adj1" fmla="val -158"/>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36" name="TextBox 21">
                              <a:extLst>
                                <a:ext uri="{FF2B5EF4-FFF2-40B4-BE49-F238E27FC236}">
                                  <a16:creationId xmlns:a16="http://schemas.microsoft.com/office/drawing/2014/main" id="{F48366CA-0DDA-8988-2CE4-D6DACF645BB1}"/>
                                </a:ext>
                              </a:extLst>
                            </p:cNvPr>
                            <p:cNvSpPr txBox="1"/>
                            <p:nvPr/>
                          </p:nvSpPr>
                          <p:spPr>
                            <a:xfrm>
                              <a:off x="6309889" y="481456"/>
                              <a:ext cx="1673747" cy="439924"/>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Id</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22">
                              <a:extLst>
                                <a:ext uri="{FF2B5EF4-FFF2-40B4-BE49-F238E27FC236}">
                                  <a16:creationId xmlns:a16="http://schemas.microsoft.com/office/drawing/2014/main" id="{771EDF6F-BB85-2DE3-8988-2D426BB6BF94}"/>
                                </a:ext>
                              </a:extLst>
                            </p:cNvPr>
                            <p:cNvSpPr txBox="1"/>
                            <p:nvPr/>
                          </p:nvSpPr>
                          <p:spPr>
                            <a:xfrm>
                              <a:off x="6362610" y="0"/>
                              <a:ext cx="2071505" cy="43506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Host Id</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25">
                              <a:extLst>
                                <a:ext uri="{FF2B5EF4-FFF2-40B4-BE49-F238E27FC236}">
                                  <a16:creationId xmlns:a16="http://schemas.microsoft.com/office/drawing/2014/main" id="{41FA6F56-331F-38D4-8915-0A2089AEBF76}"/>
                                </a:ext>
                              </a:extLst>
                            </p:cNvPr>
                            <p:cNvSpPr txBox="1"/>
                            <p:nvPr/>
                          </p:nvSpPr>
                          <p:spPr>
                            <a:xfrm>
                              <a:off x="2258688" y="582512"/>
                              <a:ext cx="1704656" cy="605357"/>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b="1" u="sng" dirty="0">
                                  <a:solidFill>
                                    <a:srgbClr val="222A35"/>
                                  </a:solidFill>
                                  <a:latin typeface="Arial" panose="020B0604020202020204" pitchFamily="34" charset="0"/>
                                  <a:ea typeface="Arial" panose="020B0604020202020204" pitchFamily="34" charset="0"/>
                                  <a:cs typeface="Times New Roman" panose="02020603050405020304" pitchFamily="18" charset="0"/>
                                </a:rPr>
                                <a:t>Category</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Elbow Connector 26">
                              <a:extLst>
                                <a:ext uri="{FF2B5EF4-FFF2-40B4-BE49-F238E27FC236}">
                                  <a16:creationId xmlns:a16="http://schemas.microsoft.com/office/drawing/2014/main" id="{93FAF562-12B7-4F14-54E1-70CA6713B1C7}"/>
                                </a:ext>
                              </a:extLst>
                            </p:cNvPr>
                            <p:cNvCxnSpPr/>
                            <p:nvPr/>
                          </p:nvCxnSpPr>
                          <p:spPr>
                            <a:xfrm rot="5400000">
                              <a:off x="1581247" y="909188"/>
                              <a:ext cx="632987" cy="519975"/>
                            </a:xfrm>
                            <a:prstGeom prst="bentConnector2">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40" name="TextBox 34">
                              <a:extLst>
                                <a:ext uri="{FF2B5EF4-FFF2-40B4-BE49-F238E27FC236}">
                                  <a16:creationId xmlns:a16="http://schemas.microsoft.com/office/drawing/2014/main" id="{07C11E19-D24F-9607-4C81-3EBF9F568CE0}"/>
                                </a:ext>
                              </a:extLst>
                            </p:cNvPr>
                            <p:cNvSpPr txBox="1"/>
                            <p:nvPr/>
                          </p:nvSpPr>
                          <p:spPr>
                            <a:xfrm>
                              <a:off x="-675409" y="706906"/>
                              <a:ext cx="2669945" cy="509678"/>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u="sng" dirty="0" err="1">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Neighbourhood</a:t>
                              </a:r>
                              <a:r>
                                <a:rPr lang="en-US"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 group</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Box 35">
                              <a:extLst>
                                <a:ext uri="{FF2B5EF4-FFF2-40B4-BE49-F238E27FC236}">
                                  <a16:creationId xmlns:a16="http://schemas.microsoft.com/office/drawing/2014/main" id="{FD9B7711-BBF6-6417-B6BA-EDF878F73225}"/>
                                </a:ext>
                              </a:extLst>
                            </p:cNvPr>
                            <p:cNvSpPr txBox="1"/>
                            <p:nvPr/>
                          </p:nvSpPr>
                          <p:spPr>
                            <a:xfrm>
                              <a:off x="-678706" y="1321518"/>
                              <a:ext cx="2382162" cy="439923"/>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u="sng" dirty="0" err="1">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Neighbourhood</a:t>
                              </a:r>
                              <a:r>
                                <a:rPr lang="en-US" b="1" u="sng" dirty="0">
                                  <a:solidFill>
                                    <a:srgbClr val="A5A5A5"/>
                                  </a:solidFill>
                                  <a:latin typeface="Arial" panose="020B0604020202020204" pitchFamily="34" charset="0"/>
                                  <a:ea typeface="Arial" panose="020B0604020202020204" pitchFamily="34" charset="0"/>
                                  <a:cs typeface="Times New Roman" panose="02020603050405020304" pitchFamily="18" charset="0"/>
                                </a:rPr>
                                <a:t> </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Box 39">
                              <a:extLst>
                                <a:ext uri="{FF2B5EF4-FFF2-40B4-BE49-F238E27FC236}">
                                  <a16:creationId xmlns:a16="http://schemas.microsoft.com/office/drawing/2014/main" id="{50296EB9-D420-FB6E-F155-3342ECD2E6FF}"/>
                                </a:ext>
                              </a:extLst>
                            </p:cNvPr>
                            <p:cNvSpPr txBox="1"/>
                            <p:nvPr/>
                          </p:nvSpPr>
                          <p:spPr>
                            <a:xfrm>
                              <a:off x="374219" y="1888928"/>
                              <a:ext cx="1460063" cy="439923"/>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Room type </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Box 41">
                              <a:extLst>
                                <a:ext uri="{FF2B5EF4-FFF2-40B4-BE49-F238E27FC236}">
                                  <a16:creationId xmlns:a16="http://schemas.microsoft.com/office/drawing/2014/main" id="{259FC818-8826-1FE5-EC21-8EE12E28EC5B}"/>
                                </a:ext>
                              </a:extLst>
                            </p:cNvPr>
                            <p:cNvSpPr txBox="1"/>
                            <p:nvPr/>
                          </p:nvSpPr>
                          <p:spPr>
                            <a:xfrm>
                              <a:off x="21619" y="26039"/>
                              <a:ext cx="2073999" cy="610953"/>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availability_365</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44" name="Elbow Connector 42">
                              <a:extLst>
                                <a:ext uri="{FF2B5EF4-FFF2-40B4-BE49-F238E27FC236}">
                                  <a16:creationId xmlns:a16="http://schemas.microsoft.com/office/drawing/2014/main" id="{F017EE59-B4C9-B815-99AB-07F75D2B713D}"/>
                                </a:ext>
                              </a:extLst>
                            </p:cNvPr>
                            <p:cNvCxnSpPr/>
                            <p:nvPr/>
                          </p:nvCxnSpPr>
                          <p:spPr>
                            <a:xfrm rot="5400000">
                              <a:off x="2046493" y="2222083"/>
                              <a:ext cx="1530319" cy="2309983"/>
                            </a:xfrm>
                            <a:prstGeom prst="bentConnector2">
                              <a:avLst/>
                            </a:prstGeom>
                            <a:grpFill/>
                            <a:ln>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B12FB3D5-CC82-E6C1-8C41-C54A448F6158}"/>
                                </a:ext>
                              </a:extLst>
                            </p:cNvPr>
                            <p:cNvCxnSpPr/>
                            <p:nvPr/>
                          </p:nvCxnSpPr>
                          <p:spPr>
                            <a:xfrm rot="16200000" flipH="1">
                              <a:off x="4370227" y="2208330"/>
                              <a:ext cx="1537964" cy="2345133"/>
                            </a:xfrm>
                            <a:prstGeom prst="bentConnector2">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46" name="TextBox 53">
                              <a:extLst>
                                <a:ext uri="{FF2B5EF4-FFF2-40B4-BE49-F238E27FC236}">
                                  <a16:creationId xmlns:a16="http://schemas.microsoft.com/office/drawing/2014/main" id="{2CB077E8-071D-86E9-95D7-985590B2E699}"/>
                                </a:ext>
                              </a:extLst>
                            </p:cNvPr>
                            <p:cNvSpPr txBox="1"/>
                            <p:nvPr/>
                          </p:nvSpPr>
                          <p:spPr>
                            <a:xfrm>
                              <a:off x="4684694" y="3824070"/>
                              <a:ext cx="1402783" cy="439923"/>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b="1" u="sng" dirty="0">
                                  <a:solidFill>
                                    <a:srgbClr val="222A35"/>
                                  </a:solidFill>
                                  <a:latin typeface="Arial" panose="020B0604020202020204" pitchFamily="34" charset="0"/>
                                  <a:ea typeface="Arial" panose="020B0604020202020204" pitchFamily="34" charset="0"/>
                                  <a:cs typeface="Times New Roman" panose="02020603050405020304" pitchFamily="18" charset="0"/>
                                </a:rPr>
                                <a:t>Numeric</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47" name="TextBox 54">
                              <a:extLst>
                                <a:ext uri="{FF2B5EF4-FFF2-40B4-BE49-F238E27FC236}">
                                  <a16:creationId xmlns:a16="http://schemas.microsoft.com/office/drawing/2014/main" id="{2BED02A5-DB31-09E2-7AE9-457FE714ECFC}"/>
                                </a:ext>
                              </a:extLst>
                            </p:cNvPr>
                            <p:cNvSpPr txBox="1"/>
                            <p:nvPr/>
                          </p:nvSpPr>
                          <p:spPr>
                            <a:xfrm>
                              <a:off x="2397214" y="3830844"/>
                              <a:ext cx="1243009"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b="1" u="sng" dirty="0">
                                  <a:solidFill>
                                    <a:srgbClr val="222A35"/>
                                  </a:solidFill>
                                  <a:latin typeface="Arial" panose="020B0604020202020204" pitchFamily="34" charset="0"/>
                                  <a:ea typeface="Arial" panose="020B0604020202020204" pitchFamily="34" charset="0"/>
                                  <a:cs typeface="Times New Roman" panose="02020603050405020304" pitchFamily="18" charset="0"/>
                                </a:rPr>
                                <a:t>Object</a:t>
                              </a:r>
                              <a:r>
                                <a:rPr lang="en-US" sz="1200" b="1" u="sng" dirty="0">
                                  <a:solidFill>
                                    <a:srgbClr val="222A35"/>
                                  </a:solidFill>
                                  <a:latin typeface="Arial" panose="020B0604020202020204" pitchFamily="34" charset="0"/>
                                  <a:ea typeface="Arial" panose="020B0604020202020204" pitchFamily="34" charset="0"/>
                                  <a:cs typeface="Times New Roman" panose="02020603050405020304" pitchFamily="18" charset="0"/>
                                </a:rPr>
                                <a:t> </a:t>
                              </a:r>
                              <a:endParaRPr lang="en-US" sz="1100" u="sng"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Elbow Connector 55">
                              <a:extLst>
                                <a:ext uri="{FF2B5EF4-FFF2-40B4-BE49-F238E27FC236}">
                                  <a16:creationId xmlns:a16="http://schemas.microsoft.com/office/drawing/2014/main" id="{8E5208C4-E688-CC0F-6239-E918393B3445}"/>
                                </a:ext>
                              </a:extLst>
                            </p:cNvPr>
                            <p:cNvCxnSpPr/>
                            <p:nvPr/>
                          </p:nvCxnSpPr>
                          <p:spPr>
                            <a:xfrm flipV="1">
                              <a:off x="5761058" y="3610761"/>
                              <a:ext cx="550718" cy="547989"/>
                            </a:xfrm>
                            <a:prstGeom prst="bentConnector3">
                              <a:avLst>
                                <a:gd name="adj1" fmla="val 943"/>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49" name="TextBox 58">
                              <a:extLst>
                                <a:ext uri="{FF2B5EF4-FFF2-40B4-BE49-F238E27FC236}">
                                  <a16:creationId xmlns:a16="http://schemas.microsoft.com/office/drawing/2014/main" id="{B19115B8-4888-21DB-B03C-55993D5F2339}"/>
                                </a:ext>
                              </a:extLst>
                            </p:cNvPr>
                            <p:cNvSpPr txBox="1"/>
                            <p:nvPr/>
                          </p:nvSpPr>
                          <p:spPr>
                            <a:xfrm>
                              <a:off x="6383806" y="3390921"/>
                              <a:ext cx="2990272" cy="461567"/>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Reviews per month</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50" name="TextBox 60">
                              <a:extLst>
                                <a:ext uri="{FF2B5EF4-FFF2-40B4-BE49-F238E27FC236}">
                                  <a16:creationId xmlns:a16="http://schemas.microsoft.com/office/drawing/2014/main" id="{8A33737B-4C1F-3CAF-EC4E-25EE82C4D3C5}"/>
                                </a:ext>
                              </a:extLst>
                            </p:cNvPr>
                            <p:cNvSpPr txBox="1"/>
                            <p:nvPr/>
                          </p:nvSpPr>
                          <p:spPr>
                            <a:xfrm>
                              <a:off x="6365254" y="2474009"/>
                              <a:ext cx="1737161"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Price</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51" name="TextBox 61">
                              <a:extLst>
                                <a:ext uri="{FF2B5EF4-FFF2-40B4-BE49-F238E27FC236}">
                                  <a16:creationId xmlns:a16="http://schemas.microsoft.com/office/drawing/2014/main" id="{DD989F6E-C46E-4100-C0B8-5A12A0AC3E06}"/>
                                </a:ext>
                              </a:extLst>
                            </p:cNvPr>
                            <p:cNvSpPr txBox="1"/>
                            <p:nvPr/>
                          </p:nvSpPr>
                          <p:spPr>
                            <a:xfrm>
                              <a:off x="-137754" y="4047409"/>
                              <a:ext cx="1851971" cy="576640"/>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Host name</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52" name="Elbow Connector 62">
                              <a:extLst>
                                <a:ext uri="{FF2B5EF4-FFF2-40B4-BE49-F238E27FC236}">
                                  <a16:creationId xmlns:a16="http://schemas.microsoft.com/office/drawing/2014/main" id="{52C09FEA-761D-59C2-E42A-BC110A39855B}"/>
                                </a:ext>
                              </a:extLst>
                            </p:cNvPr>
                            <p:cNvCxnSpPr/>
                            <p:nvPr/>
                          </p:nvCxnSpPr>
                          <p:spPr>
                            <a:xfrm rot="10800000">
                              <a:off x="1613454" y="3610760"/>
                              <a:ext cx="555307" cy="531474"/>
                            </a:xfrm>
                            <a:prstGeom prst="bentConnector3">
                              <a:avLst>
                                <a:gd name="adj1" fmla="val 258"/>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53" name="TextBox 71">
                              <a:extLst>
                                <a:ext uri="{FF2B5EF4-FFF2-40B4-BE49-F238E27FC236}">
                                  <a16:creationId xmlns:a16="http://schemas.microsoft.com/office/drawing/2014/main" id="{23952D24-CCD6-47FC-9164-0386313D6E74}"/>
                                </a:ext>
                              </a:extLst>
                            </p:cNvPr>
                            <p:cNvSpPr txBox="1"/>
                            <p:nvPr/>
                          </p:nvSpPr>
                          <p:spPr>
                            <a:xfrm>
                              <a:off x="871727" y="3466451"/>
                              <a:ext cx="1243009"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Name</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54" name="Rounded Rectangle 1">
                              <a:extLst>
                                <a:ext uri="{FF2B5EF4-FFF2-40B4-BE49-F238E27FC236}">
                                  <a16:creationId xmlns:a16="http://schemas.microsoft.com/office/drawing/2014/main" id="{321E1E1A-FB7C-655D-1D8B-6FECCFB7D561}"/>
                                </a:ext>
                              </a:extLst>
                            </p:cNvPr>
                            <p:cNvSpPr/>
                            <p:nvPr/>
                          </p:nvSpPr>
                          <p:spPr>
                            <a:xfrm>
                              <a:off x="3318682" y="1635170"/>
                              <a:ext cx="2067841" cy="1348702"/>
                            </a:xfrm>
                            <a:prstGeom prst="roundRect">
                              <a:avLst/>
                            </a:prstGeom>
                            <a:grp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lnSpc>
                                  <a:spcPct val="107000"/>
                                </a:lnSpc>
                                <a:spcAft>
                                  <a:spcPts val="800"/>
                                </a:spcAft>
                              </a:pPr>
                              <a:r>
                                <a:rPr lang="en-US" sz="2000" b="1" u="sng" dirty="0">
                                  <a:solidFill>
                                    <a:srgbClr val="525252"/>
                                  </a:solidFill>
                                  <a:ea typeface="Calibri" panose="020F0502020204030204" pitchFamily="34" charset="0"/>
                                  <a:cs typeface="Times New Roman" panose="02020603050405020304" pitchFamily="18" charset="0"/>
                                </a:rPr>
                                <a:t>Airbnb booking data</a:t>
                              </a:r>
                              <a:endParaRPr lang="en-US" sz="1100" u="sng" dirty="0">
                                <a:ea typeface="Calibri" panose="020F0502020204030204" pitchFamily="34" charset="0"/>
                                <a:cs typeface="Times New Roman" panose="02020603050405020304" pitchFamily="18" charset="0"/>
                              </a:endParaRPr>
                            </a:p>
                          </p:txBody>
                        </p:sp>
                      </p:grpSp>
                      <p:sp>
                        <p:nvSpPr>
                          <p:cNvPr id="29" name="TextBox 98">
                            <a:extLst>
                              <a:ext uri="{FF2B5EF4-FFF2-40B4-BE49-F238E27FC236}">
                                <a16:creationId xmlns:a16="http://schemas.microsoft.com/office/drawing/2014/main" id="{3F89054C-F44C-F2DD-EE61-F13C76E6624F}"/>
                              </a:ext>
                            </a:extLst>
                          </p:cNvPr>
                          <p:cNvSpPr txBox="1"/>
                          <p:nvPr/>
                        </p:nvSpPr>
                        <p:spPr>
                          <a:xfrm>
                            <a:off x="6392570" y="3953093"/>
                            <a:ext cx="2452314"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Number of reviews</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grpSp>
                  </p:grpSp>
                  <p:cxnSp>
                    <p:nvCxnSpPr>
                      <p:cNvPr id="25" name="Elbow Connector 99">
                        <a:extLst>
                          <a:ext uri="{FF2B5EF4-FFF2-40B4-BE49-F238E27FC236}">
                            <a16:creationId xmlns:a16="http://schemas.microsoft.com/office/drawing/2014/main" id="{A67B32EC-3C0E-98DB-7F58-4E345F47A4E5}"/>
                          </a:ext>
                        </a:extLst>
                      </p:cNvPr>
                      <p:cNvCxnSpPr/>
                      <p:nvPr/>
                    </p:nvCxnSpPr>
                    <p:spPr>
                      <a:xfrm>
                        <a:off x="5765338" y="4178442"/>
                        <a:ext cx="546438" cy="445607"/>
                      </a:xfrm>
                      <a:prstGeom prst="bentConnector3">
                        <a:avLst>
                          <a:gd name="adj1" fmla="val -1343"/>
                        </a:avLst>
                      </a:prstGeom>
                      <a:grpFill/>
                      <a:ln>
                        <a:tailEnd type="triangle"/>
                      </a:ln>
                    </p:spPr>
                    <p:style>
                      <a:lnRef idx="2">
                        <a:schemeClr val="accent1"/>
                      </a:lnRef>
                      <a:fillRef idx="0">
                        <a:schemeClr val="accent1"/>
                      </a:fillRef>
                      <a:effectRef idx="1">
                        <a:schemeClr val="accent1"/>
                      </a:effectRef>
                      <a:fontRef idx="minor">
                        <a:schemeClr val="tx1"/>
                      </a:fontRef>
                    </p:style>
                  </p:cxnSp>
                </p:grpSp>
              </p:grpSp>
              <p:grpSp>
                <p:nvGrpSpPr>
                  <p:cNvPr id="18" name="Group 17">
                    <a:extLst>
                      <a:ext uri="{FF2B5EF4-FFF2-40B4-BE49-F238E27FC236}">
                        <a16:creationId xmlns:a16="http://schemas.microsoft.com/office/drawing/2014/main" id="{15AADA25-87C4-22E9-F230-FA82211EE7A4}"/>
                      </a:ext>
                    </a:extLst>
                  </p:cNvPr>
                  <p:cNvGrpSpPr/>
                  <p:nvPr/>
                </p:nvGrpSpPr>
                <p:grpSpPr>
                  <a:xfrm>
                    <a:off x="-252230" y="1668455"/>
                    <a:ext cx="9499161" cy="1455931"/>
                    <a:chOff x="-252230" y="1668455"/>
                    <a:chExt cx="9499161" cy="1455931"/>
                  </a:xfrm>
                  <a:grpFill/>
                </p:grpSpPr>
                <p:sp>
                  <p:nvSpPr>
                    <p:cNvPr id="19" name="TextBox 139">
                      <a:extLst>
                        <a:ext uri="{FF2B5EF4-FFF2-40B4-BE49-F238E27FC236}">
                          <a16:creationId xmlns:a16="http://schemas.microsoft.com/office/drawing/2014/main" id="{07DBF55C-3EFD-C33F-7260-CB4939C6EB7C}"/>
                        </a:ext>
                      </a:extLst>
                    </p:cNvPr>
                    <p:cNvSpPr txBox="1"/>
                    <p:nvPr/>
                  </p:nvSpPr>
                  <p:spPr>
                    <a:xfrm>
                      <a:off x="7175426" y="1668455"/>
                      <a:ext cx="2071505"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sz="2000" u="sng" dirty="0">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Longitude</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Elbow Connector 144">
                      <a:extLst>
                        <a:ext uri="{FF2B5EF4-FFF2-40B4-BE49-F238E27FC236}">
                          <a16:creationId xmlns:a16="http://schemas.microsoft.com/office/drawing/2014/main" id="{7BDB05A3-6F13-586E-4F27-3FE354DFB9FE}"/>
                        </a:ext>
                      </a:extLst>
                    </p:cNvPr>
                    <p:cNvCxnSpPr/>
                    <p:nvPr/>
                  </p:nvCxnSpPr>
                  <p:spPr>
                    <a:xfrm rot="10800000" flipV="1">
                      <a:off x="1679832" y="2123542"/>
                      <a:ext cx="1459924" cy="742038"/>
                    </a:xfrm>
                    <a:prstGeom prst="bentConnector3">
                      <a:avLst>
                        <a:gd name="adj1" fmla="val 17511"/>
                      </a:avLst>
                    </a:prstGeom>
                    <a:grpFill/>
                    <a:ln>
                      <a:tailEnd type="triangle"/>
                    </a:ln>
                  </p:spPr>
                  <p:style>
                    <a:lnRef idx="2">
                      <a:schemeClr val="accent1"/>
                    </a:lnRef>
                    <a:fillRef idx="0">
                      <a:schemeClr val="accent1"/>
                    </a:fillRef>
                    <a:effectRef idx="1">
                      <a:schemeClr val="accent1"/>
                    </a:effectRef>
                    <a:fontRef idx="minor">
                      <a:schemeClr val="tx1"/>
                    </a:fontRef>
                  </p:style>
                </p:cxnSp>
                <p:sp>
                  <p:nvSpPr>
                    <p:cNvPr id="21" name="TextBox 150">
                      <a:extLst>
                        <a:ext uri="{FF2B5EF4-FFF2-40B4-BE49-F238E27FC236}">
                          <a16:creationId xmlns:a16="http://schemas.microsoft.com/office/drawing/2014/main" id="{E7A585F5-201F-0EAC-C1D5-CA022E1B3AAF}"/>
                        </a:ext>
                      </a:extLst>
                    </p:cNvPr>
                    <p:cNvSpPr txBox="1"/>
                    <p:nvPr/>
                  </p:nvSpPr>
                  <p:spPr>
                    <a:xfrm>
                      <a:off x="-252230" y="2684464"/>
                      <a:ext cx="2163508" cy="439922"/>
                    </a:xfrm>
                    <a:prstGeom prst="rect">
                      <a:avLst/>
                    </a:prstGeom>
                    <a:grp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107000"/>
                        </a:lnSpc>
                        <a:spcAft>
                          <a:spcPts val="800"/>
                        </a:spcAft>
                      </a:pPr>
                      <a:r>
                        <a:rPr lang="en-US" u="sng" dirty="0" err="1">
                          <a:solidFill>
                            <a:srgbClr val="4472C4"/>
                          </a:solidFill>
                          <a:effectLst>
                            <a:outerShdw blurRad="38100" dist="25400" dir="5400000" algn="ctr">
                              <a:srgbClr val="6E747A">
                                <a:alpha val="43000"/>
                              </a:srgbClr>
                            </a:outerShdw>
                          </a:effectLst>
                          <a:latin typeface="Arial" panose="020B0604020202020204" pitchFamily="34" charset="0"/>
                          <a:ea typeface="Arial" panose="020B0604020202020204" pitchFamily="34" charset="0"/>
                          <a:cs typeface="Times New Roman" panose="02020603050405020304" pitchFamily="18" charset="0"/>
                        </a:rPr>
                        <a:t>last_review</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grpSp>
            </p:grpSp>
          </p:grpSp>
        </p:grpSp>
      </p:grpSp>
      <p:pic>
        <p:nvPicPr>
          <p:cNvPr id="56" name="Picture 55">
            <a:extLst>
              <a:ext uri="{FF2B5EF4-FFF2-40B4-BE49-F238E27FC236}">
                <a16:creationId xmlns:a16="http://schemas.microsoft.com/office/drawing/2014/main" id="{F3C0FBB2-9B68-FBC4-9F8B-47EBA55AE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106810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84B-58B6-4AB8-DD3F-AAE2674A5B92}"/>
              </a:ext>
            </a:extLst>
          </p:cNvPr>
          <p:cNvSpPr>
            <a:spLocks noGrp="1"/>
          </p:cNvSpPr>
          <p:nvPr>
            <p:ph type="title"/>
          </p:nvPr>
        </p:nvSpPr>
        <p:spPr>
          <a:xfrm>
            <a:off x="1024128" y="585217"/>
            <a:ext cx="9720072" cy="188507"/>
          </a:xfrm>
        </p:spPr>
        <p:txBody>
          <a:bodyPr>
            <a:normAutofit fontScale="90000"/>
          </a:bodyPr>
          <a:lstStyle/>
          <a:p>
            <a:r>
              <a:rPr lang="en-US" sz="4400" b="1" u="sng" dirty="0">
                <a:solidFill>
                  <a:srgbClr val="C00000"/>
                </a:solidFill>
                <a:latin typeface="Montserrat" panose="00000500000000000000" pitchFamily="2" charset="0"/>
                <a:ea typeface="Times New Roman" panose="02020603050405020304" pitchFamily="18" charset="0"/>
              </a:rPr>
              <a:t>Plot Analysis</a:t>
            </a:r>
            <a:br>
              <a:rPr lang="en-US" sz="1800" b="1" dirty="0">
                <a:latin typeface="Montserrat" panose="00000500000000000000" pitchFamily="2" charset="0"/>
                <a:ea typeface="Times New Roman" panose="02020603050405020304" pitchFamily="18" charset="0"/>
              </a:rPr>
            </a:br>
            <a:endParaRPr lang="en-US" b="1" dirty="0">
              <a:latin typeface="Montserrat" panose="00000500000000000000" pitchFamily="2" charset="0"/>
            </a:endParaRPr>
          </a:p>
        </p:txBody>
      </p:sp>
      <p:sp>
        <p:nvSpPr>
          <p:cNvPr id="3" name="Content Placeholder 2">
            <a:extLst>
              <a:ext uri="{FF2B5EF4-FFF2-40B4-BE49-F238E27FC236}">
                <a16:creationId xmlns:a16="http://schemas.microsoft.com/office/drawing/2014/main" id="{FD69E143-C482-8A00-4097-8745E916CF77}"/>
              </a:ext>
            </a:extLst>
          </p:cNvPr>
          <p:cNvSpPr>
            <a:spLocks noGrp="1"/>
          </p:cNvSpPr>
          <p:nvPr>
            <p:ph idx="1"/>
          </p:nvPr>
        </p:nvSpPr>
        <p:spPr>
          <a:xfrm>
            <a:off x="992045" y="616166"/>
            <a:ext cx="9720071" cy="5535637"/>
          </a:xfrm>
        </p:spPr>
        <p:txBody>
          <a:bodyPr/>
          <a:lstStyle/>
          <a:p>
            <a:r>
              <a:rPr lang="en-US" sz="1800" dirty="0">
                <a:solidFill>
                  <a:srgbClr val="002060"/>
                </a:solidFill>
                <a:latin typeface="Mangal" panose="02040503050203030202" pitchFamily="18" charset="0"/>
                <a:ea typeface="Times New Roman" panose="02020603050405020304" pitchFamily="18" charset="0"/>
                <a:cs typeface="Times New Roman" panose="02020603050405020304" pitchFamily="18" charset="0"/>
              </a:rPr>
              <a:t>This is a heatmap-based correlation matrix. Except for reviews per month and number of reviews, which are obviously in the same category, almost all pairs of features have very little correlation. If all features are assumed to be independent, and price is used as the target variable, then MSE will be higher during regression because the target variable has a very low correlation with the features</a:t>
            </a:r>
            <a:r>
              <a:rPr lang="en-US" sz="1800"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a:t>
            </a:r>
            <a:endParaRPr lang="en-US" sz="18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0ED5371-536A-8BBF-CB7A-839B4B350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111572"/>
            <a:ext cx="10175827" cy="3181544"/>
          </a:xfrm>
          <a:prstGeom prst="rect">
            <a:avLst/>
          </a:prstGeom>
        </p:spPr>
      </p:pic>
      <p:pic>
        <p:nvPicPr>
          <p:cNvPr id="5" name="Picture 4">
            <a:extLst>
              <a:ext uri="{FF2B5EF4-FFF2-40B4-BE49-F238E27FC236}">
                <a16:creationId xmlns:a16="http://schemas.microsoft.com/office/drawing/2014/main" id="{BCF5A5E3-2B58-C741-11FA-157A19698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26508"/>
            <a:ext cx="992049" cy="992049"/>
          </a:xfrm>
          <a:prstGeom prst="rect">
            <a:avLst/>
          </a:prstGeom>
        </p:spPr>
      </p:pic>
      <p:sp>
        <p:nvSpPr>
          <p:cNvPr id="6" name="TextBox 5">
            <a:extLst>
              <a:ext uri="{FF2B5EF4-FFF2-40B4-BE49-F238E27FC236}">
                <a16:creationId xmlns:a16="http://schemas.microsoft.com/office/drawing/2014/main" id="{7E52B9C3-ACE3-A392-DF81-D772EB2EA3B5}"/>
              </a:ext>
            </a:extLst>
          </p:cNvPr>
          <p:cNvSpPr txBox="1"/>
          <p:nvPr/>
        </p:nvSpPr>
        <p:spPr>
          <a:xfrm>
            <a:off x="1252025" y="5838092"/>
            <a:ext cx="8525021" cy="830997"/>
          </a:xfrm>
          <a:prstGeom prst="rect">
            <a:avLst/>
          </a:prstGeom>
          <a:noFill/>
        </p:spPr>
        <p:txBody>
          <a:bodyPr wrap="square" rtlCol="0">
            <a:spAutoFit/>
          </a:bodyPr>
          <a:lstStyle/>
          <a:p>
            <a:r>
              <a:rPr lang="en-US" sz="2400" b="1" i="0" dirty="0">
                <a:solidFill>
                  <a:srgbClr val="C00000"/>
                </a:solidFill>
                <a:effectLst/>
                <a:latin typeface="Calibri Light" panose="020F0302020204030204" pitchFamily="34" charset="0"/>
                <a:cs typeface="Calibri Light" panose="020F0302020204030204" pitchFamily="34" charset="0"/>
              </a:rPr>
              <a:t>As we can see most number of host listings are from Manhattan city followed by </a:t>
            </a:r>
            <a:r>
              <a:rPr lang="en-US" sz="2400" b="1" i="0" dirty="0" err="1">
                <a:solidFill>
                  <a:srgbClr val="C00000"/>
                </a:solidFill>
                <a:effectLst/>
                <a:latin typeface="Calibri Light" panose="020F0302020204030204" pitchFamily="34" charset="0"/>
                <a:cs typeface="Calibri Light" panose="020F0302020204030204" pitchFamily="34" charset="0"/>
              </a:rPr>
              <a:t>brooklyn</a:t>
            </a:r>
            <a:r>
              <a:rPr lang="en-US" sz="2400" b="1" i="0" dirty="0">
                <a:solidFill>
                  <a:srgbClr val="C00000"/>
                </a:solidFill>
                <a:effectLst/>
                <a:latin typeface="Calibri Light" panose="020F0302020204030204" pitchFamily="34" charset="0"/>
                <a:cs typeface="Calibri Light" panose="020F0302020204030204" pitchFamily="34" charset="0"/>
              </a:rPr>
              <a:t>.</a:t>
            </a:r>
            <a:endParaRPr lang="en-US" sz="2400" b="1" dirty="0">
              <a:solidFill>
                <a:srgbClr val="C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9158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31D5-D5C0-1FE0-842B-6A6C6604E963}"/>
              </a:ext>
            </a:extLst>
          </p:cNvPr>
          <p:cNvSpPr>
            <a:spLocks noGrp="1"/>
          </p:cNvSpPr>
          <p:nvPr>
            <p:ph type="title"/>
          </p:nvPr>
        </p:nvSpPr>
        <p:spPr>
          <a:xfrm>
            <a:off x="742121" y="4865668"/>
            <a:ext cx="9720072" cy="1499616"/>
          </a:xfrm>
        </p:spPr>
        <p:txBody>
          <a:bodyPr>
            <a:noAutofit/>
          </a:bodyPr>
          <a:lstStyle/>
          <a:p>
            <a:r>
              <a:rPr lang="en-US" sz="4400" b="1"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rPr>
              <a:t>In the second plot we can check the number of hotels </a:t>
            </a:r>
            <a:r>
              <a:rPr lang="en-US" sz="4400" b="1" dirty="0" err="1">
                <a:solidFill>
                  <a:srgbClr val="002060"/>
                </a:solidFill>
                <a:latin typeface="Calibri Light" panose="020F0302020204030204" pitchFamily="34" charset="0"/>
                <a:ea typeface="Times New Roman" panose="02020603050405020304" pitchFamily="18" charset="0"/>
                <a:cs typeface="Calibri Light" panose="020F0302020204030204" pitchFamily="34" charset="0"/>
              </a:rPr>
              <a:t>wrt</a:t>
            </a:r>
            <a:r>
              <a:rPr lang="en-US" sz="4400" b="1" dirty="0">
                <a:solidFill>
                  <a:srgbClr val="002060"/>
                </a:solidFill>
                <a:latin typeface="Calibri Light" panose="020F0302020204030204" pitchFamily="34" charset="0"/>
                <a:ea typeface="Times New Roman" panose="02020603050405020304" pitchFamily="18" charset="0"/>
                <a:cs typeface="Calibri Light" panose="020F0302020204030204" pitchFamily="34" charset="0"/>
              </a:rPr>
              <a:t> the host name</a:t>
            </a:r>
            <a:endParaRPr lang="en-US" sz="4400" b="1" dirty="0">
              <a:solidFill>
                <a:srgbClr val="002060"/>
              </a:solidFill>
              <a:latin typeface="Calibri Light" panose="020F0302020204030204" pitchFamily="34" charset="0"/>
              <a:cs typeface="Calibri Light" panose="020F0302020204030204" pitchFamily="34" charset="0"/>
            </a:endParaRPr>
          </a:p>
        </p:txBody>
      </p:sp>
      <p:pic>
        <p:nvPicPr>
          <p:cNvPr id="4" name="Content Placeholder 3">
            <a:extLst>
              <a:ext uri="{FF2B5EF4-FFF2-40B4-BE49-F238E27FC236}">
                <a16:creationId xmlns:a16="http://schemas.microsoft.com/office/drawing/2014/main" id="{877CFD69-AC63-B4C7-2E63-DEC1425CD1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125" y="278296"/>
            <a:ext cx="9992140" cy="4306957"/>
          </a:xfrm>
          <a:prstGeom prst="rect">
            <a:avLst/>
          </a:prstGeom>
        </p:spPr>
      </p:pic>
      <p:pic>
        <p:nvPicPr>
          <p:cNvPr id="5" name="Picture 4">
            <a:extLst>
              <a:ext uri="{FF2B5EF4-FFF2-40B4-BE49-F238E27FC236}">
                <a16:creationId xmlns:a16="http://schemas.microsoft.com/office/drawing/2014/main" id="{B92995A6-616A-CAAF-D5C1-6C84F70EF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127190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3528-D4D0-DC19-9BBE-8B1BF16EE954}"/>
              </a:ext>
            </a:extLst>
          </p:cNvPr>
          <p:cNvSpPr>
            <a:spLocks noGrp="1"/>
          </p:cNvSpPr>
          <p:nvPr>
            <p:ph type="title"/>
          </p:nvPr>
        </p:nvSpPr>
        <p:spPr>
          <a:xfrm rot="10800000" flipV="1">
            <a:off x="569846" y="3631099"/>
            <a:ext cx="10164415" cy="2981740"/>
          </a:xfrm>
        </p:spPr>
        <p:txBody>
          <a:bodyPr>
            <a:noAutofit/>
          </a:bodyPr>
          <a:lstStyle/>
          <a:p>
            <a:pPr>
              <a:lnSpc>
                <a:spcPct val="150000"/>
              </a:lnSpc>
              <a:spcBef>
                <a:spcPts val="0"/>
              </a:spcBef>
              <a:buSzPct val="103000"/>
            </a:pPr>
            <a:r>
              <a:rPr lang="en-US" sz="18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t>We can check the number of hotels based on the host name in the third plot.</a:t>
            </a:r>
            <a:br>
              <a:rPr lang="en-US" sz="18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br>
            <a:r>
              <a:rPr lang="en-US" sz="18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t>Hotels provide three different types of rooms.</a:t>
            </a:r>
            <a:br>
              <a:rPr lang="en-US" sz="18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br>
            <a:r>
              <a:rPr lang="en-US" sz="18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t>When compared to the other two room types, the entire house/apt is more expensive.</a:t>
            </a:r>
            <a:br>
              <a:rPr lang="en-US" sz="18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br>
            <a:r>
              <a:rPr lang="en-US" sz="1800" b="1"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t>When compared to the other two room types, shared rooms are less expensive.</a:t>
            </a:r>
            <a:b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br>
            <a:b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US" sz="1800" b="1" u="sng" dirty="0">
                <a:solidFill>
                  <a:srgbClr val="002060"/>
                </a:solidFill>
                <a:latin typeface="Calibri Light" panose="020F0302020204030204" pitchFamily="34" charset="0"/>
                <a:ea typeface="Calibri" panose="020F0502020204030204" pitchFamily="34" charset="0"/>
                <a:cs typeface="Calibri Light" panose="020F0302020204030204" pitchFamily="34" charset="0"/>
              </a:rPr>
              <a:t>THE ABOVE GRAPH CLEARLY SHOW THAT THE ENTIRE HOME/APARTMENT IS MOSTLY PREFERRED</a:t>
            </a:r>
            <a:br>
              <a:rPr lang="en-US" sz="1800" b="1" dirty="0">
                <a:latin typeface="Calibri" panose="020F0502020204030204" pitchFamily="34" charset="0"/>
                <a:ea typeface="Calibri" panose="020F0502020204030204" pitchFamily="34" charset="0"/>
                <a:cs typeface="Calibri" panose="020F0502020204030204" pitchFamily="34" charset="0"/>
              </a:rPr>
            </a:br>
            <a:endParaRPr lang="en-US" sz="1800" b="1"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75E65EA4-4E9A-9F5E-4E66-CFF4FD8CB9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9846" y="0"/>
            <a:ext cx="9910585" cy="3631099"/>
          </a:xfrm>
          <a:prstGeom prst="rect">
            <a:avLst/>
          </a:prstGeom>
        </p:spPr>
      </p:pic>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62143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BB8F-5DA2-2566-B14C-A41C9B494EDF}"/>
              </a:ext>
            </a:extLst>
          </p:cNvPr>
          <p:cNvSpPr>
            <a:spLocks noGrp="1"/>
          </p:cNvSpPr>
          <p:nvPr>
            <p:ph type="title"/>
          </p:nvPr>
        </p:nvSpPr>
        <p:spPr>
          <a:xfrm>
            <a:off x="1024128" y="1153551"/>
            <a:ext cx="9720072" cy="323556"/>
          </a:xfrm>
        </p:spPr>
        <p:txBody>
          <a:bodyPr>
            <a:normAutofit fontScale="90000"/>
          </a:bodyPr>
          <a:lstStyle/>
          <a:p>
            <a:pPr algn="just"/>
            <a:r>
              <a:rPr lang="en-US" sz="3600" b="1" u="sng" dirty="0">
                <a:solidFill>
                  <a:srgbClr val="C00000"/>
                </a:solidFill>
                <a:latin typeface="Montserrat" panose="00000500000000000000" pitchFamily="2" charset="0"/>
                <a:cs typeface="Calibri" panose="020F0502020204030204" pitchFamily="34" charset="0"/>
              </a:rPr>
              <a:t>LOCATION OF NEIGHBOURHOOD GROUPS VS VARIATION OF PRICE BASED ON LOCATION</a:t>
            </a:r>
            <a:br>
              <a:rPr lang="en-US" sz="2000" dirty="0">
                <a:solidFill>
                  <a:srgbClr val="D5D5D5"/>
                </a:solidFill>
                <a:latin typeface="Roboto" panose="02000000000000000000" pitchFamily="2" charset="0"/>
              </a:rPr>
            </a:br>
            <a:br>
              <a:rPr lang="en-GB" sz="5400" b="1" cap="none" dirty="0">
                <a:solidFill>
                  <a:srgbClr val="000000"/>
                </a:solidFill>
                <a:latin typeface="Arial Rounded MT Bold" panose="020F0704030504030204" pitchFamily="34" charset="0"/>
                <a:ea typeface="Arial Rounded"/>
                <a:cs typeface="Arial Rounded"/>
                <a:sym typeface="Arial Rounded"/>
              </a:rPr>
            </a:br>
            <a:endParaRPr lang="en-US" dirty="0"/>
          </a:p>
        </p:txBody>
      </p:sp>
      <p:pic>
        <p:nvPicPr>
          <p:cNvPr id="5" name="Content Placeholder 4">
            <a:extLst>
              <a:ext uri="{FF2B5EF4-FFF2-40B4-BE49-F238E27FC236}">
                <a16:creationId xmlns:a16="http://schemas.microsoft.com/office/drawing/2014/main" id="{5ECC11C8-1F00-9CDE-1035-D9CE1826C7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74055"/>
            <a:ext cx="11802793" cy="4885775"/>
          </a:xfrm>
        </p:spPr>
      </p:pic>
      <p:pic>
        <p:nvPicPr>
          <p:cNvPr id="6" name="Picture 5">
            <a:extLst>
              <a:ext uri="{FF2B5EF4-FFF2-40B4-BE49-F238E27FC236}">
                <a16:creationId xmlns:a16="http://schemas.microsoft.com/office/drawing/2014/main" id="{18E07A88-E2D3-9846-ED29-FB2272462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3944666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928</TotalTime>
  <Words>1728</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Arial Rounded MT Bold</vt:lpstr>
      <vt:lpstr>Calibri</vt:lpstr>
      <vt:lpstr>Calibri Light</vt:lpstr>
      <vt:lpstr>Century Gothic</vt:lpstr>
      <vt:lpstr>Mangal</vt:lpstr>
      <vt:lpstr>Montserrat</vt:lpstr>
      <vt:lpstr>Roboto</vt:lpstr>
      <vt:lpstr>Times New Roman</vt:lpstr>
      <vt:lpstr>Tw Cen MT</vt:lpstr>
      <vt:lpstr>Tw Cen MT Condensed</vt:lpstr>
      <vt:lpstr>Wingdings</vt:lpstr>
      <vt:lpstr>Wingdings 3</vt:lpstr>
      <vt:lpstr>Integral</vt:lpstr>
      <vt:lpstr>   Capstone Project On Airbnb Bookings Analysis  </vt:lpstr>
      <vt:lpstr>Introduction</vt:lpstr>
      <vt:lpstr> Dataset Analysis </vt:lpstr>
      <vt:lpstr>PowerPoint Presentation</vt:lpstr>
      <vt:lpstr>             Data structure   for given data sets </vt:lpstr>
      <vt:lpstr>Plot Analysis </vt:lpstr>
      <vt:lpstr>In the second plot we can check the number of hotels wrt the host name</vt:lpstr>
      <vt:lpstr>We can check the number of hotels based on the host name in the third plot. Hotels provide three different types of rooms. When compared to the other two room types, the entire house/apt is more expensive. When compared to the other two room types, shared rooms are less expensive.  THE ABOVE GRAPH CLEARLY SHOW THAT THE ENTIRE HOME/APARTMENT IS MOSTLY PREFERRED </vt:lpstr>
      <vt:lpstr>LOCATION OF NEIGHBOURHOOD GROUPS VS VARIATION OF PRICE BASED ON LOCATION  </vt:lpstr>
      <vt:lpstr>PowerPoint Presentation</vt:lpstr>
      <vt:lpstr>What can we learn from predictions? (ex: locations, prices, reviews, etc)</vt:lpstr>
      <vt:lpstr>ROOM TYPE VS AVERAGE PRICE PER ROOM </vt:lpstr>
      <vt:lpstr>ROOM TYPE VS    PRICE DEPENDENT </vt:lpstr>
      <vt:lpstr>LOCATION OF HOST WRT ROOM TYPE and TOTAL NO OF ROOM TYPES COUNT? </vt:lpstr>
      <vt:lpstr>MAXIMUM NUMBER OF ROOMS </vt:lpstr>
      <vt:lpstr>Limitations</vt:lpstr>
      <vt:lpstr>: Scope of Improvement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On Airbnb Bookings Analysis  </dc:title>
  <dc:creator>Ankur Rai</dc:creator>
  <cp:lastModifiedBy>Ankur Rai</cp:lastModifiedBy>
  <cp:revision>4</cp:revision>
  <dcterms:created xsi:type="dcterms:W3CDTF">2023-01-03T11:14:11Z</dcterms:created>
  <dcterms:modified xsi:type="dcterms:W3CDTF">2023-01-05T19:21:29Z</dcterms:modified>
</cp:coreProperties>
</file>