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4" r:id="rId1"/>
  </p:sldMasterIdLst>
  <p:notesMasterIdLst>
    <p:notesMasterId r:id="rId22"/>
  </p:notesMasterIdLst>
  <p:sldIdLst>
    <p:sldId id="256" r:id="rId2"/>
    <p:sldId id="257" r:id="rId3"/>
    <p:sldId id="277" r:id="rId4"/>
    <p:sldId id="258" r:id="rId5"/>
    <p:sldId id="278" r:id="rId6"/>
    <p:sldId id="259" r:id="rId7"/>
    <p:sldId id="260" r:id="rId8"/>
    <p:sldId id="261" r:id="rId9"/>
    <p:sldId id="279" r:id="rId10"/>
    <p:sldId id="264" r:id="rId11"/>
    <p:sldId id="280" r:id="rId12"/>
    <p:sldId id="282" r:id="rId13"/>
    <p:sldId id="281" r:id="rId14"/>
    <p:sldId id="283" r:id="rId15"/>
    <p:sldId id="284" r:id="rId16"/>
    <p:sldId id="286" r:id="rId17"/>
    <p:sldId id="287" r:id="rId18"/>
    <p:sldId id="288" r:id="rId19"/>
    <p:sldId id="289" r:id="rId20"/>
    <p:sldId id="29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2D1FE5D-028D-45EE-8204-185E5F659885}">
          <p14:sldIdLst>
            <p14:sldId id="256"/>
            <p14:sldId id="257"/>
            <p14:sldId id="277"/>
            <p14:sldId id="258"/>
            <p14:sldId id="278"/>
            <p14:sldId id="259"/>
            <p14:sldId id="260"/>
            <p14:sldId id="261"/>
            <p14:sldId id="279"/>
            <p14:sldId id="264"/>
            <p14:sldId id="280"/>
            <p14:sldId id="282"/>
            <p14:sldId id="281"/>
            <p14:sldId id="283"/>
            <p14:sldId id="284"/>
            <p14:sldId id="286"/>
            <p14:sldId id="287"/>
            <p14:sldId id="288"/>
            <p14:sldId id="289"/>
            <p14:sldId id="29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ur Rai" initials="AR" lastIdx="1" clrIdx="0">
    <p:extLst>
      <p:ext uri="{19B8F6BF-5375-455C-9EA6-DF929625EA0E}">
        <p15:presenceInfo xmlns:p15="http://schemas.microsoft.com/office/powerpoint/2012/main" userId="90c485cff940dd6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8" d="100"/>
          <a:sy n="68" d="100"/>
        </p:scale>
        <p:origin x="9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F71DC0-D6C6-4575-9E3C-2EFFF66279B4}" type="datetimeFigureOut">
              <a:rPr lang="en-US" smtClean="0"/>
              <a:t>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E9EA99-31A9-41C5-844F-3F5B78FB49CD}" type="slidenum">
              <a:rPr lang="en-US" smtClean="0"/>
              <a:t>‹#›</a:t>
            </a:fld>
            <a:endParaRPr lang="en-US"/>
          </a:p>
        </p:txBody>
      </p:sp>
    </p:spTree>
    <p:extLst>
      <p:ext uri="{BB962C8B-B14F-4D97-AF65-F5344CB8AC3E}">
        <p14:creationId xmlns:p14="http://schemas.microsoft.com/office/powerpoint/2010/main" val="3347816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D00D886-08A3-41F0-85AB-C2935DF55340}"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01696-48B7-4D8C-9B6A-8D463868652F}" type="slidenum">
              <a:rPr lang="en-US" smtClean="0"/>
              <a:t>‹#›</a:t>
            </a:fld>
            <a:endParaRPr lang="en-US"/>
          </a:p>
        </p:txBody>
      </p:sp>
      <p:sp>
        <p:nvSpPr>
          <p:cNvPr id="13" name="Rectangle 12"/>
          <p:cNvSpPr/>
          <p:nvPr/>
        </p:nvSpPr>
        <p:spPr>
          <a:xfrm>
            <a:off x="0" y="0"/>
            <a:ext cx="12192000" cy="4572001"/>
          </a:xfrm>
          <a:prstGeom prst="rect">
            <a:avLst/>
          </a:prstGeom>
          <a:blipFill dpi="0" rotWithShape="1">
            <a:blip r:embed="rId2">
              <a:duotone>
                <a:schemeClr val="accent2">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1663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00D886-08A3-41F0-85AB-C2935DF55340}"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01696-48B7-4D8C-9B6A-8D463868652F}" type="slidenum">
              <a:rPr lang="en-US" smtClean="0"/>
              <a:t>‹#›</a:t>
            </a:fld>
            <a:endParaRPr lang="en-US"/>
          </a:p>
        </p:txBody>
      </p:sp>
    </p:spTree>
    <p:extLst>
      <p:ext uri="{BB962C8B-B14F-4D97-AF65-F5344CB8AC3E}">
        <p14:creationId xmlns:p14="http://schemas.microsoft.com/office/powerpoint/2010/main" val="446645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00D886-08A3-41F0-85AB-C2935DF55340}"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01696-48B7-4D8C-9B6A-8D463868652F}" type="slidenum">
              <a:rPr lang="en-US" smtClean="0"/>
              <a:t>‹#›</a:t>
            </a:fld>
            <a:endParaRPr lang="en-US"/>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47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00D886-08A3-41F0-85AB-C2935DF55340}"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01696-48B7-4D8C-9B6A-8D463868652F}" type="slidenum">
              <a:rPr lang="en-US" smtClean="0"/>
              <a:t>‹#›</a:t>
            </a:fld>
            <a:endParaRPr lang="en-US"/>
          </a:p>
        </p:txBody>
      </p:sp>
    </p:spTree>
    <p:extLst>
      <p:ext uri="{BB962C8B-B14F-4D97-AF65-F5344CB8AC3E}">
        <p14:creationId xmlns:p14="http://schemas.microsoft.com/office/powerpoint/2010/main" val="1952831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00D886-08A3-41F0-85AB-C2935DF55340}"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01696-48B7-4D8C-9B6A-8D463868652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0" y="0"/>
            <a:ext cx="12192000" cy="4572000"/>
          </a:xfrm>
          <a:prstGeom prst="rect">
            <a:avLst/>
          </a:prstGeom>
          <a:blipFill dpi="0" rotWithShape="1">
            <a:blip r:embed="rId2">
              <a:duotone>
                <a:schemeClr val="accent1">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82484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00D886-08A3-41F0-85AB-C2935DF55340}"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901696-48B7-4D8C-9B6A-8D463868652F}" type="slidenum">
              <a:rPr lang="en-US" smtClean="0"/>
              <a:t>‹#›</a:t>
            </a:fld>
            <a:endParaRPr lang="en-US"/>
          </a:p>
        </p:txBody>
      </p:sp>
    </p:spTree>
    <p:extLst>
      <p:ext uri="{BB962C8B-B14F-4D97-AF65-F5344CB8AC3E}">
        <p14:creationId xmlns:p14="http://schemas.microsoft.com/office/powerpoint/2010/main" val="2657277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00D886-08A3-41F0-85AB-C2935DF55340}" type="datetimeFigureOut">
              <a:rPr lang="en-US" smtClean="0"/>
              <a:t>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901696-48B7-4D8C-9B6A-8D463868652F}" type="slidenum">
              <a:rPr lang="en-US" smtClean="0"/>
              <a:t>‹#›</a:t>
            </a:fld>
            <a:endParaRPr lang="en-US"/>
          </a:p>
        </p:txBody>
      </p:sp>
    </p:spTree>
    <p:extLst>
      <p:ext uri="{BB962C8B-B14F-4D97-AF65-F5344CB8AC3E}">
        <p14:creationId xmlns:p14="http://schemas.microsoft.com/office/powerpoint/2010/main" val="1037783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00D886-08A3-41F0-85AB-C2935DF55340}" type="datetimeFigureOut">
              <a:rPr lang="en-US" smtClean="0"/>
              <a:t>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901696-48B7-4D8C-9B6A-8D463868652F}" type="slidenum">
              <a:rPr lang="en-US" smtClean="0"/>
              <a:t>‹#›</a:t>
            </a:fld>
            <a:endParaRPr lang="en-US"/>
          </a:p>
        </p:txBody>
      </p:sp>
    </p:spTree>
    <p:extLst>
      <p:ext uri="{BB962C8B-B14F-4D97-AF65-F5344CB8AC3E}">
        <p14:creationId xmlns:p14="http://schemas.microsoft.com/office/powerpoint/2010/main" val="1059068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00D886-08A3-41F0-85AB-C2935DF55340}" type="datetimeFigureOut">
              <a:rPr lang="en-US" smtClean="0"/>
              <a:t>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901696-48B7-4D8C-9B6A-8D463868652F}" type="slidenum">
              <a:rPr lang="en-US" smtClean="0"/>
              <a:t>‹#›</a:t>
            </a:fld>
            <a:endParaRPr lang="en-US"/>
          </a:p>
        </p:txBody>
      </p:sp>
    </p:spTree>
    <p:extLst>
      <p:ext uri="{BB962C8B-B14F-4D97-AF65-F5344CB8AC3E}">
        <p14:creationId xmlns:p14="http://schemas.microsoft.com/office/powerpoint/2010/main" val="2446476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00D886-08A3-41F0-85AB-C2935DF55340}"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901696-48B7-4D8C-9B6A-8D463868652F}" type="slidenum">
              <a:rPr lang="en-US" smtClean="0"/>
              <a:t>‹#›</a:t>
            </a:fld>
            <a:endParaRPr lang="en-US"/>
          </a:p>
        </p:txBody>
      </p:sp>
    </p:spTree>
    <p:extLst>
      <p:ext uri="{BB962C8B-B14F-4D97-AF65-F5344CB8AC3E}">
        <p14:creationId xmlns:p14="http://schemas.microsoft.com/office/powerpoint/2010/main" val="314591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00D886-08A3-41F0-85AB-C2935DF55340}"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901696-48B7-4D8C-9B6A-8D463868652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2001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D00D886-08A3-41F0-85AB-C2935DF55340}" type="datetimeFigureOut">
              <a:rPr lang="en-US" smtClean="0"/>
              <a:t>1/9/2023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F901696-48B7-4D8C-9B6A-8D463868652F}"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4543810"/>
      </p:ext>
    </p:extLst>
  </p:cSld>
  <p:clrMap bg1="lt1" tx1="dk1" bg2="lt2" tx2="dk2" accent1="accent1" accent2="accent2" accent3="accent3" accent4="accent4" accent5="accent5" accent6="accent6" hlink="hlink" folHlink="folHlink"/>
  <p:sldLayoutIdLst>
    <p:sldLayoutId id="2147484125" r:id="rId1"/>
    <p:sldLayoutId id="2147484126" r:id="rId2"/>
    <p:sldLayoutId id="2147484127" r:id="rId3"/>
    <p:sldLayoutId id="2147484128" r:id="rId4"/>
    <p:sldLayoutId id="2147484129" r:id="rId5"/>
    <p:sldLayoutId id="2147484130" r:id="rId6"/>
    <p:sldLayoutId id="2147484131" r:id="rId7"/>
    <p:sldLayoutId id="2147484132" r:id="rId8"/>
    <p:sldLayoutId id="2147484133" r:id="rId9"/>
    <p:sldLayoutId id="2147484134" r:id="rId10"/>
    <p:sldLayoutId id="214748413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airbnb.com/" TargetMode="External"/><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5.jfif"/><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6.jfif"/></Relationships>
</file>

<file path=ppt/slides/_rels/slide3.xml.rels><?xml version="1.0" encoding="UTF-8" standalone="yes"?>
<Relationships xmlns="http://schemas.openxmlformats.org/package/2006/relationships"><Relationship Id="rId3" Type="http://schemas.openxmlformats.org/officeDocument/2006/relationships/hyperlink" Target="https://www.airbnb.com/" TargetMode="External"/><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04306-FAC5-87AD-A6CB-B5747BCF5159}"/>
              </a:ext>
            </a:extLst>
          </p:cNvPr>
          <p:cNvSpPr>
            <a:spLocks noGrp="1"/>
          </p:cNvSpPr>
          <p:nvPr>
            <p:ph type="ctrTitle"/>
          </p:nvPr>
        </p:nvSpPr>
        <p:spPr>
          <a:xfrm>
            <a:off x="308677" y="210585"/>
            <a:ext cx="9740348" cy="3218415"/>
          </a:xfrm>
        </p:spPr>
        <p:txBody>
          <a:bodyPr>
            <a:normAutofit/>
          </a:bodyPr>
          <a:lstStyle/>
          <a:p>
            <a:pPr algn="ctr">
              <a:spcBef>
                <a:spcPts val="0"/>
              </a:spcBef>
            </a:pPr>
            <a:r>
              <a:rPr lang="en-US" sz="1800" b="1" dirty="0">
                <a:solidFill>
                  <a:srgbClr val="CC0000"/>
                </a:solidFill>
                <a:latin typeface="Montserrat" panose="00000500000000000000" pitchFamily="2" charset="0"/>
              </a:rPr>
              <a:t>   </a:t>
            </a:r>
            <a:r>
              <a:rPr lang="en-US" sz="4400" b="1" dirty="0">
                <a:solidFill>
                  <a:srgbClr val="FF0000"/>
                </a:solidFill>
                <a:latin typeface="Montserrat" panose="00000500000000000000" pitchFamily="2" charset="0"/>
              </a:rPr>
              <a:t>Capstone Project 2 On</a:t>
            </a:r>
            <a:br>
              <a:rPr lang="en-US" sz="4400" b="1" u="sng" dirty="0">
                <a:solidFill>
                  <a:srgbClr val="FF0000"/>
                </a:solidFill>
              </a:rPr>
            </a:br>
            <a:r>
              <a:rPr lang="en-US" sz="4400" b="1" u="sng" dirty="0">
                <a:solidFill>
                  <a:srgbClr val="FF0000"/>
                </a:solidFill>
                <a:latin typeface="Montserrat" panose="00000500000000000000" pitchFamily="2" charset="0"/>
              </a:rPr>
              <a:t>Yes Bank Stock Closing Price Prediction</a:t>
            </a:r>
            <a:br>
              <a:rPr lang="en-US" sz="4400" dirty="0">
                <a:solidFill>
                  <a:srgbClr val="FF0000"/>
                </a:solidFill>
              </a:rPr>
            </a:br>
            <a:br>
              <a:rPr lang="en-US" dirty="0"/>
            </a:br>
            <a:endParaRPr lang="en-US" dirty="0"/>
          </a:p>
        </p:txBody>
      </p:sp>
      <p:pic>
        <p:nvPicPr>
          <p:cNvPr id="11" name="Picture 10">
            <a:extLst>
              <a:ext uri="{FF2B5EF4-FFF2-40B4-BE49-F238E27FC236}">
                <a16:creationId xmlns:a16="http://schemas.microsoft.com/office/drawing/2014/main" id="{A5ECAD79-BC84-5123-B730-FFA70D6A51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5557" y="1"/>
            <a:ext cx="1486443" cy="956603"/>
          </a:xfrm>
          <a:prstGeom prst="rect">
            <a:avLst/>
          </a:prstGeom>
        </p:spPr>
      </p:pic>
      <p:sp>
        <p:nvSpPr>
          <p:cNvPr id="3" name="TextBox 2">
            <a:extLst>
              <a:ext uri="{FF2B5EF4-FFF2-40B4-BE49-F238E27FC236}">
                <a16:creationId xmlns:a16="http://schemas.microsoft.com/office/drawing/2014/main" id="{7DE8F426-93B3-BA6B-B3A0-269DC06606DB}"/>
              </a:ext>
            </a:extLst>
          </p:cNvPr>
          <p:cNvSpPr txBox="1"/>
          <p:nvPr/>
        </p:nvSpPr>
        <p:spPr>
          <a:xfrm>
            <a:off x="7441809" y="5915566"/>
            <a:ext cx="3977284" cy="461665"/>
          </a:xfrm>
          <a:prstGeom prst="rect">
            <a:avLst/>
          </a:prstGeom>
          <a:noFill/>
        </p:spPr>
        <p:txBody>
          <a:bodyPr wrap="square" rtlCol="0">
            <a:spAutoFit/>
          </a:bodyPr>
          <a:lstStyle/>
          <a:p>
            <a:pPr algn="r"/>
            <a:r>
              <a:rPr lang="en-US" sz="2400" b="1" dirty="0">
                <a:solidFill>
                  <a:srgbClr val="FF0000"/>
                </a:solidFill>
                <a:latin typeface="Montserrat" panose="00000500000000000000" pitchFamily="2" charset="0"/>
              </a:rPr>
              <a:t>BY- ANKIT RAI</a:t>
            </a:r>
          </a:p>
        </p:txBody>
      </p:sp>
      <p:pic>
        <p:nvPicPr>
          <p:cNvPr id="5" name="Picture 4">
            <a:extLst>
              <a:ext uri="{FF2B5EF4-FFF2-40B4-BE49-F238E27FC236}">
                <a16:creationId xmlns:a16="http://schemas.microsoft.com/office/drawing/2014/main" id="{061F6348-D2E6-6651-C395-21B6D7F6F8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677" y="2236938"/>
            <a:ext cx="11671288" cy="3678628"/>
          </a:xfrm>
          <a:prstGeom prst="rect">
            <a:avLst/>
          </a:prstGeom>
        </p:spPr>
      </p:pic>
    </p:spTree>
    <p:extLst>
      <p:ext uri="{BB962C8B-B14F-4D97-AF65-F5344CB8AC3E}">
        <p14:creationId xmlns:p14="http://schemas.microsoft.com/office/powerpoint/2010/main" val="2726959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3313F4-856D-C156-74A8-8356A1265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9956" y="4"/>
            <a:ext cx="992049" cy="992049"/>
          </a:xfrm>
          <a:prstGeom prst="rect">
            <a:avLst/>
          </a:prstGeom>
        </p:spPr>
      </p:pic>
      <p:sp>
        <p:nvSpPr>
          <p:cNvPr id="6" name="Content Placeholder 5">
            <a:extLst>
              <a:ext uri="{FF2B5EF4-FFF2-40B4-BE49-F238E27FC236}">
                <a16:creationId xmlns:a16="http://schemas.microsoft.com/office/drawing/2014/main" id="{13532430-AE5F-F4CE-3F3A-F8E9641548D2}"/>
              </a:ext>
            </a:extLst>
          </p:cNvPr>
          <p:cNvSpPr>
            <a:spLocks noGrp="1"/>
          </p:cNvSpPr>
          <p:nvPr>
            <p:ph idx="1"/>
          </p:nvPr>
        </p:nvSpPr>
        <p:spPr>
          <a:xfrm rot="10800000" flipV="1">
            <a:off x="267284" y="5472332"/>
            <a:ext cx="10381958" cy="984738"/>
          </a:xfrm>
        </p:spPr>
        <p:txBody>
          <a:bodyPr numCol="3">
            <a:normAutofit fontScale="47500" lnSpcReduction="20000"/>
          </a:bodyPr>
          <a:lstStyle/>
          <a:p>
            <a:r>
              <a:rPr lang="en-US" sz="4200" b="1" i="0" dirty="0">
                <a:solidFill>
                  <a:srgbClr val="002060"/>
                </a:solidFill>
                <a:effectLst/>
              </a:rPr>
              <a:t>mean absolute error: 16.93</a:t>
            </a:r>
          </a:p>
          <a:p>
            <a:r>
              <a:rPr lang="en-US" sz="4200" b="1" i="0" dirty="0">
                <a:solidFill>
                  <a:srgbClr val="002060"/>
                </a:solidFill>
                <a:effectLst/>
              </a:rPr>
              <a:t> mean squared error: 486.35 </a:t>
            </a:r>
          </a:p>
          <a:p>
            <a:r>
              <a:rPr lang="en-US" sz="4200" b="1" i="0" dirty="0">
                <a:solidFill>
                  <a:srgbClr val="002060"/>
                </a:solidFill>
                <a:effectLst/>
              </a:rPr>
              <a:t>root mean squared error: 22.05 </a:t>
            </a:r>
          </a:p>
          <a:p>
            <a:r>
              <a:rPr lang="en-US" sz="4200" b="1" i="0" dirty="0">
                <a:solidFill>
                  <a:srgbClr val="002060"/>
                </a:solidFill>
                <a:effectLst/>
              </a:rPr>
              <a:t>r2_score: 0.97 mean absolute percentage error: 0.19</a:t>
            </a:r>
          </a:p>
          <a:p>
            <a:endParaRPr lang="en-US" dirty="0">
              <a:solidFill>
                <a:srgbClr val="002060"/>
              </a:solidFill>
            </a:endParaRPr>
          </a:p>
        </p:txBody>
      </p:sp>
      <p:sp>
        <p:nvSpPr>
          <p:cNvPr id="10" name="TextBox 9">
            <a:extLst>
              <a:ext uri="{FF2B5EF4-FFF2-40B4-BE49-F238E27FC236}">
                <a16:creationId xmlns:a16="http://schemas.microsoft.com/office/drawing/2014/main" id="{F464EC2D-71C7-5A02-F5F3-A64F10B69B4D}"/>
              </a:ext>
            </a:extLst>
          </p:cNvPr>
          <p:cNvSpPr txBox="1"/>
          <p:nvPr/>
        </p:nvSpPr>
        <p:spPr>
          <a:xfrm>
            <a:off x="1983542" y="23774"/>
            <a:ext cx="8454685" cy="1323439"/>
          </a:xfrm>
          <a:prstGeom prst="rect">
            <a:avLst/>
          </a:prstGeom>
          <a:noFill/>
        </p:spPr>
        <p:txBody>
          <a:bodyPr wrap="square">
            <a:spAutoFit/>
          </a:bodyPr>
          <a:lstStyle/>
          <a:p>
            <a:pPr algn="ctr"/>
            <a:r>
              <a:rPr lang="en-US" sz="4000" b="1" i="0" u="sng" dirty="0">
                <a:solidFill>
                  <a:srgbClr val="FF0000"/>
                </a:solidFill>
                <a:effectLst/>
                <a:latin typeface="Montserrat" panose="00000500000000000000" pitchFamily="2" charset="0"/>
              </a:rPr>
              <a:t>Implementing ridge regression</a:t>
            </a:r>
          </a:p>
        </p:txBody>
      </p:sp>
      <p:pic>
        <p:nvPicPr>
          <p:cNvPr id="5124" name="Picture 4">
            <a:extLst>
              <a:ext uri="{FF2B5EF4-FFF2-40B4-BE49-F238E27FC236}">
                <a16:creationId xmlns:a16="http://schemas.microsoft.com/office/drawing/2014/main" id="{B6DB9813-6373-F150-AC16-D670E542AB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642" y="1347213"/>
            <a:ext cx="11924716" cy="3871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1432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3313F4-856D-C156-74A8-8356A1265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9956" y="4"/>
            <a:ext cx="992049" cy="992049"/>
          </a:xfrm>
          <a:prstGeom prst="rect">
            <a:avLst/>
          </a:prstGeom>
        </p:spPr>
      </p:pic>
      <p:sp>
        <p:nvSpPr>
          <p:cNvPr id="6" name="Content Placeholder 5">
            <a:extLst>
              <a:ext uri="{FF2B5EF4-FFF2-40B4-BE49-F238E27FC236}">
                <a16:creationId xmlns:a16="http://schemas.microsoft.com/office/drawing/2014/main" id="{13532430-AE5F-F4CE-3F3A-F8E9641548D2}"/>
              </a:ext>
            </a:extLst>
          </p:cNvPr>
          <p:cNvSpPr>
            <a:spLocks noGrp="1"/>
          </p:cNvSpPr>
          <p:nvPr>
            <p:ph idx="1"/>
          </p:nvPr>
        </p:nvSpPr>
        <p:spPr>
          <a:xfrm rot="10800000" flipV="1">
            <a:off x="267284" y="5472332"/>
            <a:ext cx="10381958" cy="984738"/>
          </a:xfrm>
        </p:spPr>
        <p:txBody>
          <a:bodyPr numCol="3">
            <a:normAutofit/>
          </a:bodyPr>
          <a:lstStyle/>
          <a:p>
            <a:r>
              <a:rPr lang="en-US" sz="2000" b="1" i="0" dirty="0">
                <a:solidFill>
                  <a:srgbClr val="002060"/>
                </a:solidFill>
                <a:effectLst/>
              </a:rPr>
              <a:t>mean absolute error: 16.87 mean squared error: 626.48 root mean squared error: 25.03 r2_score: 0.96 mean absolute percentage error: 0.16</a:t>
            </a:r>
            <a:endParaRPr lang="en-US" sz="2000" b="1" dirty="0">
              <a:solidFill>
                <a:srgbClr val="002060"/>
              </a:solidFill>
            </a:endParaRPr>
          </a:p>
        </p:txBody>
      </p:sp>
      <p:sp>
        <p:nvSpPr>
          <p:cNvPr id="10" name="TextBox 9">
            <a:extLst>
              <a:ext uri="{FF2B5EF4-FFF2-40B4-BE49-F238E27FC236}">
                <a16:creationId xmlns:a16="http://schemas.microsoft.com/office/drawing/2014/main" id="{F464EC2D-71C7-5A02-F5F3-A64F10B69B4D}"/>
              </a:ext>
            </a:extLst>
          </p:cNvPr>
          <p:cNvSpPr txBox="1"/>
          <p:nvPr/>
        </p:nvSpPr>
        <p:spPr>
          <a:xfrm>
            <a:off x="1983543" y="23774"/>
            <a:ext cx="6949440" cy="1938992"/>
          </a:xfrm>
          <a:prstGeom prst="rect">
            <a:avLst/>
          </a:prstGeom>
          <a:noFill/>
        </p:spPr>
        <p:txBody>
          <a:bodyPr wrap="square">
            <a:spAutoFit/>
          </a:bodyPr>
          <a:lstStyle/>
          <a:p>
            <a:pPr algn="ctr"/>
            <a:r>
              <a:rPr lang="en-US" sz="4000" b="1" u="sng" dirty="0">
                <a:solidFill>
                  <a:srgbClr val="FF0000"/>
                </a:solidFill>
                <a:effectLst/>
                <a:latin typeface="Montserrat" panose="00000500000000000000" pitchFamily="2" charset="0"/>
              </a:rPr>
              <a:t>Implementing lasso regression</a:t>
            </a:r>
          </a:p>
          <a:p>
            <a:pPr algn="ctr"/>
            <a:endParaRPr lang="en-US" sz="4000" b="1" i="0" u="sng" dirty="0">
              <a:solidFill>
                <a:srgbClr val="FF0000"/>
              </a:solidFill>
              <a:effectLst/>
              <a:latin typeface="Montserrat" panose="00000500000000000000" pitchFamily="2" charset="0"/>
            </a:endParaRPr>
          </a:p>
        </p:txBody>
      </p:sp>
      <p:pic>
        <p:nvPicPr>
          <p:cNvPr id="7170" name="Picture 2">
            <a:extLst>
              <a:ext uri="{FF2B5EF4-FFF2-40B4-BE49-F238E27FC236}">
                <a16:creationId xmlns:a16="http://schemas.microsoft.com/office/drawing/2014/main" id="{EEC3AC01-D8F4-13F7-A986-CC4001FEAB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74" y="1406769"/>
            <a:ext cx="12093526" cy="3812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968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3313F4-856D-C156-74A8-8356A1265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9956" y="4"/>
            <a:ext cx="992049" cy="992049"/>
          </a:xfrm>
          <a:prstGeom prst="rect">
            <a:avLst/>
          </a:prstGeom>
        </p:spPr>
      </p:pic>
      <p:pic>
        <p:nvPicPr>
          <p:cNvPr id="10242" name="Picture 2">
            <a:extLst>
              <a:ext uri="{FF2B5EF4-FFF2-40B4-BE49-F238E27FC236}">
                <a16:creationId xmlns:a16="http://schemas.microsoft.com/office/drawing/2014/main" id="{586D7978-9063-78E4-2B9A-01B7A8D273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43" y="2002301"/>
            <a:ext cx="11591780" cy="39483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88A17B8-BA4B-12C4-E1BF-2462F2F3110B}"/>
              </a:ext>
            </a:extLst>
          </p:cNvPr>
          <p:cNvSpPr txBox="1"/>
          <p:nvPr/>
        </p:nvSpPr>
        <p:spPr>
          <a:xfrm>
            <a:off x="1491176" y="207595"/>
            <a:ext cx="8314006" cy="1323439"/>
          </a:xfrm>
          <a:prstGeom prst="rect">
            <a:avLst/>
          </a:prstGeom>
          <a:noFill/>
        </p:spPr>
        <p:txBody>
          <a:bodyPr wrap="square">
            <a:spAutoFit/>
          </a:bodyPr>
          <a:lstStyle/>
          <a:p>
            <a:pPr algn="ctr"/>
            <a:r>
              <a:rPr lang="en-US" sz="4000" b="1" i="0" dirty="0">
                <a:solidFill>
                  <a:srgbClr val="FF0000"/>
                </a:solidFill>
                <a:effectLst/>
                <a:latin typeface="Montserrat" panose="00000500000000000000" pitchFamily="2" charset="0"/>
              </a:rPr>
              <a:t>Implementing Random Forest Regressor</a:t>
            </a:r>
          </a:p>
        </p:txBody>
      </p:sp>
    </p:spTree>
    <p:extLst>
      <p:ext uri="{BB962C8B-B14F-4D97-AF65-F5344CB8AC3E}">
        <p14:creationId xmlns:p14="http://schemas.microsoft.com/office/powerpoint/2010/main" val="2598643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3313F4-856D-C156-74A8-8356A1265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9956" y="4"/>
            <a:ext cx="992049" cy="992049"/>
          </a:xfrm>
          <a:prstGeom prst="rect">
            <a:avLst/>
          </a:prstGeom>
        </p:spPr>
      </p:pic>
      <p:sp>
        <p:nvSpPr>
          <p:cNvPr id="10" name="TextBox 9">
            <a:extLst>
              <a:ext uri="{FF2B5EF4-FFF2-40B4-BE49-F238E27FC236}">
                <a16:creationId xmlns:a16="http://schemas.microsoft.com/office/drawing/2014/main" id="{F464EC2D-71C7-5A02-F5F3-A64F10B69B4D}"/>
              </a:ext>
            </a:extLst>
          </p:cNvPr>
          <p:cNvSpPr txBox="1"/>
          <p:nvPr/>
        </p:nvSpPr>
        <p:spPr>
          <a:xfrm>
            <a:off x="1983543" y="23774"/>
            <a:ext cx="7666894" cy="1200329"/>
          </a:xfrm>
          <a:prstGeom prst="rect">
            <a:avLst/>
          </a:prstGeom>
          <a:noFill/>
        </p:spPr>
        <p:txBody>
          <a:bodyPr wrap="square">
            <a:spAutoFit/>
          </a:bodyPr>
          <a:lstStyle/>
          <a:p>
            <a:pPr algn="ctr"/>
            <a:r>
              <a:rPr lang="en-US" sz="3600" b="1" i="0" u="sng" dirty="0">
                <a:solidFill>
                  <a:srgbClr val="FF0000"/>
                </a:solidFill>
                <a:effectLst/>
                <a:latin typeface="Montserrat" panose="00000500000000000000" pitchFamily="2" charset="0"/>
              </a:rPr>
              <a:t>Implementing Support Vector Regressor</a:t>
            </a:r>
          </a:p>
        </p:txBody>
      </p:sp>
      <p:pic>
        <p:nvPicPr>
          <p:cNvPr id="8196" name="Picture 4">
            <a:extLst>
              <a:ext uri="{FF2B5EF4-FFF2-40B4-BE49-F238E27FC236}">
                <a16:creationId xmlns:a16="http://schemas.microsoft.com/office/drawing/2014/main" id="{862EF0E3-10A9-D13B-B208-6D3BF15A51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5243" y="1778100"/>
            <a:ext cx="8975188" cy="3173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128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3313F4-856D-C156-74A8-8356A1265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9956" y="4"/>
            <a:ext cx="992049" cy="992049"/>
          </a:xfrm>
          <a:prstGeom prst="rect">
            <a:avLst/>
          </a:prstGeom>
        </p:spPr>
      </p:pic>
      <p:sp>
        <p:nvSpPr>
          <p:cNvPr id="10" name="TextBox 9">
            <a:extLst>
              <a:ext uri="{FF2B5EF4-FFF2-40B4-BE49-F238E27FC236}">
                <a16:creationId xmlns:a16="http://schemas.microsoft.com/office/drawing/2014/main" id="{F464EC2D-71C7-5A02-F5F3-A64F10B69B4D}"/>
              </a:ext>
            </a:extLst>
          </p:cNvPr>
          <p:cNvSpPr txBox="1"/>
          <p:nvPr/>
        </p:nvSpPr>
        <p:spPr>
          <a:xfrm>
            <a:off x="1983543" y="23774"/>
            <a:ext cx="7666894" cy="1200329"/>
          </a:xfrm>
          <a:prstGeom prst="rect">
            <a:avLst/>
          </a:prstGeom>
          <a:noFill/>
        </p:spPr>
        <p:txBody>
          <a:bodyPr wrap="square">
            <a:spAutoFit/>
          </a:bodyPr>
          <a:lstStyle/>
          <a:p>
            <a:pPr algn="ctr"/>
            <a:r>
              <a:rPr lang="en-US" sz="3600" b="1" i="0" u="sng" dirty="0">
                <a:solidFill>
                  <a:srgbClr val="FF0000"/>
                </a:solidFill>
                <a:effectLst/>
                <a:latin typeface="Montserrat" panose="00000500000000000000" pitchFamily="2" charset="0"/>
              </a:rPr>
              <a:t>Time Series Analysis</a:t>
            </a:r>
          </a:p>
          <a:p>
            <a:pPr algn="ctr"/>
            <a:endParaRPr lang="en-US" sz="3600" b="1" i="0" u="sng" dirty="0">
              <a:solidFill>
                <a:srgbClr val="FF0000"/>
              </a:solidFill>
              <a:effectLst/>
              <a:latin typeface="Montserrat" panose="00000500000000000000" pitchFamily="2" charset="0"/>
            </a:endParaRPr>
          </a:p>
        </p:txBody>
      </p:sp>
      <p:pic>
        <p:nvPicPr>
          <p:cNvPr id="11266" name="Picture 2">
            <a:extLst>
              <a:ext uri="{FF2B5EF4-FFF2-40B4-BE49-F238E27FC236}">
                <a16:creationId xmlns:a16="http://schemas.microsoft.com/office/drawing/2014/main" id="{F2553EE5-70C3-B4F2-084C-44780B9B31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963" y="780400"/>
            <a:ext cx="10915565" cy="377184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FFCC298-885A-AE95-7007-59EC9B4902D5}"/>
              </a:ext>
            </a:extLst>
          </p:cNvPr>
          <p:cNvSpPr txBox="1"/>
          <p:nvPr/>
        </p:nvSpPr>
        <p:spPr>
          <a:xfrm rot="10800000" flipV="1">
            <a:off x="576563" y="4830458"/>
            <a:ext cx="9594378" cy="1938992"/>
          </a:xfrm>
          <a:prstGeom prst="rect">
            <a:avLst/>
          </a:prstGeom>
          <a:noFill/>
        </p:spPr>
        <p:txBody>
          <a:bodyPr wrap="square">
            <a:spAutoFit/>
          </a:bodyPr>
          <a:lstStyle/>
          <a:p>
            <a:pPr algn="just"/>
            <a:r>
              <a:rPr lang="en-US" sz="2000" b="1" i="0" dirty="0">
                <a:solidFill>
                  <a:srgbClr val="002060"/>
                </a:solidFill>
                <a:effectLst/>
              </a:rPr>
              <a:t>A moving average much better than a naive forecast (</a:t>
            </a:r>
            <a:r>
              <a:rPr lang="en-US" sz="2000" b="1" i="0" dirty="0" err="1">
                <a:solidFill>
                  <a:srgbClr val="002060"/>
                </a:solidFill>
                <a:effectLst/>
              </a:rPr>
              <a:t>y^t</a:t>
            </a:r>
            <a:r>
              <a:rPr lang="en-US" sz="2000" b="1" i="0" dirty="0">
                <a:solidFill>
                  <a:srgbClr val="002060"/>
                </a:solidFill>
                <a:effectLst/>
              </a:rPr>
              <a:t>=yt−1). A moving average is the average of previous k values.</a:t>
            </a:r>
          </a:p>
          <a:p>
            <a:pPr algn="just"/>
            <a:r>
              <a:rPr lang="en-US" sz="2000" b="1" i="0" dirty="0" err="1">
                <a:solidFill>
                  <a:srgbClr val="002060"/>
                </a:solidFill>
                <a:effectLst/>
              </a:rPr>
              <a:t>y^t</a:t>
            </a:r>
            <a:r>
              <a:rPr lang="en-US" sz="2000" b="1" i="0" dirty="0">
                <a:solidFill>
                  <a:srgbClr val="002060"/>
                </a:solidFill>
                <a:effectLst/>
              </a:rPr>
              <a:t>=1k∑n=1kyt−n</a:t>
            </a:r>
          </a:p>
          <a:p>
            <a:pPr algn="just"/>
            <a:r>
              <a:rPr lang="en-US" sz="2000" b="1" i="0" dirty="0">
                <a:solidFill>
                  <a:srgbClr val="002060"/>
                </a:solidFill>
                <a:effectLst/>
              </a:rPr>
              <a:t>Unfortunately we can make only one prediction, to make further predictions we need to have the actual observed values. However moving average can be used to identify the trends by smoothing the time series using a pandas implementation</a:t>
            </a:r>
          </a:p>
        </p:txBody>
      </p:sp>
    </p:spTree>
    <p:extLst>
      <p:ext uri="{BB962C8B-B14F-4D97-AF65-F5344CB8AC3E}">
        <p14:creationId xmlns:p14="http://schemas.microsoft.com/office/powerpoint/2010/main" val="3861636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3313F4-856D-C156-74A8-8356A1265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9956" y="4"/>
            <a:ext cx="992049" cy="992049"/>
          </a:xfrm>
          <a:prstGeom prst="rect">
            <a:avLst/>
          </a:prstGeom>
        </p:spPr>
      </p:pic>
      <p:sp>
        <p:nvSpPr>
          <p:cNvPr id="11472" name="TextBox 11471">
            <a:extLst>
              <a:ext uri="{FF2B5EF4-FFF2-40B4-BE49-F238E27FC236}">
                <a16:creationId xmlns:a16="http://schemas.microsoft.com/office/drawing/2014/main" id="{347DF92B-1257-C12C-8954-7514C9DA683F}"/>
              </a:ext>
            </a:extLst>
          </p:cNvPr>
          <p:cNvSpPr txBox="1"/>
          <p:nvPr/>
        </p:nvSpPr>
        <p:spPr>
          <a:xfrm>
            <a:off x="3924886" y="34363"/>
            <a:ext cx="3685736" cy="923330"/>
          </a:xfrm>
          <a:prstGeom prst="rect">
            <a:avLst/>
          </a:prstGeom>
          <a:noFill/>
        </p:spPr>
        <p:txBody>
          <a:bodyPr wrap="square" rtlCol="0">
            <a:spAutoFit/>
          </a:bodyPr>
          <a:lstStyle/>
          <a:p>
            <a:r>
              <a:rPr lang="en-US" sz="3600" b="1" u="sng" dirty="0">
                <a:solidFill>
                  <a:srgbClr val="FF0000"/>
                </a:solidFill>
                <a:effectLst/>
                <a:latin typeface="Montserrat" panose="00000500000000000000" pitchFamily="2" charset="0"/>
              </a:rPr>
              <a:t>Stationarity</a:t>
            </a:r>
          </a:p>
          <a:p>
            <a:endParaRPr lang="en-US" dirty="0"/>
          </a:p>
        </p:txBody>
      </p:sp>
      <p:pic>
        <p:nvPicPr>
          <p:cNvPr id="12534" name="Picture 246">
            <a:extLst>
              <a:ext uri="{FF2B5EF4-FFF2-40B4-BE49-F238E27FC236}">
                <a16:creationId xmlns:a16="http://schemas.microsoft.com/office/drawing/2014/main" id="{8EBCA0C2-4FC2-F07E-FBB3-FC3C5977BF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077" y="1140574"/>
            <a:ext cx="10611729" cy="2924990"/>
          </a:xfrm>
          <a:prstGeom prst="rect">
            <a:avLst/>
          </a:prstGeom>
          <a:noFill/>
          <a:extLst>
            <a:ext uri="{909E8E84-426E-40DD-AFC4-6F175D3DCCD1}">
              <a14:hiddenFill xmlns:a14="http://schemas.microsoft.com/office/drawing/2010/main">
                <a:solidFill>
                  <a:srgbClr val="FFFFFF"/>
                </a:solidFill>
              </a14:hiddenFill>
            </a:ext>
          </a:extLst>
        </p:spPr>
      </p:pic>
      <p:sp>
        <p:nvSpPr>
          <p:cNvPr id="11474" name="TextBox 11473">
            <a:extLst>
              <a:ext uri="{FF2B5EF4-FFF2-40B4-BE49-F238E27FC236}">
                <a16:creationId xmlns:a16="http://schemas.microsoft.com/office/drawing/2014/main" id="{242420BD-BBA9-25F4-F8EF-A63B9BDC2FD3}"/>
              </a:ext>
            </a:extLst>
          </p:cNvPr>
          <p:cNvSpPr txBox="1"/>
          <p:nvPr/>
        </p:nvSpPr>
        <p:spPr>
          <a:xfrm>
            <a:off x="464234" y="4248445"/>
            <a:ext cx="10440572" cy="2677656"/>
          </a:xfrm>
          <a:prstGeom prst="rect">
            <a:avLst/>
          </a:prstGeom>
          <a:noFill/>
        </p:spPr>
        <p:txBody>
          <a:bodyPr wrap="square">
            <a:spAutoFit/>
          </a:bodyPr>
          <a:lstStyle/>
          <a:p>
            <a:pPr algn="just"/>
            <a:r>
              <a:rPr lang="en-US" sz="2400" b="1" i="0" dirty="0">
                <a:solidFill>
                  <a:srgbClr val="002060"/>
                </a:solidFill>
                <a:effectLst/>
              </a:rPr>
              <a:t>To make predictions, any time series must be stationary. If a process's statistical features, such as mean and variance, do not change over time, it is said to be stationary. Visual inspections or the Dickey-Fuller test are two methods for determining stationarity. The null hypothesis is that the time series cannot be represented by a unit root and is thus not stationary (has some time-dependent structure). The time series is steady, according to the alternative hypothesis (which rejects the null hypothesis</a:t>
            </a:r>
            <a:r>
              <a:rPr lang="en-US" b="0" i="0" dirty="0">
                <a:solidFill>
                  <a:srgbClr val="002060"/>
                </a:solidFill>
                <a:effectLst/>
              </a:rPr>
              <a:t>).</a:t>
            </a:r>
            <a:endParaRPr lang="en-US" dirty="0">
              <a:solidFill>
                <a:srgbClr val="002060"/>
              </a:solidFill>
            </a:endParaRPr>
          </a:p>
        </p:txBody>
      </p:sp>
    </p:spTree>
    <p:extLst>
      <p:ext uri="{BB962C8B-B14F-4D97-AF65-F5344CB8AC3E}">
        <p14:creationId xmlns:p14="http://schemas.microsoft.com/office/powerpoint/2010/main" val="2055310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3313F4-856D-C156-74A8-8356A1265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9956" y="4"/>
            <a:ext cx="992049" cy="992049"/>
          </a:xfrm>
          <a:prstGeom prst="rect">
            <a:avLst/>
          </a:prstGeom>
        </p:spPr>
      </p:pic>
      <p:sp>
        <p:nvSpPr>
          <p:cNvPr id="11472" name="TextBox 11471">
            <a:extLst>
              <a:ext uri="{FF2B5EF4-FFF2-40B4-BE49-F238E27FC236}">
                <a16:creationId xmlns:a16="http://schemas.microsoft.com/office/drawing/2014/main" id="{347DF92B-1257-C12C-8954-7514C9DA683F}"/>
              </a:ext>
            </a:extLst>
          </p:cNvPr>
          <p:cNvSpPr txBox="1"/>
          <p:nvPr/>
        </p:nvSpPr>
        <p:spPr>
          <a:xfrm>
            <a:off x="2152357" y="0"/>
            <a:ext cx="5458265" cy="2031325"/>
          </a:xfrm>
          <a:prstGeom prst="rect">
            <a:avLst/>
          </a:prstGeom>
          <a:noFill/>
        </p:spPr>
        <p:txBody>
          <a:bodyPr wrap="square" rtlCol="0">
            <a:spAutoFit/>
          </a:bodyPr>
          <a:lstStyle/>
          <a:p>
            <a:pPr algn="ctr"/>
            <a:r>
              <a:rPr lang="en-US" sz="3600" b="1" i="0" u="sng" dirty="0">
                <a:solidFill>
                  <a:srgbClr val="FF0000"/>
                </a:solidFill>
                <a:effectLst/>
                <a:latin typeface="Montserrat" panose="00000500000000000000" pitchFamily="2" charset="0"/>
              </a:rPr>
              <a:t>ARIMA Implementation</a:t>
            </a:r>
          </a:p>
          <a:p>
            <a:endParaRPr lang="en-US" sz="3600" b="1" u="sng" dirty="0">
              <a:solidFill>
                <a:srgbClr val="FF0000"/>
              </a:solidFill>
              <a:effectLst/>
              <a:latin typeface="Montserrat" panose="00000500000000000000" pitchFamily="2" charset="0"/>
            </a:endParaRPr>
          </a:p>
          <a:p>
            <a:endParaRPr lang="en-US" dirty="0"/>
          </a:p>
        </p:txBody>
      </p:sp>
      <p:sp>
        <p:nvSpPr>
          <p:cNvPr id="11474" name="TextBox 11473">
            <a:extLst>
              <a:ext uri="{FF2B5EF4-FFF2-40B4-BE49-F238E27FC236}">
                <a16:creationId xmlns:a16="http://schemas.microsoft.com/office/drawing/2014/main" id="{242420BD-BBA9-25F4-F8EF-A63B9BDC2FD3}"/>
              </a:ext>
            </a:extLst>
          </p:cNvPr>
          <p:cNvSpPr txBox="1"/>
          <p:nvPr/>
        </p:nvSpPr>
        <p:spPr>
          <a:xfrm>
            <a:off x="464233" y="4248445"/>
            <a:ext cx="11029071" cy="2585323"/>
          </a:xfrm>
          <a:prstGeom prst="rect">
            <a:avLst/>
          </a:prstGeom>
          <a:noFill/>
        </p:spPr>
        <p:txBody>
          <a:bodyPr wrap="square">
            <a:spAutoFit/>
          </a:bodyPr>
          <a:lstStyle/>
          <a:p>
            <a:r>
              <a:rPr lang="en-US" b="1" dirty="0">
                <a:solidFill>
                  <a:srgbClr val="002060"/>
                </a:solidFill>
                <a:effectLst/>
              </a:rPr>
              <a:t>ARIMA - Parameters</a:t>
            </a:r>
          </a:p>
          <a:p>
            <a:endParaRPr lang="en-US" b="1" dirty="0">
              <a:solidFill>
                <a:srgbClr val="002060"/>
              </a:solidFill>
            </a:endParaRPr>
          </a:p>
          <a:p>
            <a:pPr algn="l"/>
            <a:r>
              <a:rPr lang="en-US" b="1" i="0" dirty="0">
                <a:solidFill>
                  <a:srgbClr val="002060"/>
                </a:solidFill>
                <a:effectLst/>
              </a:rPr>
              <a:t>p: Trend autoregression order</a:t>
            </a:r>
          </a:p>
          <a:p>
            <a:pPr algn="l"/>
            <a:r>
              <a:rPr lang="en-US" b="1" i="0" dirty="0">
                <a:solidFill>
                  <a:srgbClr val="002060"/>
                </a:solidFill>
                <a:effectLst/>
              </a:rPr>
              <a:t>d: Trend difference order.</a:t>
            </a:r>
          </a:p>
          <a:p>
            <a:pPr algn="l"/>
            <a:r>
              <a:rPr lang="en-US" b="1" i="0" dirty="0">
                <a:solidFill>
                  <a:srgbClr val="002060"/>
                </a:solidFill>
                <a:effectLst/>
              </a:rPr>
              <a:t>q: Trend moving average order.</a:t>
            </a:r>
          </a:p>
          <a:p>
            <a:pPr algn="l">
              <a:buFont typeface="Arial" panose="020B0604020202020204" pitchFamily="34" charset="0"/>
              <a:buChar char="•"/>
            </a:pPr>
            <a:r>
              <a:rPr lang="en-US" b="1" i="0" dirty="0">
                <a:solidFill>
                  <a:srgbClr val="002060"/>
                </a:solidFill>
                <a:effectLst/>
              </a:rPr>
              <a:t>p - is most probably 2 since it is the last significant lag on the PACF, after which, most others are not significant.</a:t>
            </a:r>
          </a:p>
          <a:p>
            <a:pPr algn="l">
              <a:buFont typeface="Arial" panose="020B0604020202020204" pitchFamily="34" charset="0"/>
              <a:buChar char="•"/>
            </a:pPr>
            <a:r>
              <a:rPr lang="en-US" b="1" i="0" dirty="0">
                <a:solidFill>
                  <a:srgbClr val="002060"/>
                </a:solidFill>
                <a:effectLst/>
              </a:rPr>
              <a:t>d - equals 1 because we had first differences</a:t>
            </a:r>
          </a:p>
          <a:p>
            <a:pPr algn="l">
              <a:buFont typeface="Arial" panose="020B0604020202020204" pitchFamily="34" charset="0"/>
              <a:buChar char="•"/>
            </a:pPr>
            <a:r>
              <a:rPr lang="en-US" b="1" i="0" dirty="0">
                <a:solidFill>
                  <a:srgbClr val="002060"/>
                </a:solidFill>
                <a:effectLst/>
              </a:rPr>
              <a:t>q - should be somewhere around 7 as well as seen on the ACF</a:t>
            </a:r>
          </a:p>
          <a:p>
            <a:endParaRPr lang="en-US" dirty="0">
              <a:solidFill>
                <a:srgbClr val="002060"/>
              </a:solidFill>
            </a:endParaRPr>
          </a:p>
        </p:txBody>
      </p:sp>
      <p:pic>
        <p:nvPicPr>
          <p:cNvPr id="13314" name="Picture 2">
            <a:extLst>
              <a:ext uri="{FF2B5EF4-FFF2-40B4-BE49-F238E27FC236}">
                <a16:creationId xmlns:a16="http://schemas.microsoft.com/office/drawing/2014/main" id="{85979E5E-C5E9-04DC-BCAF-53DBF69EAB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1335" y="1482534"/>
            <a:ext cx="7608425" cy="252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933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3313F4-856D-C156-74A8-8356A1265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9956" y="4"/>
            <a:ext cx="992049" cy="992049"/>
          </a:xfrm>
          <a:prstGeom prst="rect">
            <a:avLst/>
          </a:prstGeom>
        </p:spPr>
      </p:pic>
      <p:sp>
        <p:nvSpPr>
          <p:cNvPr id="11472" name="TextBox 11471">
            <a:extLst>
              <a:ext uri="{FF2B5EF4-FFF2-40B4-BE49-F238E27FC236}">
                <a16:creationId xmlns:a16="http://schemas.microsoft.com/office/drawing/2014/main" id="{347DF92B-1257-C12C-8954-7514C9DA683F}"/>
              </a:ext>
            </a:extLst>
          </p:cNvPr>
          <p:cNvSpPr txBox="1"/>
          <p:nvPr/>
        </p:nvSpPr>
        <p:spPr>
          <a:xfrm>
            <a:off x="2166424" y="-34889"/>
            <a:ext cx="5458265" cy="2585323"/>
          </a:xfrm>
          <a:prstGeom prst="rect">
            <a:avLst/>
          </a:prstGeom>
          <a:noFill/>
        </p:spPr>
        <p:txBody>
          <a:bodyPr wrap="square" rtlCol="0">
            <a:spAutoFit/>
          </a:bodyPr>
          <a:lstStyle/>
          <a:p>
            <a:pPr algn="ctr"/>
            <a:r>
              <a:rPr lang="en-US" sz="3600" b="1" i="0" u="sng" dirty="0">
                <a:solidFill>
                  <a:srgbClr val="FF0000"/>
                </a:solidFill>
                <a:effectLst/>
                <a:latin typeface="Montserrat" panose="00000500000000000000" pitchFamily="2" charset="0"/>
              </a:rPr>
              <a:t>Prophet Implementation</a:t>
            </a:r>
          </a:p>
          <a:p>
            <a:pPr algn="ctr"/>
            <a:endParaRPr lang="en-US" sz="3600" b="1" i="0" u="sng" dirty="0">
              <a:solidFill>
                <a:srgbClr val="FF0000"/>
              </a:solidFill>
              <a:effectLst/>
              <a:latin typeface="Montserrat" panose="00000500000000000000" pitchFamily="2" charset="0"/>
            </a:endParaRPr>
          </a:p>
          <a:p>
            <a:endParaRPr lang="en-US" sz="3600" b="1" u="sng" dirty="0">
              <a:solidFill>
                <a:srgbClr val="FF0000"/>
              </a:solidFill>
              <a:effectLst/>
              <a:latin typeface="Montserrat" panose="00000500000000000000" pitchFamily="2" charset="0"/>
            </a:endParaRPr>
          </a:p>
          <a:p>
            <a:endParaRPr lang="en-US" dirty="0"/>
          </a:p>
        </p:txBody>
      </p:sp>
      <p:sp>
        <p:nvSpPr>
          <p:cNvPr id="11474" name="TextBox 11473">
            <a:extLst>
              <a:ext uri="{FF2B5EF4-FFF2-40B4-BE49-F238E27FC236}">
                <a16:creationId xmlns:a16="http://schemas.microsoft.com/office/drawing/2014/main" id="{242420BD-BBA9-25F4-F8EF-A63B9BDC2FD3}"/>
              </a:ext>
            </a:extLst>
          </p:cNvPr>
          <p:cNvSpPr txBox="1"/>
          <p:nvPr/>
        </p:nvSpPr>
        <p:spPr>
          <a:xfrm>
            <a:off x="464233" y="4248445"/>
            <a:ext cx="11029071" cy="1938992"/>
          </a:xfrm>
          <a:prstGeom prst="rect">
            <a:avLst/>
          </a:prstGeom>
          <a:noFill/>
        </p:spPr>
        <p:txBody>
          <a:bodyPr wrap="square">
            <a:spAutoFit/>
          </a:bodyPr>
          <a:lstStyle/>
          <a:p>
            <a:pPr algn="l"/>
            <a:r>
              <a:rPr lang="en-US" sz="2400" b="1" i="0" dirty="0">
                <a:solidFill>
                  <a:srgbClr val="002060"/>
                </a:solidFill>
                <a:effectLst/>
              </a:rPr>
              <a:t>mean absolute error: 4.57</a:t>
            </a:r>
          </a:p>
          <a:p>
            <a:pPr algn="l"/>
            <a:r>
              <a:rPr lang="en-US" sz="2400" b="1" i="0" dirty="0">
                <a:solidFill>
                  <a:srgbClr val="002060"/>
                </a:solidFill>
                <a:effectLst/>
              </a:rPr>
              <a:t>mean squared error: 30.32</a:t>
            </a:r>
          </a:p>
          <a:p>
            <a:pPr algn="l"/>
            <a:r>
              <a:rPr lang="en-US" sz="2400" b="1" i="0" dirty="0">
                <a:solidFill>
                  <a:srgbClr val="002060"/>
                </a:solidFill>
                <a:effectLst/>
              </a:rPr>
              <a:t>root mean squared error: 5.51</a:t>
            </a:r>
          </a:p>
          <a:p>
            <a:pPr algn="l"/>
            <a:r>
              <a:rPr lang="en-US" sz="2400" b="1" i="0" dirty="0">
                <a:solidFill>
                  <a:srgbClr val="002060"/>
                </a:solidFill>
                <a:effectLst/>
              </a:rPr>
              <a:t>r2_score: -0.38</a:t>
            </a:r>
          </a:p>
          <a:p>
            <a:pPr algn="l"/>
            <a:r>
              <a:rPr lang="en-US" sz="2400" b="1" i="0" dirty="0">
                <a:solidFill>
                  <a:srgbClr val="002060"/>
                </a:solidFill>
                <a:effectLst/>
              </a:rPr>
              <a:t>mean absolute percentage error: 0.16</a:t>
            </a:r>
          </a:p>
        </p:txBody>
      </p:sp>
      <p:pic>
        <p:nvPicPr>
          <p:cNvPr id="14338" name="Picture 2">
            <a:extLst>
              <a:ext uri="{FF2B5EF4-FFF2-40B4-BE49-F238E27FC236}">
                <a16:creationId xmlns:a16="http://schemas.microsoft.com/office/drawing/2014/main" id="{6AC3787C-F429-2C1B-DB28-B801B6D80B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218" y="1569358"/>
            <a:ext cx="10269416" cy="235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47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3313F4-856D-C156-74A8-8356A1265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9956" y="4"/>
            <a:ext cx="992049" cy="992049"/>
          </a:xfrm>
          <a:prstGeom prst="rect">
            <a:avLst/>
          </a:prstGeom>
        </p:spPr>
      </p:pic>
      <p:sp>
        <p:nvSpPr>
          <p:cNvPr id="11472" name="TextBox 11471">
            <a:extLst>
              <a:ext uri="{FF2B5EF4-FFF2-40B4-BE49-F238E27FC236}">
                <a16:creationId xmlns:a16="http://schemas.microsoft.com/office/drawing/2014/main" id="{347DF92B-1257-C12C-8954-7514C9DA683F}"/>
              </a:ext>
            </a:extLst>
          </p:cNvPr>
          <p:cNvSpPr txBox="1"/>
          <p:nvPr/>
        </p:nvSpPr>
        <p:spPr>
          <a:xfrm>
            <a:off x="2166424" y="-34889"/>
            <a:ext cx="5458265" cy="2585323"/>
          </a:xfrm>
          <a:prstGeom prst="rect">
            <a:avLst/>
          </a:prstGeom>
          <a:noFill/>
        </p:spPr>
        <p:txBody>
          <a:bodyPr wrap="square" rtlCol="0">
            <a:spAutoFit/>
          </a:bodyPr>
          <a:lstStyle/>
          <a:p>
            <a:pPr algn="ctr"/>
            <a:r>
              <a:rPr lang="en-US" sz="3600" b="1" i="0" u="sng" dirty="0">
                <a:solidFill>
                  <a:srgbClr val="FF0000"/>
                </a:solidFill>
                <a:effectLst/>
                <a:latin typeface="Montserrat" panose="00000500000000000000" pitchFamily="2" charset="0"/>
              </a:rPr>
              <a:t>Prophet Implementation</a:t>
            </a:r>
          </a:p>
          <a:p>
            <a:pPr algn="ctr"/>
            <a:endParaRPr lang="en-US" sz="3600" b="1" i="0" u="sng" dirty="0">
              <a:solidFill>
                <a:srgbClr val="FF0000"/>
              </a:solidFill>
              <a:effectLst/>
              <a:latin typeface="Montserrat" panose="00000500000000000000" pitchFamily="2" charset="0"/>
            </a:endParaRPr>
          </a:p>
          <a:p>
            <a:endParaRPr lang="en-US" sz="3600" b="1" u="sng" dirty="0">
              <a:solidFill>
                <a:srgbClr val="FF0000"/>
              </a:solidFill>
              <a:effectLst/>
              <a:latin typeface="Montserrat" panose="00000500000000000000" pitchFamily="2" charset="0"/>
            </a:endParaRPr>
          </a:p>
          <a:p>
            <a:endParaRPr lang="en-US" dirty="0"/>
          </a:p>
        </p:txBody>
      </p:sp>
      <p:sp>
        <p:nvSpPr>
          <p:cNvPr id="11474" name="TextBox 11473">
            <a:extLst>
              <a:ext uri="{FF2B5EF4-FFF2-40B4-BE49-F238E27FC236}">
                <a16:creationId xmlns:a16="http://schemas.microsoft.com/office/drawing/2014/main" id="{242420BD-BBA9-25F4-F8EF-A63B9BDC2FD3}"/>
              </a:ext>
            </a:extLst>
          </p:cNvPr>
          <p:cNvSpPr txBox="1"/>
          <p:nvPr/>
        </p:nvSpPr>
        <p:spPr>
          <a:xfrm>
            <a:off x="457782" y="5033271"/>
            <a:ext cx="11029071" cy="830997"/>
          </a:xfrm>
          <a:prstGeom prst="rect">
            <a:avLst/>
          </a:prstGeom>
          <a:noFill/>
        </p:spPr>
        <p:txBody>
          <a:bodyPr wrap="square">
            <a:spAutoFit/>
          </a:bodyPr>
          <a:lstStyle/>
          <a:p>
            <a:pPr algn="l"/>
            <a:r>
              <a:rPr lang="en-US" sz="2400" b="1" i="0" dirty="0">
                <a:solidFill>
                  <a:srgbClr val="002060"/>
                </a:solidFill>
                <a:effectLst/>
              </a:rPr>
              <a:t>The table above clearly shows that the best performing model is elastic net, which has higher accuracy and the lowest error value.</a:t>
            </a:r>
          </a:p>
        </p:txBody>
      </p:sp>
      <p:pic>
        <p:nvPicPr>
          <p:cNvPr id="3" name="Picture 2">
            <a:extLst>
              <a:ext uri="{FF2B5EF4-FFF2-40B4-BE49-F238E27FC236}">
                <a16:creationId xmlns:a16="http://schemas.microsoft.com/office/drawing/2014/main" id="{2C57D118-F597-8782-E4A1-9BA782E90A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 y="1505243"/>
            <a:ext cx="12009120" cy="3249637"/>
          </a:xfrm>
          <a:prstGeom prst="rect">
            <a:avLst/>
          </a:prstGeom>
        </p:spPr>
      </p:pic>
    </p:spTree>
    <p:extLst>
      <p:ext uri="{BB962C8B-B14F-4D97-AF65-F5344CB8AC3E}">
        <p14:creationId xmlns:p14="http://schemas.microsoft.com/office/powerpoint/2010/main" val="902430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3313F4-856D-C156-74A8-8356A1265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9956" y="4"/>
            <a:ext cx="992049" cy="992049"/>
          </a:xfrm>
          <a:prstGeom prst="rect">
            <a:avLst/>
          </a:prstGeom>
        </p:spPr>
      </p:pic>
      <p:sp>
        <p:nvSpPr>
          <p:cNvPr id="11472" name="TextBox 11471">
            <a:extLst>
              <a:ext uri="{FF2B5EF4-FFF2-40B4-BE49-F238E27FC236}">
                <a16:creationId xmlns:a16="http://schemas.microsoft.com/office/drawing/2014/main" id="{347DF92B-1257-C12C-8954-7514C9DA683F}"/>
              </a:ext>
            </a:extLst>
          </p:cNvPr>
          <p:cNvSpPr txBox="1"/>
          <p:nvPr/>
        </p:nvSpPr>
        <p:spPr>
          <a:xfrm>
            <a:off x="2166424" y="-34889"/>
            <a:ext cx="5458265" cy="2215991"/>
          </a:xfrm>
          <a:prstGeom prst="rect">
            <a:avLst/>
          </a:prstGeom>
          <a:noFill/>
        </p:spPr>
        <p:txBody>
          <a:bodyPr wrap="square" rtlCol="0">
            <a:spAutoFit/>
          </a:bodyPr>
          <a:lstStyle/>
          <a:p>
            <a:pPr algn="ctr"/>
            <a:r>
              <a:rPr lang="en-US" sz="4800" b="1" u="sng" dirty="0">
                <a:solidFill>
                  <a:srgbClr val="FF0000"/>
                </a:solidFill>
                <a:latin typeface="Montserrat" panose="00000500000000000000" pitchFamily="2" charset="0"/>
              </a:rPr>
              <a:t>CONCLUSION</a:t>
            </a:r>
            <a:endParaRPr lang="en-US" sz="4800" b="1" i="0" u="sng" dirty="0">
              <a:solidFill>
                <a:srgbClr val="FF0000"/>
              </a:solidFill>
              <a:effectLst/>
              <a:latin typeface="Montserrat" panose="00000500000000000000" pitchFamily="2" charset="0"/>
            </a:endParaRPr>
          </a:p>
          <a:p>
            <a:pPr algn="ctr"/>
            <a:endParaRPr lang="en-US" sz="3600" b="1" i="0" u="sng" dirty="0">
              <a:solidFill>
                <a:srgbClr val="FF0000"/>
              </a:solidFill>
              <a:effectLst/>
              <a:latin typeface="Montserrat" panose="00000500000000000000" pitchFamily="2" charset="0"/>
            </a:endParaRPr>
          </a:p>
          <a:p>
            <a:endParaRPr lang="en-US" sz="3600" b="1" u="sng" dirty="0">
              <a:solidFill>
                <a:srgbClr val="FF0000"/>
              </a:solidFill>
              <a:effectLst/>
              <a:latin typeface="Montserrat" panose="00000500000000000000" pitchFamily="2" charset="0"/>
            </a:endParaRPr>
          </a:p>
          <a:p>
            <a:endParaRPr lang="en-US" dirty="0"/>
          </a:p>
        </p:txBody>
      </p:sp>
      <p:sp>
        <p:nvSpPr>
          <p:cNvPr id="11474" name="TextBox 11473">
            <a:extLst>
              <a:ext uri="{FF2B5EF4-FFF2-40B4-BE49-F238E27FC236}">
                <a16:creationId xmlns:a16="http://schemas.microsoft.com/office/drawing/2014/main" id="{242420BD-BBA9-25F4-F8EF-A63B9BDC2FD3}"/>
              </a:ext>
            </a:extLst>
          </p:cNvPr>
          <p:cNvSpPr txBox="1"/>
          <p:nvPr/>
        </p:nvSpPr>
        <p:spPr>
          <a:xfrm>
            <a:off x="182880" y="1111348"/>
            <a:ext cx="11422966" cy="5262979"/>
          </a:xfrm>
          <a:prstGeom prst="rect">
            <a:avLst/>
          </a:prstGeom>
          <a:noFill/>
        </p:spPr>
        <p:txBody>
          <a:bodyPr wrap="square">
            <a:spAutoFit/>
          </a:bodyPr>
          <a:lstStyle/>
          <a:p>
            <a:pPr algn="l"/>
            <a:r>
              <a:rPr lang="en-US" sz="2400" b="0" i="0" dirty="0">
                <a:solidFill>
                  <a:srgbClr val="D5D5D5"/>
                </a:solidFill>
                <a:effectLst/>
                <a:latin typeface="Roboto" panose="02000000000000000000" pitchFamily="2" charset="0"/>
              </a:rPr>
              <a:t>• </a:t>
            </a:r>
            <a:r>
              <a:rPr lang="en-US" sz="2400" b="0" i="0" dirty="0">
                <a:solidFill>
                  <a:srgbClr val="002060"/>
                </a:solidFill>
                <a:effectLst/>
                <a:latin typeface="Roboto" panose="02000000000000000000" pitchFamily="2" charset="0"/>
              </a:rPr>
              <a:t>We began with data inspection, then examined the data distribution, looked for correlation, and used averaged characteristics to remove it.</a:t>
            </a:r>
          </a:p>
          <a:p>
            <a:pPr algn="l"/>
            <a:r>
              <a:rPr lang="en-US" sz="2400" b="0" i="0" dirty="0">
                <a:solidFill>
                  <a:srgbClr val="002060"/>
                </a:solidFill>
                <a:effectLst/>
                <a:latin typeface="Roboto" panose="02000000000000000000" pitchFamily="2" charset="0"/>
              </a:rPr>
              <a:t>• Accuracy, mean squared error, root mean squared error, r2 score, and mean absolute percentage error were used to evaluate a basic linear regression model.</a:t>
            </a:r>
          </a:p>
          <a:p>
            <a:pPr algn="l"/>
            <a:r>
              <a:rPr lang="en-US" sz="2400" b="0" i="0" dirty="0">
                <a:solidFill>
                  <a:srgbClr val="002060"/>
                </a:solidFill>
                <a:effectLst/>
                <a:latin typeface="Roboto" panose="02000000000000000000" pitchFamily="2" charset="0"/>
              </a:rPr>
              <a:t>• Additional features were created by employing delays and </a:t>
            </a:r>
            <a:r>
              <a:rPr lang="en-US" sz="2400" b="0" i="0" dirty="0" err="1">
                <a:solidFill>
                  <a:srgbClr val="002060"/>
                </a:solidFill>
                <a:effectLst/>
                <a:latin typeface="Roboto" panose="02000000000000000000" pitchFamily="2" charset="0"/>
              </a:rPr>
              <a:t>regularisation</a:t>
            </a:r>
            <a:r>
              <a:rPr lang="en-US" sz="2400" b="0" i="0" dirty="0">
                <a:solidFill>
                  <a:srgbClr val="002060"/>
                </a:solidFill>
                <a:effectLst/>
                <a:latin typeface="Roboto" panose="02000000000000000000" pitchFamily="2" charset="0"/>
              </a:rPr>
              <a:t> techniques such as ridge, lasso, and elastic net regression to lessen the effect of multicollinearity.</a:t>
            </a:r>
          </a:p>
          <a:p>
            <a:pPr algn="l"/>
            <a:r>
              <a:rPr lang="en-US" sz="2400" b="0" i="0" dirty="0">
                <a:solidFill>
                  <a:srgbClr val="002060"/>
                </a:solidFill>
                <a:effectLst/>
                <a:latin typeface="Roboto" panose="02000000000000000000" pitchFamily="2" charset="0"/>
              </a:rPr>
              <a:t>• Regression models such as the random forest regressor, the </a:t>
            </a:r>
            <a:r>
              <a:rPr lang="en-US" sz="2400" b="0" i="0" dirty="0" err="1">
                <a:solidFill>
                  <a:srgbClr val="002060"/>
                </a:solidFill>
                <a:effectLst/>
                <a:latin typeface="Roboto" panose="02000000000000000000" pitchFamily="2" charset="0"/>
              </a:rPr>
              <a:t>xgboost</a:t>
            </a:r>
            <a:r>
              <a:rPr lang="en-US" sz="2400" b="0" i="0" dirty="0">
                <a:solidFill>
                  <a:srgbClr val="002060"/>
                </a:solidFill>
                <a:effectLst/>
                <a:latin typeface="Roboto" panose="02000000000000000000" pitchFamily="2" charset="0"/>
              </a:rPr>
              <a:t> regressor, and the support vector regressor were created.</a:t>
            </a:r>
          </a:p>
          <a:p>
            <a:pPr algn="l"/>
            <a:r>
              <a:rPr lang="en-US" sz="2400" b="0" i="0" dirty="0">
                <a:solidFill>
                  <a:srgbClr val="002060"/>
                </a:solidFill>
                <a:effectLst/>
                <a:latin typeface="Roboto" panose="02000000000000000000" pitchFamily="2" charset="0"/>
              </a:rPr>
              <a:t>• To do time-series analysis, the time component was introduced and averaging techniques such as moving average, exponentially weighted moving average, and double exponentially weighted moving average were </a:t>
            </a:r>
            <a:r>
              <a:rPr lang="en-US" sz="2400" b="0" i="0" dirty="0" err="1">
                <a:solidFill>
                  <a:srgbClr val="002060"/>
                </a:solidFill>
                <a:effectLst/>
                <a:latin typeface="Roboto" panose="02000000000000000000" pitchFamily="2" charset="0"/>
              </a:rPr>
              <a:t>utilised</a:t>
            </a:r>
            <a:r>
              <a:rPr lang="en-US" sz="2400" b="0" i="0" dirty="0">
                <a:solidFill>
                  <a:srgbClr val="002060"/>
                </a:solidFill>
                <a:effectLst/>
                <a:latin typeface="Roboto" panose="02000000000000000000" pitchFamily="2" charset="0"/>
              </a:rPr>
              <a:t>.</a:t>
            </a:r>
          </a:p>
          <a:p>
            <a:pPr algn="l"/>
            <a:r>
              <a:rPr lang="en-US" sz="2400" b="0" i="0" dirty="0">
                <a:solidFill>
                  <a:srgbClr val="002060"/>
                </a:solidFill>
                <a:effectLst/>
                <a:latin typeface="Roboto" panose="02000000000000000000" pitchFamily="2" charset="0"/>
              </a:rPr>
              <a:t>• The presence of </a:t>
            </a:r>
            <a:r>
              <a:rPr lang="en-US" sz="2400" b="0" i="0" dirty="0" err="1">
                <a:solidFill>
                  <a:srgbClr val="002060"/>
                </a:solidFill>
                <a:effectLst/>
                <a:latin typeface="Roboto" panose="02000000000000000000" pitchFamily="2" charset="0"/>
              </a:rPr>
              <a:t>nonstationarity</a:t>
            </a:r>
            <a:r>
              <a:rPr lang="en-US" sz="2400" b="0" i="0" dirty="0">
                <a:solidFill>
                  <a:srgbClr val="002060"/>
                </a:solidFill>
                <a:effectLst/>
                <a:latin typeface="Roboto" panose="02000000000000000000" pitchFamily="2" charset="0"/>
              </a:rPr>
              <a:t> was </a:t>
            </a:r>
            <a:r>
              <a:rPr lang="en-US" sz="2400" b="0" i="0" dirty="0" err="1">
                <a:solidFill>
                  <a:srgbClr val="002060"/>
                </a:solidFill>
                <a:effectLst/>
                <a:latin typeface="Roboto" panose="02000000000000000000" pitchFamily="2" charset="0"/>
              </a:rPr>
              <a:t>recognised</a:t>
            </a:r>
            <a:r>
              <a:rPr lang="en-US" sz="2400" b="0" i="0" dirty="0">
                <a:solidFill>
                  <a:srgbClr val="002060"/>
                </a:solidFill>
                <a:effectLst/>
                <a:latin typeface="Roboto" panose="02000000000000000000" pitchFamily="2" charset="0"/>
              </a:rPr>
              <a:t>, and it was made stationary by taking lags and differences into account.</a:t>
            </a:r>
          </a:p>
        </p:txBody>
      </p:sp>
    </p:spTree>
    <p:extLst>
      <p:ext uri="{BB962C8B-B14F-4D97-AF65-F5344CB8AC3E}">
        <p14:creationId xmlns:p14="http://schemas.microsoft.com/office/powerpoint/2010/main" val="4243324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FF70A-9E72-3EBB-736D-20335F89F290}"/>
              </a:ext>
            </a:extLst>
          </p:cNvPr>
          <p:cNvSpPr>
            <a:spLocks noGrp="1"/>
          </p:cNvSpPr>
          <p:nvPr>
            <p:ph type="title"/>
          </p:nvPr>
        </p:nvSpPr>
        <p:spPr>
          <a:xfrm>
            <a:off x="677338" y="331649"/>
            <a:ext cx="8596668" cy="1320800"/>
          </a:xfrm>
        </p:spPr>
        <p:txBody>
          <a:bodyPr>
            <a:normAutofit/>
          </a:bodyPr>
          <a:lstStyle/>
          <a:p>
            <a:r>
              <a:rPr lang="en-US" b="1" u="sng" dirty="0">
                <a:solidFill>
                  <a:srgbClr val="FF0000"/>
                </a:solidFill>
                <a:latin typeface="Montserrat" panose="00000500000000000000" pitchFamily="2"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4C7B20BC-22E4-DC18-9F1C-04B393FFA89B}"/>
              </a:ext>
            </a:extLst>
          </p:cNvPr>
          <p:cNvSpPr>
            <a:spLocks noGrp="1"/>
          </p:cNvSpPr>
          <p:nvPr>
            <p:ph idx="1"/>
          </p:nvPr>
        </p:nvSpPr>
        <p:spPr>
          <a:xfrm>
            <a:off x="677338" y="1272213"/>
            <a:ext cx="8596668" cy="4769153"/>
          </a:xfrm>
        </p:spPr>
        <p:txBody>
          <a:bodyPr>
            <a:noAutofit/>
          </a:bodyPr>
          <a:lstStyle/>
          <a:p>
            <a:pPr marL="0" algn="just">
              <a:spcBef>
                <a:spcPts val="0"/>
              </a:spcBef>
              <a:spcAft>
                <a:spcPts val="751"/>
              </a:spcAft>
            </a:pPr>
            <a:endParaRPr lang="en-US" sz="2400" u="sng"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hlinkClick r:id="rId3">
                <a:extLst>
                  <a:ext uri="{A12FA001-AC4F-418D-AE19-62706E023703}">
                    <ahyp:hlinkClr xmlns:ahyp="http://schemas.microsoft.com/office/drawing/2018/hyperlinkcolor" val="tx"/>
                  </a:ext>
                </a:extLst>
              </a:hlinkClick>
            </a:endParaRPr>
          </a:p>
          <a:p>
            <a:pPr algn="just"/>
            <a:r>
              <a:rPr lang="en-US" sz="2400" b="1" dirty="0">
                <a:solidFill>
                  <a:srgbClr val="002060"/>
                </a:solidFill>
              </a:rPr>
              <a:t>YES bank is an abbreviation for Youth Enterprise Scheme Bank. Because the stock market is one of the most popular sectors, stock market price prediction is a popular issue for academics in both financial and technical fields. Our project's goal is to create a prediction model for close price prediction. A stock market is a public market in which shares of publicly traded corporations can be bought and </a:t>
            </a:r>
            <a:r>
              <a:rPr lang="en-US" sz="2400" b="1" dirty="0" err="1">
                <a:solidFill>
                  <a:srgbClr val="002060"/>
                </a:solidFill>
              </a:rPr>
              <a:t>sold.Stock</a:t>
            </a:r>
            <a:r>
              <a:rPr lang="en-US" sz="2400" b="1" dirty="0">
                <a:solidFill>
                  <a:srgbClr val="002060"/>
                </a:solidFill>
              </a:rPr>
              <a:t> price prediction using machine learning provides an estimate of the future worth of a company's stock and other financial assets traded on an </a:t>
            </a:r>
            <a:r>
              <a:rPr lang="en-US" sz="2400" b="1" dirty="0" err="1">
                <a:solidFill>
                  <a:srgbClr val="002060"/>
                </a:solidFill>
              </a:rPr>
              <a:t>exchange.The</a:t>
            </a:r>
            <a:r>
              <a:rPr lang="en-US" sz="2400" b="1" dirty="0">
                <a:solidFill>
                  <a:srgbClr val="002060"/>
                </a:solidFill>
              </a:rPr>
              <a:t> main point of predicting stock prices is to make large gains is the psychological aspect, namely crowd </a:t>
            </a:r>
            <a:r>
              <a:rPr lang="en-US" sz="2400" b="1" dirty="0" err="1">
                <a:solidFill>
                  <a:srgbClr val="002060"/>
                </a:solidFill>
              </a:rPr>
              <a:t>behaviour</a:t>
            </a:r>
            <a:r>
              <a:rPr lang="en-US" sz="2400" b="1" dirty="0">
                <a:solidFill>
                  <a:srgbClr val="002060"/>
                </a:solidFill>
              </a:rPr>
              <a:t>, is one of the factors involved in the prediction. All of these factors combine to make accurate prediction of share prices extremely difficult.</a:t>
            </a:r>
          </a:p>
        </p:txBody>
      </p:sp>
      <p:pic>
        <p:nvPicPr>
          <p:cNvPr id="6" name="Picture 5">
            <a:extLst>
              <a:ext uri="{FF2B5EF4-FFF2-40B4-BE49-F238E27FC236}">
                <a16:creationId xmlns:a16="http://schemas.microsoft.com/office/drawing/2014/main" id="{6A6A38E8-53B5-013E-A732-ADB812CB21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99956" y="4"/>
            <a:ext cx="992049" cy="992049"/>
          </a:xfrm>
          <a:prstGeom prst="rect">
            <a:avLst/>
          </a:prstGeom>
        </p:spPr>
      </p:pic>
    </p:spTree>
    <p:extLst>
      <p:ext uri="{BB962C8B-B14F-4D97-AF65-F5344CB8AC3E}">
        <p14:creationId xmlns:p14="http://schemas.microsoft.com/office/powerpoint/2010/main" val="3352202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5B25-39B8-7C3E-5BE6-6B67F7C159A6}"/>
              </a:ext>
            </a:extLst>
          </p:cNvPr>
          <p:cNvSpPr>
            <a:spLocks noGrp="1"/>
          </p:cNvSpPr>
          <p:nvPr>
            <p:ph type="title"/>
          </p:nvPr>
        </p:nvSpPr>
        <p:spPr>
          <a:xfrm>
            <a:off x="1024128" y="829994"/>
            <a:ext cx="4462272" cy="829994"/>
          </a:xfrm>
        </p:spPr>
        <p:txBody>
          <a:bodyPr/>
          <a:lstStyle/>
          <a:p>
            <a:endParaRPr lang="en-US" dirty="0"/>
          </a:p>
        </p:txBody>
      </p:sp>
      <p:pic>
        <p:nvPicPr>
          <p:cNvPr id="5" name="Picture 4">
            <a:extLst>
              <a:ext uri="{FF2B5EF4-FFF2-40B4-BE49-F238E27FC236}">
                <a16:creationId xmlns:a16="http://schemas.microsoft.com/office/drawing/2014/main" id="{26EE4946-9D0A-99DE-D503-33B87E8937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056012" cy="6858000"/>
          </a:xfrm>
          <a:prstGeom prst="rect">
            <a:avLst/>
          </a:prstGeom>
        </p:spPr>
      </p:pic>
      <p:pic>
        <p:nvPicPr>
          <p:cNvPr id="7" name="Picture 6">
            <a:extLst>
              <a:ext uri="{FF2B5EF4-FFF2-40B4-BE49-F238E27FC236}">
                <a16:creationId xmlns:a16="http://schemas.microsoft.com/office/drawing/2014/main" id="{AAB2A174-57F6-6472-0B45-8047C0A56A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12192000" cy="7104184"/>
          </a:xfrm>
          <a:prstGeom prst="rect">
            <a:avLst/>
          </a:prstGeom>
        </p:spPr>
      </p:pic>
    </p:spTree>
    <p:extLst>
      <p:ext uri="{BB962C8B-B14F-4D97-AF65-F5344CB8AC3E}">
        <p14:creationId xmlns:p14="http://schemas.microsoft.com/office/powerpoint/2010/main" val="2907850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FF70A-9E72-3EBB-736D-20335F89F290}"/>
              </a:ext>
            </a:extLst>
          </p:cNvPr>
          <p:cNvSpPr>
            <a:spLocks noGrp="1"/>
          </p:cNvSpPr>
          <p:nvPr>
            <p:ph type="title"/>
          </p:nvPr>
        </p:nvSpPr>
        <p:spPr>
          <a:xfrm>
            <a:off x="677338" y="331649"/>
            <a:ext cx="8596668" cy="1320800"/>
          </a:xfrm>
        </p:spPr>
        <p:txBody>
          <a:bodyPr>
            <a:normAutofit/>
          </a:bodyPr>
          <a:lstStyle/>
          <a:p>
            <a:r>
              <a:rPr lang="en-US" b="1" u="sng" dirty="0">
                <a:solidFill>
                  <a:srgbClr val="FF0000"/>
                </a:solidFill>
                <a:latin typeface="Montserrat" panose="00000500000000000000" pitchFamily="2" charset="0"/>
              </a:rPr>
              <a:t>Objective</a:t>
            </a:r>
            <a:endParaRPr lang="en-US" b="1" u="sng" dirty="0">
              <a:solidFill>
                <a:srgbClr val="FF0000"/>
              </a:solidFill>
              <a:latin typeface="Montserrat" panose="00000500000000000000" pitchFamily="2" charset="0"/>
              <a:cs typeface="Calibri" panose="020F0502020204030204" pitchFamily="34" charset="0"/>
            </a:endParaRPr>
          </a:p>
        </p:txBody>
      </p:sp>
      <p:sp>
        <p:nvSpPr>
          <p:cNvPr id="3" name="Content Placeholder 2">
            <a:extLst>
              <a:ext uri="{FF2B5EF4-FFF2-40B4-BE49-F238E27FC236}">
                <a16:creationId xmlns:a16="http://schemas.microsoft.com/office/drawing/2014/main" id="{4C7B20BC-22E4-DC18-9F1C-04B393FFA89B}"/>
              </a:ext>
            </a:extLst>
          </p:cNvPr>
          <p:cNvSpPr>
            <a:spLocks noGrp="1"/>
          </p:cNvSpPr>
          <p:nvPr>
            <p:ph idx="1"/>
          </p:nvPr>
        </p:nvSpPr>
        <p:spPr>
          <a:xfrm>
            <a:off x="677338" y="1272213"/>
            <a:ext cx="8596668" cy="4769153"/>
          </a:xfrm>
        </p:spPr>
        <p:txBody>
          <a:bodyPr>
            <a:normAutofit/>
          </a:bodyPr>
          <a:lstStyle/>
          <a:p>
            <a:pPr marL="0" algn="just">
              <a:spcBef>
                <a:spcPts val="0"/>
              </a:spcBef>
              <a:spcAft>
                <a:spcPts val="751"/>
              </a:spcAft>
            </a:pPr>
            <a:endParaRPr lang="en-US" sz="2000" u="sng" dirty="0">
              <a:solidFill>
                <a:srgbClr val="002060"/>
              </a:solidFill>
              <a:effectLst>
                <a:outerShdw blurRad="38100" dist="19050" dir="2700000" algn="tl">
                  <a:schemeClr val="dk1">
                    <a:alpha val="40000"/>
                  </a:schemeClr>
                </a:outerShdw>
              </a:effectLst>
              <a:latin typeface="Calibri Light" panose="020F0302020204030204" pitchFamily="34" charset="0"/>
              <a:ea typeface="Times New Roman" panose="02020603050405020304" pitchFamily="18" charset="0"/>
              <a:cs typeface="Calibri Light" panose="020F0302020204030204" pitchFamily="34" charset="0"/>
              <a:hlinkClick r:id="rId3">
                <a:extLst>
                  <a:ext uri="{A12FA001-AC4F-418D-AE19-62706E023703}">
                    <ahyp:hlinkClr xmlns:ahyp="http://schemas.microsoft.com/office/drawing/2018/hyperlinkcolor" val="tx"/>
                  </a:ext>
                </a:extLst>
              </a:hlinkClick>
            </a:endParaRPr>
          </a:p>
          <a:p>
            <a:endParaRPr lang="en-US" dirty="0"/>
          </a:p>
        </p:txBody>
      </p:sp>
      <p:pic>
        <p:nvPicPr>
          <p:cNvPr id="6" name="Picture 5">
            <a:extLst>
              <a:ext uri="{FF2B5EF4-FFF2-40B4-BE49-F238E27FC236}">
                <a16:creationId xmlns:a16="http://schemas.microsoft.com/office/drawing/2014/main" id="{6A6A38E8-53B5-013E-A732-ADB812CB21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99956" y="4"/>
            <a:ext cx="992049" cy="992049"/>
          </a:xfrm>
          <a:prstGeom prst="rect">
            <a:avLst/>
          </a:prstGeom>
        </p:spPr>
      </p:pic>
      <p:sp>
        <p:nvSpPr>
          <p:cNvPr id="5" name="TextBox 4">
            <a:extLst>
              <a:ext uri="{FF2B5EF4-FFF2-40B4-BE49-F238E27FC236}">
                <a16:creationId xmlns:a16="http://schemas.microsoft.com/office/drawing/2014/main" id="{4BB098DF-C2BB-C094-29A4-2221E30D64E3}"/>
              </a:ext>
            </a:extLst>
          </p:cNvPr>
          <p:cNvSpPr txBox="1"/>
          <p:nvPr/>
        </p:nvSpPr>
        <p:spPr>
          <a:xfrm>
            <a:off x="677338" y="1420837"/>
            <a:ext cx="8470178" cy="4524315"/>
          </a:xfrm>
          <a:prstGeom prst="rect">
            <a:avLst/>
          </a:prstGeom>
          <a:noFill/>
        </p:spPr>
        <p:txBody>
          <a:bodyPr wrap="square">
            <a:spAutoFit/>
          </a:bodyPr>
          <a:lstStyle/>
          <a:p>
            <a:r>
              <a:rPr lang="en-US" sz="2400" b="1" dirty="0">
                <a:solidFill>
                  <a:srgbClr val="002060"/>
                </a:solidFill>
              </a:rPr>
              <a:t>Yes Bank is a well-known banking institution in India. It has been in the headlines since 2018 due to the Rana Kapoor fraud </a:t>
            </a:r>
            <a:r>
              <a:rPr lang="en-US" sz="2400" b="1" dirty="0" err="1">
                <a:solidFill>
                  <a:srgbClr val="002060"/>
                </a:solidFill>
              </a:rPr>
              <a:t>case.Because</a:t>
            </a:r>
            <a:r>
              <a:rPr lang="en-US" sz="2400" b="1" dirty="0">
                <a:solidFill>
                  <a:srgbClr val="002060"/>
                </a:solidFill>
              </a:rPr>
              <a:t> of this, it was intriguing to </a:t>
            </a:r>
            <a:r>
              <a:rPr lang="en-US" sz="2400" b="1" dirty="0" err="1">
                <a:solidFill>
                  <a:srgbClr val="002060"/>
                </a:solidFill>
              </a:rPr>
              <a:t>analyse</a:t>
            </a:r>
            <a:r>
              <a:rPr lang="en-US" sz="2400" b="1" dirty="0">
                <a:solidFill>
                  <a:srgbClr val="002060"/>
                </a:solidFill>
              </a:rPr>
              <a:t> how it affected the company's stock values and whether any forecasting models can do justice to such situations. This dataset contains the bank's monthly stock prices since its inception, including the closing, starting, highest, and lowest stock values for each </a:t>
            </a:r>
            <a:r>
              <a:rPr lang="en-US" sz="2400" b="1" dirty="0" err="1">
                <a:solidFill>
                  <a:srgbClr val="002060"/>
                </a:solidFill>
              </a:rPr>
              <a:t>month.The</a:t>
            </a:r>
            <a:r>
              <a:rPr lang="en-US" sz="2400" b="1" dirty="0">
                <a:solidFill>
                  <a:srgbClr val="002060"/>
                </a:solidFill>
              </a:rPr>
              <a:t> main goal is to forecast the stock's monthly closing </a:t>
            </a:r>
            <a:r>
              <a:rPr lang="en-US" sz="2400" b="1" dirty="0" err="1">
                <a:solidFill>
                  <a:srgbClr val="002060"/>
                </a:solidFill>
              </a:rPr>
              <a:t>price.This</a:t>
            </a:r>
            <a:r>
              <a:rPr lang="en-US" sz="2400" b="1" dirty="0">
                <a:solidFill>
                  <a:srgbClr val="002060"/>
                </a:solidFill>
              </a:rPr>
              <a:t> dataset contains YES BANK's monthly stock prices since its creation, including the closing, starting, highest, and lowest stock values for each </a:t>
            </a:r>
            <a:r>
              <a:rPr lang="en-US" sz="2400" b="1" dirty="0" err="1">
                <a:solidFill>
                  <a:srgbClr val="002060"/>
                </a:solidFill>
              </a:rPr>
              <a:t>month.The</a:t>
            </a:r>
            <a:r>
              <a:rPr lang="en-US" sz="2400" b="1" dirty="0">
                <a:solidFill>
                  <a:srgbClr val="002060"/>
                </a:solidFill>
              </a:rPr>
              <a:t> main goal is to forecast the stock's monthly closing price.</a:t>
            </a:r>
          </a:p>
        </p:txBody>
      </p:sp>
    </p:spTree>
    <p:extLst>
      <p:ext uri="{BB962C8B-B14F-4D97-AF65-F5344CB8AC3E}">
        <p14:creationId xmlns:p14="http://schemas.microsoft.com/office/powerpoint/2010/main" val="3546554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90B89-20F1-01A6-54BE-6E4A00898A2C}"/>
              </a:ext>
            </a:extLst>
          </p:cNvPr>
          <p:cNvSpPr>
            <a:spLocks noGrp="1"/>
          </p:cNvSpPr>
          <p:nvPr>
            <p:ph type="title"/>
          </p:nvPr>
        </p:nvSpPr>
        <p:spPr>
          <a:xfrm>
            <a:off x="399042" y="178909"/>
            <a:ext cx="8596668" cy="503583"/>
          </a:xfrm>
        </p:spPr>
        <p:txBody>
          <a:bodyPr>
            <a:normAutofit fontScale="90000"/>
          </a:bodyPr>
          <a:lstStyle/>
          <a:p>
            <a:br>
              <a:rPr lang="en-US" sz="4400" b="1" u="sng" dirty="0">
                <a:solidFill>
                  <a:srgbClr val="C00000"/>
                </a:solidFill>
                <a:latin typeface="Montserrat" panose="00000500000000000000" pitchFamily="2" charset="0"/>
                <a:ea typeface="Times New Roman" panose="02020603050405020304" pitchFamily="18" charset="0"/>
              </a:rPr>
            </a:br>
            <a:r>
              <a:rPr lang="en-US" sz="4400" b="1" u="sng" dirty="0">
                <a:solidFill>
                  <a:srgbClr val="FF0000"/>
                </a:solidFill>
                <a:latin typeface="Montserrat" panose="00000500000000000000" pitchFamily="2" charset="0"/>
                <a:ea typeface="Times New Roman" panose="02020603050405020304" pitchFamily="18" charset="0"/>
              </a:rPr>
              <a:t>Data Description</a:t>
            </a:r>
            <a:br>
              <a:rPr lang="en-US" sz="1800" b="1" dirty="0">
                <a:solidFill>
                  <a:srgbClr val="C00000"/>
                </a:solidFill>
                <a:latin typeface="Montserrat" panose="00000500000000000000" pitchFamily="2" charset="0"/>
                <a:ea typeface="Times New Roman" panose="02020603050405020304" pitchFamily="18" charset="0"/>
              </a:rPr>
            </a:br>
            <a:endParaRPr lang="en-US" b="1" dirty="0">
              <a:solidFill>
                <a:srgbClr val="C00000"/>
              </a:solidFill>
              <a:latin typeface="Montserrat" panose="00000500000000000000" pitchFamily="2" charset="0"/>
            </a:endParaRPr>
          </a:p>
        </p:txBody>
      </p:sp>
      <p:sp>
        <p:nvSpPr>
          <p:cNvPr id="3" name="Content Placeholder 2">
            <a:extLst>
              <a:ext uri="{FF2B5EF4-FFF2-40B4-BE49-F238E27FC236}">
                <a16:creationId xmlns:a16="http://schemas.microsoft.com/office/drawing/2014/main" id="{F329F18F-DC5F-9DB6-37FD-2DEDCA48AC0C}"/>
              </a:ext>
            </a:extLst>
          </p:cNvPr>
          <p:cNvSpPr>
            <a:spLocks noGrp="1"/>
          </p:cNvSpPr>
          <p:nvPr>
            <p:ph idx="1"/>
          </p:nvPr>
        </p:nvSpPr>
        <p:spPr>
          <a:xfrm>
            <a:off x="172278" y="844062"/>
            <a:ext cx="11644583" cy="5835038"/>
          </a:xfrm>
        </p:spPr>
        <p:txBody>
          <a:bodyPr numCol="2" spcCol="365760">
            <a:normAutofit/>
          </a:bodyPr>
          <a:lstStyle/>
          <a:p>
            <a:pPr algn="just"/>
            <a:r>
              <a:rPr lang="en-US" b="1" dirty="0">
                <a:solidFill>
                  <a:srgbClr val="002060"/>
                </a:solidFill>
              </a:rPr>
              <a:t>Data Description: It is critical to comprehend the data before conducting any operations on it. We examined the dataset after loading it by inspecting a few of the initial and end rows. We examined the dataset's form and discovered that it has 185 rows and 5 feature </a:t>
            </a:r>
            <a:r>
              <a:rPr lang="en-US" b="1" dirty="0" err="1">
                <a:solidFill>
                  <a:srgbClr val="002060"/>
                </a:solidFill>
              </a:rPr>
              <a:t>columns.Let's</a:t>
            </a:r>
            <a:r>
              <a:rPr lang="en-US" b="1" dirty="0">
                <a:solidFill>
                  <a:srgbClr val="002060"/>
                </a:solidFill>
              </a:rPr>
              <a:t> look at the features in our dataset.• Date: It denotes the date of the investment (in our example, the month and year).</a:t>
            </a:r>
          </a:p>
          <a:p>
            <a:endParaRPr lang="en-US" dirty="0">
              <a:solidFill>
                <a:srgbClr val="002060"/>
              </a:solidFill>
              <a:latin typeface="Montserrat" panose="00000500000000000000" pitchFamily="2" charset="0"/>
            </a:endParaRPr>
          </a:p>
          <a:p>
            <a:endParaRPr lang="en-US" dirty="0">
              <a:solidFill>
                <a:srgbClr val="002060"/>
              </a:solidFill>
              <a:latin typeface="Montserrat" panose="00000500000000000000" pitchFamily="2" charset="0"/>
            </a:endParaRPr>
          </a:p>
          <a:p>
            <a:endParaRPr lang="en-US" dirty="0">
              <a:solidFill>
                <a:srgbClr val="002060"/>
              </a:solidFill>
              <a:latin typeface="Montserrat" panose="00000500000000000000" pitchFamily="2" charset="0"/>
            </a:endParaRPr>
          </a:p>
          <a:p>
            <a:endParaRPr lang="en-US" dirty="0">
              <a:solidFill>
                <a:srgbClr val="002060"/>
              </a:solidFill>
              <a:latin typeface="Montserrat" panose="00000500000000000000" pitchFamily="2" charset="0"/>
            </a:endParaRPr>
          </a:p>
          <a:p>
            <a:pPr marL="0" indent="0">
              <a:buNone/>
            </a:pPr>
            <a:endParaRPr lang="en-US" dirty="0">
              <a:solidFill>
                <a:srgbClr val="002060"/>
              </a:solidFill>
              <a:latin typeface="Montserrat" panose="00000500000000000000" pitchFamily="2" charset="0"/>
            </a:endParaRPr>
          </a:p>
          <a:p>
            <a:pPr algn="just"/>
            <a:r>
              <a:rPr lang="en-US" b="1" dirty="0">
                <a:solidFill>
                  <a:srgbClr val="002060"/>
                </a:solidFill>
              </a:rPr>
              <a:t>• </a:t>
            </a:r>
            <a:r>
              <a:rPr lang="en-US" b="1" u="sng" dirty="0">
                <a:solidFill>
                  <a:srgbClr val="002060"/>
                </a:solidFill>
              </a:rPr>
              <a:t>Open</a:t>
            </a:r>
            <a:r>
              <a:rPr lang="en-US" b="1" dirty="0">
                <a:solidFill>
                  <a:srgbClr val="002060"/>
                </a:solidFill>
              </a:rPr>
              <a:t>: The price at which a stock began trading when the opening bell rang.</a:t>
            </a:r>
          </a:p>
          <a:p>
            <a:pPr algn="just"/>
            <a:r>
              <a:rPr lang="en-US" b="1" dirty="0">
                <a:solidFill>
                  <a:srgbClr val="002060"/>
                </a:solidFill>
              </a:rPr>
              <a:t>• </a:t>
            </a:r>
            <a:r>
              <a:rPr lang="en-US" b="1" u="sng" dirty="0">
                <a:solidFill>
                  <a:srgbClr val="002060"/>
                </a:solidFill>
              </a:rPr>
              <a:t>High:</a:t>
            </a:r>
            <a:r>
              <a:rPr lang="en-US" b="1" dirty="0">
                <a:solidFill>
                  <a:srgbClr val="002060"/>
                </a:solidFill>
              </a:rPr>
              <a:t> The highest prices in a specific time period are referred to be high.</a:t>
            </a:r>
          </a:p>
          <a:p>
            <a:pPr algn="just"/>
            <a:r>
              <a:rPr lang="en-US" b="1" dirty="0">
                <a:solidFill>
                  <a:srgbClr val="002060"/>
                </a:solidFill>
              </a:rPr>
              <a:t>• </a:t>
            </a:r>
            <a:r>
              <a:rPr lang="en-US" b="1" u="sng" dirty="0">
                <a:solidFill>
                  <a:srgbClr val="002060"/>
                </a:solidFill>
              </a:rPr>
              <a:t>Low:</a:t>
            </a:r>
            <a:r>
              <a:rPr lang="en-US" b="1" dirty="0">
                <a:solidFill>
                  <a:srgbClr val="002060"/>
                </a:solidFill>
              </a:rPr>
              <a:t> The lowest prices in a certain time period are referred to as low.</a:t>
            </a:r>
          </a:p>
          <a:p>
            <a:pPr algn="just"/>
            <a:r>
              <a:rPr lang="en-US" b="1" dirty="0">
                <a:solidFill>
                  <a:srgbClr val="002060"/>
                </a:solidFill>
              </a:rPr>
              <a:t>• </a:t>
            </a:r>
            <a:r>
              <a:rPr lang="en-US" b="1" u="sng" dirty="0">
                <a:solidFill>
                  <a:srgbClr val="002060"/>
                </a:solidFill>
              </a:rPr>
              <a:t>Close</a:t>
            </a:r>
            <a:r>
              <a:rPr lang="en-US" b="1" dirty="0">
                <a:solidFill>
                  <a:srgbClr val="002060"/>
                </a:solidFill>
              </a:rPr>
              <a:t>: A person's pricing is referred to as close.</a:t>
            </a:r>
          </a:p>
        </p:txBody>
      </p:sp>
      <p:pic>
        <p:nvPicPr>
          <p:cNvPr id="5" name="Picture 4">
            <a:extLst>
              <a:ext uri="{FF2B5EF4-FFF2-40B4-BE49-F238E27FC236}">
                <a16:creationId xmlns:a16="http://schemas.microsoft.com/office/drawing/2014/main" id="{661479C9-F91E-6766-37D3-2C5E2832EC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9956" y="4"/>
            <a:ext cx="992049" cy="992049"/>
          </a:xfrm>
          <a:prstGeom prst="rect">
            <a:avLst/>
          </a:prstGeom>
        </p:spPr>
      </p:pic>
    </p:spTree>
    <p:extLst>
      <p:ext uri="{BB962C8B-B14F-4D97-AF65-F5344CB8AC3E}">
        <p14:creationId xmlns:p14="http://schemas.microsoft.com/office/powerpoint/2010/main" val="243587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90B89-20F1-01A6-54BE-6E4A00898A2C}"/>
              </a:ext>
            </a:extLst>
          </p:cNvPr>
          <p:cNvSpPr>
            <a:spLocks noGrp="1"/>
          </p:cNvSpPr>
          <p:nvPr>
            <p:ph type="title"/>
          </p:nvPr>
        </p:nvSpPr>
        <p:spPr>
          <a:xfrm>
            <a:off x="399042" y="178909"/>
            <a:ext cx="9743764" cy="813144"/>
          </a:xfrm>
        </p:spPr>
        <p:txBody>
          <a:bodyPr>
            <a:noAutofit/>
          </a:bodyPr>
          <a:lstStyle/>
          <a:p>
            <a:pPr algn="ctr"/>
            <a:br>
              <a:rPr lang="en-US" sz="4400" u="sng" dirty="0">
                <a:solidFill>
                  <a:srgbClr val="FF0000"/>
                </a:solidFill>
                <a:latin typeface="Montserrat" panose="00000500000000000000" pitchFamily="2" charset="0"/>
                <a:ea typeface="Times New Roman" panose="02020603050405020304" pitchFamily="18" charset="0"/>
              </a:rPr>
            </a:br>
            <a:r>
              <a:rPr lang="en-US" sz="4400" b="1" u="sng" dirty="0">
                <a:solidFill>
                  <a:srgbClr val="FF0000"/>
                </a:solidFill>
                <a:latin typeface="Montserrat" panose="00000500000000000000" pitchFamily="2" charset="0"/>
              </a:rPr>
              <a:t>EDA : Visualizing our dependent variable</a:t>
            </a:r>
            <a:br>
              <a:rPr lang="en-US" sz="4400" dirty="0">
                <a:solidFill>
                  <a:srgbClr val="FF0000"/>
                </a:solidFill>
                <a:latin typeface="Montserrat" panose="00000500000000000000" pitchFamily="2" charset="0"/>
                <a:ea typeface="Times New Roman" panose="02020603050405020304" pitchFamily="18" charset="0"/>
              </a:rPr>
            </a:br>
            <a:endParaRPr lang="en-US" sz="4400" dirty="0">
              <a:solidFill>
                <a:srgbClr val="FF0000"/>
              </a:solidFill>
              <a:latin typeface="Montserrat" panose="00000500000000000000" pitchFamily="2" charset="0"/>
            </a:endParaRPr>
          </a:p>
        </p:txBody>
      </p:sp>
      <p:pic>
        <p:nvPicPr>
          <p:cNvPr id="5" name="Picture 4">
            <a:extLst>
              <a:ext uri="{FF2B5EF4-FFF2-40B4-BE49-F238E27FC236}">
                <a16:creationId xmlns:a16="http://schemas.microsoft.com/office/drawing/2014/main" id="{661479C9-F91E-6766-37D3-2C5E2832EC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9956" y="4"/>
            <a:ext cx="992049" cy="992049"/>
          </a:xfrm>
          <a:prstGeom prst="rect">
            <a:avLst/>
          </a:prstGeom>
        </p:spPr>
      </p:pic>
      <p:sp>
        <p:nvSpPr>
          <p:cNvPr id="4" name="TextBox 3">
            <a:extLst>
              <a:ext uri="{FF2B5EF4-FFF2-40B4-BE49-F238E27FC236}">
                <a16:creationId xmlns:a16="http://schemas.microsoft.com/office/drawing/2014/main" id="{DA816CE3-9518-55BB-9BBE-415C3F6DCA67}"/>
              </a:ext>
            </a:extLst>
          </p:cNvPr>
          <p:cNvSpPr txBox="1"/>
          <p:nvPr/>
        </p:nvSpPr>
        <p:spPr>
          <a:xfrm>
            <a:off x="399042" y="1420837"/>
            <a:ext cx="3202287" cy="4524315"/>
          </a:xfrm>
          <a:prstGeom prst="rect">
            <a:avLst/>
          </a:prstGeom>
          <a:noFill/>
        </p:spPr>
        <p:txBody>
          <a:bodyPr wrap="square" rtlCol="0">
            <a:spAutoFit/>
          </a:bodyPr>
          <a:lstStyle/>
          <a:p>
            <a:r>
              <a:rPr lang="en-US" sz="2400" b="1" dirty="0">
                <a:solidFill>
                  <a:srgbClr val="002060"/>
                </a:solidFill>
              </a:rPr>
              <a:t>The. graph depicts how the closing price changes with each passing </a:t>
            </a:r>
            <a:r>
              <a:rPr lang="en-US" sz="2400" b="1" dirty="0" err="1">
                <a:solidFill>
                  <a:srgbClr val="002060"/>
                </a:solidFill>
              </a:rPr>
              <a:t>year.The</a:t>
            </a:r>
            <a:r>
              <a:rPr lang="en-US" sz="2400" b="1" dirty="0">
                <a:solidFill>
                  <a:srgbClr val="002060"/>
                </a:solidFill>
              </a:rPr>
              <a:t> graph plainly shows that around 2018, when the fraud case involving Rana Kapoor came to light, there was a definite dramatic drop in the stock price of Yes Bank data</a:t>
            </a:r>
          </a:p>
        </p:txBody>
      </p:sp>
      <p:pic>
        <p:nvPicPr>
          <p:cNvPr id="8" name="Content Placeholder 7">
            <a:extLst>
              <a:ext uri="{FF2B5EF4-FFF2-40B4-BE49-F238E27FC236}">
                <a16:creationId xmlns:a16="http://schemas.microsoft.com/office/drawing/2014/main" id="{0F999106-5CC5-F687-1D8C-C8804B3742B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601329" y="1322363"/>
            <a:ext cx="8590671" cy="4372287"/>
          </a:xfrm>
        </p:spPr>
      </p:pic>
    </p:spTree>
    <p:extLst>
      <p:ext uri="{BB962C8B-B14F-4D97-AF65-F5344CB8AC3E}">
        <p14:creationId xmlns:p14="http://schemas.microsoft.com/office/powerpoint/2010/main" val="3209618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767846-4789-F711-99B1-7E2C0B2BA6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9956" y="4"/>
            <a:ext cx="992049" cy="992049"/>
          </a:xfrm>
          <a:prstGeom prst="rect">
            <a:avLst/>
          </a:prstGeom>
        </p:spPr>
      </p:pic>
      <p:pic>
        <p:nvPicPr>
          <p:cNvPr id="2050" name="Picture 2">
            <a:extLst>
              <a:ext uri="{FF2B5EF4-FFF2-40B4-BE49-F238E27FC236}">
                <a16:creationId xmlns:a16="http://schemas.microsoft.com/office/drawing/2014/main" id="{53FE3F95-133F-51D6-53E8-EC947D631338}"/>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148861" y="112542"/>
            <a:ext cx="4783018" cy="41359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A865F59-E138-4D1D-985F-31329FB6E7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0122" y="112542"/>
            <a:ext cx="4939833" cy="41359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E7898B7-6880-B82C-D682-6AE54D4BD3DA}"/>
              </a:ext>
            </a:extLst>
          </p:cNvPr>
          <p:cNvSpPr txBox="1"/>
          <p:nvPr/>
        </p:nvSpPr>
        <p:spPr>
          <a:xfrm>
            <a:off x="801858" y="4431323"/>
            <a:ext cx="10297551" cy="1938992"/>
          </a:xfrm>
          <a:prstGeom prst="rect">
            <a:avLst/>
          </a:prstGeom>
          <a:noFill/>
        </p:spPr>
        <p:txBody>
          <a:bodyPr wrap="square" rtlCol="0">
            <a:spAutoFit/>
          </a:bodyPr>
          <a:lstStyle/>
          <a:p>
            <a:r>
              <a:rPr lang="en-US" sz="2400" b="1" dirty="0">
                <a:solidFill>
                  <a:srgbClr val="002060"/>
                </a:solidFill>
              </a:rPr>
              <a:t>The dependent variable is plotted. We can observe that our dependent variable proximity is </a:t>
            </a:r>
            <a:r>
              <a:rPr lang="en-US" sz="2400" b="1" dirty="0" err="1">
                <a:solidFill>
                  <a:srgbClr val="002060"/>
                </a:solidFill>
              </a:rPr>
              <a:t>biassed</a:t>
            </a:r>
            <a:r>
              <a:rPr lang="en-US" sz="2400" b="1" dirty="0">
                <a:solidFill>
                  <a:srgbClr val="002060"/>
                </a:solidFill>
              </a:rPr>
              <a:t> positively (as seen on the left).So we apply a log transform to it and plot the result, as seen in the right chart. This approximates the normal distribution and is ideal for the performance of our model. Our mean and median are now almost equal.</a:t>
            </a:r>
          </a:p>
        </p:txBody>
      </p:sp>
    </p:spTree>
    <p:extLst>
      <p:ext uri="{BB962C8B-B14F-4D97-AF65-F5344CB8AC3E}">
        <p14:creationId xmlns:p14="http://schemas.microsoft.com/office/powerpoint/2010/main" val="786873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B9909-81FF-BE87-F1C0-03986A278B40}"/>
              </a:ext>
            </a:extLst>
          </p:cNvPr>
          <p:cNvSpPr>
            <a:spLocks noGrp="1"/>
          </p:cNvSpPr>
          <p:nvPr>
            <p:ph type="title"/>
          </p:nvPr>
        </p:nvSpPr>
        <p:spPr>
          <a:xfrm>
            <a:off x="677335" y="441620"/>
            <a:ext cx="7974297" cy="870345"/>
          </a:xfrm>
        </p:spPr>
        <p:txBody>
          <a:bodyPr>
            <a:normAutofit fontScale="90000"/>
          </a:bodyPr>
          <a:lstStyle/>
          <a:p>
            <a:br>
              <a:rPr lang="en-US" sz="1800" b="1" u="sng" dirty="0">
                <a:solidFill>
                  <a:srgbClr val="C00000"/>
                </a:solidFill>
                <a:latin typeface="Times New Roman" panose="02020603050405020304" pitchFamily="18" charset="0"/>
                <a:ea typeface="Times New Roman" panose="02020603050405020304" pitchFamily="18" charset="0"/>
              </a:rPr>
            </a:br>
            <a:endParaRPr lang="en-US" b="1" u="sng" dirty="0">
              <a:solidFill>
                <a:srgbClr val="C00000"/>
              </a:solidFill>
            </a:endParaRPr>
          </a:p>
        </p:txBody>
      </p:sp>
      <p:sp>
        <p:nvSpPr>
          <p:cNvPr id="4" name="TextBox 139">
            <a:extLst>
              <a:ext uri="{FF2B5EF4-FFF2-40B4-BE49-F238E27FC236}">
                <a16:creationId xmlns:a16="http://schemas.microsoft.com/office/drawing/2014/main" id="{74516A79-3F58-B6A7-1CB5-8D984A2EF719}"/>
              </a:ext>
            </a:extLst>
          </p:cNvPr>
          <p:cNvSpPr txBox="1">
            <a:spLocks noGrp="1"/>
          </p:cNvSpPr>
          <p:nvPr>
            <p:ph idx="1"/>
          </p:nvPr>
        </p:nvSpPr>
        <p:spPr>
          <a:xfrm>
            <a:off x="0" y="6336328"/>
            <a:ext cx="154746" cy="457199"/>
          </a:xfrm>
          <a:prstGeom prst="rect">
            <a:avLst/>
          </a:prstGeom>
          <a:noFill/>
        </p:spPr>
        <p:txBody>
          <a:bodyPr wrap="square" rtlCol="0">
            <a:noAutofit/>
            <a:scene3d>
              <a:camera prst="orthographicFront"/>
              <a:lightRig rig="harsh" dir="t"/>
            </a:scene3d>
            <a:sp3d extrusionH="57150" prstMaterial="matte">
              <a:bevelT w="63500" h="12700" prst="angle"/>
              <a:contourClr>
                <a:schemeClr val="bg1">
                  <a:lumMod val="65000"/>
                </a:schemeClr>
              </a:contourClr>
            </a:sp3d>
          </a:bodyPr>
          <a:lstStyle/>
          <a:p>
            <a:pPr marL="0" indent="0">
              <a:lnSpc>
                <a:spcPct val="107000"/>
              </a:lnSpc>
              <a:spcBef>
                <a:spcPts val="0"/>
              </a:spcBef>
              <a:spcAft>
                <a:spcPts val="800"/>
              </a:spcAft>
              <a:buNone/>
            </a:pPr>
            <a:endParaRPr lang="en-US" sz="1100" u="sng"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50">
            <a:extLst>
              <a:ext uri="{FF2B5EF4-FFF2-40B4-BE49-F238E27FC236}">
                <a16:creationId xmlns:a16="http://schemas.microsoft.com/office/drawing/2014/main" id="{19B7ABEB-AED6-3411-0B1F-0939057EC772}"/>
              </a:ext>
            </a:extLst>
          </p:cNvPr>
          <p:cNvSpPr>
            <a:spLocks noChangeArrowheads="1"/>
          </p:cNvSpPr>
          <p:nvPr/>
        </p:nvSpPr>
        <p:spPr bwMode="auto">
          <a:xfrm>
            <a:off x="1" y="-18466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u="sng"/>
          </a:p>
        </p:txBody>
      </p:sp>
      <p:pic>
        <p:nvPicPr>
          <p:cNvPr id="3074" name="Picture 2">
            <a:extLst>
              <a:ext uri="{FF2B5EF4-FFF2-40B4-BE49-F238E27FC236}">
                <a16:creationId xmlns:a16="http://schemas.microsoft.com/office/drawing/2014/main" id="{00BBBF7E-B973-F0B6-6337-D2C28AC739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2952" y="1167617"/>
            <a:ext cx="4191304" cy="267286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BA9D2910-0239-82C1-6515-A7D2DA22FE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67617"/>
            <a:ext cx="4472952" cy="267286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B08AD87F-0043-C87D-EA44-932D70E519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64256" y="1167617"/>
            <a:ext cx="3527744" cy="267286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0E41939-B110-EAA4-E4B7-C8CC23ECB38F}"/>
              </a:ext>
            </a:extLst>
          </p:cNvPr>
          <p:cNvSpPr txBox="1"/>
          <p:nvPr/>
        </p:nvSpPr>
        <p:spPr>
          <a:xfrm>
            <a:off x="1083211" y="4072741"/>
            <a:ext cx="9580099" cy="1815882"/>
          </a:xfrm>
          <a:prstGeom prst="rect">
            <a:avLst/>
          </a:prstGeom>
          <a:noFill/>
        </p:spPr>
        <p:txBody>
          <a:bodyPr wrap="square" rtlCol="0">
            <a:spAutoFit/>
          </a:bodyPr>
          <a:lstStyle/>
          <a:p>
            <a:r>
              <a:rPr lang="en-US" sz="2800" b="1" dirty="0">
                <a:solidFill>
                  <a:srgbClr val="002060"/>
                </a:solidFill>
              </a:rPr>
              <a:t>As we can see, there is a linear relationship and a high correlation between each independent variable and our dependent variable. Additionally, the value of correlation between dependent variable Close and feature High is 0.985.</a:t>
            </a:r>
          </a:p>
        </p:txBody>
      </p:sp>
      <p:sp>
        <p:nvSpPr>
          <p:cNvPr id="55" name="TextBox 54">
            <a:extLst>
              <a:ext uri="{FF2B5EF4-FFF2-40B4-BE49-F238E27FC236}">
                <a16:creationId xmlns:a16="http://schemas.microsoft.com/office/drawing/2014/main" id="{210CF211-F412-B342-CA0D-7AB483323861}"/>
              </a:ext>
            </a:extLst>
          </p:cNvPr>
          <p:cNvSpPr txBox="1"/>
          <p:nvPr/>
        </p:nvSpPr>
        <p:spPr>
          <a:xfrm>
            <a:off x="1083211" y="-184663"/>
            <a:ext cx="10116745" cy="1200329"/>
          </a:xfrm>
          <a:prstGeom prst="rect">
            <a:avLst/>
          </a:prstGeom>
          <a:noFill/>
        </p:spPr>
        <p:txBody>
          <a:bodyPr wrap="square" rtlCol="0">
            <a:spAutoFit/>
          </a:bodyPr>
          <a:lstStyle/>
          <a:p>
            <a:pPr algn="just"/>
            <a:r>
              <a:rPr lang="en-US" sz="3600" b="1" u="sng" dirty="0">
                <a:solidFill>
                  <a:srgbClr val="FF0000"/>
                </a:solidFill>
                <a:effectLst/>
                <a:latin typeface="Montserrat" panose="00000500000000000000" pitchFamily="2" charset="0"/>
              </a:rPr>
              <a:t>Scatter plot for the relationship between dependent &amp; independent variables</a:t>
            </a:r>
          </a:p>
        </p:txBody>
      </p:sp>
      <p:pic>
        <p:nvPicPr>
          <p:cNvPr id="57" name="Picture 56">
            <a:extLst>
              <a:ext uri="{FF2B5EF4-FFF2-40B4-BE49-F238E27FC236}">
                <a16:creationId xmlns:a16="http://schemas.microsoft.com/office/drawing/2014/main" id="{FF4B3F09-95EE-0C1A-C866-1841645D92B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99956" y="4"/>
            <a:ext cx="992049" cy="992049"/>
          </a:xfrm>
          <a:prstGeom prst="rect">
            <a:avLst/>
          </a:prstGeom>
        </p:spPr>
      </p:pic>
    </p:spTree>
    <p:extLst>
      <p:ext uri="{BB962C8B-B14F-4D97-AF65-F5344CB8AC3E}">
        <p14:creationId xmlns:p14="http://schemas.microsoft.com/office/powerpoint/2010/main" val="1068109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3C84B-58B6-4AB8-DD3F-AAE2674A5B92}"/>
              </a:ext>
            </a:extLst>
          </p:cNvPr>
          <p:cNvSpPr>
            <a:spLocks noGrp="1"/>
          </p:cNvSpPr>
          <p:nvPr>
            <p:ph type="title"/>
          </p:nvPr>
        </p:nvSpPr>
        <p:spPr>
          <a:xfrm>
            <a:off x="1024128" y="585217"/>
            <a:ext cx="9720072" cy="188507"/>
          </a:xfrm>
        </p:spPr>
        <p:txBody>
          <a:bodyPr>
            <a:normAutofit fontScale="90000"/>
          </a:bodyPr>
          <a:lstStyle/>
          <a:p>
            <a:br>
              <a:rPr lang="en-US" sz="1800" b="1" dirty="0">
                <a:latin typeface="Montserrat" panose="00000500000000000000" pitchFamily="2" charset="0"/>
                <a:ea typeface="Times New Roman" panose="02020603050405020304" pitchFamily="18" charset="0"/>
              </a:rPr>
            </a:br>
            <a:endParaRPr lang="en-US" b="1" dirty="0">
              <a:latin typeface="Montserrat" panose="00000500000000000000" pitchFamily="2" charset="0"/>
            </a:endParaRPr>
          </a:p>
        </p:txBody>
      </p:sp>
      <p:sp>
        <p:nvSpPr>
          <p:cNvPr id="3" name="Content Placeholder 2">
            <a:extLst>
              <a:ext uri="{FF2B5EF4-FFF2-40B4-BE49-F238E27FC236}">
                <a16:creationId xmlns:a16="http://schemas.microsoft.com/office/drawing/2014/main" id="{FD69E143-C482-8A00-4097-8745E916CF77}"/>
              </a:ext>
            </a:extLst>
          </p:cNvPr>
          <p:cNvSpPr>
            <a:spLocks noGrp="1"/>
          </p:cNvSpPr>
          <p:nvPr>
            <p:ph idx="1"/>
          </p:nvPr>
        </p:nvSpPr>
        <p:spPr>
          <a:xfrm>
            <a:off x="568373" y="616166"/>
            <a:ext cx="10143744" cy="5535637"/>
          </a:xfrm>
        </p:spPr>
        <p:txBody>
          <a:bodyPr/>
          <a:lstStyle/>
          <a:p>
            <a:r>
              <a:rPr lang="en-US" b="1" dirty="0">
                <a:solidFill>
                  <a:srgbClr val="002060"/>
                </a:solidFill>
              </a:rPr>
              <a:t>The correlation matrix allows us to see the relationship between each parameter and each other </a:t>
            </a:r>
            <a:r>
              <a:rPr lang="en-US" b="1" dirty="0" err="1">
                <a:solidFill>
                  <a:srgbClr val="002060"/>
                </a:solidFill>
              </a:rPr>
              <a:t>parameter.For</a:t>
            </a:r>
            <a:r>
              <a:rPr lang="en-US" b="1" dirty="0">
                <a:solidFill>
                  <a:srgbClr val="002060"/>
                </a:solidFill>
              </a:rPr>
              <a:t> the highest to lowest correlation values, the </a:t>
            </a:r>
            <a:r>
              <a:rPr lang="en-US" b="1" dirty="0" err="1">
                <a:solidFill>
                  <a:srgbClr val="002060"/>
                </a:solidFill>
              </a:rPr>
              <a:t>colours</a:t>
            </a:r>
            <a:r>
              <a:rPr lang="en-US" b="1" dirty="0">
                <a:solidFill>
                  <a:srgbClr val="002060"/>
                </a:solidFill>
              </a:rPr>
              <a:t> go from blue to red, and vice </a:t>
            </a:r>
            <a:r>
              <a:rPr lang="en-US" b="1" dirty="0" err="1">
                <a:solidFill>
                  <a:srgbClr val="002060"/>
                </a:solidFill>
              </a:rPr>
              <a:t>versa.The</a:t>
            </a:r>
            <a:r>
              <a:rPr lang="en-US" b="1" dirty="0">
                <a:solidFill>
                  <a:srgbClr val="002060"/>
                </a:solidFill>
              </a:rPr>
              <a:t> heatmap on this slide shows that our dependent variable (close price) is substantially associated with all of the other </a:t>
            </a:r>
            <a:r>
              <a:rPr lang="en-US" b="1" dirty="0">
                <a:solidFill>
                  <a:srgbClr val="002060"/>
                </a:solidFill>
                <a:latin typeface="Montserrat" panose="00000500000000000000" pitchFamily="2" charset="0"/>
              </a:rPr>
              <a:t>independent factors.</a:t>
            </a:r>
          </a:p>
        </p:txBody>
      </p:sp>
      <p:pic>
        <p:nvPicPr>
          <p:cNvPr id="5" name="Picture 4">
            <a:extLst>
              <a:ext uri="{FF2B5EF4-FFF2-40B4-BE49-F238E27FC236}">
                <a16:creationId xmlns:a16="http://schemas.microsoft.com/office/drawing/2014/main" id="{BCF5A5E3-2B58-C741-11FA-157A19698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9956" y="26508"/>
            <a:ext cx="992049" cy="992049"/>
          </a:xfrm>
          <a:prstGeom prst="rect">
            <a:avLst/>
          </a:prstGeom>
        </p:spPr>
      </p:pic>
      <p:sp>
        <p:nvSpPr>
          <p:cNvPr id="6" name="TextBox 5">
            <a:extLst>
              <a:ext uri="{FF2B5EF4-FFF2-40B4-BE49-F238E27FC236}">
                <a16:creationId xmlns:a16="http://schemas.microsoft.com/office/drawing/2014/main" id="{7E52B9C3-ACE3-A392-DF81-D772EB2EA3B5}"/>
              </a:ext>
            </a:extLst>
          </p:cNvPr>
          <p:cNvSpPr txBox="1"/>
          <p:nvPr/>
        </p:nvSpPr>
        <p:spPr>
          <a:xfrm>
            <a:off x="422032" y="5838092"/>
            <a:ext cx="11769968" cy="1015663"/>
          </a:xfrm>
          <a:prstGeom prst="rect">
            <a:avLst/>
          </a:prstGeom>
          <a:noFill/>
        </p:spPr>
        <p:txBody>
          <a:bodyPr wrap="square" rtlCol="0">
            <a:spAutoFit/>
          </a:bodyPr>
          <a:lstStyle/>
          <a:p>
            <a:r>
              <a:rPr lang="en-US" sz="2000" b="1" i="0" dirty="0">
                <a:solidFill>
                  <a:srgbClr val="002060"/>
                </a:solidFill>
                <a:effectLst/>
              </a:rPr>
              <a:t>To reduce multicollinearity, we can employ </a:t>
            </a:r>
            <a:r>
              <a:rPr lang="en-US" sz="2000" b="1" i="0" dirty="0" err="1">
                <a:solidFill>
                  <a:srgbClr val="002060"/>
                </a:solidFill>
                <a:effectLst/>
              </a:rPr>
              <a:t>regularisation</a:t>
            </a:r>
            <a:r>
              <a:rPr lang="en-US" sz="2000" b="1" i="0" dirty="0">
                <a:solidFill>
                  <a:srgbClr val="002060"/>
                </a:solidFill>
                <a:effectLst/>
              </a:rPr>
              <a:t>, which involves keeping all of the characteristics but reducing the size of the model's coefficients. When each predictor contributes to predicting the dependent variable, this is a good solution.</a:t>
            </a:r>
            <a:endParaRPr lang="en-US" sz="2000" b="1" dirty="0">
              <a:solidFill>
                <a:srgbClr val="002060"/>
              </a:solidFill>
              <a:cs typeface="Calibri Light" panose="020F0302020204030204" pitchFamily="34" charset="0"/>
            </a:endParaRPr>
          </a:p>
        </p:txBody>
      </p:sp>
      <p:sp>
        <p:nvSpPr>
          <p:cNvPr id="7" name="TextBox 6">
            <a:extLst>
              <a:ext uri="{FF2B5EF4-FFF2-40B4-BE49-F238E27FC236}">
                <a16:creationId xmlns:a16="http://schemas.microsoft.com/office/drawing/2014/main" id="{EBCB885D-E583-DF10-C399-696434E5ACED}"/>
              </a:ext>
            </a:extLst>
          </p:cNvPr>
          <p:cNvSpPr txBox="1"/>
          <p:nvPr/>
        </p:nvSpPr>
        <p:spPr>
          <a:xfrm>
            <a:off x="2961169" y="0"/>
            <a:ext cx="5781821" cy="646331"/>
          </a:xfrm>
          <a:prstGeom prst="rect">
            <a:avLst/>
          </a:prstGeom>
          <a:noFill/>
        </p:spPr>
        <p:txBody>
          <a:bodyPr wrap="square" rtlCol="0">
            <a:spAutoFit/>
          </a:bodyPr>
          <a:lstStyle/>
          <a:p>
            <a:r>
              <a:rPr lang="en-US" sz="3600" b="1" u="sng" dirty="0">
                <a:solidFill>
                  <a:srgbClr val="FF0000"/>
                </a:solidFill>
                <a:latin typeface="Montserrat" panose="00000500000000000000" pitchFamily="2" charset="0"/>
              </a:rPr>
              <a:t>Correlation Heatmap </a:t>
            </a:r>
          </a:p>
        </p:txBody>
      </p:sp>
      <p:pic>
        <p:nvPicPr>
          <p:cNvPr id="4098" name="Picture 2">
            <a:extLst>
              <a:ext uri="{FF2B5EF4-FFF2-40B4-BE49-F238E27FC236}">
                <a16:creationId xmlns:a16="http://schemas.microsoft.com/office/drawing/2014/main" id="{E8753B1F-5079-6E9C-0ECF-8AF5FB8B5A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504" y="2186210"/>
            <a:ext cx="11257221" cy="3407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1586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3C84B-58B6-4AB8-DD3F-AAE2674A5B92}"/>
              </a:ext>
            </a:extLst>
          </p:cNvPr>
          <p:cNvSpPr>
            <a:spLocks noGrp="1"/>
          </p:cNvSpPr>
          <p:nvPr>
            <p:ph type="title"/>
          </p:nvPr>
        </p:nvSpPr>
        <p:spPr>
          <a:xfrm>
            <a:off x="1024128" y="585217"/>
            <a:ext cx="9720072" cy="188507"/>
          </a:xfrm>
        </p:spPr>
        <p:txBody>
          <a:bodyPr>
            <a:normAutofit fontScale="90000"/>
          </a:bodyPr>
          <a:lstStyle/>
          <a:p>
            <a:br>
              <a:rPr lang="en-US" sz="1800" b="1" dirty="0">
                <a:latin typeface="Montserrat" panose="00000500000000000000" pitchFamily="2" charset="0"/>
                <a:ea typeface="Times New Roman" panose="02020603050405020304" pitchFamily="18" charset="0"/>
              </a:rPr>
            </a:br>
            <a:endParaRPr lang="en-US" b="1" dirty="0">
              <a:latin typeface="Montserrat" panose="00000500000000000000" pitchFamily="2" charset="0"/>
            </a:endParaRPr>
          </a:p>
        </p:txBody>
      </p:sp>
      <p:sp>
        <p:nvSpPr>
          <p:cNvPr id="3" name="Content Placeholder 2">
            <a:extLst>
              <a:ext uri="{FF2B5EF4-FFF2-40B4-BE49-F238E27FC236}">
                <a16:creationId xmlns:a16="http://schemas.microsoft.com/office/drawing/2014/main" id="{FD69E143-C482-8A00-4097-8745E916CF77}"/>
              </a:ext>
            </a:extLst>
          </p:cNvPr>
          <p:cNvSpPr>
            <a:spLocks noGrp="1"/>
          </p:cNvSpPr>
          <p:nvPr>
            <p:ph idx="1"/>
          </p:nvPr>
        </p:nvSpPr>
        <p:spPr>
          <a:xfrm>
            <a:off x="6724357" y="1018557"/>
            <a:ext cx="5120640" cy="5133246"/>
          </a:xfrm>
        </p:spPr>
        <p:txBody>
          <a:bodyPr>
            <a:normAutofit fontScale="55000" lnSpcReduction="20000"/>
          </a:bodyPr>
          <a:lstStyle/>
          <a:p>
            <a:pPr algn="just"/>
            <a:r>
              <a:rPr lang="en-US" sz="3200" b="1" dirty="0">
                <a:solidFill>
                  <a:srgbClr val="002060"/>
                </a:solidFill>
              </a:rPr>
              <a:t>We implemented the following models on our data based on the linear relationship between the dependent and independent variables in our data</a:t>
            </a:r>
          </a:p>
          <a:p>
            <a:pPr algn="just"/>
            <a:r>
              <a:rPr lang="en-US" sz="3200" b="1" dirty="0">
                <a:solidFill>
                  <a:srgbClr val="002060"/>
                </a:solidFill>
              </a:rPr>
              <a:t>Lasso Regression with Cross-validation</a:t>
            </a:r>
          </a:p>
          <a:p>
            <a:pPr algn="just"/>
            <a:r>
              <a:rPr lang="en-US" sz="3200" b="1" dirty="0">
                <a:solidFill>
                  <a:srgbClr val="002060"/>
                </a:solidFill>
              </a:rPr>
              <a:t> Linear Regression</a:t>
            </a:r>
          </a:p>
          <a:p>
            <a:pPr algn="just"/>
            <a:r>
              <a:rPr lang="en-US" sz="3200" b="1" dirty="0">
                <a:solidFill>
                  <a:srgbClr val="002060"/>
                </a:solidFill>
              </a:rPr>
              <a:t>Cross-validation </a:t>
            </a:r>
          </a:p>
          <a:p>
            <a:pPr algn="just"/>
            <a:r>
              <a:rPr lang="en-US" sz="3200" b="1" dirty="0">
                <a:solidFill>
                  <a:srgbClr val="002060"/>
                </a:solidFill>
              </a:rPr>
              <a:t>Ridge Regression</a:t>
            </a:r>
          </a:p>
          <a:p>
            <a:pPr algn="just"/>
            <a:r>
              <a:rPr lang="en-US" sz="3200" b="1" dirty="0">
                <a:solidFill>
                  <a:srgbClr val="002060"/>
                </a:solidFill>
              </a:rPr>
              <a:t>Cross-validation Elastic Net Regression</a:t>
            </a:r>
          </a:p>
          <a:p>
            <a:pPr algn="just"/>
            <a:r>
              <a:rPr lang="en-US" sz="3200" b="1" dirty="0">
                <a:solidFill>
                  <a:srgbClr val="002060"/>
                </a:solidFill>
              </a:rPr>
              <a:t>We fit these models to training data, learn model parameters, and then predict on test data. The performance of these models is then evaluated using several metrics such as: - Denote Absolute mistake.</a:t>
            </a:r>
          </a:p>
          <a:p>
            <a:pPr algn="just"/>
            <a:r>
              <a:rPr lang="en-US" sz="3200" b="1" dirty="0">
                <a:solidFill>
                  <a:srgbClr val="002060"/>
                </a:solidFill>
              </a:rPr>
              <a:t>RMSE and mean squared error</a:t>
            </a:r>
          </a:p>
          <a:p>
            <a:pPr algn="just"/>
            <a:r>
              <a:rPr lang="en-US" sz="3200" b="1" dirty="0">
                <a:solidFill>
                  <a:srgbClr val="002060"/>
                </a:solidFill>
              </a:rPr>
              <a:t>R-squared Adjusted Finally, based on these measures, we choose the best performing model.</a:t>
            </a:r>
          </a:p>
          <a:p>
            <a:endParaRPr lang="en-US" dirty="0">
              <a:solidFill>
                <a:srgbClr val="002060"/>
              </a:solidFill>
              <a:latin typeface="Montserrat" panose="00000500000000000000" pitchFamily="2" charset="0"/>
            </a:endParaRPr>
          </a:p>
        </p:txBody>
      </p:sp>
      <p:pic>
        <p:nvPicPr>
          <p:cNvPr id="5" name="Picture 4">
            <a:extLst>
              <a:ext uri="{FF2B5EF4-FFF2-40B4-BE49-F238E27FC236}">
                <a16:creationId xmlns:a16="http://schemas.microsoft.com/office/drawing/2014/main" id="{BCF5A5E3-2B58-C741-11FA-157A19698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9956" y="26508"/>
            <a:ext cx="992049" cy="992049"/>
          </a:xfrm>
          <a:prstGeom prst="rect">
            <a:avLst/>
          </a:prstGeom>
        </p:spPr>
      </p:pic>
      <p:sp>
        <p:nvSpPr>
          <p:cNvPr id="8" name="TextBox 7">
            <a:extLst>
              <a:ext uri="{FF2B5EF4-FFF2-40B4-BE49-F238E27FC236}">
                <a16:creationId xmlns:a16="http://schemas.microsoft.com/office/drawing/2014/main" id="{696F70CB-583B-448B-F8C4-6C28BD05D0DA}"/>
              </a:ext>
            </a:extLst>
          </p:cNvPr>
          <p:cNvSpPr txBox="1"/>
          <p:nvPr/>
        </p:nvSpPr>
        <p:spPr>
          <a:xfrm>
            <a:off x="689317" y="75660"/>
            <a:ext cx="8581292" cy="769441"/>
          </a:xfrm>
          <a:prstGeom prst="rect">
            <a:avLst/>
          </a:prstGeom>
          <a:noFill/>
        </p:spPr>
        <p:txBody>
          <a:bodyPr wrap="square">
            <a:spAutoFit/>
          </a:bodyPr>
          <a:lstStyle/>
          <a:p>
            <a:pPr algn="ctr"/>
            <a:r>
              <a:rPr lang="en-US" sz="4400" b="1" u="sng" dirty="0">
                <a:solidFill>
                  <a:srgbClr val="FF0000"/>
                </a:solidFill>
                <a:latin typeface="Montserrat" panose="00000500000000000000" pitchFamily="2" charset="0"/>
              </a:rPr>
              <a:t>Model Implementation</a:t>
            </a:r>
          </a:p>
        </p:txBody>
      </p:sp>
      <p:pic>
        <p:nvPicPr>
          <p:cNvPr id="6146" name="Picture 2">
            <a:extLst>
              <a:ext uri="{FF2B5EF4-FFF2-40B4-BE49-F238E27FC236}">
                <a16:creationId xmlns:a16="http://schemas.microsoft.com/office/drawing/2014/main" id="{5BA88584-837C-1A45-0299-C7A2D45BDD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003" y="1018557"/>
            <a:ext cx="6250745" cy="4763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2532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C1C93EF2-4785-427F-84A5-F1666490E9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1033</TotalTime>
  <Words>1357</Words>
  <Application>Microsoft Office PowerPoint</Application>
  <PresentationFormat>Widescreen</PresentationFormat>
  <Paragraphs>81</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Calibri Light</vt:lpstr>
      <vt:lpstr>Montserrat</vt:lpstr>
      <vt:lpstr>Roboto</vt:lpstr>
      <vt:lpstr>Times New Roman</vt:lpstr>
      <vt:lpstr>Tw Cen MT</vt:lpstr>
      <vt:lpstr>Tw Cen MT Condensed</vt:lpstr>
      <vt:lpstr>Wingdings 3</vt:lpstr>
      <vt:lpstr>Integral</vt:lpstr>
      <vt:lpstr>   Capstone Project 2 On Yes Bank Stock Closing Price Prediction  </vt:lpstr>
      <vt:lpstr>Introduction</vt:lpstr>
      <vt:lpstr>Objective</vt:lpstr>
      <vt:lpstr> Data Description </vt:lpstr>
      <vt:lpstr> EDA : Visualizing our dependent variable </vt:lpstr>
      <vt:lpstr>PowerPoint Presentation</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On Airbnb Bookings Analysis</dc:title>
  <dc:creator>Ankur Rai</dc:creator>
  <cp:lastModifiedBy>Ankur Rai</cp:lastModifiedBy>
  <cp:revision>6</cp:revision>
  <dcterms:created xsi:type="dcterms:W3CDTF">2023-01-03T11:14:11Z</dcterms:created>
  <dcterms:modified xsi:type="dcterms:W3CDTF">2023-01-08T21:55:08Z</dcterms:modified>
</cp:coreProperties>
</file>