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88" r:id="rId2"/>
    <p:sldId id="256" r:id="rId3"/>
    <p:sldId id="307" r:id="rId4"/>
    <p:sldId id="258" r:id="rId5"/>
    <p:sldId id="259" r:id="rId6"/>
    <p:sldId id="289" r:id="rId7"/>
    <p:sldId id="290" r:id="rId8"/>
    <p:sldId id="291" r:id="rId9"/>
    <p:sldId id="293" r:id="rId10"/>
    <p:sldId id="292" r:id="rId11"/>
    <p:sldId id="260" r:id="rId12"/>
    <p:sldId id="311" r:id="rId13"/>
    <p:sldId id="310" r:id="rId14"/>
    <p:sldId id="294" r:id="rId15"/>
    <p:sldId id="296" r:id="rId16"/>
    <p:sldId id="295" r:id="rId17"/>
    <p:sldId id="298" r:id="rId18"/>
    <p:sldId id="297" r:id="rId19"/>
    <p:sldId id="299" r:id="rId20"/>
    <p:sldId id="300" r:id="rId21"/>
    <p:sldId id="301" r:id="rId22"/>
    <p:sldId id="302" r:id="rId23"/>
    <p:sldId id="303" r:id="rId24"/>
    <p:sldId id="312" r:id="rId25"/>
    <p:sldId id="313" r:id="rId26"/>
    <p:sldId id="314" r:id="rId27"/>
    <p:sldId id="304" r:id="rId28"/>
    <p:sldId id="308" r:id="rId29"/>
    <p:sldId id="309" r:id="rId30"/>
    <p:sldId id="305" r:id="rId31"/>
    <p:sldId id="306"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5BCAD085-E8A6-8845-BD4E-CB4CCA059FC4}" type="datetimeFigureOut">
              <a:rPr lang="en-US" smtClean="0"/>
              <a:t>4/4/2025</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C1FF6DA9-008F-8B48-92A6-B652298478BF}"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2534054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14090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49786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76151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1397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79797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34007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99544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48569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5BCAD085-E8A6-8845-BD4E-CB4CCA059FC4}" type="datetimeFigureOut">
              <a:rPr lang="en-US" smtClean="0"/>
              <a:t>4/4/2025</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04917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42944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7198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79553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72915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39744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77582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97806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4/4/2025</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60123067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675ED5-6EAD-CCF3-18AE-4BFB65C3F816}"/>
              </a:ext>
            </a:extLst>
          </p:cNvPr>
          <p:cNvPicPr>
            <a:picLocks noChangeAspect="1"/>
          </p:cNvPicPr>
          <p:nvPr/>
        </p:nvPicPr>
        <p:blipFill>
          <a:blip r:embed="rId2"/>
          <a:stretch>
            <a:fillRect/>
          </a:stretch>
        </p:blipFill>
        <p:spPr>
          <a:xfrm>
            <a:off x="1645977" y="75519"/>
            <a:ext cx="3659856" cy="365985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itle 1">
            <a:extLst>
              <a:ext uri="{FF2B5EF4-FFF2-40B4-BE49-F238E27FC236}">
                <a16:creationId xmlns:a16="http://schemas.microsoft.com/office/drawing/2014/main" id="{72F0242B-46A2-2B4B-CFB2-5366C71503CD}"/>
              </a:ext>
            </a:extLst>
          </p:cNvPr>
          <p:cNvSpPr>
            <a:spLocks noGrp="1"/>
          </p:cNvSpPr>
          <p:nvPr>
            <p:ph type="ctrTitle"/>
          </p:nvPr>
        </p:nvSpPr>
        <p:spPr>
          <a:xfrm>
            <a:off x="5484144" y="3256371"/>
            <a:ext cx="3659856" cy="1265168"/>
          </a:xfrm>
        </p:spPr>
        <p:txBody>
          <a:bodyPr>
            <a:normAutofit/>
          </a:bodyPr>
          <a:lstStyle/>
          <a:p>
            <a:pPr algn="l"/>
            <a:r>
              <a:rPr lang="en-IN" sz="1800" b="1" dirty="0">
                <a:latin typeface="Aptos" panose="020B0004020202020204" pitchFamily="34" charset="0"/>
              </a:rPr>
              <a:t>(2305260005)Ashutosh Mohanty</a:t>
            </a:r>
            <a:br>
              <a:rPr lang="en-IN" sz="1800" b="1" dirty="0">
                <a:latin typeface="Aptos" panose="020B0004020202020204" pitchFamily="34" charset="0"/>
              </a:rPr>
            </a:br>
            <a:r>
              <a:rPr lang="en-IN" sz="1800" b="1" dirty="0">
                <a:latin typeface="Aptos" panose="020B0004020202020204" pitchFamily="34" charset="0"/>
              </a:rPr>
              <a:t>(2305260001)Abhijit </a:t>
            </a:r>
            <a:r>
              <a:rPr lang="en-IN" sz="1800" b="1" dirty="0" err="1">
                <a:latin typeface="Aptos" panose="020B0004020202020204" pitchFamily="34" charset="0"/>
              </a:rPr>
              <a:t>Badapanda</a:t>
            </a:r>
            <a:br>
              <a:rPr lang="en-IN" sz="1800" b="1" dirty="0">
                <a:latin typeface="Aptos" panose="020B0004020202020204" pitchFamily="34" charset="0"/>
              </a:rPr>
            </a:br>
            <a:r>
              <a:rPr lang="en-IN" sz="1800" b="1" dirty="0">
                <a:latin typeface="Aptos" panose="020B0004020202020204" pitchFamily="34" charset="0"/>
              </a:rPr>
              <a:t>(2305260012)Mukesh Kalo  </a:t>
            </a:r>
          </a:p>
        </p:txBody>
      </p:sp>
      <p:sp>
        <p:nvSpPr>
          <p:cNvPr id="3" name="Subtitle 2">
            <a:extLst>
              <a:ext uri="{FF2B5EF4-FFF2-40B4-BE49-F238E27FC236}">
                <a16:creationId xmlns:a16="http://schemas.microsoft.com/office/drawing/2014/main" id="{4B64A720-BEAD-595E-AE79-835022DACF5B}"/>
              </a:ext>
            </a:extLst>
          </p:cNvPr>
          <p:cNvSpPr>
            <a:spLocks noGrp="1"/>
          </p:cNvSpPr>
          <p:nvPr>
            <p:ph type="subTitle" idx="1"/>
          </p:nvPr>
        </p:nvSpPr>
        <p:spPr>
          <a:xfrm>
            <a:off x="2997390" y="4709160"/>
            <a:ext cx="5911537" cy="586336"/>
          </a:xfrm>
        </p:spPr>
        <p:txBody>
          <a:bodyPr>
            <a:normAutofit/>
          </a:bodyPr>
          <a:lstStyle/>
          <a:p>
            <a:r>
              <a:rPr lang="en-IN" sz="2400" dirty="0">
                <a:solidFill>
                  <a:srgbClr val="0070C0"/>
                </a:solidFill>
                <a:latin typeface="Aptos" panose="020B0004020202020204" pitchFamily="34" charset="0"/>
              </a:rPr>
              <a:t>MCA  4</a:t>
            </a:r>
            <a:r>
              <a:rPr lang="en-IN" sz="2400" baseline="30000" dirty="0">
                <a:solidFill>
                  <a:srgbClr val="0070C0"/>
                </a:solidFill>
                <a:latin typeface="Aptos" panose="020B0004020202020204" pitchFamily="34" charset="0"/>
              </a:rPr>
              <a:t>th</a:t>
            </a:r>
            <a:r>
              <a:rPr lang="en-IN" sz="2400" dirty="0">
                <a:solidFill>
                  <a:srgbClr val="0070C0"/>
                </a:solidFill>
                <a:latin typeface="Aptos" panose="020B0004020202020204" pitchFamily="34" charset="0"/>
              </a:rPr>
              <a:t> Semester</a:t>
            </a:r>
          </a:p>
          <a:p>
            <a:endParaRPr lang="en-IN" sz="2400" dirty="0">
              <a:solidFill>
                <a:srgbClr val="0070C0"/>
              </a:solidFill>
              <a:latin typeface="Aptos" panose="020B0004020202020204" pitchFamily="34" charset="0"/>
            </a:endParaRPr>
          </a:p>
        </p:txBody>
      </p:sp>
      <p:sp>
        <p:nvSpPr>
          <p:cNvPr id="6" name="TextBox 5">
            <a:extLst>
              <a:ext uri="{FF2B5EF4-FFF2-40B4-BE49-F238E27FC236}">
                <a16:creationId xmlns:a16="http://schemas.microsoft.com/office/drawing/2014/main" id="{022A5BF2-5FB8-C40F-F1A0-9AA44C9D6483}"/>
              </a:ext>
            </a:extLst>
          </p:cNvPr>
          <p:cNvSpPr txBox="1"/>
          <p:nvPr/>
        </p:nvSpPr>
        <p:spPr>
          <a:xfrm>
            <a:off x="5730882" y="1380744"/>
            <a:ext cx="3502331" cy="830997"/>
          </a:xfrm>
          <a:prstGeom prst="rect">
            <a:avLst/>
          </a:prstGeom>
          <a:noFill/>
        </p:spPr>
        <p:txBody>
          <a:bodyPr wrap="square" rtlCol="0">
            <a:spAutoFit/>
          </a:bodyPr>
          <a:lstStyle/>
          <a:p>
            <a:r>
              <a:rPr lang="en-US" sz="4800" b="1" dirty="0">
                <a:solidFill>
                  <a:schemeClr val="accent1"/>
                </a:solidFill>
              </a:rPr>
              <a:t>Medi-Track</a:t>
            </a:r>
          </a:p>
        </p:txBody>
      </p:sp>
    </p:spTree>
    <p:extLst>
      <p:ext uri="{BB962C8B-B14F-4D97-AF65-F5344CB8AC3E}">
        <p14:creationId xmlns:p14="http://schemas.microsoft.com/office/powerpoint/2010/main" val="184714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1B7A79-53C4-A004-1FB4-BF7AD6E7DC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0177" y="1695449"/>
            <a:ext cx="7471520" cy="4109449"/>
          </a:xfrm>
          <a:prstGeom prst="rect">
            <a:avLst/>
          </a:prstGeom>
          <a:noFill/>
          <a:ln>
            <a:noFill/>
          </a:ln>
        </p:spPr>
      </p:pic>
      <p:sp>
        <p:nvSpPr>
          <p:cNvPr id="2" name="Title 1">
            <a:extLst>
              <a:ext uri="{FF2B5EF4-FFF2-40B4-BE49-F238E27FC236}">
                <a16:creationId xmlns:a16="http://schemas.microsoft.com/office/drawing/2014/main" id="{6ED20DF6-A2B3-E14F-D097-35E26D994012}"/>
              </a:ext>
            </a:extLst>
          </p:cNvPr>
          <p:cNvSpPr>
            <a:spLocks noGrp="1"/>
          </p:cNvSpPr>
          <p:nvPr>
            <p:ph type="title"/>
          </p:nvPr>
        </p:nvSpPr>
        <p:spPr>
          <a:xfrm>
            <a:off x="982133" y="174661"/>
            <a:ext cx="7704667" cy="1345914"/>
          </a:xfrm>
        </p:spPr>
        <p:txBody>
          <a:bodyPr>
            <a:normAutofit/>
          </a:bodyPr>
          <a:lstStyle/>
          <a:p>
            <a:r>
              <a:rPr lang="en-IN" b="1" dirty="0">
                <a:latin typeface="Aptos" panose="020B0004020202020204" pitchFamily="34" charset="0"/>
              </a:rPr>
              <a:t>ER Diagram</a:t>
            </a:r>
          </a:p>
        </p:txBody>
      </p:sp>
    </p:spTree>
    <p:extLst>
      <p:ext uri="{BB962C8B-B14F-4D97-AF65-F5344CB8AC3E}">
        <p14:creationId xmlns:p14="http://schemas.microsoft.com/office/powerpoint/2010/main" val="3690513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600" b="1" dirty="0">
                <a:latin typeface="Aptos" panose="020B0004020202020204" pitchFamily="34" charset="0"/>
              </a:rPr>
              <a:t>User Roles (Patients, Doctors, Admin)</a:t>
            </a:r>
          </a:p>
        </p:txBody>
      </p:sp>
      <p:sp>
        <p:nvSpPr>
          <p:cNvPr id="3" name="Content Placeholder 2"/>
          <p:cNvSpPr>
            <a:spLocks noGrp="1"/>
          </p:cNvSpPr>
          <p:nvPr>
            <p:ph idx="1"/>
          </p:nvPr>
        </p:nvSpPr>
        <p:spPr>
          <a:xfrm>
            <a:off x="982133" y="1921267"/>
            <a:ext cx="7704667" cy="3903888"/>
          </a:xfrm>
        </p:spPr>
        <p:txBody>
          <a:bodyPr/>
          <a:lstStyle/>
          <a:p>
            <a:pPr marL="0" indent="0">
              <a:buNone/>
            </a:pPr>
            <a:r>
              <a:rPr lang="en-US" b="1" dirty="0">
                <a:latin typeface="Aptos" panose="020B0004020202020204" pitchFamily="34" charset="0"/>
              </a:rPr>
              <a:t> </a:t>
            </a:r>
            <a:r>
              <a:rPr lang="en-US" sz="3200" b="1" dirty="0">
                <a:latin typeface="Aptos" panose="020B0004020202020204" pitchFamily="34" charset="0"/>
              </a:rPr>
              <a:t>Admin</a:t>
            </a:r>
            <a:r>
              <a:rPr lang="en-US" sz="2800" b="1" dirty="0">
                <a:latin typeface="Aptos" panose="020B0004020202020204" pitchFamily="34" charset="0"/>
              </a:rPr>
              <a:t> </a:t>
            </a:r>
          </a:p>
          <a:p>
            <a:r>
              <a:rPr lang="en-US" dirty="0">
                <a:latin typeface="Aptos" panose="020B0004020202020204" pitchFamily="34" charset="0"/>
              </a:rPr>
              <a:t>Perform CRUD operations on Departments.</a:t>
            </a:r>
          </a:p>
          <a:p>
            <a:r>
              <a:rPr lang="en-US" dirty="0">
                <a:latin typeface="Aptos" panose="020B0004020202020204" pitchFamily="34" charset="0"/>
              </a:rPr>
              <a:t> View all Doctors, Appointments, and Patients. </a:t>
            </a:r>
          </a:p>
          <a:p>
            <a:r>
              <a:rPr lang="en-US" dirty="0">
                <a:latin typeface="Aptos" panose="020B0004020202020204" pitchFamily="34" charset="0"/>
              </a:rPr>
              <a:t>Mark a Doctor as a Specialist.</a:t>
            </a:r>
          </a:p>
          <a:p>
            <a:r>
              <a:rPr lang="en-US" dirty="0">
                <a:latin typeface="Aptos" panose="020B0004020202020204" pitchFamily="34" charset="0"/>
              </a:rPr>
              <a:t>Update Profile.</a:t>
            </a:r>
          </a:p>
          <a:p>
            <a:r>
              <a:rPr lang="en-US" dirty="0">
                <a:latin typeface="Aptos" panose="020B0004020202020204" pitchFamily="34" charset="0"/>
              </a:rPr>
              <a:t> Check Appointments and mark them as Completed.</a:t>
            </a:r>
            <a:endParaRPr dirty="0">
              <a:latin typeface="Aptos" panose="020B00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E966B1-8854-A353-BADB-3769552B527A}"/>
              </a:ext>
            </a:extLst>
          </p:cNvPr>
          <p:cNvSpPr txBox="1"/>
          <p:nvPr/>
        </p:nvSpPr>
        <p:spPr>
          <a:xfrm>
            <a:off x="1356188" y="1582520"/>
            <a:ext cx="7294651" cy="2462213"/>
          </a:xfrm>
          <a:prstGeom prst="rect">
            <a:avLst/>
          </a:prstGeom>
          <a:noFill/>
        </p:spPr>
        <p:txBody>
          <a:bodyPr wrap="square" rtlCol="0">
            <a:spAutoFit/>
          </a:bodyPr>
          <a:lstStyle/>
          <a:p>
            <a:r>
              <a:rPr lang="en-IN" sz="3200" b="1" dirty="0"/>
              <a:t>Doctor</a:t>
            </a:r>
          </a:p>
          <a:p>
            <a:endParaRPr lang="en-IN" sz="2800" b="1" dirty="0"/>
          </a:p>
          <a:p>
            <a:pPr marL="342900" indent="-342900">
              <a:buClr>
                <a:srgbClr val="92D050"/>
              </a:buClr>
              <a:buSzPct val="150000"/>
              <a:buFont typeface="Arial" panose="020B0604020202020204" pitchFamily="34" charset="0"/>
              <a:buChar char="•"/>
            </a:pPr>
            <a:r>
              <a:rPr lang="en-US" sz="2400" dirty="0">
                <a:latin typeface="Aptos" panose="020B0004020202020204" pitchFamily="34" charset="0"/>
              </a:rPr>
              <a:t>View Appointments. </a:t>
            </a:r>
          </a:p>
          <a:p>
            <a:pPr marL="342900" indent="-342900">
              <a:buClr>
                <a:srgbClr val="92D050"/>
              </a:buClr>
              <a:buSzPct val="150000"/>
              <a:buFont typeface="Arial" panose="020B0604020202020204" pitchFamily="34" charset="0"/>
              <a:buChar char="•"/>
            </a:pPr>
            <a:r>
              <a:rPr lang="en-US" sz="2400" dirty="0">
                <a:latin typeface="Aptos" panose="020B0004020202020204" pitchFamily="34" charset="0"/>
              </a:rPr>
              <a:t>Update Profile.</a:t>
            </a:r>
          </a:p>
          <a:p>
            <a:pPr marL="342900" indent="-342900">
              <a:buClr>
                <a:srgbClr val="92D050"/>
              </a:buClr>
              <a:buSzPct val="150000"/>
              <a:buFont typeface="Arial" panose="020B0604020202020204" pitchFamily="34" charset="0"/>
              <a:buChar char="•"/>
            </a:pPr>
            <a:r>
              <a:rPr lang="en-US" sz="2400" dirty="0">
                <a:latin typeface="Aptos" panose="020B0004020202020204" pitchFamily="34" charset="0"/>
              </a:rPr>
              <a:t>Mark Appointment as Completed.</a:t>
            </a:r>
            <a:endParaRPr lang="en-IN" sz="2400" dirty="0">
              <a:latin typeface="Aptos" panose="020B0004020202020204" pitchFamily="34" charset="0"/>
            </a:endParaRPr>
          </a:p>
          <a:p>
            <a:endParaRPr lang="en-IN" dirty="0"/>
          </a:p>
        </p:txBody>
      </p:sp>
    </p:spTree>
    <p:extLst>
      <p:ext uri="{BB962C8B-B14F-4D97-AF65-F5344CB8AC3E}">
        <p14:creationId xmlns:p14="http://schemas.microsoft.com/office/powerpoint/2010/main" val="1654318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186316-7685-751D-F1FD-441079E3BB7C}"/>
              </a:ext>
            </a:extLst>
          </p:cNvPr>
          <p:cNvSpPr txBox="1"/>
          <p:nvPr/>
        </p:nvSpPr>
        <p:spPr>
          <a:xfrm>
            <a:off x="1150705" y="1028296"/>
            <a:ext cx="7243281" cy="2431435"/>
          </a:xfrm>
          <a:prstGeom prst="rect">
            <a:avLst/>
          </a:prstGeom>
          <a:noFill/>
        </p:spPr>
        <p:txBody>
          <a:bodyPr wrap="square" rtlCol="0">
            <a:spAutoFit/>
          </a:bodyPr>
          <a:lstStyle/>
          <a:p>
            <a:r>
              <a:rPr lang="en-IN" sz="3200" b="1" dirty="0"/>
              <a:t>Client</a:t>
            </a:r>
          </a:p>
          <a:p>
            <a:endParaRPr lang="en-IN" sz="2400" b="1" dirty="0"/>
          </a:p>
          <a:p>
            <a:pPr marL="342900" indent="-342900">
              <a:buClr>
                <a:srgbClr val="92D050"/>
              </a:buClr>
              <a:buSzPct val="150000"/>
              <a:buFont typeface="Arial" panose="020B0604020202020204" pitchFamily="34" charset="0"/>
              <a:buChar char="•"/>
            </a:pPr>
            <a:r>
              <a:rPr lang="en-US" sz="2400" dirty="0">
                <a:latin typeface="Aptos" panose="020B0004020202020204" pitchFamily="34" charset="0"/>
              </a:rPr>
              <a:t>Book an Appointment.</a:t>
            </a:r>
          </a:p>
          <a:p>
            <a:pPr marL="342900" indent="-342900">
              <a:buClr>
                <a:srgbClr val="92D050"/>
              </a:buClr>
              <a:buSzPct val="150000"/>
              <a:buFont typeface="Arial" panose="020B0604020202020204" pitchFamily="34" charset="0"/>
              <a:buChar char="•"/>
            </a:pPr>
            <a:r>
              <a:rPr lang="en-US" sz="2400" dirty="0">
                <a:latin typeface="Aptos" panose="020B0004020202020204" pitchFamily="34" charset="0"/>
              </a:rPr>
              <a:t>View Departments.</a:t>
            </a:r>
          </a:p>
          <a:p>
            <a:pPr marL="342900" indent="-342900">
              <a:buClr>
                <a:srgbClr val="92D050"/>
              </a:buClr>
              <a:buSzPct val="150000"/>
              <a:buFont typeface="Arial" panose="020B0604020202020204" pitchFamily="34" charset="0"/>
              <a:buChar char="•"/>
            </a:pPr>
            <a:r>
              <a:rPr lang="en-US" sz="2400" dirty="0">
                <a:latin typeface="Aptos" panose="020B0004020202020204" pitchFamily="34" charset="0"/>
              </a:rPr>
              <a:t>View Doctors.</a:t>
            </a:r>
          </a:p>
          <a:p>
            <a:pPr marL="342900" indent="-342900">
              <a:buClr>
                <a:srgbClr val="92D050"/>
              </a:buClr>
              <a:buSzPct val="150000"/>
              <a:buFont typeface="Arial" panose="020B0604020202020204" pitchFamily="34" charset="0"/>
              <a:buChar char="•"/>
            </a:pPr>
            <a:r>
              <a:rPr lang="en-US" sz="2400" dirty="0">
                <a:latin typeface="Aptos" panose="020B0004020202020204" pitchFamily="34" charset="0"/>
              </a:rPr>
              <a:t>View Doctors by Department.</a:t>
            </a:r>
            <a:endParaRPr lang="en-IN" sz="2400" dirty="0">
              <a:latin typeface="Aptos" panose="020B0004020202020204" pitchFamily="34" charset="0"/>
            </a:endParaRPr>
          </a:p>
        </p:txBody>
      </p:sp>
    </p:spTree>
    <p:extLst>
      <p:ext uri="{BB962C8B-B14F-4D97-AF65-F5344CB8AC3E}">
        <p14:creationId xmlns:p14="http://schemas.microsoft.com/office/powerpoint/2010/main" val="600049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02D0CB-6E5C-0DA4-95A1-AA7C6240188A}"/>
              </a:ext>
            </a:extLst>
          </p:cNvPr>
          <p:cNvPicPr>
            <a:picLocks noChangeAspect="1"/>
          </p:cNvPicPr>
          <p:nvPr/>
        </p:nvPicPr>
        <p:blipFill>
          <a:blip r:embed="rId2"/>
          <a:stretch>
            <a:fillRect/>
          </a:stretch>
        </p:blipFill>
        <p:spPr>
          <a:xfrm>
            <a:off x="1489392" y="2004060"/>
            <a:ext cx="7244489" cy="3348776"/>
          </a:xfrm>
          <a:prstGeom prst="rect">
            <a:avLst/>
          </a:prstGeom>
        </p:spPr>
      </p:pic>
      <p:sp>
        <p:nvSpPr>
          <p:cNvPr id="3" name="TextBox 2">
            <a:extLst>
              <a:ext uri="{FF2B5EF4-FFF2-40B4-BE49-F238E27FC236}">
                <a16:creationId xmlns:a16="http://schemas.microsoft.com/office/drawing/2014/main" id="{63477760-F3D6-E6F0-391C-4C81FA7B53DA}"/>
              </a:ext>
            </a:extLst>
          </p:cNvPr>
          <p:cNvSpPr txBox="1"/>
          <p:nvPr/>
        </p:nvSpPr>
        <p:spPr>
          <a:xfrm>
            <a:off x="3328827" y="951166"/>
            <a:ext cx="3811712" cy="584775"/>
          </a:xfrm>
          <a:prstGeom prst="rect">
            <a:avLst/>
          </a:prstGeom>
          <a:noFill/>
        </p:spPr>
        <p:txBody>
          <a:bodyPr wrap="square" rtlCol="0">
            <a:spAutoFit/>
          </a:bodyPr>
          <a:lstStyle/>
          <a:p>
            <a:r>
              <a:rPr lang="en-IN" sz="3200" b="1" dirty="0">
                <a:latin typeface="Aptos" panose="020B0004020202020204" pitchFamily="34" charset="0"/>
              </a:rPr>
              <a:t>Landing Page</a:t>
            </a:r>
          </a:p>
        </p:txBody>
      </p:sp>
    </p:spTree>
    <p:extLst>
      <p:ext uri="{BB962C8B-B14F-4D97-AF65-F5344CB8AC3E}">
        <p14:creationId xmlns:p14="http://schemas.microsoft.com/office/powerpoint/2010/main" val="1743824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716923-A3D7-4491-BFFC-3130C2C7402E}"/>
              </a:ext>
            </a:extLst>
          </p:cNvPr>
          <p:cNvPicPr>
            <a:picLocks noChangeAspect="1"/>
          </p:cNvPicPr>
          <p:nvPr/>
        </p:nvPicPr>
        <p:blipFill>
          <a:blip r:embed="rId2"/>
          <a:stretch>
            <a:fillRect/>
          </a:stretch>
        </p:blipFill>
        <p:spPr>
          <a:xfrm>
            <a:off x="1498599" y="1851977"/>
            <a:ext cx="7042945" cy="3613875"/>
          </a:xfrm>
          <a:prstGeom prst="rect">
            <a:avLst/>
          </a:prstGeom>
        </p:spPr>
      </p:pic>
      <p:sp>
        <p:nvSpPr>
          <p:cNvPr id="3" name="TextBox 2">
            <a:extLst>
              <a:ext uri="{FF2B5EF4-FFF2-40B4-BE49-F238E27FC236}">
                <a16:creationId xmlns:a16="http://schemas.microsoft.com/office/drawing/2014/main" id="{12562CB6-2E36-9E43-D244-F18080870813}"/>
              </a:ext>
            </a:extLst>
          </p:cNvPr>
          <p:cNvSpPr txBox="1"/>
          <p:nvPr/>
        </p:nvSpPr>
        <p:spPr>
          <a:xfrm>
            <a:off x="2506894" y="873302"/>
            <a:ext cx="5147353" cy="523220"/>
          </a:xfrm>
          <a:prstGeom prst="rect">
            <a:avLst/>
          </a:prstGeom>
          <a:noFill/>
        </p:spPr>
        <p:txBody>
          <a:bodyPr wrap="square" rtlCol="0">
            <a:spAutoFit/>
          </a:bodyPr>
          <a:lstStyle/>
          <a:p>
            <a:r>
              <a:rPr lang="en-IN" sz="2800" b="1" dirty="0">
                <a:latin typeface="Aptos" panose="020B0004020202020204" pitchFamily="34" charset="0"/>
              </a:rPr>
              <a:t>Register as a client or Doctor </a:t>
            </a:r>
          </a:p>
        </p:txBody>
      </p:sp>
    </p:spTree>
    <p:extLst>
      <p:ext uri="{BB962C8B-B14F-4D97-AF65-F5344CB8AC3E}">
        <p14:creationId xmlns:p14="http://schemas.microsoft.com/office/powerpoint/2010/main" val="2444337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FF5311-1AC4-0DE5-34C0-004E04A2CCE7}"/>
              </a:ext>
            </a:extLst>
          </p:cNvPr>
          <p:cNvPicPr>
            <a:picLocks noChangeAspect="1"/>
          </p:cNvPicPr>
          <p:nvPr/>
        </p:nvPicPr>
        <p:blipFill>
          <a:blip r:embed="rId2"/>
          <a:stretch>
            <a:fillRect/>
          </a:stretch>
        </p:blipFill>
        <p:spPr>
          <a:xfrm>
            <a:off x="1485900" y="2034857"/>
            <a:ext cx="7208282" cy="3256334"/>
          </a:xfrm>
          <a:prstGeom prst="rect">
            <a:avLst/>
          </a:prstGeom>
        </p:spPr>
      </p:pic>
      <p:sp>
        <p:nvSpPr>
          <p:cNvPr id="3" name="TextBox 2">
            <a:extLst>
              <a:ext uri="{FF2B5EF4-FFF2-40B4-BE49-F238E27FC236}">
                <a16:creationId xmlns:a16="http://schemas.microsoft.com/office/drawing/2014/main" id="{96148C74-031D-F8FD-942D-51F71E30CCE2}"/>
              </a:ext>
            </a:extLst>
          </p:cNvPr>
          <p:cNvSpPr txBox="1"/>
          <p:nvPr/>
        </p:nvSpPr>
        <p:spPr>
          <a:xfrm>
            <a:off x="3306670" y="863028"/>
            <a:ext cx="3575407" cy="584775"/>
          </a:xfrm>
          <a:prstGeom prst="rect">
            <a:avLst/>
          </a:prstGeom>
          <a:noFill/>
        </p:spPr>
        <p:txBody>
          <a:bodyPr wrap="square" rtlCol="0">
            <a:spAutoFit/>
          </a:bodyPr>
          <a:lstStyle/>
          <a:p>
            <a:r>
              <a:rPr lang="en-IN" sz="3200" b="1" dirty="0">
                <a:latin typeface="Aptos" panose="020B0004020202020204" pitchFamily="34" charset="0"/>
              </a:rPr>
              <a:t>Log in Page</a:t>
            </a:r>
          </a:p>
        </p:txBody>
      </p:sp>
    </p:spTree>
    <p:extLst>
      <p:ext uri="{BB962C8B-B14F-4D97-AF65-F5344CB8AC3E}">
        <p14:creationId xmlns:p14="http://schemas.microsoft.com/office/powerpoint/2010/main" val="2205845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2ADAEB-1EBB-C87F-C018-6AFF3DD1564D}"/>
              </a:ext>
            </a:extLst>
          </p:cNvPr>
          <p:cNvPicPr>
            <a:picLocks noChangeAspect="1"/>
          </p:cNvPicPr>
          <p:nvPr/>
        </p:nvPicPr>
        <p:blipFill>
          <a:blip r:embed="rId2"/>
          <a:stretch>
            <a:fillRect/>
          </a:stretch>
        </p:blipFill>
        <p:spPr>
          <a:xfrm>
            <a:off x="1521777" y="2406649"/>
            <a:ext cx="7380011" cy="2473575"/>
          </a:xfrm>
          <a:prstGeom prst="rect">
            <a:avLst/>
          </a:prstGeom>
        </p:spPr>
      </p:pic>
      <p:sp>
        <p:nvSpPr>
          <p:cNvPr id="3" name="TextBox 2">
            <a:extLst>
              <a:ext uri="{FF2B5EF4-FFF2-40B4-BE49-F238E27FC236}">
                <a16:creationId xmlns:a16="http://schemas.microsoft.com/office/drawing/2014/main" id="{961EEF54-427A-5D4E-FFA1-F9683E4F5B3C}"/>
              </a:ext>
            </a:extLst>
          </p:cNvPr>
          <p:cNvSpPr txBox="1"/>
          <p:nvPr/>
        </p:nvSpPr>
        <p:spPr>
          <a:xfrm>
            <a:off x="2239766" y="986319"/>
            <a:ext cx="5250095" cy="461665"/>
          </a:xfrm>
          <a:prstGeom prst="rect">
            <a:avLst/>
          </a:prstGeom>
          <a:noFill/>
        </p:spPr>
        <p:txBody>
          <a:bodyPr wrap="square" rtlCol="0">
            <a:spAutoFit/>
          </a:bodyPr>
          <a:lstStyle/>
          <a:p>
            <a:r>
              <a:rPr lang="en-IN" sz="2400" b="1" dirty="0">
                <a:latin typeface="Aptos" panose="020B0004020202020204" pitchFamily="34" charset="0"/>
              </a:rPr>
              <a:t>Doctor Panel (Patient Appointments)</a:t>
            </a:r>
          </a:p>
        </p:txBody>
      </p:sp>
    </p:spTree>
    <p:extLst>
      <p:ext uri="{BB962C8B-B14F-4D97-AF65-F5344CB8AC3E}">
        <p14:creationId xmlns:p14="http://schemas.microsoft.com/office/powerpoint/2010/main" val="1639408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2326EF-B944-9BBB-FB06-790F3EB027D6}"/>
              </a:ext>
            </a:extLst>
          </p:cNvPr>
          <p:cNvPicPr>
            <a:picLocks noChangeAspect="1"/>
          </p:cNvPicPr>
          <p:nvPr/>
        </p:nvPicPr>
        <p:blipFill>
          <a:blip r:embed="rId2"/>
          <a:stretch>
            <a:fillRect/>
          </a:stretch>
        </p:blipFill>
        <p:spPr>
          <a:xfrm>
            <a:off x="1498599" y="2079625"/>
            <a:ext cx="7268013" cy="3191018"/>
          </a:xfrm>
          <a:prstGeom prst="rect">
            <a:avLst/>
          </a:prstGeom>
        </p:spPr>
      </p:pic>
      <p:sp>
        <p:nvSpPr>
          <p:cNvPr id="3" name="TextBox 2">
            <a:extLst>
              <a:ext uri="{FF2B5EF4-FFF2-40B4-BE49-F238E27FC236}">
                <a16:creationId xmlns:a16="http://schemas.microsoft.com/office/drawing/2014/main" id="{5C677535-50F6-9810-66D1-4BCA0C5EE710}"/>
              </a:ext>
            </a:extLst>
          </p:cNvPr>
          <p:cNvSpPr txBox="1"/>
          <p:nvPr/>
        </p:nvSpPr>
        <p:spPr>
          <a:xfrm>
            <a:off x="2589088" y="821932"/>
            <a:ext cx="4633645" cy="523220"/>
          </a:xfrm>
          <a:prstGeom prst="rect">
            <a:avLst/>
          </a:prstGeom>
          <a:noFill/>
        </p:spPr>
        <p:txBody>
          <a:bodyPr wrap="square" rtlCol="0">
            <a:spAutoFit/>
          </a:bodyPr>
          <a:lstStyle/>
          <a:p>
            <a:r>
              <a:rPr lang="en-IN" sz="2800" b="1" dirty="0">
                <a:latin typeface="Aptos" panose="020B0004020202020204" pitchFamily="34" charset="0"/>
              </a:rPr>
              <a:t>Doctor Appointment Page</a:t>
            </a:r>
          </a:p>
        </p:txBody>
      </p:sp>
    </p:spTree>
    <p:extLst>
      <p:ext uri="{BB962C8B-B14F-4D97-AF65-F5344CB8AC3E}">
        <p14:creationId xmlns:p14="http://schemas.microsoft.com/office/powerpoint/2010/main" val="3878513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7124F6-F991-FDF5-8A7F-CB54F5BFA01C}"/>
              </a:ext>
            </a:extLst>
          </p:cNvPr>
          <p:cNvPicPr>
            <a:picLocks noChangeAspect="1"/>
          </p:cNvPicPr>
          <p:nvPr/>
        </p:nvPicPr>
        <p:blipFill>
          <a:blip r:embed="rId2"/>
          <a:stretch>
            <a:fillRect/>
          </a:stretch>
        </p:blipFill>
        <p:spPr>
          <a:xfrm>
            <a:off x="1565909" y="1995487"/>
            <a:ext cx="7191209" cy="3429268"/>
          </a:xfrm>
          <a:prstGeom prst="rect">
            <a:avLst/>
          </a:prstGeom>
        </p:spPr>
      </p:pic>
      <p:sp>
        <p:nvSpPr>
          <p:cNvPr id="3" name="TextBox 2">
            <a:extLst>
              <a:ext uri="{FF2B5EF4-FFF2-40B4-BE49-F238E27FC236}">
                <a16:creationId xmlns:a16="http://schemas.microsoft.com/office/drawing/2014/main" id="{674EE0B0-9999-AE6E-EA90-9A846B144652}"/>
              </a:ext>
            </a:extLst>
          </p:cNvPr>
          <p:cNvSpPr txBox="1"/>
          <p:nvPr/>
        </p:nvSpPr>
        <p:spPr>
          <a:xfrm>
            <a:off x="2208944" y="811658"/>
            <a:ext cx="4900773" cy="461665"/>
          </a:xfrm>
          <a:prstGeom prst="rect">
            <a:avLst/>
          </a:prstGeom>
          <a:noFill/>
        </p:spPr>
        <p:txBody>
          <a:bodyPr wrap="square" rtlCol="0">
            <a:spAutoFit/>
          </a:bodyPr>
          <a:lstStyle/>
          <a:p>
            <a:r>
              <a:rPr lang="en-IN" sz="2400" b="1" dirty="0">
                <a:latin typeface="Aptos" panose="020B0004020202020204" pitchFamily="34" charset="0"/>
              </a:rPr>
              <a:t>Doctor Profile and Settings Page</a:t>
            </a:r>
          </a:p>
        </p:txBody>
      </p:sp>
    </p:spTree>
    <p:extLst>
      <p:ext uri="{BB962C8B-B14F-4D97-AF65-F5344CB8AC3E}">
        <p14:creationId xmlns:p14="http://schemas.microsoft.com/office/powerpoint/2010/main" val="2401990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solidFill>
                <a:latin typeface="Aptos" panose="020B0004020202020204" pitchFamily="34" charset="0"/>
              </a:rPr>
              <a:t>Introduction to Medi-Track</a:t>
            </a:r>
            <a:endParaRPr b="1" dirty="0">
              <a:solidFill>
                <a:schemeClr val="accent1"/>
              </a:solidFill>
              <a:latin typeface="Aptos" panose="020B0004020202020204" pitchFamily="34" charset="0"/>
            </a:endParaRPr>
          </a:p>
        </p:txBody>
      </p:sp>
      <p:sp>
        <p:nvSpPr>
          <p:cNvPr id="3" name="Content Placeholder 2"/>
          <p:cNvSpPr>
            <a:spLocks noGrp="1"/>
          </p:cNvSpPr>
          <p:nvPr>
            <p:ph idx="1"/>
          </p:nvPr>
        </p:nvSpPr>
        <p:spPr>
          <a:xfrm>
            <a:off x="1181529" y="2157574"/>
            <a:ext cx="7608013" cy="4243226"/>
          </a:xfrm>
        </p:spPr>
        <p:txBody>
          <a:bodyPr>
            <a:normAutofit fontScale="25000" lnSpcReduction="20000"/>
          </a:bodyPr>
          <a:lstStyle/>
          <a:p>
            <a:pPr>
              <a:lnSpc>
                <a:spcPct val="120000"/>
              </a:lnSpc>
              <a:spcAft>
                <a:spcPts val="800"/>
              </a:spcAft>
              <a:buNone/>
            </a:pPr>
            <a:r>
              <a:rPr lang="en-IN" sz="8000" dirty="0">
                <a:effectLst/>
                <a:latin typeface="Aptos" panose="020B0004020202020204" pitchFamily="34" charset="0"/>
                <a:ea typeface="Times New Roman" panose="02020603050405020304" pitchFamily="18" charset="0"/>
                <a:cs typeface="Calibri" panose="020F0502020204030204" pitchFamily="34" charset="0"/>
              </a:rPr>
              <a:t>     The Medi-Track project is a digital healthcare platform designed to enhance the efficiency and accessibility of medical services by providing an </a:t>
            </a:r>
            <a:r>
              <a:rPr lang="en-IN" sz="8000" dirty="0">
                <a:latin typeface="Aptos" panose="020B0004020202020204" pitchFamily="34" charset="0"/>
                <a:ea typeface="Times New Roman" panose="02020603050405020304" pitchFamily="18" charset="0"/>
                <a:cs typeface="Calibri" panose="020F0502020204030204" pitchFamily="34" charset="0"/>
              </a:rPr>
              <a:t>simple </a:t>
            </a:r>
            <a:r>
              <a:rPr lang="en-IN" sz="8000" dirty="0">
                <a:effectLst/>
                <a:latin typeface="Aptos" panose="020B0004020202020204" pitchFamily="34" charset="0"/>
                <a:ea typeface="Times New Roman" panose="02020603050405020304" pitchFamily="18" charset="0"/>
                <a:cs typeface="Calibri" panose="020F0502020204030204" pitchFamily="34" charset="0"/>
              </a:rPr>
              <a:t>doctor appointment booking system, specialization-based matching support. Advanced security measures ensure compliance with healthcare regulations like HIPAA and GDPR, safeguarding sensitive medical data. By incorporating  the system enables remote consultations, reducing wait times and improving healthcare access, especially in remote areas. The Medi-Track project aims to modernize healthcare delivery through seamless digital solutions, making medical services more efficient, secure, and patient-centric.</a:t>
            </a:r>
            <a:endParaRPr lang="en-IN" sz="8000" dirty="0">
              <a:effectLst/>
              <a:latin typeface="Aptos" panose="020B000402020202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dirty="0">
                <a:solidFill>
                  <a:srgbClr val="4472C4"/>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5F8D91-C24B-132B-7583-CB05DC88D40F}"/>
              </a:ext>
            </a:extLst>
          </p:cNvPr>
          <p:cNvPicPr>
            <a:picLocks noChangeAspect="1"/>
          </p:cNvPicPr>
          <p:nvPr/>
        </p:nvPicPr>
        <p:blipFill>
          <a:blip r:embed="rId2"/>
          <a:stretch>
            <a:fillRect/>
          </a:stretch>
        </p:blipFill>
        <p:spPr>
          <a:xfrm>
            <a:off x="811658" y="1876423"/>
            <a:ext cx="8121264" cy="3353123"/>
          </a:xfrm>
          <a:prstGeom prst="rect">
            <a:avLst/>
          </a:prstGeom>
        </p:spPr>
      </p:pic>
      <p:sp>
        <p:nvSpPr>
          <p:cNvPr id="5" name="TextBox 4">
            <a:extLst>
              <a:ext uri="{FF2B5EF4-FFF2-40B4-BE49-F238E27FC236}">
                <a16:creationId xmlns:a16="http://schemas.microsoft.com/office/drawing/2014/main" id="{085C976F-5DE1-119D-FF1F-8328A82A87F7}"/>
              </a:ext>
            </a:extLst>
          </p:cNvPr>
          <p:cNvSpPr txBox="1"/>
          <p:nvPr/>
        </p:nvSpPr>
        <p:spPr>
          <a:xfrm>
            <a:off x="2321960" y="636998"/>
            <a:ext cx="4078840" cy="523220"/>
          </a:xfrm>
          <a:prstGeom prst="rect">
            <a:avLst/>
          </a:prstGeom>
          <a:noFill/>
        </p:spPr>
        <p:txBody>
          <a:bodyPr wrap="square" rtlCol="0">
            <a:spAutoFit/>
          </a:bodyPr>
          <a:lstStyle/>
          <a:p>
            <a:r>
              <a:rPr lang="en-IN" sz="2800" b="1" dirty="0">
                <a:latin typeface="Aptos" panose="020B0004020202020204" pitchFamily="34" charset="0"/>
              </a:rPr>
              <a:t>Client Dashboard Page </a:t>
            </a:r>
          </a:p>
        </p:txBody>
      </p:sp>
    </p:spTree>
    <p:extLst>
      <p:ext uri="{BB962C8B-B14F-4D97-AF65-F5344CB8AC3E}">
        <p14:creationId xmlns:p14="http://schemas.microsoft.com/office/powerpoint/2010/main" val="1433448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E3563C-3780-4A2D-DB83-E1D885FE7B97}"/>
              </a:ext>
            </a:extLst>
          </p:cNvPr>
          <p:cNvPicPr>
            <a:picLocks noChangeAspect="1"/>
          </p:cNvPicPr>
          <p:nvPr/>
        </p:nvPicPr>
        <p:blipFill>
          <a:blip r:embed="rId2"/>
          <a:stretch>
            <a:fillRect/>
          </a:stretch>
        </p:blipFill>
        <p:spPr>
          <a:xfrm>
            <a:off x="1005649" y="1859622"/>
            <a:ext cx="7676591" cy="2928135"/>
          </a:xfrm>
          <a:prstGeom prst="rect">
            <a:avLst/>
          </a:prstGeom>
        </p:spPr>
      </p:pic>
      <p:sp>
        <p:nvSpPr>
          <p:cNvPr id="3" name="TextBox 2">
            <a:extLst>
              <a:ext uri="{FF2B5EF4-FFF2-40B4-BE49-F238E27FC236}">
                <a16:creationId xmlns:a16="http://schemas.microsoft.com/office/drawing/2014/main" id="{A30F5689-5521-2A8F-9B53-FC5CD08A8AF8}"/>
              </a:ext>
            </a:extLst>
          </p:cNvPr>
          <p:cNvSpPr txBox="1"/>
          <p:nvPr/>
        </p:nvSpPr>
        <p:spPr>
          <a:xfrm>
            <a:off x="2743201" y="657546"/>
            <a:ext cx="5424755" cy="523220"/>
          </a:xfrm>
          <a:prstGeom prst="rect">
            <a:avLst/>
          </a:prstGeom>
          <a:noFill/>
        </p:spPr>
        <p:txBody>
          <a:bodyPr wrap="square" rtlCol="0">
            <a:spAutoFit/>
          </a:bodyPr>
          <a:lstStyle/>
          <a:p>
            <a:r>
              <a:rPr lang="en-IN" sz="2800" b="1" dirty="0"/>
              <a:t>Client Appointments Page</a:t>
            </a:r>
          </a:p>
        </p:txBody>
      </p:sp>
    </p:spTree>
    <p:extLst>
      <p:ext uri="{BB962C8B-B14F-4D97-AF65-F5344CB8AC3E}">
        <p14:creationId xmlns:p14="http://schemas.microsoft.com/office/powerpoint/2010/main" val="2485153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254900-C51E-7B61-79DA-9D90705FA87A}"/>
              </a:ext>
            </a:extLst>
          </p:cNvPr>
          <p:cNvPicPr>
            <a:picLocks noChangeAspect="1"/>
          </p:cNvPicPr>
          <p:nvPr/>
        </p:nvPicPr>
        <p:blipFill>
          <a:blip r:embed="rId2"/>
          <a:stretch>
            <a:fillRect/>
          </a:stretch>
        </p:blipFill>
        <p:spPr>
          <a:xfrm>
            <a:off x="873302" y="1388251"/>
            <a:ext cx="8229587" cy="3831020"/>
          </a:xfrm>
          <a:prstGeom prst="rect">
            <a:avLst/>
          </a:prstGeom>
        </p:spPr>
      </p:pic>
      <p:sp>
        <p:nvSpPr>
          <p:cNvPr id="3" name="TextBox 2">
            <a:extLst>
              <a:ext uri="{FF2B5EF4-FFF2-40B4-BE49-F238E27FC236}">
                <a16:creationId xmlns:a16="http://schemas.microsoft.com/office/drawing/2014/main" id="{76FC8408-9C1F-FC25-6AE0-79E5B0F6265A}"/>
              </a:ext>
            </a:extLst>
          </p:cNvPr>
          <p:cNvSpPr txBox="1"/>
          <p:nvPr/>
        </p:nvSpPr>
        <p:spPr>
          <a:xfrm>
            <a:off x="2619910" y="462337"/>
            <a:ext cx="4397339" cy="523220"/>
          </a:xfrm>
          <a:prstGeom prst="rect">
            <a:avLst/>
          </a:prstGeom>
          <a:noFill/>
        </p:spPr>
        <p:txBody>
          <a:bodyPr wrap="square" rtlCol="0">
            <a:spAutoFit/>
          </a:bodyPr>
          <a:lstStyle/>
          <a:p>
            <a:r>
              <a:rPr lang="en-IN" sz="2800" b="1" dirty="0">
                <a:latin typeface="Aptos" panose="020B0004020202020204" pitchFamily="34" charset="0"/>
              </a:rPr>
              <a:t>Find Your Doctors page </a:t>
            </a:r>
          </a:p>
        </p:txBody>
      </p:sp>
    </p:spTree>
    <p:extLst>
      <p:ext uri="{BB962C8B-B14F-4D97-AF65-F5344CB8AC3E}">
        <p14:creationId xmlns:p14="http://schemas.microsoft.com/office/powerpoint/2010/main" val="1687789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46253D-5225-4463-4704-749311E0A7E0}"/>
              </a:ext>
            </a:extLst>
          </p:cNvPr>
          <p:cNvPicPr>
            <a:picLocks noChangeAspect="1"/>
          </p:cNvPicPr>
          <p:nvPr/>
        </p:nvPicPr>
        <p:blipFill>
          <a:blip r:embed="rId2"/>
          <a:stretch>
            <a:fillRect/>
          </a:stretch>
        </p:blipFill>
        <p:spPr>
          <a:xfrm>
            <a:off x="789736" y="1921268"/>
            <a:ext cx="8041340" cy="3205536"/>
          </a:xfrm>
          <a:prstGeom prst="rect">
            <a:avLst/>
          </a:prstGeom>
        </p:spPr>
      </p:pic>
      <p:sp>
        <p:nvSpPr>
          <p:cNvPr id="3" name="TextBox 2">
            <a:extLst>
              <a:ext uri="{FF2B5EF4-FFF2-40B4-BE49-F238E27FC236}">
                <a16:creationId xmlns:a16="http://schemas.microsoft.com/office/drawing/2014/main" id="{E51D7BDE-A549-B497-A364-1158E43D98DB}"/>
              </a:ext>
            </a:extLst>
          </p:cNvPr>
          <p:cNvSpPr txBox="1"/>
          <p:nvPr/>
        </p:nvSpPr>
        <p:spPr>
          <a:xfrm>
            <a:off x="2219218" y="791110"/>
            <a:ext cx="6154220" cy="523220"/>
          </a:xfrm>
          <a:prstGeom prst="rect">
            <a:avLst/>
          </a:prstGeom>
          <a:noFill/>
        </p:spPr>
        <p:txBody>
          <a:bodyPr wrap="square" rtlCol="0">
            <a:spAutoFit/>
          </a:bodyPr>
          <a:lstStyle/>
          <a:p>
            <a:r>
              <a:rPr lang="en-IN" sz="2800" b="1" dirty="0">
                <a:latin typeface="Aptos" panose="020B0004020202020204" pitchFamily="34" charset="0"/>
              </a:rPr>
              <a:t>Departments Page</a:t>
            </a:r>
          </a:p>
        </p:txBody>
      </p:sp>
    </p:spTree>
    <p:extLst>
      <p:ext uri="{BB962C8B-B14F-4D97-AF65-F5344CB8AC3E}">
        <p14:creationId xmlns:p14="http://schemas.microsoft.com/office/powerpoint/2010/main" val="4153744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9739-5292-E07E-5A6B-C270D4D755FC}"/>
              </a:ext>
            </a:extLst>
          </p:cNvPr>
          <p:cNvSpPr>
            <a:spLocks noGrp="1"/>
          </p:cNvSpPr>
          <p:nvPr>
            <p:ph type="title"/>
          </p:nvPr>
        </p:nvSpPr>
        <p:spPr>
          <a:xfrm>
            <a:off x="982134" y="457201"/>
            <a:ext cx="7218892" cy="704849"/>
          </a:xfrm>
        </p:spPr>
        <p:txBody>
          <a:bodyPr>
            <a:normAutofit/>
          </a:bodyPr>
          <a:lstStyle/>
          <a:p>
            <a:r>
              <a:rPr lang="en-US" sz="2800" b="1" dirty="0">
                <a:latin typeface="Aptos" panose="020B0004020202020204" pitchFamily="34" charset="0"/>
              </a:rPr>
              <a:t>Admin  Panel (Dashboard)</a:t>
            </a:r>
          </a:p>
        </p:txBody>
      </p:sp>
      <p:pic>
        <p:nvPicPr>
          <p:cNvPr id="4" name="Picture 3">
            <a:extLst>
              <a:ext uri="{FF2B5EF4-FFF2-40B4-BE49-F238E27FC236}">
                <a16:creationId xmlns:a16="http://schemas.microsoft.com/office/drawing/2014/main" id="{E101E424-8A5F-8EBF-9EA0-B5DD10B8D393}"/>
              </a:ext>
            </a:extLst>
          </p:cNvPr>
          <p:cNvPicPr>
            <a:picLocks noChangeAspect="1"/>
          </p:cNvPicPr>
          <p:nvPr/>
        </p:nvPicPr>
        <p:blipFill>
          <a:blip r:embed="rId2"/>
          <a:stretch>
            <a:fillRect/>
          </a:stretch>
        </p:blipFill>
        <p:spPr>
          <a:xfrm>
            <a:off x="914400" y="1614487"/>
            <a:ext cx="8058150" cy="3852803"/>
          </a:xfrm>
          <a:prstGeom prst="rect">
            <a:avLst/>
          </a:prstGeom>
        </p:spPr>
      </p:pic>
    </p:spTree>
    <p:extLst>
      <p:ext uri="{BB962C8B-B14F-4D97-AF65-F5344CB8AC3E}">
        <p14:creationId xmlns:p14="http://schemas.microsoft.com/office/powerpoint/2010/main" val="3486299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729CE-19F4-65FC-AA85-13C468288711}"/>
              </a:ext>
            </a:extLst>
          </p:cNvPr>
          <p:cNvSpPr>
            <a:spLocks noGrp="1"/>
          </p:cNvSpPr>
          <p:nvPr>
            <p:ph type="title"/>
          </p:nvPr>
        </p:nvSpPr>
        <p:spPr>
          <a:xfrm>
            <a:off x="982133" y="457201"/>
            <a:ext cx="7476067" cy="885824"/>
          </a:xfrm>
        </p:spPr>
        <p:txBody>
          <a:bodyPr>
            <a:normAutofit/>
          </a:bodyPr>
          <a:lstStyle/>
          <a:p>
            <a:r>
              <a:rPr lang="en-US" sz="2800" b="1" dirty="0">
                <a:latin typeface="Aptos" panose="020B0004020202020204" pitchFamily="34" charset="0"/>
              </a:rPr>
              <a:t>Admin Panel (departments)</a:t>
            </a:r>
          </a:p>
        </p:txBody>
      </p:sp>
      <p:pic>
        <p:nvPicPr>
          <p:cNvPr id="4" name="Picture 3">
            <a:extLst>
              <a:ext uri="{FF2B5EF4-FFF2-40B4-BE49-F238E27FC236}">
                <a16:creationId xmlns:a16="http://schemas.microsoft.com/office/drawing/2014/main" id="{ADE98477-C0AB-B83C-E826-A0E13DD2597F}"/>
              </a:ext>
            </a:extLst>
          </p:cNvPr>
          <p:cNvPicPr>
            <a:picLocks noChangeAspect="1"/>
          </p:cNvPicPr>
          <p:nvPr/>
        </p:nvPicPr>
        <p:blipFill>
          <a:blip r:embed="rId2"/>
          <a:stretch>
            <a:fillRect/>
          </a:stretch>
        </p:blipFill>
        <p:spPr>
          <a:xfrm>
            <a:off x="866776" y="1606868"/>
            <a:ext cx="8058150" cy="3832658"/>
          </a:xfrm>
          <a:prstGeom prst="rect">
            <a:avLst/>
          </a:prstGeom>
        </p:spPr>
      </p:pic>
    </p:spTree>
    <p:extLst>
      <p:ext uri="{BB962C8B-B14F-4D97-AF65-F5344CB8AC3E}">
        <p14:creationId xmlns:p14="http://schemas.microsoft.com/office/powerpoint/2010/main" val="317310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E33C-431F-6A27-5913-930AABE8D9B9}"/>
              </a:ext>
            </a:extLst>
          </p:cNvPr>
          <p:cNvSpPr>
            <a:spLocks noGrp="1"/>
          </p:cNvSpPr>
          <p:nvPr>
            <p:ph type="title"/>
          </p:nvPr>
        </p:nvSpPr>
        <p:spPr>
          <a:xfrm>
            <a:off x="982133" y="457201"/>
            <a:ext cx="7437967" cy="809624"/>
          </a:xfrm>
        </p:spPr>
        <p:txBody>
          <a:bodyPr>
            <a:normAutofit/>
          </a:bodyPr>
          <a:lstStyle/>
          <a:p>
            <a:r>
              <a:rPr lang="en-US" sz="2800" b="1" dirty="0">
                <a:latin typeface="Aptos" panose="020B0004020202020204" pitchFamily="34" charset="0"/>
              </a:rPr>
              <a:t>Admin Pannel (Create Admin)</a:t>
            </a:r>
          </a:p>
        </p:txBody>
      </p:sp>
      <p:pic>
        <p:nvPicPr>
          <p:cNvPr id="4" name="Picture 3">
            <a:extLst>
              <a:ext uri="{FF2B5EF4-FFF2-40B4-BE49-F238E27FC236}">
                <a16:creationId xmlns:a16="http://schemas.microsoft.com/office/drawing/2014/main" id="{78254E63-760D-28E7-9276-4EEADED5DBDB}"/>
              </a:ext>
            </a:extLst>
          </p:cNvPr>
          <p:cNvPicPr>
            <a:picLocks noChangeAspect="1"/>
          </p:cNvPicPr>
          <p:nvPr/>
        </p:nvPicPr>
        <p:blipFill>
          <a:blip r:embed="rId2"/>
          <a:stretch>
            <a:fillRect/>
          </a:stretch>
        </p:blipFill>
        <p:spPr>
          <a:xfrm>
            <a:off x="852013" y="1790700"/>
            <a:ext cx="8041105" cy="3819525"/>
          </a:xfrm>
          <a:prstGeom prst="rect">
            <a:avLst/>
          </a:prstGeom>
        </p:spPr>
      </p:pic>
    </p:spTree>
    <p:extLst>
      <p:ext uri="{BB962C8B-B14F-4D97-AF65-F5344CB8AC3E}">
        <p14:creationId xmlns:p14="http://schemas.microsoft.com/office/powerpoint/2010/main" val="2254196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CF20C-503B-3E37-5872-FDC7F44E2365}"/>
              </a:ext>
            </a:extLst>
          </p:cNvPr>
          <p:cNvSpPr>
            <a:spLocks noGrp="1"/>
          </p:cNvSpPr>
          <p:nvPr>
            <p:ph type="title"/>
          </p:nvPr>
        </p:nvSpPr>
        <p:spPr/>
        <p:txBody>
          <a:bodyPr/>
          <a:lstStyle/>
          <a:p>
            <a:r>
              <a:rPr lang="en-IN" b="1" dirty="0"/>
              <a:t>Future  Enhancement</a:t>
            </a:r>
            <a:br>
              <a:rPr lang="en-IN" dirty="0"/>
            </a:br>
            <a:endParaRPr lang="en-IN" dirty="0"/>
          </a:p>
        </p:txBody>
      </p:sp>
      <p:sp>
        <p:nvSpPr>
          <p:cNvPr id="3" name="Content Placeholder 2">
            <a:extLst>
              <a:ext uri="{FF2B5EF4-FFF2-40B4-BE49-F238E27FC236}">
                <a16:creationId xmlns:a16="http://schemas.microsoft.com/office/drawing/2014/main" id="{218CC957-66FD-3C96-06EC-A3B156326201}"/>
              </a:ext>
            </a:extLst>
          </p:cNvPr>
          <p:cNvSpPr>
            <a:spLocks noGrp="1"/>
          </p:cNvSpPr>
          <p:nvPr>
            <p:ph idx="1"/>
          </p:nvPr>
        </p:nvSpPr>
        <p:spPr/>
        <p:txBody>
          <a:bodyPr>
            <a:normAutofit/>
          </a:bodyPr>
          <a:lstStyle/>
          <a:p>
            <a:pPr lvl="0">
              <a:lnSpc>
                <a:spcPct val="107000"/>
              </a:lnSpc>
              <a:spcAft>
                <a:spcPts val="800"/>
              </a:spcAft>
              <a:buClr>
                <a:schemeClr val="accent1"/>
              </a:buClr>
              <a:buSzPct val="150000"/>
              <a:buFont typeface="Arial" panose="020B0604020202020204" pitchFamily="34" charset="0"/>
              <a:buChar char="•"/>
              <a:tabLst>
                <a:tab pos="457200" algn="l"/>
              </a:tabLst>
            </a:pPr>
            <a:r>
              <a:rPr lang="en-IN" sz="1800" b="1" dirty="0">
                <a:effectLst/>
                <a:latin typeface="Aptos" panose="020B0004020202020204" pitchFamily="34" charset="0"/>
                <a:ea typeface="Calibri" panose="020F0502020204030204" pitchFamily="34" charset="0"/>
                <a:cs typeface="Times New Roman" panose="02020603050405020304" pitchFamily="18" charset="0"/>
              </a:rPr>
              <a:t>AI-Powered Diagnosis &amp; Predictive Analytics</a:t>
            </a:r>
            <a:endParaRPr lang="en-IN" sz="1800" dirty="0">
              <a:effectLst/>
              <a:latin typeface="Aptos" panose="020B0004020202020204" pitchFamily="34" charset="0"/>
              <a:ea typeface="Calibri" panose="020F0502020204030204" pitchFamily="34" charset="0"/>
              <a:cs typeface="Times New Roman" panose="02020603050405020304" pitchFamily="18" charset="0"/>
            </a:endParaRPr>
          </a:p>
          <a:p>
            <a:pPr lvl="0">
              <a:lnSpc>
                <a:spcPct val="107000"/>
              </a:lnSpc>
              <a:spcAft>
                <a:spcPts val="800"/>
              </a:spcAft>
              <a:buClr>
                <a:schemeClr val="accent1"/>
              </a:buClr>
              <a:buSzPct val="150000"/>
              <a:buFont typeface="Arial" panose="020B0604020202020204" pitchFamily="34" charset="0"/>
              <a:buChar char="•"/>
              <a:tabLst>
                <a:tab pos="457200" algn="l"/>
              </a:tabLst>
            </a:pPr>
            <a:r>
              <a:rPr lang="en-IN" sz="1800" b="1" dirty="0">
                <a:effectLst/>
                <a:latin typeface="Aptos" panose="020B0004020202020204" pitchFamily="34" charset="0"/>
                <a:ea typeface="Calibri" panose="020F0502020204030204" pitchFamily="34" charset="0"/>
                <a:cs typeface="Times New Roman" panose="02020603050405020304" pitchFamily="18" charset="0"/>
              </a:rPr>
              <a:t>IoT-Based Health Monitoring</a:t>
            </a:r>
            <a:endParaRPr lang="en-IN" sz="1800" dirty="0">
              <a:effectLst/>
              <a:latin typeface="Aptos" panose="020B0004020202020204" pitchFamily="34" charset="0"/>
              <a:ea typeface="Calibri" panose="020F0502020204030204" pitchFamily="34" charset="0"/>
              <a:cs typeface="Times New Roman" panose="02020603050405020304" pitchFamily="18" charset="0"/>
            </a:endParaRPr>
          </a:p>
          <a:p>
            <a:pPr lvl="0">
              <a:lnSpc>
                <a:spcPct val="107000"/>
              </a:lnSpc>
              <a:spcAft>
                <a:spcPts val="800"/>
              </a:spcAft>
              <a:buClr>
                <a:schemeClr val="accent1"/>
              </a:buClr>
              <a:buSzPct val="150000"/>
              <a:buFont typeface="Arial" panose="020B0604020202020204" pitchFamily="34" charset="0"/>
              <a:buChar char="•"/>
              <a:tabLst>
                <a:tab pos="457200" algn="l"/>
              </a:tabLst>
            </a:pPr>
            <a:r>
              <a:rPr lang="en-IN" sz="1800" b="1" dirty="0">
                <a:effectLst/>
                <a:latin typeface="Aptos" panose="020B0004020202020204" pitchFamily="34" charset="0"/>
                <a:ea typeface="Calibri" panose="020F0502020204030204" pitchFamily="34" charset="0"/>
                <a:cs typeface="Times New Roman" panose="02020603050405020304" pitchFamily="18" charset="0"/>
              </a:rPr>
              <a:t>Blockchain for Secure Medical Records</a:t>
            </a:r>
            <a:endParaRPr lang="en-IN" sz="1800" dirty="0">
              <a:effectLst/>
              <a:latin typeface="Aptos" panose="020B0004020202020204" pitchFamily="34" charset="0"/>
              <a:ea typeface="Calibri" panose="020F0502020204030204" pitchFamily="34" charset="0"/>
              <a:cs typeface="Times New Roman" panose="02020603050405020304" pitchFamily="18" charset="0"/>
            </a:endParaRPr>
          </a:p>
          <a:p>
            <a:pPr lvl="0">
              <a:lnSpc>
                <a:spcPct val="107000"/>
              </a:lnSpc>
              <a:spcAft>
                <a:spcPts val="800"/>
              </a:spcAft>
              <a:buClr>
                <a:schemeClr val="accent1"/>
              </a:buClr>
              <a:buSzPct val="150000"/>
              <a:buFont typeface="Arial" panose="020B0604020202020204" pitchFamily="34" charset="0"/>
              <a:buChar char="•"/>
              <a:tabLst>
                <a:tab pos="457200" algn="l"/>
              </a:tabLst>
            </a:pPr>
            <a:r>
              <a:rPr lang="en-IN" sz="1800" b="1" dirty="0">
                <a:effectLst/>
                <a:latin typeface="Aptos" panose="020B0004020202020204" pitchFamily="34" charset="0"/>
                <a:ea typeface="Calibri" panose="020F0502020204030204" pitchFamily="34" charset="0"/>
                <a:cs typeface="Times New Roman" panose="02020603050405020304" pitchFamily="18" charset="0"/>
              </a:rPr>
              <a:t>VR-Based Telemedicine</a:t>
            </a:r>
            <a:endParaRPr lang="en-IN" sz="1800" dirty="0">
              <a:effectLst/>
              <a:latin typeface="Aptos" panose="020B0004020202020204" pitchFamily="34" charset="0"/>
              <a:ea typeface="Calibri" panose="020F0502020204030204" pitchFamily="34" charset="0"/>
              <a:cs typeface="Times New Roman" panose="02020603050405020304" pitchFamily="18" charset="0"/>
            </a:endParaRPr>
          </a:p>
          <a:p>
            <a:pPr lvl="0">
              <a:lnSpc>
                <a:spcPct val="107000"/>
              </a:lnSpc>
              <a:spcAft>
                <a:spcPts val="800"/>
              </a:spcAft>
              <a:buClr>
                <a:schemeClr val="accent1"/>
              </a:buClr>
              <a:buSzPct val="150000"/>
              <a:buFont typeface="Arial" panose="020B0604020202020204" pitchFamily="34" charset="0"/>
              <a:buChar char="•"/>
              <a:tabLst>
                <a:tab pos="457200" algn="l"/>
              </a:tabLst>
            </a:pPr>
            <a:r>
              <a:rPr lang="en-IN" sz="1800" b="1" dirty="0">
                <a:effectLst/>
                <a:latin typeface="Aptos" panose="020B0004020202020204" pitchFamily="34" charset="0"/>
                <a:ea typeface="Calibri" panose="020F0502020204030204" pitchFamily="34" charset="0"/>
                <a:cs typeface="Times New Roman" panose="02020603050405020304" pitchFamily="18" charset="0"/>
              </a:rPr>
              <a:t>Multilingual AI Chatbots</a:t>
            </a:r>
            <a:endParaRPr lang="en-IN" sz="1800" dirty="0">
              <a:effectLst/>
              <a:latin typeface="Aptos" panose="020B000402020202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38242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4D732-4740-7AC4-EC2D-2B6FBBB581ED}"/>
              </a:ext>
            </a:extLst>
          </p:cNvPr>
          <p:cNvSpPr>
            <a:spLocks noGrp="1"/>
          </p:cNvSpPr>
          <p:nvPr>
            <p:ph type="title"/>
          </p:nvPr>
        </p:nvSpPr>
        <p:spPr>
          <a:xfrm>
            <a:off x="2116476" y="1"/>
            <a:ext cx="5291191" cy="970530"/>
          </a:xfrm>
        </p:spPr>
        <p:txBody>
          <a:bodyPr/>
          <a:lstStyle/>
          <a:p>
            <a:r>
              <a:rPr lang="en-IN" dirty="0"/>
              <a:t>Challenges and Solution </a:t>
            </a:r>
          </a:p>
        </p:txBody>
      </p:sp>
      <p:sp>
        <p:nvSpPr>
          <p:cNvPr id="3" name="Text Placeholder 2">
            <a:extLst>
              <a:ext uri="{FF2B5EF4-FFF2-40B4-BE49-F238E27FC236}">
                <a16:creationId xmlns:a16="http://schemas.microsoft.com/office/drawing/2014/main" id="{15A794F0-5654-C9C9-ACD8-123403029091}"/>
              </a:ext>
            </a:extLst>
          </p:cNvPr>
          <p:cNvSpPr>
            <a:spLocks noGrp="1"/>
          </p:cNvSpPr>
          <p:nvPr>
            <p:ph type="body" idx="1"/>
          </p:nvPr>
        </p:nvSpPr>
        <p:spPr>
          <a:xfrm flipV="1">
            <a:off x="11049330" y="1993939"/>
            <a:ext cx="45719" cy="45719"/>
          </a:xfrm>
        </p:spPr>
        <p:txBody>
          <a:bodyPr>
            <a:normAutofit fontScale="25000" lnSpcReduction="20000"/>
          </a:bodyPr>
          <a:lstStyle/>
          <a:p>
            <a:endParaRPr lang="en-IN" dirty="0"/>
          </a:p>
        </p:txBody>
      </p:sp>
      <p:sp>
        <p:nvSpPr>
          <p:cNvPr id="4" name="TextBox 3">
            <a:extLst>
              <a:ext uri="{FF2B5EF4-FFF2-40B4-BE49-F238E27FC236}">
                <a16:creationId xmlns:a16="http://schemas.microsoft.com/office/drawing/2014/main" id="{F1DA36D8-7F6A-7612-A5FB-F900AE3090A7}"/>
              </a:ext>
            </a:extLst>
          </p:cNvPr>
          <p:cNvSpPr txBox="1"/>
          <p:nvPr/>
        </p:nvSpPr>
        <p:spPr>
          <a:xfrm>
            <a:off x="1520575" y="1243173"/>
            <a:ext cx="7428216" cy="4247317"/>
          </a:xfrm>
          <a:prstGeom prst="rect">
            <a:avLst/>
          </a:prstGeom>
          <a:noFill/>
        </p:spPr>
        <p:txBody>
          <a:bodyPr wrap="square" rtlCol="0">
            <a:spAutoFit/>
          </a:bodyPr>
          <a:lstStyle/>
          <a:p>
            <a:pPr marL="285750" indent="-285750">
              <a:buClr>
                <a:schemeClr val="accent1"/>
              </a:buClr>
              <a:buSzPct val="150000"/>
              <a:buFont typeface="Arial" panose="020B0604020202020204" pitchFamily="34" charset="0"/>
              <a:buChar char="•"/>
            </a:pPr>
            <a:r>
              <a:rPr lang="en-US" b="1" dirty="0"/>
              <a:t>1. </a:t>
            </a:r>
            <a:r>
              <a:rPr lang="en-US" b="1" dirty="0">
                <a:latin typeface="Aptos" panose="020B0004020202020204" pitchFamily="34" charset="0"/>
              </a:rPr>
              <a:t>Data Security &amp; Privacy</a:t>
            </a:r>
          </a:p>
          <a:p>
            <a:pPr marL="285750" indent="-285750">
              <a:buClr>
                <a:schemeClr val="accent1"/>
              </a:buClr>
              <a:buSzPct val="150000"/>
              <a:buFont typeface="Arial" panose="020B0604020202020204" pitchFamily="34" charset="0"/>
              <a:buChar char="•"/>
            </a:pPr>
            <a:r>
              <a:rPr lang="en-US" b="1" dirty="0">
                <a:latin typeface="Aptos" panose="020B0004020202020204" pitchFamily="34" charset="0"/>
              </a:rPr>
              <a:t>Issue:</a:t>
            </a:r>
            <a:r>
              <a:rPr lang="en-US" dirty="0">
                <a:latin typeface="Aptos" panose="020B0004020202020204" pitchFamily="34" charset="0"/>
              </a:rPr>
              <a:t> Handling sensitive patient records securely while complying with healthcare regulations.</a:t>
            </a:r>
          </a:p>
          <a:p>
            <a:pPr marL="285750" indent="-285750">
              <a:buClr>
                <a:schemeClr val="accent1"/>
              </a:buClr>
              <a:buSzPct val="150000"/>
              <a:buFont typeface="Arial" panose="020B0604020202020204" pitchFamily="34" charset="0"/>
              <a:buChar char="•"/>
            </a:pPr>
            <a:r>
              <a:rPr lang="en-US" b="1" dirty="0">
                <a:latin typeface="Aptos" panose="020B0004020202020204" pitchFamily="34" charset="0"/>
              </a:rPr>
              <a:t>Solution:</a:t>
            </a:r>
            <a:r>
              <a:rPr lang="en-US" dirty="0">
                <a:latin typeface="Aptos" panose="020B0004020202020204" pitchFamily="34" charset="0"/>
              </a:rPr>
              <a:t> Implement encryption, multi-factor authentication (MFA), and compliance with data privacy laws (HIPAA, GDPR).</a:t>
            </a:r>
          </a:p>
          <a:p>
            <a:pPr marL="285750" indent="-285750">
              <a:buClr>
                <a:schemeClr val="accent1"/>
              </a:buClr>
              <a:buSzPct val="150000"/>
              <a:buFont typeface="Arial" panose="020B0604020202020204" pitchFamily="34" charset="0"/>
              <a:buChar char="•"/>
            </a:pPr>
            <a:r>
              <a:rPr lang="en-US" b="1" dirty="0">
                <a:latin typeface="Aptos" panose="020B0004020202020204" pitchFamily="34" charset="0"/>
              </a:rPr>
              <a:t>2. Challenge: System Scalability &amp; Performance</a:t>
            </a:r>
          </a:p>
          <a:p>
            <a:pPr marL="285750" indent="-285750">
              <a:buClr>
                <a:schemeClr val="accent1"/>
              </a:buClr>
              <a:buSzPct val="150000"/>
              <a:buFont typeface="Arial" panose="020B0604020202020204" pitchFamily="34" charset="0"/>
              <a:buChar char="•"/>
            </a:pPr>
            <a:r>
              <a:rPr lang="en-US" b="1" dirty="0">
                <a:latin typeface="Aptos" panose="020B0004020202020204" pitchFamily="34" charset="0"/>
              </a:rPr>
              <a:t>Issue:</a:t>
            </a:r>
            <a:r>
              <a:rPr lang="en-US" dirty="0">
                <a:latin typeface="Aptos" panose="020B0004020202020204" pitchFamily="34" charset="0"/>
              </a:rPr>
              <a:t> High traffic can slow down the platform, affecting user experience.</a:t>
            </a:r>
          </a:p>
          <a:p>
            <a:pPr marL="285750" indent="-285750">
              <a:buClr>
                <a:schemeClr val="accent1"/>
              </a:buClr>
              <a:buSzPct val="150000"/>
              <a:buFont typeface="Arial" panose="020B0604020202020204" pitchFamily="34" charset="0"/>
              <a:buChar char="•"/>
            </a:pPr>
            <a:r>
              <a:rPr lang="en-US" b="1" dirty="0">
                <a:latin typeface="Aptos" panose="020B0004020202020204" pitchFamily="34" charset="0"/>
              </a:rPr>
              <a:t>Solution:</a:t>
            </a:r>
            <a:r>
              <a:rPr lang="en-US" dirty="0">
                <a:latin typeface="Aptos" panose="020B0004020202020204" pitchFamily="34" charset="0"/>
              </a:rPr>
              <a:t> Use cloud-based solutions, load balancing, and optimized database management.</a:t>
            </a:r>
          </a:p>
          <a:p>
            <a:pPr marL="285750" indent="-285750">
              <a:buClr>
                <a:schemeClr val="accent1"/>
              </a:buClr>
              <a:buSzPct val="150000"/>
              <a:buFont typeface="Arial" panose="020B0604020202020204" pitchFamily="34" charset="0"/>
              <a:buChar char="•"/>
            </a:pPr>
            <a:r>
              <a:rPr lang="en-US" b="1" dirty="0">
                <a:latin typeface="Aptos" panose="020B0004020202020204" pitchFamily="34" charset="0"/>
              </a:rPr>
              <a:t>3. Challenge: Doctor Availability &amp; Scheduling Conflicts</a:t>
            </a:r>
          </a:p>
          <a:p>
            <a:pPr marL="285750" indent="-285750">
              <a:buClr>
                <a:schemeClr val="accent1"/>
              </a:buClr>
              <a:buSzPct val="150000"/>
              <a:buFont typeface="Arial" panose="020B0604020202020204" pitchFamily="34" charset="0"/>
              <a:buChar char="•"/>
            </a:pPr>
            <a:r>
              <a:rPr lang="en-US" b="1" dirty="0">
                <a:latin typeface="Aptos" panose="020B0004020202020204" pitchFamily="34" charset="0"/>
              </a:rPr>
              <a:t>Issue:</a:t>
            </a:r>
            <a:r>
              <a:rPr lang="en-US" dirty="0">
                <a:latin typeface="Aptos" panose="020B0004020202020204" pitchFamily="34" charset="0"/>
              </a:rPr>
              <a:t> Managing real-time doctor availability across multiple locations.</a:t>
            </a:r>
          </a:p>
          <a:p>
            <a:pPr marL="285750" indent="-285750">
              <a:buClr>
                <a:schemeClr val="accent1"/>
              </a:buClr>
              <a:buSzPct val="150000"/>
              <a:buFont typeface="Arial" panose="020B0604020202020204" pitchFamily="34" charset="0"/>
              <a:buChar char="•"/>
            </a:pPr>
            <a:r>
              <a:rPr lang="en-US" b="1" dirty="0">
                <a:latin typeface="Aptos" panose="020B0004020202020204" pitchFamily="34" charset="0"/>
              </a:rPr>
              <a:t>Solution:</a:t>
            </a:r>
            <a:r>
              <a:rPr lang="en-US" dirty="0">
                <a:latin typeface="Aptos" panose="020B0004020202020204" pitchFamily="34" charset="0"/>
              </a:rPr>
              <a:t> Smart scheduling with AI-driven recommendations and buffer time slots to reduce conflicts</a:t>
            </a:r>
            <a:r>
              <a:rPr lang="en-US" dirty="0"/>
              <a:t>.</a:t>
            </a:r>
          </a:p>
        </p:txBody>
      </p:sp>
    </p:spTree>
    <p:extLst>
      <p:ext uri="{BB962C8B-B14F-4D97-AF65-F5344CB8AC3E}">
        <p14:creationId xmlns:p14="http://schemas.microsoft.com/office/powerpoint/2010/main" val="3999492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5A022-4FD2-7571-C2D4-3E4BFAECCDAB}"/>
              </a:ext>
            </a:extLst>
          </p:cNvPr>
          <p:cNvSpPr>
            <a:spLocks noGrp="1"/>
          </p:cNvSpPr>
          <p:nvPr>
            <p:ph type="title"/>
          </p:nvPr>
        </p:nvSpPr>
        <p:spPr>
          <a:xfrm>
            <a:off x="2917862" y="154112"/>
            <a:ext cx="2835666" cy="934949"/>
          </a:xfrm>
        </p:spPr>
        <p:txBody>
          <a:bodyPr>
            <a:normAutofit fontScale="90000"/>
          </a:bodyPr>
          <a:lstStyle/>
          <a:p>
            <a:r>
              <a:rPr lang="en-IN" sz="2800" b="1" dirty="0">
                <a:latin typeface="Aptos" panose="020B0004020202020204" pitchFamily="34" charset="0"/>
              </a:rPr>
              <a:t>Security Features</a:t>
            </a:r>
          </a:p>
        </p:txBody>
      </p:sp>
      <p:sp>
        <p:nvSpPr>
          <p:cNvPr id="3" name="Text Placeholder 2">
            <a:extLst>
              <a:ext uri="{FF2B5EF4-FFF2-40B4-BE49-F238E27FC236}">
                <a16:creationId xmlns:a16="http://schemas.microsoft.com/office/drawing/2014/main" id="{EDEDDBFA-04D3-D0ED-1D4B-33F571077388}"/>
              </a:ext>
            </a:extLst>
          </p:cNvPr>
          <p:cNvSpPr>
            <a:spLocks noGrp="1"/>
          </p:cNvSpPr>
          <p:nvPr>
            <p:ph type="body" idx="1"/>
          </p:nvPr>
        </p:nvSpPr>
        <p:spPr>
          <a:xfrm flipV="1">
            <a:off x="11465959" y="1664414"/>
            <a:ext cx="45719" cy="71919"/>
          </a:xfrm>
        </p:spPr>
        <p:txBody>
          <a:bodyPr>
            <a:normAutofit fontScale="25000" lnSpcReduction="20000"/>
          </a:bodyPr>
          <a:lstStyle/>
          <a:p>
            <a:r>
              <a:rPr lang="en-IN" dirty="0"/>
              <a:t> </a:t>
            </a:r>
          </a:p>
        </p:txBody>
      </p:sp>
      <p:sp>
        <p:nvSpPr>
          <p:cNvPr id="4" name="TextBox 3">
            <a:extLst>
              <a:ext uri="{FF2B5EF4-FFF2-40B4-BE49-F238E27FC236}">
                <a16:creationId xmlns:a16="http://schemas.microsoft.com/office/drawing/2014/main" id="{538A5653-2A90-69E4-539D-FEE52C0B2009}"/>
              </a:ext>
            </a:extLst>
          </p:cNvPr>
          <p:cNvSpPr txBox="1"/>
          <p:nvPr/>
        </p:nvSpPr>
        <p:spPr>
          <a:xfrm>
            <a:off x="1407560" y="1664413"/>
            <a:ext cx="5239820" cy="1701043"/>
          </a:xfrm>
          <a:prstGeom prst="rect">
            <a:avLst/>
          </a:prstGeom>
          <a:noFill/>
        </p:spPr>
        <p:txBody>
          <a:bodyPr wrap="square" rtlCol="0">
            <a:spAutoFit/>
          </a:bodyPr>
          <a:lstStyle/>
          <a:p>
            <a:pPr>
              <a:lnSpc>
                <a:spcPct val="150000"/>
              </a:lnSpc>
            </a:pPr>
            <a:r>
              <a:rPr lang="en-IN" sz="2400" b="1" dirty="0">
                <a:latin typeface="Aptos" panose="020B0004020202020204" pitchFamily="34" charset="0"/>
              </a:rPr>
              <a:t>1.CSRF(Cross Site Request Forgery)</a:t>
            </a:r>
          </a:p>
          <a:p>
            <a:pPr>
              <a:lnSpc>
                <a:spcPct val="150000"/>
              </a:lnSpc>
            </a:pPr>
            <a:r>
              <a:rPr lang="en-IN" sz="2400" b="1" dirty="0">
                <a:latin typeface="Aptos" panose="020B0004020202020204" pitchFamily="34" charset="0"/>
              </a:rPr>
              <a:t>2.SQL injection</a:t>
            </a:r>
          </a:p>
          <a:p>
            <a:pPr>
              <a:lnSpc>
                <a:spcPct val="150000"/>
              </a:lnSpc>
            </a:pPr>
            <a:r>
              <a:rPr lang="en-IN" sz="2400" b="1" dirty="0">
                <a:latin typeface="Aptos" panose="020B0004020202020204" pitchFamily="34" charset="0"/>
              </a:rPr>
              <a:t>3. </a:t>
            </a:r>
            <a:r>
              <a:rPr lang="en-IN" sz="2400" b="1" dirty="0" err="1">
                <a:latin typeface="Aptos" panose="020B0004020202020204" pitchFamily="34" charset="0"/>
              </a:rPr>
              <a:t>Bcrypt</a:t>
            </a:r>
            <a:r>
              <a:rPr lang="en-IN" sz="2400" b="1" dirty="0">
                <a:latin typeface="Aptos" panose="020B0004020202020204" pitchFamily="34" charset="0"/>
              </a:rPr>
              <a:t> Encryption </a:t>
            </a:r>
          </a:p>
        </p:txBody>
      </p:sp>
    </p:spTree>
    <p:extLst>
      <p:ext uri="{BB962C8B-B14F-4D97-AF65-F5344CB8AC3E}">
        <p14:creationId xmlns:p14="http://schemas.microsoft.com/office/powerpoint/2010/main" val="201953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0FEDD-99B6-B934-7DB5-4F5683603E02}"/>
              </a:ext>
            </a:extLst>
          </p:cNvPr>
          <p:cNvSpPr>
            <a:spLocks noGrp="1"/>
          </p:cNvSpPr>
          <p:nvPr>
            <p:ph type="title"/>
          </p:nvPr>
        </p:nvSpPr>
        <p:spPr>
          <a:xfrm>
            <a:off x="982133" y="292814"/>
            <a:ext cx="7704667" cy="1207213"/>
          </a:xfrm>
        </p:spPr>
        <p:txBody>
          <a:bodyPr/>
          <a:lstStyle/>
          <a:p>
            <a:r>
              <a:rPr lang="en-IN" dirty="0">
                <a:latin typeface="Aptos" panose="020B0004020202020204" pitchFamily="34" charset="0"/>
              </a:rPr>
              <a:t>Contents</a:t>
            </a:r>
          </a:p>
        </p:txBody>
      </p:sp>
      <p:sp>
        <p:nvSpPr>
          <p:cNvPr id="4" name="TextBox 3">
            <a:extLst>
              <a:ext uri="{FF2B5EF4-FFF2-40B4-BE49-F238E27FC236}">
                <a16:creationId xmlns:a16="http://schemas.microsoft.com/office/drawing/2014/main" id="{D4D3DD8D-7485-27C4-6970-6F1865604667}"/>
              </a:ext>
            </a:extLst>
          </p:cNvPr>
          <p:cNvSpPr txBox="1"/>
          <p:nvPr/>
        </p:nvSpPr>
        <p:spPr>
          <a:xfrm>
            <a:off x="1109609" y="1232900"/>
            <a:ext cx="8147407" cy="4893647"/>
          </a:xfrm>
          <a:prstGeom prst="rect">
            <a:avLst/>
          </a:prstGeom>
          <a:noFill/>
        </p:spPr>
        <p:txBody>
          <a:bodyPr wrap="square">
            <a:spAutoFit/>
          </a:bodyPr>
          <a:lstStyle/>
          <a:p>
            <a:r>
              <a:rPr lang="en-US" sz="2400" b="1" dirty="0">
                <a:latin typeface="Aptos" panose="020B0004020202020204" pitchFamily="34" charset="0"/>
              </a:rPr>
              <a:t>1.Objective</a:t>
            </a:r>
          </a:p>
          <a:p>
            <a:r>
              <a:rPr lang="en-US" sz="2400" b="1" dirty="0">
                <a:latin typeface="Aptos" panose="020B0004020202020204" pitchFamily="34" charset="0"/>
              </a:rPr>
              <a:t>2.Key Features</a:t>
            </a:r>
          </a:p>
          <a:p>
            <a:r>
              <a:rPr lang="en-US" sz="2400" b="1" dirty="0">
                <a:latin typeface="Aptos" panose="020B0004020202020204" pitchFamily="34" charset="0"/>
              </a:rPr>
              <a:t>3.System Requirement</a:t>
            </a:r>
          </a:p>
          <a:p>
            <a:r>
              <a:rPr lang="en-US" sz="2400" b="1" dirty="0">
                <a:latin typeface="Aptos" panose="020B0004020202020204" pitchFamily="34" charset="0"/>
              </a:rPr>
              <a:t>4.Tools and Technology</a:t>
            </a:r>
          </a:p>
          <a:p>
            <a:r>
              <a:rPr lang="en-US" sz="2400" b="1" dirty="0">
                <a:latin typeface="Aptos" panose="020B0004020202020204" pitchFamily="34" charset="0"/>
              </a:rPr>
              <a:t>5.Benifits</a:t>
            </a:r>
          </a:p>
          <a:p>
            <a:r>
              <a:rPr lang="en-US" sz="2400" b="1" dirty="0">
                <a:latin typeface="Aptos" panose="020B0004020202020204" pitchFamily="34" charset="0"/>
              </a:rPr>
              <a:t>6.ER Diagram</a:t>
            </a:r>
          </a:p>
          <a:p>
            <a:r>
              <a:rPr lang="en-US" sz="2400" b="1" dirty="0">
                <a:latin typeface="Aptos" panose="020B0004020202020204" pitchFamily="34" charset="0"/>
              </a:rPr>
              <a:t>7.User roles( Patient ,Doctor , Admin)</a:t>
            </a:r>
          </a:p>
          <a:p>
            <a:r>
              <a:rPr lang="en-US" sz="2400" b="1" dirty="0">
                <a:latin typeface="Aptos" panose="020B0004020202020204" pitchFamily="34" charset="0"/>
              </a:rPr>
              <a:t>8.Screenshot of Medi -track</a:t>
            </a:r>
          </a:p>
          <a:p>
            <a:r>
              <a:rPr lang="en-US" sz="2400" b="1" dirty="0">
                <a:latin typeface="Aptos" panose="020B0004020202020204" pitchFamily="34" charset="0"/>
              </a:rPr>
              <a:t>9.Future Enhancements</a:t>
            </a:r>
          </a:p>
          <a:p>
            <a:r>
              <a:rPr lang="en-US" sz="2400" b="1" dirty="0">
                <a:latin typeface="Aptos" panose="020B0004020202020204" pitchFamily="34" charset="0"/>
              </a:rPr>
              <a:t>10.Challenges and solution</a:t>
            </a:r>
          </a:p>
          <a:p>
            <a:r>
              <a:rPr lang="en-US" sz="2400" b="1" dirty="0">
                <a:latin typeface="Aptos" panose="020B0004020202020204" pitchFamily="34" charset="0"/>
              </a:rPr>
              <a:t>11.Security features</a:t>
            </a:r>
          </a:p>
          <a:p>
            <a:r>
              <a:rPr lang="en-US" sz="2400" b="1" dirty="0">
                <a:latin typeface="Aptos" panose="020B0004020202020204" pitchFamily="34" charset="0"/>
              </a:rPr>
              <a:t>12.Conclusion</a:t>
            </a:r>
          </a:p>
          <a:p>
            <a:endParaRPr lang="en-US" sz="2400" b="1" dirty="0">
              <a:latin typeface="Aptos" panose="020B0004020202020204" pitchFamily="34" charset="0"/>
            </a:endParaRPr>
          </a:p>
        </p:txBody>
      </p:sp>
    </p:spTree>
    <p:extLst>
      <p:ext uri="{BB962C8B-B14F-4D97-AF65-F5344CB8AC3E}">
        <p14:creationId xmlns:p14="http://schemas.microsoft.com/office/powerpoint/2010/main" val="2407881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0C1E-F62B-F147-BF5E-DDA641E8E8D7}"/>
              </a:ext>
            </a:extLst>
          </p:cNvPr>
          <p:cNvSpPr>
            <a:spLocks noGrp="1"/>
          </p:cNvSpPr>
          <p:nvPr>
            <p:ph type="title"/>
          </p:nvPr>
        </p:nvSpPr>
        <p:spPr/>
        <p:txBody>
          <a:bodyPr/>
          <a:lstStyle/>
          <a:p>
            <a:r>
              <a:rPr lang="en-IN" b="1" dirty="0"/>
              <a:t>Conclusion</a:t>
            </a:r>
          </a:p>
        </p:txBody>
      </p:sp>
      <p:sp>
        <p:nvSpPr>
          <p:cNvPr id="4" name="Rectangle 1">
            <a:extLst>
              <a:ext uri="{FF2B5EF4-FFF2-40B4-BE49-F238E27FC236}">
                <a16:creationId xmlns:a16="http://schemas.microsoft.com/office/drawing/2014/main" id="{76297E56-4209-E921-CC03-2EE42BAB2A73}"/>
              </a:ext>
            </a:extLst>
          </p:cNvPr>
          <p:cNvSpPr>
            <a:spLocks noGrp="1" noChangeArrowheads="1"/>
          </p:cNvSpPr>
          <p:nvPr>
            <p:ph idx="1"/>
          </p:nvPr>
        </p:nvSpPr>
        <p:spPr bwMode="auto">
          <a:xfrm>
            <a:off x="982133" y="2327119"/>
            <a:ext cx="7959848"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sz="2000" dirty="0">
                <a:latin typeface="Aptos" panose="020B0004020202020204" pitchFamily="34" charset="0"/>
              </a:rPr>
              <a:t>The Medi-Track project provides a secure and efficient platform for managing healthcare services, including doctor appointments, specialization-based doctor selection, and patient record tracking. By allowing patients to book appointments with specialists based on their medical needs, the system ensures better accessibility to quality healthcare. With strong security measures like encryption, CSRF protection, and SQL injection prevention, Medi-Track safeguards sensitive medical data. Future improvements may include AI-based doctor recommendations and real-time health monitoring for a more advanced user experience.</a:t>
            </a:r>
            <a:endParaRPr kumimoji="0" lang="en-US" altLang="en-US" sz="2800" i="0" u="none" strike="noStrike" cap="none" normalizeH="0" baseline="0" dirty="0">
              <a:ln>
                <a:noFill/>
              </a:ln>
              <a:solidFill>
                <a:schemeClr val="tx1"/>
              </a:solidFill>
              <a:effectLst/>
              <a:latin typeface="Aptos" panose="020B0004020202020204" pitchFamily="34" charset="0"/>
            </a:endParaRPr>
          </a:p>
        </p:txBody>
      </p:sp>
    </p:spTree>
    <p:extLst>
      <p:ext uri="{BB962C8B-B14F-4D97-AF65-F5344CB8AC3E}">
        <p14:creationId xmlns:p14="http://schemas.microsoft.com/office/powerpoint/2010/main" val="16559852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2339F-3140-6094-C942-6F154150BF76}"/>
              </a:ext>
            </a:extLst>
          </p:cNvPr>
          <p:cNvSpPr>
            <a:spLocks noGrp="1"/>
          </p:cNvSpPr>
          <p:nvPr>
            <p:ph type="title"/>
          </p:nvPr>
        </p:nvSpPr>
        <p:spPr>
          <a:xfrm>
            <a:off x="549355" y="2218149"/>
            <a:ext cx="7852759" cy="1981200"/>
          </a:xfrm>
        </p:spPr>
        <p:txBody>
          <a:bodyPr>
            <a:normAutofit/>
          </a:bodyPr>
          <a:lstStyle/>
          <a:p>
            <a:r>
              <a:rPr lang="en-IN" sz="4400" b="1" dirty="0"/>
              <a:t>Thank you</a:t>
            </a:r>
          </a:p>
        </p:txBody>
      </p:sp>
      <p:sp>
        <p:nvSpPr>
          <p:cNvPr id="3" name="Content Placeholder 2">
            <a:extLst>
              <a:ext uri="{FF2B5EF4-FFF2-40B4-BE49-F238E27FC236}">
                <a16:creationId xmlns:a16="http://schemas.microsoft.com/office/drawing/2014/main" id="{78A09F62-1F11-2943-3655-DC056A988F7C}"/>
              </a:ext>
            </a:extLst>
          </p:cNvPr>
          <p:cNvSpPr>
            <a:spLocks noGrp="1"/>
          </p:cNvSpPr>
          <p:nvPr>
            <p:ph idx="1"/>
          </p:nvPr>
        </p:nvSpPr>
        <p:spPr>
          <a:xfrm flipV="1">
            <a:off x="8013842" y="5460199"/>
            <a:ext cx="672957" cy="190587"/>
          </a:xfrm>
        </p:spPr>
        <p:txBody>
          <a:bodyPr>
            <a:normAutofit fontScale="25000" lnSpcReduction="20000"/>
          </a:bodyPr>
          <a:lstStyle/>
          <a:p>
            <a:pPr marL="0" indent="0">
              <a:buNone/>
            </a:pPr>
            <a:r>
              <a:rPr lang="en-IN" dirty="0" err="1"/>
              <a:t>jjjllgtg</a:t>
            </a:r>
            <a:endParaRPr lang="en-IN" dirty="0"/>
          </a:p>
        </p:txBody>
      </p:sp>
    </p:spTree>
    <p:extLst>
      <p:ext uri="{BB962C8B-B14F-4D97-AF65-F5344CB8AC3E}">
        <p14:creationId xmlns:p14="http://schemas.microsoft.com/office/powerpoint/2010/main" val="703601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solidFill>
                  <a:schemeClr val="accent1"/>
                </a:solidFill>
                <a:latin typeface="Aptos" panose="020B0004020202020204" pitchFamily="34" charset="0"/>
              </a:rPr>
              <a:t>Objectives of the Project</a:t>
            </a:r>
          </a:p>
        </p:txBody>
      </p:sp>
      <p:sp>
        <p:nvSpPr>
          <p:cNvPr id="4" name="Rectangle 1">
            <a:extLst>
              <a:ext uri="{FF2B5EF4-FFF2-40B4-BE49-F238E27FC236}">
                <a16:creationId xmlns:a16="http://schemas.microsoft.com/office/drawing/2014/main" id="{6086EF89-D10D-D404-BA23-50B42F683F5C}"/>
              </a:ext>
            </a:extLst>
          </p:cNvPr>
          <p:cNvSpPr>
            <a:spLocks noGrp="1" noChangeArrowheads="1"/>
          </p:cNvSpPr>
          <p:nvPr>
            <p:ph idx="1"/>
          </p:nvPr>
        </p:nvSpPr>
        <p:spPr bwMode="auto">
          <a:xfrm>
            <a:off x="982134" y="3317746"/>
            <a:ext cx="795638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
                <a:schemeClr val="accent1"/>
              </a:buClr>
              <a:buSzPct val="150000"/>
              <a:buFontTx/>
              <a:buChar char="•"/>
              <a:tabLst/>
            </a:pPr>
            <a:r>
              <a:rPr kumimoji="0" lang="en-US" altLang="en-US" sz="1800" b="1" i="0" u="none" strike="noStrike" cap="none" normalizeH="0" baseline="0" dirty="0">
                <a:ln>
                  <a:noFill/>
                </a:ln>
                <a:solidFill>
                  <a:schemeClr val="tx1"/>
                </a:solidFill>
                <a:effectLst/>
                <a:latin typeface="Aptos" panose="020B0004020202020204" pitchFamily="34" charset="0"/>
              </a:rPr>
              <a:t>Efficient Appointment Management</a:t>
            </a:r>
            <a:r>
              <a:rPr kumimoji="0" lang="en-US" altLang="en-US" sz="1800" b="0" i="0" u="none" strike="noStrike" cap="none" normalizeH="0" baseline="0" dirty="0">
                <a:ln>
                  <a:noFill/>
                </a:ln>
                <a:solidFill>
                  <a:schemeClr val="tx1"/>
                </a:solidFill>
                <a:effectLst/>
                <a:latin typeface="Aptos" panose="020B0004020202020204" pitchFamily="34" charset="0"/>
              </a:rPr>
              <a:t> – Enable patients to book, reschedule, or cancel doctor appointments seamlessly through an integrated digital platform.</a:t>
            </a:r>
          </a:p>
          <a:p>
            <a:pPr marL="0" marR="0" lvl="0" indent="0" algn="l" defTabSz="914400" rtl="0" eaLnBrk="0" fontAlgn="base" latinLnBrk="0" hangingPunct="0">
              <a:lnSpc>
                <a:spcPct val="100000"/>
              </a:lnSpc>
              <a:spcBef>
                <a:spcPct val="0"/>
              </a:spcBef>
              <a:spcAft>
                <a:spcPct val="0"/>
              </a:spcAft>
              <a:buClr>
                <a:schemeClr val="accent1"/>
              </a:buClr>
              <a:buSzPct val="150000"/>
              <a:buFontTx/>
              <a:buChar char="•"/>
              <a:tabLst/>
            </a:pPr>
            <a:r>
              <a:rPr kumimoji="0" lang="en-US" altLang="en-US" sz="1800" b="1" i="0" u="none" strike="noStrike" cap="none" normalizeH="0" baseline="0" dirty="0">
                <a:ln>
                  <a:noFill/>
                </a:ln>
                <a:solidFill>
                  <a:schemeClr val="tx1"/>
                </a:solidFill>
                <a:effectLst/>
                <a:latin typeface="Aptos" panose="020B0004020202020204" pitchFamily="34" charset="0"/>
              </a:rPr>
              <a:t>Specialized Doctor Search</a:t>
            </a:r>
            <a:r>
              <a:rPr kumimoji="0" lang="en-US" altLang="en-US" sz="1800" b="0" i="0" u="none" strike="noStrike" cap="none" normalizeH="0" baseline="0" dirty="0">
                <a:ln>
                  <a:noFill/>
                </a:ln>
                <a:solidFill>
                  <a:schemeClr val="tx1"/>
                </a:solidFill>
                <a:effectLst/>
                <a:latin typeface="Aptos" panose="020B0004020202020204" pitchFamily="34" charset="0"/>
              </a:rPr>
              <a:t> – Allow users to find doctors based on their specialization, availability, and expertise for better healthcare decisions.</a:t>
            </a:r>
          </a:p>
          <a:p>
            <a:pPr marL="0" marR="0" lvl="0" indent="0" algn="l" defTabSz="914400" rtl="0" eaLnBrk="0" fontAlgn="base" latinLnBrk="0" hangingPunct="0">
              <a:lnSpc>
                <a:spcPct val="100000"/>
              </a:lnSpc>
              <a:spcBef>
                <a:spcPct val="0"/>
              </a:spcBef>
              <a:spcAft>
                <a:spcPct val="0"/>
              </a:spcAft>
              <a:buClr>
                <a:schemeClr val="accent1"/>
              </a:buClr>
              <a:buSzPct val="150000"/>
              <a:buFontTx/>
              <a:buChar char="•"/>
              <a:tabLst/>
            </a:pPr>
            <a:r>
              <a:rPr kumimoji="0" lang="en-US" altLang="en-US" sz="1800" b="1" i="0" u="none" strike="noStrike" cap="none" normalizeH="0" baseline="0" dirty="0">
                <a:ln>
                  <a:noFill/>
                </a:ln>
                <a:solidFill>
                  <a:schemeClr val="tx1"/>
                </a:solidFill>
                <a:effectLst/>
                <a:latin typeface="Aptos" panose="020B0004020202020204" pitchFamily="34" charset="0"/>
              </a:rPr>
              <a:t>Enhanced Patient Experience</a:t>
            </a:r>
            <a:r>
              <a:rPr kumimoji="0" lang="en-US" altLang="en-US" sz="1800" b="0" i="0" u="none" strike="noStrike" cap="none" normalizeH="0" baseline="0" dirty="0">
                <a:ln>
                  <a:noFill/>
                </a:ln>
                <a:solidFill>
                  <a:schemeClr val="tx1"/>
                </a:solidFill>
                <a:effectLst/>
                <a:latin typeface="Aptos" panose="020B0004020202020204" pitchFamily="34" charset="0"/>
              </a:rPr>
              <a:t> – Improve user convenience by providing real-time appointment tracking, notifications, and reminders.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0"/>
            <a:ext cx="7704667" cy="2140450"/>
          </a:xfrm>
        </p:spPr>
        <p:txBody>
          <a:bodyPr/>
          <a:lstStyle/>
          <a:p>
            <a:r>
              <a:rPr b="1" dirty="0">
                <a:solidFill>
                  <a:schemeClr val="accent1"/>
                </a:solidFill>
                <a:latin typeface="Aptos" panose="020B0004020202020204" pitchFamily="34" charset="0"/>
              </a:rPr>
              <a:t>Key Features</a:t>
            </a:r>
          </a:p>
        </p:txBody>
      </p:sp>
      <p:sp>
        <p:nvSpPr>
          <p:cNvPr id="4" name="Rectangle 1">
            <a:extLst>
              <a:ext uri="{FF2B5EF4-FFF2-40B4-BE49-F238E27FC236}">
                <a16:creationId xmlns:a16="http://schemas.microsoft.com/office/drawing/2014/main" id="{E64FCFA2-8FCB-B9ED-F8D0-21922768D71C}"/>
              </a:ext>
            </a:extLst>
          </p:cNvPr>
          <p:cNvSpPr>
            <a:spLocks noGrp="1" noChangeArrowheads="1"/>
          </p:cNvSpPr>
          <p:nvPr>
            <p:ph idx="1"/>
          </p:nvPr>
        </p:nvSpPr>
        <p:spPr bwMode="auto">
          <a:xfrm>
            <a:off x="982133" y="2727186"/>
            <a:ext cx="804885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
                <a:schemeClr val="accent1"/>
              </a:buClr>
              <a:buSzPct val="150000"/>
              <a:buFontTx/>
              <a:buChar char="•"/>
              <a:tabLst/>
            </a:pPr>
            <a:r>
              <a:rPr kumimoji="0" lang="en-US" altLang="en-US" sz="1800" b="1" i="0" u="none" strike="noStrike" cap="none" normalizeH="0" baseline="0" dirty="0">
                <a:ln>
                  <a:noFill/>
                </a:ln>
                <a:solidFill>
                  <a:schemeClr val="tx1"/>
                </a:solidFill>
                <a:effectLst/>
                <a:latin typeface="Aptos" panose="020B0004020202020204" pitchFamily="34" charset="0"/>
              </a:rPr>
              <a:t>Online Doctor Appointment Booking</a:t>
            </a:r>
            <a:r>
              <a:rPr kumimoji="0" lang="en-US" altLang="en-US" sz="1800" b="0" i="0" u="none" strike="noStrike" cap="none" normalizeH="0" baseline="0" dirty="0">
                <a:ln>
                  <a:noFill/>
                </a:ln>
                <a:solidFill>
                  <a:schemeClr val="tx1"/>
                </a:solidFill>
                <a:effectLst/>
                <a:latin typeface="Aptos" panose="020B0004020202020204" pitchFamily="34" charset="0"/>
              </a:rPr>
              <a:t> – Patients can easily search for doctors, view their availability, and book appointments in real-time.</a:t>
            </a:r>
          </a:p>
          <a:p>
            <a:pPr marL="0" marR="0" lvl="0" indent="0" algn="l" defTabSz="914400" rtl="0" eaLnBrk="0" fontAlgn="base" latinLnBrk="0" hangingPunct="0">
              <a:lnSpc>
                <a:spcPct val="100000"/>
              </a:lnSpc>
              <a:spcBef>
                <a:spcPct val="0"/>
              </a:spcBef>
              <a:spcAft>
                <a:spcPct val="0"/>
              </a:spcAft>
              <a:buClr>
                <a:schemeClr val="accent1"/>
              </a:buClr>
              <a:buSzPct val="150000"/>
              <a:buFontTx/>
              <a:buChar char="•"/>
              <a:tabLst/>
            </a:pPr>
            <a:r>
              <a:rPr kumimoji="0" lang="en-US" altLang="en-US" sz="1800" b="1" i="0" u="none" strike="noStrike" cap="none" normalizeH="0" baseline="0" dirty="0">
                <a:ln>
                  <a:noFill/>
                </a:ln>
                <a:solidFill>
                  <a:schemeClr val="tx1"/>
                </a:solidFill>
                <a:effectLst/>
                <a:latin typeface="Aptos" panose="020B0004020202020204" pitchFamily="34" charset="0"/>
              </a:rPr>
              <a:t>Doctor Specialization Filtering</a:t>
            </a:r>
            <a:r>
              <a:rPr kumimoji="0" lang="en-US" altLang="en-US" sz="1800" b="0" i="0" u="none" strike="noStrike" cap="none" normalizeH="0" baseline="0" dirty="0">
                <a:ln>
                  <a:noFill/>
                </a:ln>
                <a:solidFill>
                  <a:schemeClr val="tx1"/>
                </a:solidFill>
                <a:effectLst/>
                <a:latin typeface="Aptos" panose="020B0004020202020204" pitchFamily="34" charset="0"/>
              </a:rPr>
              <a:t> – Users can find doctors based on their specialization</a:t>
            </a:r>
            <a:r>
              <a:rPr lang="en-US" altLang="en-US" sz="1800" dirty="0">
                <a:latin typeface="Aptos" panose="020B0004020202020204" pitchFamily="34" charset="0"/>
              </a:rPr>
              <a:t> and </a:t>
            </a:r>
            <a:r>
              <a:rPr kumimoji="0" lang="en-US" altLang="en-US" sz="1800" b="0" i="0" u="none" strike="noStrike" cap="none" normalizeH="0" baseline="0" dirty="0">
                <a:ln>
                  <a:noFill/>
                </a:ln>
                <a:solidFill>
                  <a:schemeClr val="tx1"/>
                </a:solidFill>
                <a:effectLst/>
                <a:latin typeface="Aptos" panose="020B0004020202020204" pitchFamily="34" charset="0"/>
              </a:rPr>
              <a:t>experience for better decision-making.</a:t>
            </a:r>
          </a:p>
          <a:p>
            <a:pPr marL="0" marR="0" lvl="0" indent="0" algn="l" defTabSz="914400" rtl="0" eaLnBrk="0" fontAlgn="base" latinLnBrk="0" hangingPunct="0">
              <a:lnSpc>
                <a:spcPct val="100000"/>
              </a:lnSpc>
              <a:spcBef>
                <a:spcPct val="0"/>
              </a:spcBef>
              <a:spcAft>
                <a:spcPct val="0"/>
              </a:spcAft>
              <a:buClr>
                <a:schemeClr val="accent1"/>
              </a:buClr>
              <a:buSzPct val="150000"/>
              <a:buFontTx/>
              <a:buChar char="•"/>
              <a:tabLst/>
            </a:pPr>
            <a:r>
              <a:rPr kumimoji="0" lang="en-US" altLang="en-US" sz="1800" b="1" i="0" u="none" strike="noStrike" cap="none" normalizeH="0" baseline="0" dirty="0">
                <a:ln>
                  <a:noFill/>
                </a:ln>
                <a:solidFill>
                  <a:schemeClr val="tx1"/>
                </a:solidFill>
                <a:effectLst/>
                <a:latin typeface="Aptos" panose="020B0004020202020204" pitchFamily="34" charset="0"/>
              </a:rPr>
              <a:t>Admin Dashboard &amp; Analytics</a:t>
            </a:r>
            <a:r>
              <a:rPr kumimoji="0" lang="en-US" altLang="en-US" sz="1800" b="0" i="0" u="none" strike="noStrike" cap="none" normalizeH="0" baseline="0" dirty="0">
                <a:ln>
                  <a:noFill/>
                </a:ln>
                <a:solidFill>
                  <a:schemeClr val="tx1"/>
                </a:solidFill>
                <a:effectLst/>
                <a:latin typeface="Aptos" panose="020B0004020202020204" pitchFamily="34" charset="0"/>
              </a:rPr>
              <a:t> – Provides insights into appointment trends, doctor performance, and system efficiency for better management.</a:t>
            </a:r>
          </a:p>
          <a:p>
            <a:pPr marL="0" marR="0" lvl="0" indent="0" algn="l" defTabSz="914400" rtl="0" eaLnBrk="0" fontAlgn="base" latinLnBrk="0" hangingPunct="0">
              <a:lnSpc>
                <a:spcPct val="100000"/>
              </a:lnSpc>
              <a:spcBef>
                <a:spcPct val="0"/>
              </a:spcBef>
              <a:spcAft>
                <a:spcPct val="0"/>
              </a:spcAft>
              <a:buClr>
                <a:schemeClr val="accent1"/>
              </a:buClr>
              <a:buSzPct val="150000"/>
              <a:buFontTx/>
              <a:buChar char="•"/>
              <a:tabLst/>
            </a:pPr>
            <a:r>
              <a:rPr lang="en-US" sz="1800" b="1" dirty="0">
                <a:latin typeface="Aptos" panose="020B0004020202020204" pitchFamily="34" charset="0"/>
                <a:cs typeface="Arial" panose="020B0604020202020204" pitchFamily="34" charset="0"/>
              </a:rPr>
              <a:t>Feedback &amp; Review System</a:t>
            </a:r>
            <a:r>
              <a:rPr lang="en-US" sz="1800" dirty="0">
                <a:latin typeface="Aptos" panose="020B0004020202020204" pitchFamily="34" charset="0"/>
                <a:cs typeface="Arial" panose="020B0604020202020204" pitchFamily="34" charset="0"/>
              </a:rPr>
              <a:t> – Patients can leave reviews  for doctors, helping others make informed choices.</a:t>
            </a:r>
            <a:endParaRPr kumimoji="0" lang="en-US" altLang="en-US" b="0" i="0" u="none" strike="noStrike" cap="none" normalizeH="0" baseline="0" dirty="0">
              <a:ln>
                <a:noFill/>
              </a:ln>
              <a:solidFill>
                <a:schemeClr val="tx1"/>
              </a:solidFill>
              <a:effectLst/>
              <a:latin typeface="Aptos" panose="020B00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B62AE-2D42-FFF2-1D17-D0D90AFE49F7}"/>
              </a:ext>
            </a:extLst>
          </p:cNvPr>
          <p:cNvSpPr>
            <a:spLocks noGrp="1"/>
          </p:cNvSpPr>
          <p:nvPr>
            <p:ph type="title"/>
          </p:nvPr>
        </p:nvSpPr>
        <p:spPr/>
        <p:txBody>
          <a:bodyPr/>
          <a:lstStyle/>
          <a:p>
            <a:r>
              <a:rPr lang="en-IN" b="1" u="sng" dirty="0"/>
              <a:t>SYSTEM REQUIREMENTS</a:t>
            </a:r>
            <a:endParaRPr lang="en-IN" dirty="0"/>
          </a:p>
        </p:txBody>
      </p:sp>
      <p:sp>
        <p:nvSpPr>
          <p:cNvPr id="3" name="Content Placeholder 2">
            <a:extLst>
              <a:ext uri="{FF2B5EF4-FFF2-40B4-BE49-F238E27FC236}">
                <a16:creationId xmlns:a16="http://schemas.microsoft.com/office/drawing/2014/main" id="{2BD0ED88-BEF4-62FA-E9DB-A1E727432063}"/>
              </a:ext>
            </a:extLst>
          </p:cNvPr>
          <p:cNvSpPr>
            <a:spLocks noGrp="1"/>
          </p:cNvSpPr>
          <p:nvPr>
            <p:ph idx="1"/>
          </p:nvPr>
        </p:nvSpPr>
        <p:spPr>
          <a:xfrm>
            <a:off x="4500080" y="3092520"/>
            <a:ext cx="4397979" cy="2392783"/>
          </a:xfrm>
        </p:spPr>
        <p:txBody>
          <a:bodyPr>
            <a:normAutofit fontScale="85000" lnSpcReduction="20000"/>
          </a:bodyPr>
          <a:lstStyle/>
          <a:p>
            <a:pPr marL="0" indent="0">
              <a:buNone/>
            </a:pPr>
            <a:r>
              <a:rPr lang="en-IN" b="1" u="sng" dirty="0">
                <a:latin typeface="Aptos" panose="020B0004020202020204" pitchFamily="34" charset="0"/>
                <a:cs typeface="Arial" panose="020B0604020202020204" pitchFamily="34" charset="0"/>
              </a:rPr>
              <a:t>Software Requirements </a:t>
            </a:r>
            <a:endParaRPr lang="en-IN" dirty="0">
              <a:latin typeface="Aptos" panose="020B0004020202020204" pitchFamily="34" charset="0"/>
              <a:cs typeface="Arial" panose="020B0604020202020204" pitchFamily="34" charset="0"/>
            </a:endParaRPr>
          </a:p>
          <a:p>
            <a:pPr lvl="0"/>
            <a:endParaRPr lang="en-IN" sz="2400" dirty="0">
              <a:latin typeface="Arial" panose="020B0604020202020204" pitchFamily="34" charset="0"/>
              <a:cs typeface="Arial" panose="020B0604020202020204" pitchFamily="34" charset="0"/>
            </a:endParaRPr>
          </a:p>
          <a:p>
            <a:pPr lvl="0"/>
            <a:r>
              <a:rPr lang="en-IN" sz="2400" dirty="0">
                <a:latin typeface="Arial" panose="020B0604020202020204" pitchFamily="34" charset="0"/>
                <a:cs typeface="Arial" panose="020B0604020202020204" pitchFamily="34" charset="0"/>
              </a:rPr>
              <a:t>Visual Studio Code. </a:t>
            </a:r>
          </a:p>
          <a:p>
            <a:pPr lvl="0"/>
            <a:r>
              <a:rPr lang="en-IN" sz="2400" dirty="0">
                <a:latin typeface="Arial" panose="020B0604020202020204" pitchFamily="34" charset="0"/>
                <a:cs typeface="Arial" panose="020B0604020202020204" pitchFamily="34" charset="0"/>
              </a:rPr>
              <a:t>Git</a:t>
            </a:r>
          </a:p>
          <a:p>
            <a:pPr lvl="0"/>
            <a:r>
              <a:rPr lang="en-IN" sz="2400" dirty="0">
                <a:latin typeface="Arial" panose="020B0604020202020204" pitchFamily="34" charset="0"/>
                <a:cs typeface="Arial" panose="020B0604020202020204" pitchFamily="34" charset="0"/>
              </a:rPr>
              <a:t>My SQL</a:t>
            </a:r>
          </a:p>
          <a:p>
            <a:pPr lvl="0"/>
            <a:r>
              <a:rPr lang="en-IN" sz="2400" dirty="0">
                <a:latin typeface="Arial" panose="020B0604020202020204" pitchFamily="34" charset="0"/>
                <a:cs typeface="Arial" panose="020B0604020202020204" pitchFamily="34" charset="0"/>
              </a:rPr>
              <a:t>XAMPP</a:t>
            </a:r>
          </a:p>
          <a:p>
            <a:endParaRPr lang="en-IN" sz="2400" dirty="0">
              <a:latin typeface="Arial" panose="020B0604020202020204" pitchFamily="34" charset="0"/>
              <a:cs typeface="Arial" panose="020B0604020202020204" pitchFamily="34" charset="0"/>
            </a:endParaRPr>
          </a:p>
          <a:p>
            <a:endParaRPr lang="en-IN" dirty="0"/>
          </a:p>
        </p:txBody>
      </p:sp>
      <p:sp>
        <p:nvSpPr>
          <p:cNvPr id="4" name="Content Placeholder 2">
            <a:extLst>
              <a:ext uri="{FF2B5EF4-FFF2-40B4-BE49-F238E27FC236}">
                <a16:creationId xmlns:a16="http://schemas.microsoft.com/office/drawing/2014/main" id="{46F1DB2B-3AAD-2D27-C006-23BDE2B8BABE}"/>
              </a:ext>
            </a:extLst>
          </p:cNvPr>
          <p:cNvSpPr txBox="1">
            <a:spLocks/>
          </p:cNvSpPr>
          <p:nvPr/>
        </p:nvSpPr>
        <p:spPr>
          <a:xfrm>
            <a:off x="452063" y="2655796"/>
            <a:ext cx="3802079" cy="2795881"/>
          </a:xfrm>
          <a:prstGeom prst="rect">
            <a:avLst/>
          </a:prstGeom>
        </p:spPr>
        <p:txBody>
          <a:bodyPr vert="horz" lIns="91440" tIns="45720" rIns="91440" bIns="45720" rtlCol="0" anchor="ctr">
            <a:normAutofit fontScale="55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IN" sz="3200" b="1" u="sng" dirty="0">
                <a:latin typeface="Aptos" panose="020B0004020202020204" pitchFamily="34" charset="0"/>
                <a:cs typeface="Arial" panose="020B0604020202020204" pitchFamily="34" charset="0"/>
              </a:rPr>
              <a:t>Hardware Requirements </a:t>
            </a:r>
            <a:endParaRPr lang="en-IN" sz="3200" b="1" dirty="0">
              <a:latin typeface="Aptos" panose="020B00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sz="2900" b="1" u="sng" dirty="0">
                <a:latin typeface="Aptos" panose="020B0004020202020204" pitchFamily="34" charset="0"/>
                <a:cs typeface="Arial" panose="020B0604020202020204" pitchFamily="34" charset="0"/>
              </a:rPr>
              <a:t>Display</a:t>
            </a:r>
            <a:r>
              <a:rPr lang="en-IN" sz="2900" dirty="0">
                <a:latin typeface="Aptos" panose="020B0004020202020204" pitchFamily="34" charset="0"/>
                <a:cs typeface="Arial" panose="020B0604020202020204" pitchFamily="34" charset="0"/>
              </a:rPr>
              <a:t>: 1920x1080 resolution Monitor. </a:t>
            </a:r>
          </a:p>
          <a:p>
            <a:r>
              <a:rPr lang="en-IN" sz="2900" b="1" u="sng" dirty="0">
                <a:latin typeface="Aptos" panose="020B0004020202020204" pitchFamily="34" charset="0"/>
                <a:cs typeface="Arial" panose="020B0604020202020204" pitchFamily="34" charset="0"/>
              </a:rPr>
              <a:t>Processor</a:t>
            </a:r>
            <a:r>
              <a:rPr lang="en-IN" sz="2900" dirty="0">
                <a:latin typeface="Aptos" panose="020B0004020202020204" pitchFamily="34" charset="0"/>
                <a:cs typeface="Arial" panose="020B0604020202020204" pitchFamily="34" charset="0"/>
              </a:rPr>
              <a:t>: Intel Core i5 or higher. </a:t>
            </a:r>
          </a:p>
          <a:p>
            <a:r>
              <a:rPr lang="en-IN" sz="2900" b="1" u="sng" dirty="0">
                <a:latin typeface="Aptos" panose="020B0004020202020204" pitchFamily="34" charset="0"/>
                <a:cs typeface="Arial" panose="020B0604020202020204" pitchFamily="34" charset="0"/>
              </a:rPr>
              <a:t>Network</a:t>
            </a:r>
            <a:r>
              <a:rPr lang="en-IN" sz="2900" dirty="0">
                <a:latin typeface="Aptos" panose="020B0004020202020204" pitchFamily="34" charset="0"/>
                <a:cs typeface="Arial" panose="020B0604020202020204" pitchFamily="34" charset="0"/>
              </a:rPr>
              <a:t>: Internet connectivity or Wi-Fi. </a:t>
            </a:r>
          </a:p>
          <a:p>
            <a:r>
              <a:rPr lang="en-IN" sz="2900" b="1" u="sng" dirty="0">
                <a:latin typeface="Aptos" panose="020B0004020202020204" pitchFamily="34" charset="0"/>
                <a:cs typeface="Arial" panose="020B0604020202020204" pitchFamily="34" charset="0"/>
              </a:rPr>
              <a:t>Storage</a:t>
            </a:r>
            <a:r>
              <a:rPr lang="en-IN" sz="2900" dirty="0">
                <a:latin typeface="Aptos" panose="020B0004020202020204" pitchFamily="34" charset="0"/>
                <a:cs typeface="Arial" panose="020B0604020202020204" pitchFamily="34" charset="0"/>
              </a:rPr>
              <a:t>: At least 256GB SSD. </a:t>
            </a:r>
          </a:p>
          <a:p>
            <a:r>
              <a:rPr lang="en-IN" sz="2900" b="1" u="sng" dirty="0">
                <a:latin typeface="Aptos" panose="020B0004020202020204" pitchFamily="34" charset="0"/>
                <a:cs typeface="Arial" panose="020B0604020202020204" pitchFamily="34" charset="0"/>
              </a:rPr>
              <a:t>RAM</a:t>
            </a:r>
            <a:r>
              <a:rPr lang="en-IN" sz="2900" dirty="0">
                <a:latin typeface="Aptos" panose="020B0004020202020204" pitchFamily="34" charset="0"/>
                <a:cs typeface="Arial" panose="020B0604020202020204" pitchFamily="34" charset="0"/>
              </a:rPr>
              <a:t>: 8GB or higher. </a:t>
            </a:r>
          </a:p>
          <a:p>
            <a:endParaRPr lang="en-IN" dirty="0"/>
          </a:p>
        </p:txBody>
      </p:sp>
    </p:spTree>
    <p:extLst>
      <p:ext uri="{BB962C8B-B14F-4D97-AF65-F5344CB8AC3E}">
        <p14:creationId xmlns:p14="http://schemas.microsoft.com/office/powerpoint/2010/main" val="2961888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18E43-D5CC-26AB-827D-6EE8729E4A1B}"/>
              </a:ext>
            </a:extLst>
          </p:cNvPr>
          <p:cNvSpPr>
            <a:spLocks noGrp="1"/>
          </p:cNvSpPr>
          <p:nvPr>
            <p:ph type="title"/>
          </p:nvPr>
        </p:nvSpPr>
        <p:spPr>
          <a:xfrm>
            <a:off x="982133" y="0"/>
            <a:ext cx="7704667" cy="1109609"/>
          </a:xfrm>
        </p:spPr>
        <p:txBody>
          <a:bodyPr/>
          <a:lstStyle/>
          <a:p>
            <a:r>
              <a:rPr lang="en-IN" sz="4000" b="1" u="sng" dirty="0"/>
              <a:t>TOOLS AND TECHNOLOGY</a:t>
            </a:r>
            <a:endParaRPr lang="en-IN" dirty="0"/>
          </a:p>
        </p:txBody>
      </p:sp>
      <p:sp>
        <p:nvSpPr>
          <p:cNvPr id="3" name="Content Placeholder 2">
            <a:extLst>
              <a:ext uri="{FF2B5EF4-FFF2-40B4-BE49-F238E27FC236}">
                <a16:creationId xmlns:a16="http://schemas.microsoft.com/office/drawing/2014/main" id="{5E5D896E-D744-6AE3-DF01-613C5180BEBD}"/>
              </a:ext>
            </a:extLst>
          </p:cNvPr>
          <p:cNvSpPr>
            <a:spLocks noGrp="1"/>
          </p:cNvSpPr>
          <p:nvPr>
            <p:ph idx="1"/>
          </p:nvPr>
        </p:nvSpPr>
        <p:spPr>
          <a:xfrm>
            <a:off x="1054052" y="1202076"/>
            <a:ext cx="7704667" cy="5085416"/>
          </a:xfrm>
        </p:spPr>
        <p:txBody>
          <a:bodyPr>
            <a:normAutofit fontScale="85000" lnSpcReduction="20000"/>
          </a:bodyPr>
          <a:lstStyle/>
          <a:p>
            <a:r>
              <a:rPr lang="en-IN" sz="3200" b="1" i="1" u="sng" dirty="0">
                <a:latin typeface="Arial" panose="020B0604020202020204" pitchFamily="34" charset="0"/>
                <a:cs typeface="Arial" panose="020B0604020202020204" pitchFamily="34" charset="0"/>
              </a:rPr>
              <a:t>HTML</a:t>
            </a:r>
            <a:r>
              <a:rPr lang="en-IN" i="1" u="sng"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indent="0">
              <a:buNone/>
            </a:pPr>
            <a:r>
              <a:rPr lang="en-IN" sz="2300" dirty="0">
                <a:latin typeface="Aptos" panose="020B0004020202020204" pitchFamily="34" charset="0"/>
                <a:cs typeface="Arial" panose="020B0604020202020204" pitchFamily="34" charset="0"/>
              </a:rPr>
              <a:t>Hyper Text Mark-up Language is used for developing front-end Graphical user interface. It is standard language used for web pages. </a:t>
            </a:r>
          </a:p>
          <a:p>
            <a:endParaRPr lang="en-IN" sz="3200" b="1" i="1" u="sng" dirty="0">
              <a:latin typeface="Arial" panose="020B0604020202020204" pitchFamily="34" charset="0"/>
              <a:cs typeface="Arial" panose="020B0604020202020204" pitchFamily="34" charset="0"/>
            </a:endParaRPr>
          </a:p>
          <a:p>
            <a:r>
              <a:rPr lang="en-IN" sz="3200" b="1" i="1" u="sng" dirty="0">
                <a:latin typeface="Arial" panose="020B0604020202020204" pitchFamily="34" charset="0"/>
                <a:cs typeface="Arial" panose="020B0604020202020204" pitchFamily="34" charset="0"/>
              </a:rPr>
              <a:t>CSS </a:t>
            </a:r>
            <a:endParaRPr lang="en-IN" sz="3200" b="1" dirty="0">
              <a:latin typeface="Arial" panose="020B0604020202020204" pitchFamily="34" charset="0"/>
              <a:cs typeface="Arial" panose="020B0604020202020204" pitchFamily="34" charset="0"/>
            </a:endParaRPr>
          </a:p>
          <a:p>
            <a:pPr marL="0" indent="0">
              <a:buNone/>
            </a:pPr>
            <a:r>
              <a:rPr lang="en-IN" sz="2300" dirty="0">
                <a:latin typeface="Aptos" panose="020B0004020202020204" pitchFamily="34" charset="0"/>
                <a:cs typeface="Arial" panose="020B0604020202020204" pitchFamily="34" charset="0"/>
              </a:rPr>
              <a:t>Cascading style sheets are a style sheet language used to show a document or content written in mark-up language. </a:t>
            </a:r>
          </a:p>
          <a:p>
            <a:endParaRPr lang="en-IN" sz="3200" b="1" i="1" u="sng" dirty="0">
              <a:latin typeface="Arial" panose="020B0604020202020204" pitchFamily="34" charset="0"/>
              <a:cs typeface="Arial" panose="020B0604020202020204" pitchFamily="34" charset="0"/>
            </a:endParaRPr>
          </a:p>
          <a:p>
            <a:r>
              <a:rPr lang="en-IN" sz="3200" b="1" i="1" u="sng" dirty="0">
                <a:latin typeface="Arial" panose="020B0604020202020204" pitchFamily="34" charset="0"/>
                <a:cs typeface="Arial" panose="020B0604020202020204" pitchFamily="34" charset="0"/>
              </a:rPr>
              <a:t>SPRING BOOT</a:t>
            </a:r>
            <a:endParaRPr lang="en-IN" sz="3200" b="1" dirty="0">
              <a:latin typeface="Arial" panose="020B0604020202020204" pitchFamily="34" charset="0"/>
              <a:cs typeface="Arial" panose="020B0604020202020204" pitchFamily="34" charset="0"/>
            </a:endParaRPr>
          </a:p>
          <a:p>
            <a:pPr marL="0" indent="0">
              <a:buNone/>
            </a:pPr>
            <a:r>
              <a:rPr lang="en-IN" sz="2300" dirty="0">
                <a:latin typeface="Aptos" panose="020B0004020202020204" pitchFamily="34" charset="0"/>
                <a:cs typeface="Arial" panose="020B0604020202020204" pitchFamily="34" charset="0"/>
              </a:rPr>
              <a:t>Spring Boot is a Java framework that makes it easier to create and run Java applications. It simplifies the configuration and setup process, allowing developers to focus more on writing code for their applications</a:t>
            </a:r>
            <a:r>
              <a:rPr lang="en-IN" sz="2600" dirty="0">
                <a:latin typeface="Aptos" panose="020B0004020202020204" pitchFamily="34" charset="0"/>
                <a:cs typeface="Arial" panose="020B0604020202020204" pitchFamily="34" charset="0"/>
              </a:rPr>
              <a:t>.</a:t>
            </a:r>
          </a:p>
          <a:p>
            <a:endParaRPr lang="en-IN" dirty="0"/>
          </a:p>
        </p:txBody>
      </p:sp>
    </p:spTree>
    <p:extLst>
      <p:ext uri="{BB962C8B-B14F-4D97-AF65-F5344CB8AC3E}">
        <p14:creationId xmlns:p14="http://schemas.microsoft.com/office/powerpoint/2010/main" val="1259538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90867D-FEA4-2F63-F62F-F1C90F2374FA}"/>
              </a:ext>
            </a:extLst>
          </p:cNvPr>
          <p:cNvSpPr>
            <a:spLocks noGrp="1"/>
          </p:cNvSpPr>
          <p:nvPr>
            <p:ph idx="1"/>
          </p:nvPr>
        </p:nvSpPr>
        <p:spPr>
          <a:xfrm flipH="1">
            <a:off x="1126498" y="534256"/>
            <a:ext cx="7852909" cy="5537360"/>
          </a:xfrm>
        </p:spPr>
        <p:txBody>
          <a:bodyPr>
            <a:normAutofit/>
          </a:bodyPr>
          <a:lstStyle/>
          <a:p>
            <a:r>
              <a:rPr lang="en-IN" sz="2400" b="1" i="1" u="sng" dirty="0">
                <a:latin typeface="Arial" panose="020B0604020202020204" pitchFamily="34" charset="0"/>
                <a:cs typeface="Arial" panose="020B0604020202020204" pitchFamily="34" charset="0"/>
              </a:rPr>
              <a:t>JAVA</a:t>
            </a:r>
            <a:endParaRPr lang="en-IN" sz="2400" b="1" dirty="0">
              <a:latin typeface="Arial" panose="020B0604020202020204" pitchFamily="34" charset="0"/>
              <a:cs typeface="Arial" panose="020B0604020202020204" pitchFamily="34" charset="0"/>
            </a:endParaRPr>
          </a:p>
          <a:p>
            <a:pPr marL="0" indent="0">
              <a:buNone/>
            </a:pPr>
            <a:r>
              <a:rPr lang="en-IN" sz="1800" dirty="0">
                <a:latin typeface="Aptos" panose="020B0004020202020204" pitchFamily="34" charset="0"/>
                <a:cs typeface="Arial" panose="020B0604020202020204" pitchFamily="34" charset="0"/>
              </a:rPr>
              <a:t>Java is a class-based, </a:t>
            </a:r>
            <a:r>
              <a:rPr lang="en-IN" sz="1800" b="1" dirty="0">
                <a:latin typeface="Aptos" panose="020B0004020202020204" pitchFamily="34" charset="0"/>
                <a:cs typeface="Arial" panose="020B0604020202020204" pitchFamily="34" charset="0"/>
              </a:rPr>
              <a:t>object-oriented programming language</a:t>
            </a:r>
            <a:r>
              <a:rPr lang="en-IN" sz="1800" dirty="0">
                <a:latin typeface="Aptos" panose="020B0004020202020204" pitchFamily="34" charset="0"/>
                <a:cs typeface="Arial" panose="020B0604020202020204" pitchFamily="34" charset="0"/>
              </a:rPr>
              <a:t> that is designed to have as few implementation dependencies as possible. It is intended to let application developers </a:t>
            </a:r>
            <a:r>
              <a:rPr lang="en-IN" sz="1800" b="1" dirty="0">
                <a:latin typeface="Aptos" panose="020B0004020202020204" pitchFamily="34" charset="0"/>
                <a:cs typeface="Arial" panose="020B0604020202020204" pitchFamily="34" charset="0"/>
              </a:rPr>
              <a:t>Write Once and Run Anywhere (WORA)</a:t>
            </a:r>
            <a:r>
              <a:rPr lang="en-IN" sz="1800" dirty="0">
                <a:latin typeface="Aptos" panose="020B0004020202020204" pitchFamily="34" charset="0"/>
                <a:cs typeface="Arial" panose="020B0604020202020204" pitchFamily="34" charset="0"/>
              </a:rPr>
              <a:t>, meaning that compiled Java code can run on all platforms that support Java without the need for recompilation.</a:t>
            </a:r>
          </a:p>
          <a:p>
            <a:r>
              <a:rPr lang="en-IN" sz="2400" b="1" i="1" u="sng" dirty="0">
                <a:latin typeface="Arial" panose="020B0604020202020204" pitchFamily="34" charset="0"/>
                <a:cs typeface="Arial" panose="020B0604020202020204" pitchFamily="34" charset="0"/>
              </a:rPr>
              <a:t>MYSQL</a:t>
            </a:r>
            <a:r>
              <a:rPr lang="en-IN" sz="2400" i="1" u="sng" dirty="0">
                <a:latin typeface="Arial" panose="020B0604020202020204" pitchFamily="34" charset="0"/>
                <a:cs typeface="Arial" panose="020B0604020202020204" pitchFamily="34" charset="0"/>
              </a:rPr>
              <a:t> </a:t>
            </a:r>
            <a:endParaRPr lang="en-IN" sz="2400" dirty="0">
              <a:latin typeface="Arial" panose="020B0604020202020204" pitchFamily="34" charset="0"/>
              <a:cs typeface="Arial" panose="020B0604020202020204" pitchFamily="34" charset="0"/>
            </a:endParaRPr>
          </a:p>
          <a:p>
            <a:pPr marL="0" indent="0">
              <a:buNone/>
            </a:pPr>
            <a:r>
              <a:rPr lang="en-IN" sz="1800" dirty="0">
                <a:latin typeface="Aptos" panose="020B0004020202020204" pitchFamily="34" charset="0"/>
                <a:cs typeface="Arial" panose="020B0604020202020204" pitchFamily="34" charset="0"/>
              </a:rPr>
              <a:t>For database MYSQL is used. This technology will ensure that the software is scalable, reliable, and secure.</a:t>
            </a:r>
          </a:p>
          <a:p>
            <a:r>
              <a:rPr lang="en-IN" b="1" u="sng" dirty="0">
                <a:latin typeface="Arial" panose="020B0604020202020204" pitchFamily="34" charset="0"/>
                <a:cs typeface="Arial" panose="020B0604020202020204" pitchFamily="34" charset="0"/>
              </a:rPr>
              <a:t>THYMELEAF</a:t>
            </a:r>
          </a:p>
          <a:p>
            <a:pPr marL="0" indent="0">
              <a:buNone/>
            </a:pPr>
            <a:r>
              <a:rPr lang="en-US" sz="1800" dirty="0">
                <a:latin typeface="Aptos" panose="020B0004020202020204" pitchFamily="34" charset="0"/>
              </a:rPr>
              <a:t>Thymeleaf is a powerful, clean, and flexible tool that makes it easy to build modern Java-based web applications — especially when you're using Spring Boot</a:t>
            </a:r>
            <a:r>
              <a:rPr lang="en-US" dirty="0"/>
              <a:t>.</a:t>
            </a:r>
            <a:endParaRPr lang="en-IN" u="sng" dirty="0">
              <a:latin typeface="Arial" panose="020B0604020202020204" pitchFamily="34" charset="0"/>
              <a:cs typeface="Arial" panose="020B0604020202020204" pitchFamily="34" charset="0"/>
            </a:endParaRPr>
          </a:p>
          <a:p>
            <a:pPr marL="0" indent="0">
              <a:buNone/>
            </a:pPr>
            <a:endParaRPr lang="en-IN" sz="1800" dirty="0">
              <a:latin typeface="Aptos" panose="020B0004020202020204" pitchFamily="34" charset="0"/>
              <a:cs typeface="Arial" panose="020B0604020202020204" pitchFamily="34" charset="0"/>
            </a:endParaRPr>
          </a:p>
          <a:p>
            <a:pPr marL="0" indent="0">
              <a:buNone/>
            </a:pPr>
            <a:endParaRPr lang="en-IN" sz="24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553204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84FDA83-E376-0FC9-6767-1F7C263290DB}"/>
              </a:ext>
            </a:extLst>
          </p:cNvPr>
          <p:cNvSpPr>
            <a:spLocks noGrp="1"/>
          </p:cNvSpPr>
          <p:nvPr>
            <p:ph type="subTitle" idx="1"/>
          </p:nvPr>
        </p:nvSpPr>
        <p:spPr>
          <a:xfrm rot="555307" flipH="1" flipV="1">
            <a:off x="11979665" y="725184"/>
            <a:ext cx="93539" cy="127706"/>
          </a:xfrm>
        </p:spPr>
        <p:txBody>
          <a:bodyPr>
            <a:normAutofit fontScale="25000" lnSpcReduction="20000"/>
          </a:bodyPr>
          <a:lstStyle/>
          <a:p>
            <a:endParaRPr lang="en-IN" dirty="0"/>
          </a:p>
        </p:txBody>
      </p:sp>
      <p:sp>
        <p:nvSpPr>
          <p:cNvPr id="4" name="TextBox 3">
            <a:extLst>
              <a:ext uri="{FF2B5EF4-FFF2-40B4-BE49-F238E27FC236}">
                <a16:creationId xmlns:a16="http://schemas.microsoft.com/office/drawing/2014/main" id="{0183E251-2962-2805-47D9-859639730FF8}"/>
              </a:ext>
            </a:extLst>
          </p:cNvPr>
          <p:cNvSpPr txBox="1"/>
          <p:nvPr/>
        </p:nvSpPr>
        <p:spPr>
          <a:xfrm>
            <a:off x="3472665" y="246580"/>
            <a:ext cx="4161033" cy="707886"/>
          </a:xfrm>
          <a:prstGeom prst="rect">
            <a:avLst/>
          </a:prstGeom>
          <a:noFill/>
        </p:spPr>
        <p:txBody>
          <a:bodyPr wrap="square" rtlCol="0">
            <a:spAutoFit/>
          </a:bodyPr>
          <a:lstStyle/>
          <a:p>
            <a:r>
              <a:rPr lang="en-IN" sz="4000" b="1" dirty="0"/>
              <a:t>       </a:t>
            </a:r>
            <a:r>
              <a:rPr lang="en-IN" sz="4000" b="1" dirty="0">
                <a:latin typeface="Aptos" panose="020B0004020202020204" pitchFamily="34" charset="0"/>
              </a:rPr>
              <a:t>Benefits</a:t>
            </a:r>
          </a:p>
        </p:txBody>
      </p:sp>
      <p:sp>
        <p:nvSpPr>
          <p:cNvPr id="5" name="Rectangle 1">
            <a:extLst>
              <a:ext uri="{FF2B5EF4-FFF2-40B4-BE49-F238E27FC236}">
                <a16:creationId xmlns:a16="http://schemas.microsoft.com/office/drawing/2014/main" id="{04AFBDA7-8C82-4203-2137-854A5F50DCC4}"/>
              </a:ext>
            </a:extLst>
          </p:cNvPr>
          <p:cNvSpPr>
            <a:spLocks noGrp="1" noChangeArrowheads="1"/>
          </p:cNvSpPr>
          <p:nvPr>
            <p:ph type="ctrTitle"/>
          </p:nvPr>
        </p:nvSpPr>
        <p:spPr bwMode="auto">
          <a:xfrm>
            <a:off x="1781288" y="1951994"/>
            <a:ext cx="718805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
                <a:schemeClr val="accent1"/>
              </a:buClr>
              <a:buSzPct val="150000"/>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ptos" panose="020B0004020202020204" pitchFamily="34" charset="0"/>
              </a:rPr>
              <a:t>Convenient Appointment Scheduling</a:t>
            </a:r>
            <a:r>
              <a:rPr kumimoji="0" lang="en-US" altLang="en-US" sz="1800" b="0" i="0" u="none" strike="noStrike" cap="none" normalizeH="0" baseline="0" dirty="0">
                <a:ln>
                  <a:noFill/>
                </a:ln>
                <a:solidFill>
                  <a:schemeClr val="tx1"/>
                </a:solidFill>
                <a:effectLst/>
                <a:latin typeface="Aptos" panose="020B0004020202020204" pitchFamily="34" charset="0"/>
              </a:rPr>
              <a:t> – Patients can book, reschedule, or cancel appointments anytime, reducing wait times.</a:t>
            </a:r>
          </a:p>
          <a:p>
            <a:pPr marL="285750" marR="0" lvl="0" indent="-285750" algn="l" defTabSz="914400" rtl="0" eaLnBrk="0" fontAlgn="base" latinLnBrk="0" hangingPunct="0">
              <a:lnSpc>
                <a:spcPct val="100000"/>
              </a:lnSpc>
              <a:spcBef>
                <a:spcPct val="0"/>
              </a:spcBef>
              <a:spcAft>
                <a:spcPct val="0"/>
              </a:spcAft>
              <a:buClr>
                <a:schemeClr val="accent1"/>
              </a:buClr>
              <a:buSzPct val="150000"/>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ptos" panose="020B0004020202020204" pitchFamily="34" charset="0"/>
              </a:rPr>
              <a:t>Easy Access to Specialists</a:t>
            </a:r>
            <a:r>
              <a:rPr kumimoji="0" lang="en-US" altLang="en-US" sz="1800" b="0" i="0" u="none" strike="noStrike" cap="none" normalizeH="0" baseline="0" dirty="0">
                <a:ln>
                  <a:noFill/>
                </a:ln>
                <a:solidFill>
                  <a:schemeClr val="tx1"/>
                </a:solidFill>
                <a:effectLst/>
                <a:latin typeface="Aptos" panose="020B0004020202020204" pitchFamily="34" charset="0"/>
              </a:rPr>
              <a:t> – Users can find doctors based on specialization, location, and availability, ensuring better healthcare choices.</a:t>
            </a:r>
          </a:p>
          <a:p>
            <a:pPr marL="742950" lvl="1" indent="-285750" defTabSz="914400" eaLnBrk="0" fontAlgn="base" hangingPunct="0">
              <a:spcBef>
                <a:spcPct val="0"/>
              </a:spcBef>
              <a:spcAft>
                <a:spcPct val="0"/>
              </a:spcAft>
              <a:buClr>
                <a:schemeClr val="accent1"/>
              </a:buClr>
              <a:buSzPct val="150000"/>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Aptos" panose="020B0004020202020204" pitchFamily="34" charset="0"/>
              </a:rPr>
              <a:t>Improved Patient Experience</a:t>
            </a:r>
            <a:r>
              <a:rPr kumimoji="0" lang="en-US" altLang="en-US" sz="1800" b="0" i="0" u="none" strike="noStrike" cap="none" normalizeH="0" baseline="0" dirty="0">
                <a:ln>
                  <a:noFill/>
                </a:ln>
                <a:solidFill>
                  <a:schemeClr val="tx1"/>
                </a:solidFill>
                <a:effectLst/>
                <a:latin typeface="Aptos" panose="020B0004020202020204" pitchFamily="34" charset="0"/>
              </a:rPr>
              <a:t> – Automated notifications, reminders, and real-time updates enhance user satisfaction.</a:t>
            </a:r>
            <a:br>
              <a:rPr kumimoji="0" lang="en-US" altLang="en-US" b="0" i="0" u="none" strike="noStrike" cap="none" normalizeH="0" baseline="0" dirty="0">
                <a:ln>
                  <a:noFill/>
                </a:ln>
                <a:solidFill>
                  <a:schemeClr val="tx1"/>
                </a:solidFill>
                <a:effectLst/>
                <a:latin typeface="Aptos" panose="020B0004020202020204" pitchFamily="34" charset="0"/>
              </a:rPr>
            </a:br>
            <a:r>
              <a:rPr kumimoji="0" lang="en-US" altLang="en-US" sz="1800" b="1" i="0" u="none" strike="noStrike" cap="none" normalizeH="0" baseline="0" dirty="0">
                <a:ln>
                  <a:noFill/>
                </a:ln>
                <a:solidFill>
                  <a:schemeClr val="tx1"/>
                </a:solidFill>
                <a:effectLst/>
                <a:latin typeface="Aptos" panose="020B0004020202020204" pitchFamily="34" charset="0"/>
              </a:rPr>
              <a:t> Scalable &amp; Future-Ready</a:t>
            </a:r>
            <a:r>
              <a:rPr kumimoji="0" lang="en-US" altLang="en-US" sz="1800" b="0" i="0" u="none" strike="noStrike" cap="none" normalizeH="0" baseline="0" dirty="0">
                <a:ln>
                  <a:noFill/>
                </a:ln>
                <a:solidFill>
                  <a:schemeClr val="tx1"/>
                </a:solidFill>
                <a:effectLst/>
                <a:latin typeface="Aptos" panose="020B0004020202020204" pitchFamily="34" charset="0"/>
              </a:rPr>
              <a:t> – Easily integrates with advanced              </a:t>
            </a:r>
            <a:br>
              <a:rPr kumimoji="0" lang="en-US" altLang="en-US" sz="1800" b="0" i="0" u="none" strike="noStrike" cap="none" normalizeH="0" baseline="0" dirty="0">
                <a:ln>
                  <a:noFill/>
                </a:ln>
                <a:solidFill>
                  <a:schemeClr val="tx1"/>
                </a:solidFill>
                <a:effectLst/>
                <a:latin typeface="Aptos" panose="020B0004020202020204" pitchFamily="34" charset="0"/>
              </a:rPr>
            </a:br>
            <a:r>
              <a:rPr lang="en-US" altLang="en-US" dirty="0">
                <a:latin typeface="Aptos" panose="020B0004020202020204" pitchFamily="34" charset="0"/>
              </a:rPr>
              <a:t> </a:t>
            </a:r>
            <a:r>
              <a:rPr kumimoji="0" lang="en-US" altLang="en-US" sz="1800" b="0" i="0" u="none" strike="noStrike" cap="none" normalizeH="0" baseline="0" dirty="0">
                <a:ln>
                  <a:noFill/>
                </a:ln>
                <a:solidFill>
                  <a:schemeClr val="tx1"/>
                </a:solidFill>
                <a:effectLst/>
                <a:latin typeface="Aptos" panose="020B0004020202020204" pitchFamily="34" charset="0"/>
              </a:rPr>
              <a:t>healthcare technologies like AI, IoT, and wearable devices.</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70777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TM03457496[[fn=Parallax]]</Template>
  <TotalTime>852</TotalTime>
  <Words>1028</Words>
  <Application>Microsoft Office PowerPoint</Application>
  <PresentationFormat>On-screen Show (4:3)</PresentationFormat>
  <Paragraphs>119</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Aptos</vt:lpstr>
      <vt:lpstr>Arial</vt:lpstr>
      <vt:lpstr>Calibri</vt:lpstr>
      <vt:lpstr>Corbel</vt:lpstr>
      <vt:lpstr>Parallax</vt:lpstr>
      <vt:lpstr>(2305260005)Ashutosh Mohanty (2305260001)Abhijit Badapanda (2305260012)Mukesh Kalo  </vt:lpstr>
      <vt:lpstr>Introduction to Medi-Track</vt:lpstr>
      <vt:lpstr>Contents</vt:lpstr>
      <vt:lpstr>Objectives of the Project</vt:lpstr>
      <vt:lpstr>Key Features</vt:lpstr>
      <vt:lpstr>SYSTEM REQUIREMENTS</vt:lpstr>
      <vt:lpstr>TOOLS AND TECHNOLOGY</vt:lpstr>
      <vt:lpstr>PowerPoint Presentation</vt:lpstr>
      <vt:lpstr>Convenient Appointment Scheduling – Patients can book, reschedule, or cancel appointments anytime, reducing wait times. Easy Access to Specialists – Users can find doctors based on specialization, location, and availability, ensuring better healthcare choices. Improved Patient Experience – Automated notifications, reminders, and real-time updates enhance user satisfaction.  Scalable &amp; Future-Ready – Easily integrates with advanced                healthcare technologies like AI, IoT, and wearable devices.   </vt:lpstr>
      <vt:lpstr>ER Diagram</vt:lpstr>
      <vt:lpstr>User Roles (Patients, Doctors, Admin)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Admin  Panel (Dashboard)</vt:lpstr>
      <vt:lpstr>Admin Panel (departments)</vt:lpstr>
      <vt:lpstr>Admin Pannel (Create Admin)</vt:lpstr>
      <vt:lpstr>Future  Enhancement </vt:lpstr>
      <vt:lpstr>Challenges and Solution </vt:lpstr>
      <vt:lpstr>Security Features</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HP</dc:creator>
  <cp:keywords/>
  <dc:description>generated using python-pptx</dc:description>
  <cp:lastModifiedBy>SUMANTA KUMAR MAHANTA</cp:lastModifiedBy>
  <cp:revision>13</cp:revision>
  <dcterms:created xsi:type="dcterms:W3CDTF">2013-01-27T09:14:16Z</dcterms:created>
  <dcterms:modified xsi:type="dcterms:W3CDTF">2025-04-05T00:24:18Z</dcterms:modified>
  <cp:category/>
</cp:coreProperties>
</file>