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6" r:id="rId4"/>
    <p:sldId id="277" r:id="rId5"/>
    <p:sldId id="303" r:id="rId6"/>
    <p:sldId id="305" r:id="rId7"/>
    <p:sldId id="298" r:id="rId8"/>
    <p:sldId id="306" r:id="rId9"/>
    <p:sldId id="319" r:id="rId10"/>
    <p:sldId id="318" r:id="rId11"/>
    <p:sldId id="279" r:id="rId12"/>
    <p:sldId id="280" r:id="rId13"/>
    <p:sldId id="316" r:id="rId14"/>
    <p:sldId id="315" r:id="rId15"/>
    <p:sldId id="317" r:id="rId16"/>
    <p:sldId id="283" r:id="rId17"/>
    <p:sldId id="284" r:id="rId18"/>
    <p:sldId id="309" r:id="rId19"/>
    <p:sldId id="310" r:id="rId20"/>
    <p:sldId id="286" r:id="rId21"/>
    <p:sldId id="311" r:id="rId22"/>
    <p:sldId id="308" r:id="rId23"/>
    <p:sldId id="307" r:id="rId24"/>
    <p:sldId id="313" r:id="rId25"/>
    <p:sldId id="314" r:id="rId26"/>
    <p:sldId id="297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58" autoAdjust="0"/>
  </p:normalViewPr>
  <p:slideViewPr>
    <p:cSldViewPr snapToGrid="0">
      <p:cViewPr varScale="1">
        <p:scale>
          <a:sx n="124" d="100"/>
          <a:sy n="124" d="100"/>
        </p:scale>
        <p:origin x="157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54D2-7B12-4B35-9E91-D680997C529E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E6DB1-F340-4149-AB0F-176CAC7408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7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6DB1-F340-4149-AB0F-176CAC74083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7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E6DB1-F340-4149-AB0F-176CAC74083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3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2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9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5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07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2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3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06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0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99F5-2AA4-4982-9496-137292819479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E1EE0-142F-4A38-A58C-1005E8CF03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7C97F-E458-46C9-9B6A-2AE8919DA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25" y="1973049"/>
            <a:ext cx="8393349" cy="1070628"/>
          </a:xfrm>
        </p:spPr>
        <p:txBody>
          <a:bodyPr>
            <a:noAutofit/>
          </a:bodyPr>
          <a:lstStyle/>
          <a:p>
            <a:r>
              <a:rPr lang="en-US" altLang="zh-CN" sz="3600" b="1" cap="small" dirty="0"/>
              <a:t>HINDbr</a:t>
            </a:r>
            <a:r>
              <a:rPr lang="en-US" altLang="zh-CN" sz="3600" b="1" dirty="0"/>
              <a:t>: Heterogeneous Information Network Based Duplicate Bug Report Prediction</a:t>
            </a:r>
            <a:endParaRPr lang="zh-CN" altLang="en-US" sz="3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FEC260-7B05-44D1-871B-9E94D8A98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80" y="3520974"/>
            <a:ext cx="7821038" cy="670849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Guanping Xiao</a:t>
            </a:r>
            <a:r>
              <a:rPr lang="en-US" altLang="zh-CN" sz="2800" b="1" baseline="30000" dirty="0"/>
              <a:t>1</a:t>
            </a:r>
            <a:r>
              <a:rPr lang="en-US" altLang="zh-CN" sz="2800" dirty="0"/>
              <a:t>, Xiaoting Du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Yulei</a:t>
            </a:r>
            <a:r>
              <a:rPr lang="en-US" altLang="zh-CN" sz="2800" dirty="0"/>
              <a:t> Sui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 Tao Yue</a:t>
            </a:r>
            <a:r>
              <a:rPr lang="en-US" altLang="zh-CN" sz="2800" baseline="30000" dirty="0"/>
              <a:t>1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85A24A-3442-4F7E-87A3-B7B011DDBCBC}"/>
              </a:ext>
            </a:extLst>
          </p:cNvPr>
          <p:cNvSpPr txBox="1"/>
          <p:nvPr/>
        </p:nvSpPr>
        <p:spPr>
          <a:xfrm>
            <a:off x="2191966" y="4358796"/>
            <a:ext cx="570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1</a:t>
            </a:r>
            <a:r>
              <a:rPr lang="en-US" altLang="zh-CN" dirty="0"/>
              <a:t>Nanjing University of Aeronautics and Astronautics, China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41772C-5697-41E3-A76D-90A6DD288CFF}"/>
              </a:ext>
            </a:extLst>
          </p:cNvPr>
          <p:cNvSpPr txBox="1"/>
          <p:nvPr/>
        </p:nvSpPr>
        <p:spPr>
          <a:xfrm>
            <a:off x="2191966" y="4789795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2</a:t>
            </a:r>
            <a:r>
              <a:rPr lang="en-US" altLang="zh-CN" dirty="0"/>
              <a:t>Beihang University, China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EB5114-A734-4220-BD77-C5FED0C5448C}"/>
              </a:ext>
            </a:extLst>
          </p:cNvPr>
          <p:cNvSpPr txBox="1"/>
          <p:nvPr/>
        </p:nvSpPr>
        <p:spPr>
          <a:xfrm>
            <a:off x="2191966" y="5220795"/>
            <a:ext cx="536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aseline="30000" dirty="0"/>
              <a:t>3</a:t>
            </a:r>
            <a:r>
              <a:rPr lang="en-US" altLang="zh-CN" dirty="0"/>
              <a:t>University of Technology Sydney, Australia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45D9AD-7762-4A4C-B64E-4E0F0F48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97A4B7A-46C2-46E2-BEA7-3B05C0126D7E}"/>
              </a:ext>
            </a:extLst>
          </p:cNvPr>
          <p:cNvCxnSpPr>
            <a:cxnSpLocks/>
          </p:cNvCxnSpPr>
          <p:nvPr/>
        </p:nvCxnSpPr>
        <p:spPr>
          <a:xfrm>
            <a:off x="0" y="4072649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26F613B-85D9-4A8F-8FC0-8D41B6E32B44}"/>
              </a:ext>
            </a:extLst>
          </p:cNvPr>
          <p:cNvSpPr txBox="1"/>
          <p:nvPr/>
        </p:nvSpPr>
        <p:spPr>
          <a:xfrm>
            <a:off x="3644630" y="6164261"/>
            <a:ext cx="1854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13/10/2020</a:t>
            </a:r>
          </a:p>
          <a:p>
            <a:pPr algn="ctr"/>
            <a:r>
              <a:rPr lang="en-US" altLang="zh-CN" dirty="0"/>
              <a:t>Microsoft Teams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356928-918E-4724-90F5-95A74176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947" y="4352466"/>
            <a:ext cx="443299" cy="43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ihang University | Tethys Engineering">
            <a:extLst>
              <a:ext uri="{FF2B5EF4-FFF2-40B4-BE49-F238E27FC236}">
                <a16:creationId xmlns:a16="http://schemas.microsoft.com/office/drawing/2014/main" id="{304C7CF4-F304-4D47-A846-AE66FCA2B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520" y="4746662"/>
            <a:ext cx="443299" cy="4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TS Library | University of Technology Sydney Library">
            <a:extLst>
              <a:ext uri="{FF2B5EF4-FFF2-40B4-BE49-F238E27FC236}">
                <a16:creationId xmlns:a16="http://schemas.microsoft.com/office/drawing/2014/main" id="{B4C964B2-8617-45EB-8653-D3BFDE271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60" y="5221089"/>
            <a:ext cx="410948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425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A5359-F77B-470D-95D5-AE5F06FCD4A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HIN2Vec: a Network Representation Learning for HIN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832BB0-58FD-4364-B453-78163829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80" y="3429000"/>
            <a:ext cx="3704240" cy="29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97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Our </a:t>
            </a:r>
            <a:r>
              <a:rPr lang="en-US" altLang="zh-CN" sz="3600" cap="small" dirty="0"/>
              <a:t>HINDbr</a:t>
            </a:r>
            <a:r>
              <a:rPr lang="en-US" altLang="zh-CN" sz="3600" dirty="0"/>
              <a:t> Approach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A5359-F77B-470D-95D5-AE5F06FCD4A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Constructing HIN for Bug Reports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9094DD-37E6-453C-A962-C4E32CC2EE0F}"/>
              </a:ext>
            </a:extLst>
          </p:cNvPr>
          <p:cNvSpPr txBox="1"/>
          <p:nvPr/>
        </p:nvSpPr>
        <p:spPr>
          <a:xfrm>
            <a:off x="1455379" y="3111833"/>
            <a:ext cx="4495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Six Nodes: BID, COM, PRO, VER, PRI, SEV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Five Relations: R1: Bug-Component</a:t>
            </a:r>
          </a:p>
          <a:p>
            <a:r>
              <a:rPr lang="en-US" altLang="zh-CN" dirty="0"/>
              <a:t>                                R2: Component-Product</a:t>
            </a:r>
          </a:p>
          <a:p>
            <a:r>
              <a:rPr lang="en-US" altLang="zh-CN" dirty="0"/>
              <a:t>                                R3: Bug-Version</a:t>
            </a:r>
          </a:p>
          <a:p>
            <a:r>
              <a:rPr lang="en-US" altLang="zh-CN" dirty="0"/>
              <a:t>                                R4: Bug-Priority</a:t>
            </a:r>
          </a:p>
          <a:p>
            <a:r>
              <a:rPr lang="en-US" altLang="zh-CN" dirty="0"/>
              <a:t>                                R5: Bug-Severity</a:t>
            </a:r>
          </a:p>
        </p:txBody>
      </p:sp>
    </p:spTree>
    <p:extLst>
      <p:ext uri="{BB962C8B-B14F-4D97-AF65-F5344CB8AC3E}">
        <p14:creationId xmlns:p14="http://schemas.microsoft.com/office/powerpoint/2010/main" val="398933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Our </a:t>
            </a:r>
            <a:r>
              <a:rPr lang="en-US" altLang="zh-CN" sz="3600" cap="small" dirty="0"/>
              <a:t>HINDbr</a:t>
            </a:r>
            <a:r>
              <a:rPr lang="en-US" altLang="zh-CN" sz="3600" dirty="0"/>
              <a:t> Approach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A16497-9407-46CD-9F8D-A6FE6F43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23" y="2251127"/>
            <a:ext cx="4649307" cy="437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4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Our </a:t>
            </a:r>
            <a:r>
              <a:rPr lang="en-US" altLang="zh-CN" sz="3600" cap="small" dirty="0"/>
              <a:t>HINDbr</a:t>
            </a:r>
            <a:r>
              <a:rPr lang="en-US" altLang="zh-CN" sz="3600" dirty="0"/>
              <a:t> Approach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A16497-9407-46CD-9F8D-A6FE6F43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23" y="2251127"/>
            <a:ext cx="4649307" cy="4374397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4B5A9D65-D406-4CF8-BA0A-68999D9783A7}"/>
              </a:ext>
            </a:extLst>
          </p:cNvPr>
          <p:cNvSpPr/>
          <p:nvPr/>
        </p:nvSpPr>
        <p:spPr>
          <a:xfrm>
            <a:off x="2960176" y="2251127"/>
            <a:ext cx="3308888" cy="17938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671A4F-875A-418B-9627-447DE1270C37}"/>
              </a:ext>
            </a:extLst>
          </p:cNvPr>
          <p:cNvSpPr txBox="1"/>
          <p:nvPr/>
        </p:nvSpPr>
        <p:spPr>
          <a:xfrm>
            <a:off x="6672020" y="2597665"/>
            <a:ext cx="260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Bug Report Representation Module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EABD1D8-EE0F-4669-B05C-73B16A6F98CD}"/>
              </a:ext>
            </a:extLst>
          </p:cNvPr>
          <p:cNvSpPr/>
          <p:nvPr/>
        </p:nvSpPr>
        <p:spPr>
          <a:xfrm flipH="1">
            <a:off x="6292311" y="2882684"/>
            <a:ext cx="379709" cy="174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A1494DA-91E7-4CC0-8222-6D3395F9FBC6}"/>
              </a:ext>
            </a:extLst>
          </p:cNvPr>
          <p:cNvSpPr/>
          <p:nvPr/>
        </p:nvSpPr>
        <p:spPr>
          <a:xfrm>
            <a:off x="5691753" y="3181026"/>
            <a:ext cx="1322525" cy="237124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D74705-9D04-437E-A468-F6087FDD25CD}"/>
              </a:ext>
            </a:extLst>
          </p:cNvPr>
          <p:cNvSpPr txBox="1"/>
          <p:nvPr/>
        </p:nvSpPr>
        <p:spPr>
          <a:xfrm>
            <a:off x="7514099" y="3997439"/>
            <a:ext cx="122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Similarity Module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BEDE39B-141D-4DEB-9F75-D6F62C7DEFB6}"/>
              </a:ext>
            </a:extLst>
          </p:cNvPr>
          <p:cNvSpPr/>
          <p:nvPr/>
        </p:nvSpPr>
        <p:spPr>
          <a:xfrm flipH="1">
            <a:off x="7111142" y="4256221"/>
            <a:ext cx="379709" cy="17435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8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Our </a:t>
            </a:r>
            <a:r>
              <a:rPr lang="en-US" altLang="zh-CN" sz="3600" cap="small" dirty="0"/>
              <a:t>HINDbr</a:t>
            </a:r>
            <a:r>
              <a:rPr lang="en-US" altLang="zh-CN" sz="3600" dirty="0"/>
              <a:t> Approach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A5359-F77B-470D-95D5-AE5F06FCD4A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Bug Report Representation Module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9094DD-37E6-453C-A962-C4E32CC2EE0F}"/>
              </a:ext>
            </a:extLst>
          </p:cNvPr>
          <p:cNvSpPr txBox="1"/>
          <p:nvPr/>
        </p:nvSpPr>
        <p:spPr>
          <a:xfrm>
            <a:off x="1455379" y="3111833"/>
            <a:ext cx="44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Structured Feature: MLP</a:t>
            </a:r>
            <a:r>
              <a:rPr lang="en-US" altLang="zh-CN" baseline="-25000" dirty="0"/>
              <a:t>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CB49B2-A071-4DCC-8DDD-2954D071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417" y="3461121"/>
            <a:ext cx="1987657" cy="5241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CDD33B-D2DF-47CB-A575-BDABBBCF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417" y="4212349"/>
            <a:ext cx="3986267" cy="5767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201B372-4493-4E25-BFF1-FD72A2A76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417" y="5093913"/>
            <a:ext cx="2154667" cy="5218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D68FD3-F7E3-4684-9B82-90B32432AF34}"/>
              </a:ext>
            </a:extLst>
          </p:cNvPr>
          <p:cNvSpPr txBox="1"/>
          <p:nvPr/>
        </p:nvSpPr>
        <p:spPr>
          <a:xfrm>
            <a:off x="1455378" y="3994141"/>
            <a:ext cx="44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Unstructured Feature: RNN</a:t>
            </a:r>
            <a:r>
              <a:rPr lang="en-US" altLang="zh-CN" baseline="-25000" dirty="0"/>
              <a:t>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27A906-56D7-4833-A328-07704941E93F}"/>
              </a:ext>
            </a:extLst>
          </p:cNvPr>
          <p:cNvSpPr txBox="1"/>
          <p:nvPr/>
        </p:nvSpPr>
        <p:spPr>
          <a:xfrm>
            <a:off x="1455377" y="4876449"/>
            <a:ext cx="44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Feature Fusion: MLP</a:t>
            </a:r>
            <a:r>
              <a:rPr lang="en-US" altLang="zh-CN" baseline="-250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0407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Our </a:t>
            </a:r>
            <a:r>
              <a:rPr lang="en-US" altLang="zh-CN" sz="3600" cap="small" dirty="0"/>
              <a:t>HINDbr</a:t>
            </a:r>
            <a:r>
              <a:rPr lang="en-US" altLang="zh-CN" sz="3600" dirty="0"/>
              <a:t> Approach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A5359-F77B-470D-95D5-AE5F06FCD4A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Similarity Module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9094DD-37E6-453C-A962-C4E32CC2EE0F}"/>
              </a:ext>
            </a:extLst>
          </p:cNvPr>
          <p:cNvSpPr txBox="1"/>
          <p:nvPr/>
        </p:nvSpPr>
        <p:spPr>
          <a:xfrm>
            <a:off x="1455379" y="3111833"/>
            <a:ext cx="44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Manhattan Distance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29249-93BA-4847-A32A-B8702EE2E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03" y="3523135"/>
            <a:ext cx="2499545" cy="3885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A2801F-B9B3-482F-8753-BCC854F115B4}"/>
              </a:ext>
            </a:extLst>
          </p:cNvPr>
          <p:cNvSpPr txBox="1"/>
          <p:nvPr/>
        </p:nvSpPr>
        <p:spPr>
          <a:xfrm>
            <a:off x="1001306" y="4354132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Model Training: Training Instance                 . Label: 1 for duplicate  </a:t>
            </a:r>
            <a:endParaRPr lang="zh-CN" altLang="en-US" sz="2000" cap="small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32490E-9E2B-4239-BD38-55DFD7D124BB}"/>
              </a:ext>
            </a:extLst>
          </p:cNvPr>
          <p:cNvSpPr txBox="1"/>
          <p:nvPr/>
        </p:nvSpPr>
        <p:spPr>
          <a:xfrm>
            <a:off x="1455379" y="4838182"/>
            <a:ext cx="449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Loss Function:</a:t>
            </a:r>
            <a:r>
              <a:rPr lang="zh-CN" altLang="en-US" dirty="0"/>
              <a:t> </a:t>
            </a:r>
            <a:r>
              <a:rPr lang="en-US" altLang="zh-CN" dirty="0"/>
              <a:t>binary cross entropy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Similarity Threshold: 0.5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9C8024E-96BB-4DF6-BDAB-3C3FE6EF0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003" y="5189582"/>
            <a:ext cx="2998922" cy="37239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D1E67C8-D2CD-48C9-BAD7-EC74B4528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8003" y="6059884"/>
            <a:ext cx="2499545" cy="6094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94D0CEB-27E8-4241-BEE1-AF568A04A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457445"/>
            <a:ext cx="906352" cy="2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2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5877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 Collection &amp; Aggregation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76B02B-4CCE-4FDB-A093-FC4B8EB2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129" y="3254196"/>
            <a:ext cx="6041742" cy="30998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80532DF-4E7C-43C1-B346-C317508485B4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Data Collection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0423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64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 Collection &amp; Aggregation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B32B6-0443-4186-B0D3-99B9ECDD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96" y="4060156"/>
            <a:ext cx="5788008" cy="27304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4D02D7-0D42-4269-9A67-AC70F8B842C4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Feature Extraction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A74010-0F63-4FA6-9E9F-0301BE987629}"/>
              </a:ext>
            </a:extLst>
          </p:cNvPr>
          <p:cNvSpPr txBox="1"/>
          <p:nvPr/>
        </p:nvSpPr>
        <p:spPr>
          <a:xfrm>
            <a:off x="1455379" y="3111833"/>
            <a:ext cx="449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HIN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Text Extraction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36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64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 Collection &amp; Aggregation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D02D7-0D42-4269-9A67-AC70F8B842C4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Bug Pairs Generation: Model Training and Testing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BC8E5A-B66C-4AD1-86C3-A498BF09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47" y="3484024"/>
            <a:ext cx="5141705" cy="311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5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649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Data Collection &amp; Aggregation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4D02D7-0D42-4269-9A67-AC70F8B842C4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Bug Pairs Generation: Before-JIT &amp; After-JIT Evaluation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0CF345-00AF-4E09-911A-8F52DD63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73" y="3429000"/>
            <a:ext cx="5585254" cy="23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1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D5812B1-07B7-4CED-836E-38D0B80A0E42}"/>
              </a:ext>
            </a:extLst>
          </p:cNvPr>
          <p:cNvSpPr txBox="1"/>
          <p:nvPr/>
        </p:nvSpPr>
        <p:spPr>
          <a:xfrm>
            <a:off x="1001306" y="2645117"/>
            <a:ext cx="714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Duplicate bug reports often exist in bug tracking systems (BTSs), leading to unnecessary maintenance effort such as repeatedly discussing the same bug.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3063C-6FC3-49CE-B30D-93062139FB86}"/>
              </a:ext>
            </a:extLst>
          </p:cNvPr>
          <p:cNvSpPr txBox="1"/>
          <p:nvPr/>
        </p:nvSpPr>
        <p:spPr>
          <a:xfrm>
            <a:off x="1001306" y="4165509"/>
            <a:ext cx="714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0" i="0" u="none" strike="noStrike" baseline="0" dirty="0">
                <a:latin typeface="NimbusRomNo9L-Regu"/>
              </a:rPr>
              <a:t>Existing </a:t>
            </a:r>
            <a:r>
              <a:rPr lang="en-US" altLang="zh-CN" sz="2000" dirty="0">
                <a:latin typeface="NimbusRomNo9L-Regu"/>
              </a:rPr>
              <a:t>efforts on automatically detecting </a:t>
            </a:r>
            <a:r>
              <a:rPr lang="en-US" altLang="zh-CN" sz="2000" b="0" i="0" u="none" strike="noStrike" baseline="0" dirty="0">
                <a:latin typeface="NimbusRomNo9L-Regu"/>
              </a:rPr>
              <a:t>duplicate bug reports heavily rely on the text similarity calculated with information retrieval (IR) techniques (</a:t>
            </a:r>
            <a:r>
              <a:rPr lang="en-US" altLang="zh-CN" sz="2000" dirty="0">
                <a:latin typeface="NimbusRomNo9L-Regu"/>
              </a:rPr>
              <a:t>e.g.,</a:t>
            </a:r>
            <a:r>
              <a:rPr lang="en-US" altLang="zh-CN" sz="2000" b="0" i="0" u="none" strike="noStrike" baseline="0" dirty="0">
                <a:latin typeface="NimbusRomNo9L-Regu"/>
              </a:rPr>
              <a:t> TF-IDF).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575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Implementation Details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F1F44-2646-4A2A-888A-7E1E40488E3F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Settings of Pre-trained Embeddings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64105-0B85-4715-BCCF-45A1BB4DBB11}"/>
              </a:ext>
            </a:extLst>
          </p:cNvPr>
          <p:cNvSpPr txBox="1"/>
          <p:nvPr/>
        </p:nvSpPr>
        <p:spPr>
          <a:xfrm>
            <a:off x="1001306" y="4354132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Settings of Neural Networks in </a:t>
            </a:r>
            <a:r>
              <a:rPr lang="en-US" altLang="zh-CN" sz="2000" cap="small" dirty="0"/>
              <a:t>HINDbr</a:t>
            </a:r>
            <a:endParaRPr lang="zh-CN" altLang="en-US" sz="2000" cap="small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0073F-CD80-4DFC-B890-A7A23883CBD1}"/>
              </a:ext>
            </a:extLst>
          </p:cNvPr>
          <p:cNvSpPr txBox="1"/>
          <p:nvPr/>
        </p:nvSpPr>
        <p:spPr>
          <a:xfrm>
            <a:off x="1455379" y="3111833"/>
            <a:ext cx="449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Word2Vec: </a:t>
            </a:r>
            <a:r>
              <a:rPr lang="en-US" altLang="zh-CN" i="1" dirty="0"/>
              <a:t>d</a:t>
            </a:r>
            <a:r>
              <a:rPr lang="en-US" altLang="zh-CN" baseline="-25000" dirty="0"/>
              <a:t>1 </a:t>
            </a:r>
            <a:r>
              <a:rPr lang="en-US" altLang="zh-CN" dirty="0"/>
              <a:t>–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HIN2Vec: 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 – 128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3C0EE3-38CC-4BAC-AA04-FE28EA5D7DC7}"/>
              </a:ext>
            </a:extLst>
          </p:cNvPr>
          <p:cNvSpPr txBox="1"/>
          <p:nvPr/>
        </p:nvSpPr>
        <p:spPr>
          <a:xfrm>
            <a:off x="1455379" y="4838182"/>
            <a:ext cx="449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HIN1 (no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HIN2 (with Text)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98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Implementation Details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F1F44-2646-4A2A-888A-7E1E40488E3F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Settings of Model Training: </a:t>
            </a:r>
            <a:r>
              <a:rPr lang="en-US" altLang="zh-CN" sz="2000" dirty="0" err="1"/>
              <a:t>Keras</a:t>
            </a:r>
            <a:r>
              <a:rPr lang="en-US" altLang="zh-CN" sz="2000" dirty="0"/>
              <a:t>, Dell Precision Tower, RTX2080Ti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564105-0B85-4715-BCCF-45A1BB4DBB11}"/>
              </a:ext>
            </a:extLst>
          </p:cNvPr>
          <p:cNvSpPr txBox="1"/>
          <p:nvPr/>
        </p:nvSpPr>
        <p:spPr>
          <a:xfrm>
            <a:off x="1001306" y="4354132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Evaluation Metrics</a:t>
            </a:r>
            <a:endParaRPr lang="zh-CN" altLang="en-US" sz="2000" cap="small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483762-8338-49E4-881B-E3063F80FA5F}"/>
              </a:ext>
            </a:extLst>
          </p:cNvPr>
          <p:cNvSpPr txBox="1"/>
          <p:nvPr/>
        </p:nvSpPr>
        <p:spPr>
          <a:xfrm>
            <a:off x="1455379" y="4838182"/>
            <a:ext cx="4495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F1 Score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BEFDED-AF62-419C-942E-E95593FEE922}"/>
              </a:ext>
            </a:extLst>
          </p:cNvPr>
          <p:cNvSpPr txBox="1"/>
          <p:nvPr/>
        </p:nvSpPr>
        <p:spPr>
          <a:xfrm>
            <a:off x="1455378" y="3111833"/>
            <a:ext cx="6871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Training Parameters: epochs – 100; batch size – 128;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Stratified Cross-Validation Evaluation: 5-fold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Dealing with Imbalanced Data: SMOTE + TL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394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Evaluation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01F2B-0D49-476B-8140-0D679185890A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Comparison Method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B947A2-3E10-4E46-83C2-9818B524A2A3}"/>
              </a:ext>
            </a:extLst>
          </p:cNvPr>
          <p:cNvSpPr txBox="1"/>
          <p:nvPr/>
        </p:nvSpPr>
        <p:spPr>
          <a:xfrm>
            <a:off x="1001306" y="4354132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Research Questions (RQs)</a:t>
            </a:r>
            <a:endParaRPr lang="zh-CN" altLang="en-US" sz="2000" cap="small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60FCB6-07D9-45F6-8E99-7D21B2B60A79}"/>
              </a:ext>
            </a:extLst>
          </p:cNvPr>
          <p:cNvSpPr txBox="1"/>
          <p:nvPr/>
        </p:nvSpPr>
        <p:spPr>
          <a:xfrm>
            <a:off x="1455379" y="4838182"/>
            <a:ext cx="5369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RQ1: </a:t>
            </a:r>
            <a:r>
              <a:rPr lang="en-US" altLang="zh-CN" cap="small" dirty="0"/>
              <a:t>HINDbr</a:t>
            </a:r>
            <a:r>
              <a:rPr lang="en-US" altLang="zh-CN" dirty="0"/>
              <a:t>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RQ2: Impacts of Feature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RQ3: Impacts of Before-JIT and After-JIT Duplicates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9D0C59-EA56-4D1F-ABA3-A32356892B09}"/>
              </a:ext>
            </a:extLst>
          </p:cNvPr>
          <p:cNvSpPr txBox="1"/>
          <p:nvPr/>
        </p:nvSpPr>
        <p:spPr>
          <a:xfrm>
            <a:off x="1455379" y="3111833"/>
            <a:ext cx="516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DLDbr</a:t>
            </a:r>
            <a:r>
              <a:rPr lang="en-US" altLang="zh-CN" dirty="0"/>
              <a:t>: Text feature (Long: CNN + Short: LSTM)</a:t>
            </a:r>
          </a:p>
          <a:p>
            <a:r>
              <a:rPr lang="en-US" altLang="zh-CN" dirty="0"/>
              <a:t>                   Structure feature (Numerical Vectors)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30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Evaluation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6A3F38-2AC8-4572-9AFD-08D8708F9786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RQ1: </a:t>
            </a:r>
            <a:r>
              <a:rPr lang="en-US" altLang="zh-CN" sz="2000" cap="small" dirty="0"/>
              <a:t>HINDbr</a:t>
            </a:r>
            <a:r>
              <a:rPr lang="en-US" altLang="zh-CN" sz="2000" dirty="0"/>
              <a:t> Effectiveness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B7C696-D1A3-4B23-8C34-4E422252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4139"/>
            <a:ext cx="9144000" cy="25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5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Evaluation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6E3A7-5919-493E-B717-5D63798F5268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RQ2: Impacts of Feature Settings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3222DE-CE32-42CD-975D-A5B6846B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533" y="3039000"/>
            <a:ext cx="3385154" cy="3722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67A800-FB8F-4068-98DE-D409DDC5A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16" y="3120097"/>
            <a:ext cx="3380653" cy="37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57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Evaluation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386E3A7-5919-493E-B717-5D63798F5268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RQ2: Impacts of Feature Settings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DAE25-AFB7-49FA-BA72-D1F09EB2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34" y="3571426"/>
            <a:ext cx="4416532" cy="26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25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Evaluation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6094F-C1D0-465C-BADF-D3D83467472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RQ3: Impacts of Before-JIT &amp; After-JIT Duplicates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6BA75B-961F-4AEE-A289-86B3D0D1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92" y="3384721"/>
            <a:ext cx="4911861" cy="32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4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CBCCA3-6B1A-49E7-97C0-DAC1FAEED99F}"/>
              </a:ext>
            </a:extLst>
          </p:cNvPr>
          <p:cNvSpPr txBox="1"/>
          <p:nvPr/>
        </p:nvSpPr>
        <p:spPr>
          <a:xfrm>
            <a:off x="1063556" y="2721114"/>
            <a:ext cx="7248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Rounded MT Bold" panose="020F0704030504030204" pitchFamily="34" charset="0"/>
              </a:rPr>
              <a:t>Thank you for your listening!</a:t>
            </a:r>
            <a:endParaRPr lang="zh-CN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305E33-4150-4CD6-898A-950AF7BDA0F1}"/>
              </a:ext>
            </a:extLst>
          </p:cNvPr>
          <p:cNvSpPr txBox="1"/>
          <p:nvPr/>
        </p:nvSpPr>
        <p:spPr>
          <a:xfrm>
            <a:off x="1490763" y="4114268"/>
            <a:ext cx="6394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Arial Rounded MT Bold" panose="020F0704030504030204" pitchFamily="34" charset="0"/>
              </a:rPr>
              <a:t>Q&amp;A</a:t>
            </a:r>
            <a:endParaRPr lang="zh-CN" altLang="en-US" sz="3600" dirty="0">
              <a:latin typeface="Arial Rounded MT Bold" panose="020F070403050403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43B60-0C7C-4DDC-B263-991C50802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6D5A70-AE55-44F1-ABA6-B70A704127CF}"/>
              </a:ext>
            </a:extLst>
          </p:cNvPr>
          <p:cNvSpPr txBox="1"/>
          <p:nvPr/>
        </p:nvSpPr>
        <p:spPr>
          <a:xfrm>
            <a:off x="2401920" y="62866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https://guanpingxiao.github.io/</a:t>
            </a:r>
          </a:p>
        </p:txBody>
      </p:sp>
    </p:spTree>
    <p:extLst>
      <p:ext uri="{BB962C8B-B14F-4D97-AF65-F5344CB8AC3E}">
        <p14:creationId xmlns:p14="http://schemas.microsoft.com/office/powerpoint/2010/main" val="29870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2CD57-4A81-46AC-9778-A40534669527}"/>
              </a:ext>
            </a:extLst>
          </p:cNvPr>
          <p:cNvSpPr txBox="1"/>
          <p:nvPr/>
        </p:nvSpPr>
        <p:spPr>
          <a:xfrm>
            <a:off x="1001306" y="2669753"/>
            <a:ext cx="714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Modern BTSs introduce just-in-time (JIT) retrieval feature in their recent versions, e.g., Bugzilla 4.0.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A30A39-2691-4E3B-BAFD-35B8436C1D40}"/>
              </a:ext>
            </a:extLst>
          </p:cNvPr>
          <p:cNvSpPr txBox="1"/>
          <p:nvPr/>
        </p:nvSpPr>
        <p:spPr>
          <a:xfrm>
            <a:off x="1001306" y="3984511"/>
            <a:ext cx="714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The built-in JIT feature can suggest possible duplicates when a reporter is filling a bug (i.e., typing in the summary field).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3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44A5B19-685C-4752-9EE1-76BECB1A6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05" y="2866423"/>
            <a:ext cx="7430262" cy="3211068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F4D52C7E-02CA-4994-A974-4007626E0B53}"/>
              </a:ext>
            </a:extLst>
          </p:cNvPr>
          <p:cNvSpPr/>
          <p:nvPr/>
        </p:nvSpPr>
        <p:spPr>
          <a:xfrm>
            <a:off x="1601821" y="4597940"/>
            <a:ext cx="6562928" cy="15110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6C2D639F-1698-4792-AF17-DEDE9E46DCFF}"/>
              </a:ext>
            </a:extLst>
          </p:cNvPr>
          <p:cNvSpPr/>
          <p:nvPr/>
        </p:nvSpPr>
        <p:spPr>
          <a:xfrm>
            <a:off x="6822332" y="4137498"/>
            <a:ext cx="291830" cy="363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991524-8580-44D1-8545-179DDFFF789F}"/>
              </a:ext>
            </a:extLst>
          </p:cNvPr>
          <p:cNvSpPr txBox="1"/>
          <p:nvPr/>
        </p:nvSpPr>
        <p:spPr>
          <a:xfrm>
            <a:off x="6235430" y="3736689"/>
            <a:ext cx="1465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JIT feature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4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2CD57-4A81-46AC-9778-A40534669527}"/>
              </a:ext>
            </a:extLst>
          </p:cNvPr>
          <p:cNvSpPr txBox="1"/>
          <p:nvPr/>
        </p:nvSpPr>
        <p:spPr>
          <a:xfrm>
            <a:off x="1001306" y="2669753"/>
            <a:ext cx="714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With the advent of the just-in-time (JIT) retrieval feature in modern BTSs, textual-based approaches become ineffective in detecting after-JIT duplicate bug reports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A30A39-2691-4E3B-BAFD-35B8436C1D40}"/>
              </a:ext>
            </a:extLst>
          </p:cNvPr>
          <p:cNvSpPr txBox="1"/>
          <p:nvPr/>
        </p:nvSpPr>
        <p:spPr>
          <a:xfrm>
            <a:off x="1001306" y="3979089"/>
            <a:ext cx="714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The built-in JIT feature can suggest possible duplicates when a reporter is filling a bug (i.e., typing in the summary field), </a:t>
            </a:r>
            <a:r>
              <a:rPr lang="en-US" altLang="zh-CN" sz="2000" b="0" i="0" u="none" strike="noStrike" baseline="0" dirty="0">
                <a:latin typeface="NimbusRomNo9L-Regu"/>
              </a:rPr>
              <a:t>thereby reducing chances for submitting duplicate reports in the first place.</a:t>
            </a:r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82BBFF-2088-488F-86E2-3C4BD34580D2}"/>
              </a:ext>
            </a:extLst>
          </p:cNvPr>
          <p:cNvSpPr txBox="1"/>
          <p:nvPr/>
        </p:nvSpPr>
        <p:spPr>
          <a:xfrm>
            <a:off x="167671" y="6278285"/>
            <a:ext cx="8667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/>
              <a:t>1. </a:t>
            </a:r>
            <a:r>
              <a:rPr lang="zh-CN" altLang="en-US" sz="1200" i="1" dirty="0"/>
              <a:t>Rakha, M. S., Bezemer, C. P., &amp; Hassan, A. E. (2018). Revisiting the performance of automated approaches for the retrieval of duplicate reports in issue tracking systems that perform just-in-time duplicate retrieval. Empirical Software Engineering, 23(5), 2597-2621.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28A1EF-28CF-479F-AAAF-83B317D110F2}"/>
              </a:ext>
            </a:extLst>
          </p:cNvPr>
          <p:cNvSpPr txBox="1"/>
          <p:nvPr/>
        </p:nvSpPr>
        <p:spPr>
          <a:xfrm>
            <a:off x="1001306" y="5257647"/>
            <a:ext cx="714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After JIT filtering, a substantial proportion of duplicate reports still exists in </a:t>
            </a:r>
            <a:r>
              <a:rPr lang="en-US" altLang="zh-CN" sz="2000" dirty="0" err="1"/>
              <a:t>BTSs.</a:t>
            </a:r>
            <a:r>
              <a:rPr lang="en-US" altLang="zh-C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6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Motivation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4519B-FFD9-481F-BEBC-E91F6283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7657"/>
            <a:ext cx="9144000" cy="253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 Motivating Example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72DA46-88DB-42C4-9320-4F2A0995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858" y="2130187"/>
            <a:ext cx="3748284" cy="23399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F45F74-A1BA-46F1-8C79-AF3276DB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609347"/>
            <a:ext cx="4572000" cy="20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A5359-F77B-470D-95D5-AE5F06FCD4A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Duplicate Bug Report Prediction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FE7F80-19C8-4C57-BCB6-79DE7A9E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47" y="3308888"/>
            <a:ext cx="4982705" cy="33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0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9FA974-5DBB-4A68-9FA6-DE3642663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4"/>
            <a:ext cx="9144000" cy="127555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94D4FA-F9A4-4559-BFF7-7E788958732C}"/>
              </a:ext>
            </a:extLst>
          </p:cNvPr>
          <p:cNvCxnSpPr>
            <a:cxnSpLocks/>
          </p:cNvCxnSpPr>
          <p:nvPr/>
        </p:nvCxnSpPr>
        <p:spPr>
          <a:xfrm>
            <a:off x="0" y="1990931"/>
            <a:ext cx="9144000" cy="0"/>
          </a:xfrm>
          <a:prstGeom prst="line">
            <a:avLst/>
          </a:prstGeom>
          <a:ln w="57150" cap="flat">
            <a:gradFill>
              <a:gsLst>
                <a:gs pos="29000">
                  <a:schemeClr val="accent1">
                    <a:lumMod val="75000"/>
                  </a:schemeClr>
                </a:gs>
                <a:gs pos="73000">
                  <a:schemeClr val="bg1">
                    <a:lumMod val="95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0C6C873-DAE0-4244-AFB6-B222A0C2238C}"/>
              </a:ext>
            </a:extLst>
          </p:cNvPr>
          <p:cNvSpPr txBox="1"/>
          <p:nvPr/>
        </p:nvSpPr>
        <p:spPr>
          <a:xfrm>
            <a:off x="628650" y="1308848"/>
            <a:ext cx="4682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4A5359-F77B-470D-95D5-AE5F06FCD4A0}"/>
              </a:ext>
            </a:extLst>
          </p:cNvPr>
          <p:cNvSpPr txBox="1"/>
          <p:nvPr/>
        </p:nvSpPr>
        <p:spPr>
          <a:xfrm>
            <a:off x="1001306" y="2669753"/>
            <a:ext cx="7141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Duplicate Bug Report Prediction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A1A6A6-F343-4A3E-9245-7B273EEE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21" y="3971441"/>
            <a:ext cx="5251758" cy="16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8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</TotalTime>
  <Words>638</Words>
  <Application>Microsoft Office PowerPoint</Application>
  <PresentationFormat>全屏显示(4:3)</PresentationFormat>
  <Paragraphs>104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NimbusRomNo9L-Regu</vt:lpstr>
      <vt:lpstr>等线</vt:lpstr>
      <vt:lpstr>Arial</vt:lpstr>
      <vt:lpstr>Arial Rounded MT Bold</vt:lpstr>
      <vt:lpstr>Calibri</vt:lpstr>
      <vt:lpstr>Calibri Light</vt:lpstr>
      <vt:lpstr>Office 主题​​</vt:lpstr>
      <vt:lpstr>HINDbr: Heterogeneous Information Network Based Duplicate Bug Report Prediction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Guanping</dc:creator>
  <cp:lastModifiedBy>Guanping</cp:lastModifiedBy>
  <cp:revision>87</cp:revision>
  <dcterms:created xsi:type="dcterms:W3CDTF">2020-09-25T02:08:36Z</dcterms:created>
  <dcterms:modified xsi:type="dcterms:W3CDTF">2020-09-29T16:01:16Z</dcterms:modified>
</cp:coreProperties>
</file>