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Fira Sans Ultra-Bold" charset="1" panose="020B0903050000020004"/>
      <p:regular r:id="rId23"/>
    </p:embeddedFont>
    <p:embeddedFont>
      <p:font typeface="Fira Sans Light" charset="1" panose="020B0403050000020004"/>
      <p:regular r:id="rId24"/>
    </p:embeddedFont>
    <p:embeddedFont>
      <p:font typeface="Fira Sans Semi-Bold" charset="1" panose="020B0603050000020004"/>
      <p:regular r:id="rId25"/>
    </p:embeddedFont>
    <p:embeddedFont>
      <p:font typeface="Fira Sans Bold" charset="1" panose="020B0803050000020004"/>
      <p:regular r:id="rId26"/>
    </p:embeddedFont>
    <p:embeddedFont>
      <p:font typeface="Fira Sans" charset="1" panose="020B0503050000020004"/>
      <p:regular r:id="rId27"/>
    </p:embeddedFont>
    <p:embeddedFont>
      <p:font typeface="Fira Sans Semi-Bold Italics" charset="1" panose="020B07030500000200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22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06841" y="-144637"/>
            <a:ext cx="10786223" cy="10576274"/>
            <a:chOff x="0" y="0"/>
            <a:chExt cx="14381630" cy="141016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7042815"/>
              <a:ext cx="12363028" cy="7058883"/>
            </a:xfrm>
            <a:custGeom>
              <a:avLst/>
              <a:gdLst/>
              <a:ahLst/>
              <a:cxnLst/>
              <a:rect r="r" b="b" t="t" l="l"/>
              <a:pathLst>
                <a:path h="7058883" w="12363028">
                  <a:moveTo>
                    <a:pt x="0" y="0"/>
                  </a:moveTo>
                  <a:lnTo>
                    <a:pt x="12363028" y="0"/>
                  </a:lnTo>
                  <a:lnTo>
                    <a:pt x="12363028" y="7058883"/>
                  </a:lnTo>
                  <a:lnTo>
                    <a:pt x="0" y="70588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018602" y="0"/>
              <a:ext cx="12363028" cy="7058883"/>
            </a:xfrm>
            <a:custGeom>
              <a:avLst/>
              <a:gdLst/>
              <a:ahLst/>
              <a:cxnLst/>
              <a:rect r="r" b="b" t="t" l="l"/>
              <a:pathLst>
                <a:path h="7058883" w="12363028">
                  <a:moveTo>
                    <a:pt x="0" y="0"/>
                  </a:moveTo>
                  <a:lnTo>
                    <a:pt x="12363028" y="0"/>
                  </a:lnTo>
                  <a:lnTo>
                    <a:pt x="12363028" y="7058883"/>
                  </a:lnTo>
                  <a:lnTo>
                    <a:pt x="0" y="70588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51576" r="0" b="0"/>
              </a:stretch>
            </a:blipFill>
          </p:spPr>
        </p:sp>
      </p:grpSp>
      <p:sp>
        <p:nvSpPr>
          <p:cNvPr name="AutoShape 5" id="5"/>
          <p:cNvSpPr/>
          <p:nvPr/>
        </p:nvSpPr>
        <p:spPr>
          <a:xfrm rot="-10800000">
            <a:off x="1028700" y="5284343"/>
            <a:ext cx="10211441" cy="0"/>
          </a:xfrm>
          <a:prstGeom prst="line">
            <a:avLst/>
          </a:prstGeom>
          <a:ln cap="rnd" w="28575">
            <a:solidFill>
              <a:srgbClr val="86C7E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-9401127" y="8681862"/>
            <a:ext cx="15741700" cy="3210276"/>
            <a:chOff x="0" y="0"/>
            <a:chExt cx="26342280" cy="5372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342280" cy="5372100"/>
            </a:xfrm>
            <a:custGeom>
              <a:avLst/>
              <a:gdLst/>
              <a:ahLst/>
              <a:cxnLst/>
              <a:rect r="r" b="b" t="t" l="l"/>
              <a:pathLst>
                <a:path h="5372100" w="26342280">
                  <a:moveTo>
                    <a:pt x="24791611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24791611" y="5372100"/>
                  </a:lnTo>
                  <a:lnTo>
                    <a:pt x="26342280" y="2686050"/>
                  </a:lnTo>
                  <a:lnTo>
                    <a:pt x="24791611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9006904"/>
            <a:ext cx="3444847" cy="933256"/>
            <a:chOff x="0" y="0"/>
            <a:chExt cx="4593129" cy="12443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249915"/>
              <a:ext cx="1303950" cy="744513"/>
            </a:xfrm>
            <a:custGeom>
              <a:avLst/>
              <a:gdLst/>
              <a:ahLst/>
              <a:cxnLst/>
              <a:rect r="r" b="b" t="t" l="l"/>
              <a:pathLst>
                <a:path h="744513" w="1303950">
                  <a:moveTo>
                    <a:pt x="0" y="0"/>
                  </a:moveTo>
                  <a:lnTo>
                    <a:pt x="1303950" y="0"/>
                  </a:lnTo>
                  <a:lnTo>
                    <a:pt x="1303950" y="744512"/>
                  </a:lnTo>
                  <a:lnTo>
                    <a:pt x="0" y="7445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51576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696955" y="-57150"/>
              <a:ext cx="2896174" cy="1301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66"/>
                </a:lnSpc>
                <a:spcBef>
                  <a:spcPct val="0"/>
                </a:spcBef>
              </a:pPr>
              <a:r>
                <a:rPr lang="en-US" sz="2833" b="true">
                  <a:solidFill>
                    <a:srgbClr val="FFFFFF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MIST Campus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1028700"/>
            <a:ext cx="10211441" cy="7237735"/>
            <a:chOff x="0" y="0"/>
            <a:chExt cx="13615255" cy="965031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13615255" cy="569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800"/>
                </a:lnSpc>
              </a:pPr>
              <a:r>
                <a:rPr lang="en-US" b="true" sz="14000" spc="420">
                  <a:solidFill>
                    <a:srgbClr val="1836B2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MIST</a:t>
              </a:r>
            </a:p>
            <a:p>
              <a:pPr algn="l">
                <a:lnSpc>
                  <a:spcPts val="16800"/>
                </a:lnSpc>
              </a:pPr>
              <a:r>
                <a:rPr lang="en-US" b="true" sz="14000" spc="420">
                  <a:solidFill>
                    <a:srgbClr val="1836B2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CAMPUS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933231"/>
              <a:ext cx="13615255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spc="105" b="true">
                  <a:solidFill>
                    <a:srgbClr val="A066CB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Group-4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6840438"/>
              <a:ext cx="13615255" cy="2809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spc="15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202114014- </a:t>
              </a:r>
              <a:r>
                <a:rPr lang="en-US" sz="3000" spc="15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Aunindya Prosad Saha</a:t>
              </a:r>
            </a:p>
            <a:p>
              <a:pPr algn="l">
                <a:lnSpc>
                  <a:spcPts val="4200"/>
                </a:lnSpc>
              </a:pPr>
              <a:r>
                <a:rPr lang="en-US" sz="3000" spc="15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202114025 - Fahim Tazwar Deesun</a:t>
              </a:r>
            </a:p>
            <a:p>
              <a:pPr algn="l">
                <a:lnSpc>
                  <a:spcPts val="4200"/>
                </a:lnSpc>
              </a:pPr>
              <a:r>
                <a:rPr lang="en-US" sz="3000" spc="15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202114052 - Md Raiyan Bhuyian Loreen</a:t>
              </a:r>
            </a:p>
            <a:p>
              <a:pPr algn="l">
                <a:lnSpc>
                  <a:spcPts val="4200"/>
                </a:lnSpc>
              </a:pPr>
              <a:r>
                <a:rPr lang="en-US" sz="3000" spc="15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202214052 - Raisul Islam Rahad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484314"/>
            <a:ext cx="17745752" cy="8340503"/>
          </a:xfrm>
          <a:custGeom>
            <a:avLst/>
            <a:gdLst/>
            <a:ahLst/>
            <a:cxnLst/>
            <a:rect r="r" b="b" t="t" l="l"/>
            <a:pathLst>
              <a:path h="8340503" w="17745752">
                <a:moveTo>
                  <a:pt x="0" y="0"/>
                </a:moveTo>
                <a:lnTo>
                  <a:pt x="17745752" y="0"/>
                </a:lnTo>
                <a:lnTo>
                  <a:pt x="17745752" y="8340503"/>
                </a:lnTo>
                <a:lnTo>
                  <a:pt x="0" y="83405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17487"/>
            <a:ext cx="11502119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true">
                <a:solidFill>
                  <a:srgbClr val="1836B2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Project Snapshots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74097" y="1985736"/>
            <a:ext cx="8218606" cy="8301264"/>
          </a:xfrm>
          <a:custGeom>
            <a:avLst/>
            <a:gdLst/>
            <a:ahLst/>
            <a:cxnLst/>
            <a:rect r="r" b="b" t="t" l="l"/>
            <a:pathLst>
              <a:path h="8301264" w="8218606">
                <a:moveTo>
                  <a:pt x="0" y="0"/>
                </a:moveTo>
                <a:lnTo>
                  <a:pt x="8218606" y="0"/>
                </a:lnTo>
                <a:lnTo>
                  <a:pt x="8218606" y="8301264"/>
                </a:lnTo>
                <a:lnTo>
                  <a:pt x="0" y="83012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1158" y="734948"/>
            <a:ext cx="11502119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9999" b="true">
                <a:solidFill>
                  <a:srgbClr val="1836B2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Key Features: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4929" y="3640773"/>
            <a:ext cx="7333636" cy="2700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85"/>
              </a:lnSpc>
            </a:pPr>
            <a:r>
              <a:rPr lang="en-US" sz="3500" spc="17" b="tru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Hosted the campus demo website accessible via pre-configured domain names: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652" y="9515874"/>
            <a:ext cx="16926697" cy="1542251"/>
            <a:chOff x="0" y="0"/>
            <a:chExt cx="58960502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960500" cy="5372100"/>
            </a:xfrm>
            <a:custGeom>
              <a:avLst/>
              <a:gdLst/>
              <a:ahLst/>
              <a:cxnLst/>
              <a:rect r="r" b="b" t="t" l="l"/>
              <a:pathLst>
                <a:path h="5372100" w="58960500">
                  <a:moveTo>
                    <a:pt x="57409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7409829" y="5372100"/>
                  </a:lnTo>
                  <a:lnTo>
                    <a:pt x="58960500" y="2686050"/>
                  </a:lnTo>
                  <a:lnTo>
                    <a:pt x="57409829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22748" y="2922917"/>
            <a:ext cx="8994121" cy="4202933"/>
          </a:xfrm>
          <a:custGeom>
            <a:avLst/>
            <a:gdLst/>
            <a:ahLst/>
            <a:cxnLst/>
            <a:rect r="r" b="b" t="t" l="l"/>
            <a:pathLst>
              <a:path h="4202933" w="8994121">
                <a:moveTo>
                  <a:pt x="0" y="0"/>
                </a:moveTo>
                <a:lnTo>
                  <a:pt x="8994121" y="0"/>
                </a:lnTo>
                <a:lnTo>
                  <a:pt x="8994121" y="4202933"/>
                </a:lnTo>
                <a:lnTo>
                  <a:pt x="0" y="4202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87" t="0" r="-1187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66244" y="4895135"/>
            <a:ext cx="9239346" cy="4299357"/>
          </a:xfrm>
          <a:custGeom>
            <a:avLst/>
            <a:gdLst/>
            <a:ahLst/>
            <a:cxnLst/>
            <a:rect r="r" b="b" t="t" l="l"/>
            <a:pathLst>
              <a:path h="4299357" w="9239346">
                <a:moveTo>
                  <a:pt x="0" y="0"/>
                </a:moveTo>
                <a:lnTo>
                  <a:pt x="9239347" y="0"/>
                </a:lnTo>
                <a:lnTo>
                  <a:pt x="9239347" y="4299357"/>
                </a:lnTo>
                <a:lnTo>
                  <a:pt x="0" y="42993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22748" y="610370"/>
            <a:ext cx="11502119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9999" b="true">
                <a:solidFill>
                  <a:srgbClr val="1836B2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Key 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74322" y="1908187"/>
            <a:ext cx="15256191" cy="833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85"/>
              </a:lnSpc>
            </a:pPr>
            <a:r>
              <a:rPr lang="en-US" sz="3500" spc="17" b="tru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IoT implementation (1)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652" y="9515874"/>
            <a:ext cx="16926697" cy="1542251"/>
            <a:chOff x="0" y="0"/>
            <a:chExt cx="58960502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960500" cy="5372100"/>
            </a:xfrm>
            <a:custGeom>
              <a:avLst/>
              <a:gdLst/>
              <a:ahLst/>
              <a:cxnLst/>
              <a:rect r="r" b="b" t="t" l="l"/>
              <a:pathLst>
                <a:path h="5372100" w="58960500">
                  <a:moveTo>
                    <a:pt x="57409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7409829" y="5372100"/>
                  </a:lnTo>
                  <a:lnTo>
                    <a:pt x="58960500" y="2686050"/>
                  </a:lnTo>
                  <a:lnTo>
                    <a:pt x="57409829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774322" y="2922917"/>
            <a:ext cx="7369678" cy="5098639"/>
          </a:xfrm>
          <a:custGeom>
            <a:avLst/>
            <a:gdLst/>
            <a:ahLst/>
            <a:cxnLst/>
            <a:rect r="r" b="b" t="t" l="l"/>
            <a:pathLst>
              <a:path h="5098639" w="7369678">
                <a:moveTo>
                  <a:pt x="0" y="0"/>
                </a:moveTo>
                <a:lnTo>
                  <a:pt x="7369678" y="0"/>
                </a:lnTo>
                <a:lnTo>
                  <a:pt x="7369678" y="5098638"/>
                </a:lnTo>
                <a:lnTo>
                  <a:pt x="0" y="50986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33" r="0" b="-1133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74072" y="3569587"/>
            <a:ext cx="6756441" cy="5688713"/>
          </a:xfrm>
          <a:custGeom>
            <a:avLst/>
            <a:gdLst/>
            <a:ahLst/>
            <a:cxnLst/>
            <a:rect r="r" b="b" t="t" l="l"/>
            <a:pathLst>
              <a:path h="5688713" w="6756441">
                <a:moveTo>
                  <a:pt x="0" y="0"/>
                </a:moveTo>
                <a:lnTo>
                  <a:pt x="6756441" y="0"/>
                </a:lnTo>
                <a:lnTo>
                  <a:pt x="6756441" y="5688713"/>
                </a:lnTo>
                <a:lnTo>
                  <a:pt x="0" y="56887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22748" y="610370"/>
            <a:ext cx="11502119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9999" b="true">
                <a:solidFill>
                  <a:srgbClr val="1836B2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Key 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74322" y="1908187"/>
            <a:ext cx="15256191" cy="833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85"/>
              </a:lnSpc>
            </a:pPr>
            <a:r>
              <a:rPr lang="en-US" sz="3500" spc="17" b="tru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IoT implementation (2)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99593"/>
            <a:ext cx="8979498" cy="2819127"/>
          </a:xfrm>
          <a:custGeom>
            <a:avLst/>
            <a:gdLst/>
            <a:ahLst/>
            <a:cxnLst/>
            <a:rect r="r" b="b" t="t" l="l"/>
            <a:pathLst>
              <a:path h="2819127" w="8979498">
                <a:moveTo>
                  <a:pt x="0" y="0"/>
                </a:moveTo>
                <a:lnTo>
                  <a:pt x="8979498" y="0"/>
                </a:lnTo>
                <a:lnTo>
                  <a:pt x="8979498" y="2819127"/>
                </a:lnTo>
                <a:lnTo>
                  <a:pt x="0" y="281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63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79498" y="2922917"/>
            <a:ext cx="6880779" cy="6980645"/>
          </a:xfrm>
          <a:custGeom>
            <a:avLst/>
            <a:gdLst/>
            <a:ahLst/>
            <a:cxnLst/>
            <a:rect r="r" b="b" t="t" l="l"/>
            <a:pathLst>
              <a:path h="6980645" w="6880779">
                <a:moveTo>
                  <a:pt x="0" y="0"/>
                </a:moveTo>
                <a:lnTo>
                  <a:pt x="6880779" y="0"/>
                </a:lnTo>
                <a:lnTo>
                  <a:pt x="6880779" y="6980645"/>
                </a:lnTo>
                <a:lnTo>
                  <a:pt x="0" y="69806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22748" y="610370"/>
            <a:ext cx="11502119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9999" b="true">
                <a:solidFill>
                  <a:srgbClr val="1836B2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Key Features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089162"/>
            <a:ext cx="5188452" cy="833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85"/>
              </a:lnSpc>
            </a:pPr>
            <a:r>
              <a:rPr lang="en-US" sz="3500" spc="17" b="tru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Email Server Access list: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79498" y="1824685"/>
            <a:ext cx="5188452" cy="833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85"/>
              </a:lnSpc>
            </a:pPr>
            <a:r>
              <a:rPr lang="en-US" sz="3500" spc="17" b="true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Email inbox: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6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6175" y="3210748"/>
            <a:ext cx="7601654" cy="2444671"/>
            <a:chOff x="0" y="0"/>
            <a:chExt cx="10135539" cy="325956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7625"/>
              <a:ext cx="10135539" cy="2289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6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Fira Sans Semi-Bold"/>
                  <a:ea typeface="Fira Sans Semi-Bold"/>
                  <a:cs typeface="Fira Sans Semi-Bold"/>
                  <a:sym typeface="Fira Sans Semi-Bold"/>
                </a:rPr>
                <a:t>Challenges &amp; Limitations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583286"/>
              <a:ext cx="10135539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-2053973" y="6773437"/>
            <a:ext cx="8370405" cy="4779226"/>
          </a:xfrm>
          <a:custGeom>
            <a:avLst/>
            <a:gdLst/>
            <a:ahLst/>
            <a:cxnLst/>
            <a:rect r="r" b="b" t="t" l="l"/>
            <a:pathLst>
              <a:path h="4779226" w="8370405">
                <a:moveTo>
                  <a:pt x="8370405" y="0"/>
                </a:moveTo>
                <a:lnTo>
                  <a:pt x="0" y="0"/>
                </a:lnTo>
                <a:lnTo>
                  <a:pt x="0" y="4779226"/>
                </a:lnTo>
                <a:lnTo>
                  <a:pt x="8370405" y="4779226"/>
                </a:lnTo>
                <a:lnTo>
                  <a:pt x="83704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096324" y="1565589"/>
            <a:ext cx="11013241" cy="7155822"/>
            <a:chOff x="0" y="0"/>
            <a:chExt cx="14684321" cy="954109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310028"/>
              <a:ext cx="14684321" cy="82310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943015" indent="-471508" lvl="1">
                <a:lnSpc>
                  <a:spcPts val="6114"/>
                </a:lnSpc>
                <a:buFont typeface="Arial"/>
                <a:buChar char="•"/>
              </a:pPr>
              <a:r>
                <a:rPr lang="en-US" sz="4367" spc="21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DHCP Pool Configuration</a:t>
              </a:r>
            </a:p>
            <a:p>
              <a:pPr algn="l">
                <a:lnSpc>
                  <a:spcPts val="6114"/>
                </a:lnSpc>
              </a:pPr>
            </a:p>
            <a:p>
              <a:pPr algn="l" marL="943015" indent="-471508" lvl="1">
                <a:lnSpc>
                  <a:spcPts val="6114"/>
                </a:lnSpc>
                <a:buFont typeface="Arial"/>
                <a:buChar char="•"/>
              </a:pPr>
              <a:r>
                <a:rPr lang="en-US" sz="4367" spc="21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IoT Device Constraints</a:t>
              </a:r>
            </a:p>
            <a:p>
              <a:pPr algn="l">
                <a:lnSpc>
                  <a:spcPts val="6114"/>
                </a:lnSpc>
              </a:pPr>
            </a:p>
            <a:p>
              <a:pPr algn="l" marL="943015" indent="-471508" lvl="1">
                <a:lnSpc>
                  <a:spcPts val="6114"/>
                </a:lnSpc>
                <a:buFont typeface="Arial"/>
                <a:buChar char="•"/>
              </a:pPr>
              <a:r>
                <a:rPr lang="en-US" sz="4367" spc="21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Access Control List (ACL) Implementation</a:t>
              </a:r>
            </a:p>
            <a:p>
              <a:pPr algn="l">
                <a:lnSpc>
                  <a:spcPts val="6114"/>
                </a:lnSpc>
              </a:pPr>
            </a:p>
            <a:p>
              <a:pPr algn="l">
                <a:lnSpc>
                  <a:spcPts val="6114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9525"/>
              <a:ext cx="14684321" cy="1044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114"/>
                </a:lnSpc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36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35651" y="1230628"/>
            <a:ext cx="11013241" cy="7932422"/>
            <a:chOff x="0" y="0"/>
            <a:chExt cx="14684321" cy="1057656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310028"/>
              <a:ext cx="14684321" cy="92665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943015" indent="-471508" lvl="1">
                <a:lnSpc>
                  <a:spcPts val="6114"/>
                </a:lnSpc>
                <a:buFont typeface="Arial"/>
                <a:buChar char="•"/>
              </a:pPr>
              <a:r>
                <a:rPr lang="en-US" sz="4367" spc="21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Expansion of cloud-based learning management systems (LMS).</a:t>
              </a:r>
            </a:p>
            <a:p>
              <a:pPr algn="l" marL="943015" indent="-471508" lvl="1">
                <a:lnSpc>
                  <a:spcPts val="6114"/>
                </a:lnSpc>
                <a:buFont typeface="Arial"/>
                <a:buChar char="•"/>
              </a:pPr>
              <a:r>
                <a:rPr lang="en-US" sz="4367" spc="21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Advanced AI-based network security monitoring.</a:t>
              </a:r>
            </a:p>
            <a:p>
              <a:pPr algn="l" marL="943015" indent="-471508" lvl="1">
                <a:lnSpc>
                  <a:spcPts val="6114"/>
                </a:lnSpc>
                <a:buFont typeface="Arial"/>
                <a:buChar char="•"/>
              </a:pPr>
              <a:r>
                <a:rPr lang="en-US" sz="4367" spc="21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Further IoT automation in campus utilities.</a:t>
              </a:r>
            </a:p>
            <a:p>
              <a:pPr algn="l" marL="943015" indent="-471508" lvl="1">
                <a:lnSpc>
                  <a:spcPts val="6114"/>
                </a:lnSpc>
                <a:buFont typeface="Arial"/>
                <a:buChar char="•"/>
              </a:pPr>
              <a:r>
                <a:rPr lang="en-US" sz="4367" spc="21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Setting up its web and app application. </a:t>
              </a:r>
            </a:p>
            <a:p>
              <a:pPr algn="l">
                <a:lnSpc>
                  <a:spcPts val="6114"/>
                </a:lnSpc>
              </a:pPr>
            </a:p>
            <a:p>
              <a:pPr algn="l">
                <a:lnSpc>
                  <a:spcPts val="6114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4684321" cy="1044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11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3878309"/>
            <a:ext cx="7601654" cy="1606471"/>
            <a:chOff x="0" y="0"/>
            <a:chExt cx="10135539" cy="214196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47625"/>
              <a:ext cx="10135539" cy="1171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6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Fira Sans Semi-Bold"/>
                  <a:ea typeface="Fira Sans Semi-Bold"/>
                  <a:cs typeface="Fira Sans Semi-Bold"/>
                  <a:sym typeface="Fira Sans Semi-Bold"/>
                </a:rPr>
                <a:t>Future Work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465686"/>
              <a:ext cx="10135539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-2053973" y="6773437"/>
            <a:ext cx="8370405" cy="4779226"/>
          </a:xfrm>
          <a:custGeom>
            <a:avLst/>
            <a:gdLst/>
            <a:ahLst/>
            <a:cxnLst/>
            <a:rect r="r" b="b" t="t" l="l"/>
            <a:pathLst>
              <a:path h="4779226" w="8370405">
                <a:moveTo>
                  <a:pt x="8370405" y="0"/>
                </a:moveTo>
                <a:lnTo>
                  <a:pt x="0" y="0"/>
                </a:lnTo>
                <a:lnTo>
                  <a:pt x="0" y="4779226"/>
                </a:lnTo>
                <a:lnTo>
                  <a:pt x="8370405" y="4779226"/>
                </a:lnTo>
                <a:lnTo>
                  <a:pt x="83704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19699" y="4307512"/>
            <a:ext cx="9448602" cy="2209721"/>
            <a:chOff x="0" y="0"/>
            <a:chExt cx="12598136" cy="294629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2598136" cy="1928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999"/>
                </a:lnSpc>
              </a:pPr>
              <a:r>
                <a:rPr lang="en-US" sz="9999" b="true">
                  <a:solidFill>
                    <a:srgbClr val="1836B2"/>
                  </a:solidFill>
                  <a:latin typeface="Fira Sans Semi-Bold"/>
                  <a:ea typeface="Fira Sans Semi-Bold"/>
                  <a:cs typeface="Fira Sans Semi-Bold"/>
                  <a:sym typeface="Fira Sans Semi-Bold"/>
                </a:rPr>
                <a:t>Any Questions?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270019"/>
              <a:ext cx="12598136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038446" y="-2389613"/>
            <a:ext cx="8370405" cy="4779226"/>
          </a:xfrm>
          <a:custGeom>
            <a:avLst/>
            <a:gdLst/>
            <a:ahLst/>
            <a:cxnLst/>
            <a:rect r="r" b="b" t="t" l="l"/>
            <a:pathLst>
              <a:path h="4779226" w="8370405">
                <a:moveTo>
                  <a:pt x="0" y="0"/>
                </a:moveTo>
                <a:lnTo>
                  <a:pt x="8370405" y="0"/>
                </a:lnTo>
                <a:lnTo>
                  <a:pt x="8370405" y="4779226"/>
                </a:lnTo>
                <a:lnTo>
                  <a:pt x="0" y="47792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80652" y="9515874"/>
            <a:ext cx="16926697" cy="1542251"/>
            <a:chOff x="0" y="0"/>
            <a:chExt cx="58960502" cy="53721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8960500" cy="5372100"/>
            </a:xfrm>
            <a:custGeom>
              <a:avLst/>
              <a:gdLst/>
              <a:ahLst/>
              <a:cxnLst/>
              <a:rect r="r" b="b" t="t" l="l"/>
              <a:pathLst>
                <a:path h="5372100" w="58960500">
                  <a:moveTo>
                    <a:pt x="57409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7409829" y="5372100"/>
                  </a:lnTo>
                  <a:lnTo>
                    <a:pt x="58960500" y="2686050"/>
                  </a:lnTo>
                  <a:lnTo>
                    <a:pt x="57409829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2073" y="6221815"/>
            <a:ext cx="3629457" cy="2876550"/>
            <a:chOff x="0" y="0"/>
            <a:chExt cx="4839277" cy="38354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025525"/>
              <a:ext cx="4839277" cy="2809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 spc="15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Need to protect sensitive student, faculty, and institutional data.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9525"/>
              <a:ext cx="4839277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spc="105" b="true">
                  <a:solidFill>
                    <a:srgbClr val="1836B2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Problem 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143734" y="6221815"/>
            <a:ext cx="3629457" cy="2876550"/>
            <a:chOff x="0" y="0"/>
            <a:chExt cx="4839277" cy="383540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025525"/>
              <a:ext cx="4839277" cy="2809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 spc="15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Efficient resource allocation is crucial for academic and administrative tasks.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9525"/>
              <a:ext cx="4839277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spc="105" b="true">
                  <a:solidFill>
                    <a:srgbClr val="1836B2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Problem 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895394" y="6221815"/>
            <a:ext cx="3629457" cy="2876550"/>
            <a:chOff x="0" y="0"/>
            <a:chExt cx="4839277" cy="383540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025525"/>
              <a:ext cx="4839277" cy="2809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 spc="15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Institutions need expandable networks for increasing users.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4839277" cy="720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spc="105" b="true">
                  <a:solidFill>
                    <a:srgbClr val="1836B2"/>
                  </a:solidFill>
                  <a:latin typeface="Fira Sans Ultra-Bold"/>
                  <a:ea typeface="Fira Sans Ultra-Bold"/>
                  <a:cs typeface="Fira Sans Ultra-Bold"/>
                  <a:sym typeface="Fira Sans Ultra-Bold"/>
                </a:rPr>
                <a:t>Problem 3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92073" y="1188635"/>
            <a:ext cx="11132246" cy="3276521"/>
            <a:chOff x="0" y="0"/>
            <a:chExt cx="14842995" cy="4368694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95250"/>
              <a:ext cx="14842995" cy="1928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999"/>
                </a:lnSpc>
              </a:pPr>
              <a:r>
                <a:rPr lang="en-US" sz="9999" b="true">
                  <a:solidFill>
                    <a:srgbClr val="1836B2"/>
                  </a:solidFill>
                  <a:latin typeface="Fira Sans Semi-Bold"/>
                  <a:ea typeface="Fira Sans Semi-Bold"/>
                  <a:cs typeface="Fira Sans Semi-Bold"/>
                  <a:sym typeface="Fira Sans Semi-Bold"/>
                </a:rPr>
                <a:t>Problem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270019"/>
              <a:ext cx="14842995" cy="2098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spc="15">
                  <a:solidFill>
                    <a:srgbClr val="000000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Many universities in Bangladesh lack smart infrastructure, leading to inefficient resource management, security risks, and limited automation.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7143734" y="5058033"/>
            <a:ext cx="780651" cy="780651"/>
          </a:xfrm>
          <a:custGeom>
            <a:avLst/>
            <a:gdLst/>
            <a:ahLst/>
            <a:cxnLst/>
            <a:rect r="r" b="b" t="t" l="l"/>
            <a:pathLst>
              <a:path h="780651" w="780651">
                <a:moveTo>
                  <a:pt x="0" y="0"/>
                </a:moveTo>
                <a:lnTo>
                  <a:pt x="780650" y="0"/>
                </a:lnTo>
                <a:lnTo>
                  <a:pt x="780650" y="780651"/>
                </a:lnTo>
                <a:lnTo>
                  <a:pt x="0" y="7806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92073" y="5058033"/>
            <a:ext cx="689811" cy="780651"/>
          </a:xfrm>
          <a:custGeom>
            <a:avLst/>
            <a:gdLst/>
            <a:ahLst/>
            <a:cxnLst/>
            <a:rect r="r" b="b" t="t" l="l"/>
            <a:pathLst>
              <a:path h="780651" w="689811">
                <a:moveTo>
                  <a:pt x="0" y="0"/>
                </a:moveTo>
                <a:lnTo>
                  <a:pt x="689811" y="0"/>
                </a:lnTo>
                <a:lnTo>
                  <a:pt x="689811" y="780651"/>
                </a:lnTo>
                <a:lnTo>
                  <a:pt x="0" y="7806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895394" y="5058033"/>
            <a:ext cx="596133" cy="780651"/>
          </a:xfrm>
          <a:custGeom>
            <a:avLst/>
            <a:gdLst/>
            <a:ahLst/>
            <a:cxnLst/>
            <a:rect r="r" b="b" t="t" l="l"/>
            <a:pathLst>
              <a:path h="780651" w="596133">
                <a:moveTo>
                  <a:pt x="0" y="0"/>
                </a:moveTo>
                <a:lnTo>
                  <a:pt x="596133" y="0"/>
                </a:lnTo>
                <a:lnTo>
                  <a:pt x="596133" y="780651"/>
                </a:lnTo>
                <a:lnTo>
                  <a:pt x="0" y="7806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160800" y="1188635"/>
            <a:ext cx="1098500" cy="627207"/>
          </a:xfrm>
          <a:custGeom>
            <a:avLst/>
            <a:gdLst/>
            <a:ahLst/>
            <a:cxnLst/>
            <a:rect r="r" b="b" t="t" l="l"/>
            <a:pathLst>
              <a:path h="627207" w="1098500">
                <a:moveTo>
                  <a:pt x="0" y="0"/>
                </a:moveTo>
                <a:lnTo>
                  <a:pt x="1098500" y="0"/>
                </a:lnTo>
                <a:lnTo>
                  <a:pt x="1098500" y="627208"/>
                </a:lnTo>
                <a:lnTo>
                  <a:pt x="0" y="6272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51576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066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80605" y="1858661"/>
            <a:ext cx="8610163" cy="6569677"/>
            <a:chOff x="0" y="0"/>
            <a:chExt cx="11480217" cy="875957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8649945" cy="37824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999"/>
                </a:lnSpc>
              </a:pPr>
              <a:r>
                <a:rPr lang="en-US" sz="9999" b="true">
                  <a:solidFill>
                    <a:srgbClr val="FFFFFF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MIST </a:t>
              </a:r>
            </a:p>
            <a:p>
              <a:pPr algn="l">
                <a:lnSpc>
                  <a:spcPts val="10999"/>
                </a:lnSpc>
              </a:pPr>
              <a:r>
                <a:rPr lang="en-US" sz="9999" b="true">
                  <a:solidFill>
                    <a:srgbClr val="FFFFFF"/>
                  </a:solidFill>
                  <a:latin typeface="Fira Sans Bold"/>
                  <a:ea typeface="Fira Sans Bold"/>
                  <a:cs typeface="Fira Sans Bold"/>
                  <a:sym typeface="Fira Sans Bold"/>
                </a:rPr>
                <a:t>Campus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238495"/>
              <a:ext cx="8649945" cy="3521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spc="15">
                  <a:solidFill>
                    <a:srgbClr val="FFFFFF"/>
                  </a:solidFill>
                  <a:latin typeface="Fira Sans Light"/>
                  <a:ea typeface="Fira Sans Light"/>
                  <a:cs typeface="Fira Sans Light"/>
                  <a:sym typeface="Fira Sans Light"/>
                </a:rPr>
                <a:t>A networking and automation project showcasing existing smart solutions at MIST while introducing new features like RFID access, web services, and security automation.</a:t>
              </a:r>
            </a:p>
          </p:txBody>
        </p:sp>
        <p:sp>
          <p:nvSpPr>
            <p:cNvPr name="AutoShape 5" id="5"/>
            <p:cNvSpPr/>
            <p:nvPr/>
          </p:nvSpPr>
          <p:spPr>
            <a:xfrm flipH="true">
              <a:off x="0" y="4591451"/>
              <a:ext cx="11480217" cy="0"/>
            </a:xfrm>
            <a:prstGeom prst="line">
              <a:avLst/>
            </a:prstGeom>
            <a:ln cap="rnd" w="38100">
              <a:solidFill>
                <a:srgbClr val="86C7E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58375" y="2010165"/>
            <a:ext cx="5819098" cy="5618074"/>
          </a:xfrm>
          <a:custGeom>
            <a:avLst/>
            <a:gdLst/>
            <a:ahLst/>
            <a:cxnLst/>
            <a:rect r="r" b="b" t="t" l="l"/>
            <a:pathLst>
              <a:path h="5618074" w="5819098">
                <a:moveTo>
                  <a:pt x="0" y="0"/>
                </a:moveTo>
                <a:lnTo>
                  <a:pt x="5819098" y="0"/>
                </a:lnTo>
                <a:lnTo>
                  <a:pt x="5819098" y="5618074"/>
                </a:lnTo>
                <a:lnTo>
                  <a:pt x="0" y="56180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652" y="9515874"/>
            <a:ext cx="16926697" cy="1542251"/>
            <a:chOff x="0" y="0"/>
            <a:chExt cx="58960502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960500" cy="5372100"/>
            </a:xfrm>
            <a:custGeom>
              <a:avLst/>
              <a:gdLst/>
              <a:ahLst/>
              <a:cxnLst/>
              <a:rect r="r" b="b" t="t" l="l"/>
              <a:pathLst>
                <a:path h="5372100" w="58960500">
                  <a:moveTo>
                    <a:pt x="57409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7409829" y="5372100"/>
                  </a:lnTo>
                  <a:lnTo>
                    <a:pt x="58960500" y="2686050"/>
                  </a:lnTo>
                  <a:lnTo>
                    <a:pt x="57409829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622748" y="610370"/>
            <a:ext cx="11502119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9999" b="true">
                <a:solidFill>
                  <a:srgbClr val="1836B2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Objectives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49945" y="2213745"/>
            <a:ext cx="11502119" cy="6244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980"/>
              </a:lnSpc>
              <a:buAutoNum type="arabicPeriod" startAt="1"/>
            </a:pP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b="true" sz="3000" spc="15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Secure &amp; Scalable Network Infrastructure</a:t>
            </a:r>
            <a:r>
              <a:rPr lang="en-US" sz="3000" spc="15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(21 VLANs for departments, 2 VLANs for hostels)</a:t>
            </a:r>
          </a:p>
          <a:p>
            <a:pPr algn="l" marL="647700" indent="-323850" lvl="1">
              <a:lnSpc>
                <a:spcPts val="4980"/>
              </a:lnSpc>
              <a:buAutoNum type="arabicPeriod" startAt="1"/>
            </a:pP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b="true" sz="3000" spc="15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Inter-Department Connectivity</a:t>
            </a:r>
            <a:r>
              <a:rPr lang="en-US" sz="3000" spc="15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using VLANs, RIPv2 routing, and static routes</a:t>
            </a:r>
          </a:p>
          <a:p>
            <a:pPr algn="l" marL="647700" indent="-323850" lvl="1">
              <a:lnSpc>
                <a:spcPts val="4980"/>
              </a:lnSpc>
              <a:buAutoNum type="arabicPeriod" startAt="1"/>
            </a:pPr>
            <a:r>
              <a:rPr lang="en-US" sz="3000" spc="15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b="true" sz="3000" spc="15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Smart Campus Services</a:t>
            </a:r>
            <a:r>
              <a:rPr lang="en-US" sz="3000" spc="15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– Web, Email, and DNS Servers for seamless communication</a:t>
            </a:r>
          </a:p>
          <a:p>
            <a:pPr algn="l" marL="647700" indent="-323850" lvl="1">
              <a:lnSpc>
                <a:spcPts val="4980"/>
              </a:lnSpc>
              <a:buAutoNum type="arabicPeriod" startAt="1"/>
            </a:pPr>
            <a:r>
              <a:rPr lang="en-US" sz="3000" spc="15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b="true" sz="3000" spc="15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IoT-Based Features</a:t>
            </a:r>
            <a:r>
              <a:rPr lang="en-US" sz="3000" spc="15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– RFID access control, fire monitoring, automated announcements</a:t>
            </a:r>
          </a:p>
          <a:p>
            <a:pPr algn="l" marL="647700" indent="-323850" lvl="1">
              <a:lnSpc>
                <a:spcPts val="4980"/>
              </a:lnSpc>
              <a:buAutoNum type="arabicPeriod" startAt="1"/>
            </a:pPr>
            <a:r>
              <a:rPr lang="en-US" sz="3000" spc="15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</a:t>
            </a:r>
            <a:r>
              <a:rPr lang="en-US" b="true" sz="3000" spc="15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Dynamic IP Allocation</a:t>
            </a:r>
            <a:r>
              <a:rPr lang="en-US" sz="3000" spc="15">
                <a:solidFill>
                  <a:srgbClr val="000000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 – Configured DHCP servers to automate IP assignments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652" y="9515874"/>
            <a:ext cx="16926697" cy="1542251"/>
            <a:chOff x="0" y="0"/>
            <a:chExt cx="58960502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960500" cy="5372100"/>
            </a:xfrm>
            <a:custGeom>
              <a:avLst/>
              <a:gdLst/>
              <a:ahLst/>
              <a:cxnLst/>
              <a:rect r="r" b="b" t="t" l="l"/>
              <a:pathLst>
                <a:path h="5372100" w="58960500">
                  <a:moveTo>
                    <a:pt x="57409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7409829" y="5372100"/>
                  </a:lnTo>
                  <a:lnTo>
                    <a:pt x="58960500" y="2686050"/>
                  </a:lnTo>
                  <a:lnTo>
                    <a:pt x="57409829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622748" y="610370"/>
            <a:ext cx="11502119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9999" b="true">
                <a:solidFill>
                  <a:srgbClr val="1836B2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System Design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63752" y="2385060"/>
            <a:ext cx="14586639" cy="6244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0"/>
              </a:lnSpc>
            </a:pPr>
          </a:p>
          <a:p>
            <a:pPr algn="l" marL="647700" indent="-323850" lvl="1">
              <a:lnSpc>
                <a:spcPts val="4980"/>
              </a:lnSpc>
              <a:buAutoNum type="arabicPeriod" startAt="1"/>
            </a:pP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VLAN Segmentation:  </a:t>
            </a:r>
          </a:p>
          <a:p>
            <a:pPr algn="l">
              <a:lnSpc>
                <a:spcPts val="4980"/>
              </a:lnSpc>
            </a:pP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    - </a:t>
            </a: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21 VLANs for departments, 2 VLANs for hostels to ensure secure &amp; efficient network isolation.</a:t>
            </a:r>
          </a:p>
          <a:p>
            <a:pPr algn="l">
              <a:lnSpc>
                <a:spcPts val="4980"/>
              </a:lnSpc>
            </a:pP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   2. </a:t>
            </a: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Routing Mechanism: </a:t>
            </a:r>
          </a:p>
          <a:p>
            <a:pPr algn="l">
              <a:lnSpc>
                <a:spcPts val="4980"/>
              </a:lnSpc>
            </a:pP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 </a:t>
            </a: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- RIPv2 for internal data routing, Static Routing for external access.</a:t>
            </a:r>
          </a:p>
          <a:p>
            <a:pPr algn="l">
              <a:lnSpc>
                <a:spcPts val="4980"/>
              </a:lnSpc>
            </a:pP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   3. </a:t>
            </a: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Security Measures:</a:t>
            </a:r>
          </a:p>
          <a:p>
            <a:pPr algn="l">
              <a:lnSpc>
                <a:spcPts val="4980"/>
              </a:lnSpc>
            </a:pP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 -</a:t>
            </a: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ACLs (Access Control Lists) to control unauthorized access between VLANs.</a:t>
            </a:r>
          </a:p>
          <a:p>
            <a:pPr algn="l">
              <a:lnSpc>
                <a:spcPts val="4980"/>
              </a:lnSpc>
            </a:pP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   4. </a:t>
            </a: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DHCP Implementation:</a:t>
            </a:r>
          </a:p>
          <a:p>
            <a:pPr algn="l">
              <a:lnSpc>
                <a:spcPts val="4980"/>
              </a:lnSpc>
            </a:pP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 - </a:t>
            </a: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Automatic IP allocation for devices in different VLANs.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652" y="9515874"/>
            <a:ext cx="16926697" cy="1542251"/>
            <a:chOff x="0" y="0"/>
            <a:chExt cx="58960502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960500" cy="5372100"/>
            </a:xfrm>
            <a:custGeom>
              <a:avLst/>
              <a:gdLst/>
              <a:ahLst/>
              <a:cxnLst/>
              <a:rect r="r" b="b" t="t" l="l"/>
              <a:pathLst>
                <a:path h="5372100" w="58960500">
                  <a:moveTo>
                    <a:pt x="57409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7409829" y="5372100"/>
                  </a:lnTo>
                  <a:lnTo>
                    <a:pt x="58960500" y="2686050"/>
                  </a:lnTo>
                  <a:lnTo>
                    <a:pt x="57409829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749945" y="909681"/>
            <a:ext cx="11502119" cy="193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9999" b="true">
                <a:solidFill>
                  <a:srgbClr val="1836B2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System Design</a:t>
            </a:r>
          </a:p>
          <a:p>
            <a:pPr algn="l">
              <a:lnSpc>
                <a:spcPts val="4399"/>
              </a:lnSpc>
            </a:pPr>
            <a:r>
              <a:rPr lang="en-US" b="true" sz="3999" i="true">
                <a:solidFill>
                  <a:srgbClr val="1836B2"/>
                </a:solidFill>
                <a:latin typeface="Fira Sans Semi-Bold Italics"/>
                <a:ea typeface="Fira Sans Semi-Bold Italics"/>
                <a:cs typeface="Fira Sans Semi-Bold Italics"/>
                <a:sym typeface="Fira Sans Semi-Bold Italics"/>
              </a:rPr>
              <a:t>IoT-Based Features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49945" y="3471045"/>
            <a:ext cx="11502119" cy="372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980"/>
              </a:lnSpc>
              <a:buAutoNum type="arabicPeriod" startAt="1"/>
            </a:pP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Fire Alarm &amp; Sprinkler System: Automatic fire detection &amp; sprinkler activation for emergencies.</a:t>
            </a:r>
          </a:p>
          <a:p>
            <a:pPr algn="l" marL="647700" indent="-323850" lvl="1">
              <a:lnSpc>
                <a:spcPts val="4980"/>
              </a:lnSpc>
              <a:buAutoNum type="arabicPeriod" startAt="1"/>
            </a:pP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Sound System (Piezo Speakers): Automated announcements &amp; emergency alerts for campus-wide communication.</a:t>
            </a:r>
          </a:p>
          <a:p>
            <a:pPr algn="l" marL="647700" indent="-323850" lvl="1">
              <a:lnSpc>
                <a:spcPts val="4980"/>
              </a:lnSpc>
              <a:buAutoNum type="arabicPeriod" startAt="1"/>
            </a:pP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RFID-Based Access Control: Automated door unlocking upon RFID authentication, restricting unauthorized access.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652" y="9763524"/>
            <a:ext cx="16926697" cy="1542251"/>
            <a:chOff x="0" y="0"/>
            <a:chExt cx="58960502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960500" cy="5372100"/>
            </a:xfrm>
            <a:custGeom>
              <a:avLst/>
              <a:gdLst/>
              <a:ahLst/>
              <a:cxnLst/>
              <a:rect r="r" b="b" t="t" l="l"/>
              <a:pathLst>
                <a:path h="5372100" w="58960500">
                  <a:moveTo>
                    <a:pt x="57409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7409829" y="5372100"/>
                  </a:lnTo>
                  <a:lnTo>
                    <a:pt x="58960500" y="2686050"/>
                  </a:lnTo>
                  <a:lnTo>
                    <a:pt x="57409829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622748" y="364308"/>
            <a:ext cx="15402454" cy="189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00"/>
              </a:lnSpc>
            </a:pPr>
            <a:r>
              <a:rPr lang="en-US" sz="9000" b="true">
                <a:solidFill>
                  <a:srgbClr val="1836B2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Workflow</a:t>
            </a:r>
          </a:p>
          <a:p>
            <a:pPr algn="l">
              <a:lnSpc>
                <a:spcPts val="4950"/>
              </a:lnSpc>
            </a:pPr>
            <a:r>
              <a:rPr lang="en-US" sz="4500" b="true">
                <a:solidFill>
                  <a:srgbClr val="1836B2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Network Infrastructure Setup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2748" y="2231208"/>
            <a:ext cx="14554839" cy="498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0"/>
              </a:lnSpc>
            </a:pP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Core Networking Devices Used:</a:t>
            </a:r>
          </a:p>
          <a:p>
            <a:pPr algn="l" marL="647700" indent="-323850" lvl="1">
              <a:lnSpc>
                <a:spcPts val="4980"/>
              </a:lnSpc>
              <a:buAutoNum type="arabicPeriod" startAt="1"/>
            </a:pP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3x Cisco 2811 Routers – Handles Inter-VLAN Routing &amp; External Communication.</a:t>
            </a:r>
          </a:p>
          <a:p>
            <a:pPr algn="l" marL="647700" indent="-323850" lvl="1">
              <a:lnSpc>
                <a:spcPts val="4980"/>
              </a:lnSpc>
              <a:buAutoNum type="arabicPeriod" startAt="1"/>
            </a:pP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2x Multi-Layer Switches (Cisco 3560) – Manages VLAN Routing &amp; Layer 3 Switching.</a:t>
            </a:r>
          </a:p>
          <a:p>
            <a:pPr algn="l" marL="647700" indent="-323850" lvl="1">
              <a:lnSpc>
                <a:spcPts val="4980"/>
              </a:lnSpc>
              <a:buAutoNum type="arabicPeriod" startAt="1"/>
            </a:pP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23x Cisco 2950 Switches – Provides Layer 2 VLAN Segmentation.</a:t>
            </a:r>
          </a:p>
          <a:p>
            <a:pPr algn="l" marL="647700" indent="-323850" lvl="1">
              <a:lnSpc>
                <a:spcPts val="4980"/>
              </a:lnSpc>
              <a:buAutoNum type="arabicPeriod" startAt="1"/>
            </a:pP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3x Servers (Web, Email, DNS) – Ensures Centralized Digital Services &amp; Domain Resolution.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22748" y="7275648"/>
            <a:ext cx="15238522" cy="2404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50"/>
              </a:lnSpc>
              <a:spcBef>
                <a:spcPct val="0"/>
              </a:spcBef>
            </a:pPr>
            <a:r>
              <a:rPr lang="en-US" b="true" sz="4500" strike="noStrike" u="none">
                <a:solidFill>
                  <a:srgbClr val="1836B2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Network Segmentation &amp; VLANs</a:t>
            </a:r>
          </a:p>
          <a:p>
            <a:pPr algn="l" marL="0" indent="0" lvl="0">
              <a:lnSpc>
                <a:spcPts val="495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890"/>
              </a:lnSpc>
            </a:pPr>
            <a:r>
              <a:rPr lang="en-US" sz="3000" strike="noStrike" u="none">
                <a:solidFill>
                  <a:srgbClr val="1836B2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3000" strike="noStrike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MIST Network –  21 VLANs for Departments, Labs, Research, and Administration.</a:t>
            </a:r>
          </a:p>
          <a:p>
            <a:pPr algn="l" marL="0" indent="0" lvl="0">
              <a:lnSpc>
                <a:spcPts val="4890"/>
              </a:lnSpc>
            </a:pPr>
            <a:r>
              <a:rPr lang="en-US" sz="3000" strike="noStrike" u="non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Osmany Hall Network – 2 VLANs for Hostel Management &amp; Student Connectivity.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652" y="9515874"/>
            <a:ext cx="16926697" cy="1542251"/>
            <a:chOff x="0" y="0"/>
            <a:chExt cx="58960502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960500" cy="5372100"/>
            </a:xfrm>
            <a:custGeom>
              <a:avLst/>
              <a:gdLst/>
              <a:ahLst/>
              <a:cxnLst/>
              <a:rect r="r" b="b" t="t" l="l"/>
              <a:pathLst>
                <a:path h="5372100" w="58960500">
                  <a:moveTo>
                    <a:pt x="57409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7409829" y="5372100"/>
                  </a:lnTo>
                  <a:lnTo>
                    <a:pt x="58960500" y="2686050"/>
                  </a:lnTo>
                  <a:lnTo>
                    <a:pt x="57409829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622748" y="610370"/>
            <a:ext cx="11502119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9999" b="true">
                <a:solidFill>
                  <a:srgbClr val="1836B2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Workflow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2748" y="1870845"/>
            <a:ext cx="13480950" cy="5850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36"/>
              </a:lnSpc>
            </a:pPr>
          </a:p>
          <a:p>
            <a:pPr algn="l" marL="759131" indent="-379565" lvl="1">
              <a:lnSpc>
                <a:spcPts val="5836"/>
              </a:lnSpc>
              <a:buFont typeface="Arial"/>
              <a:buChar char="•"/>
            </a:pPr>
            <a:r>
              <a:rPr lang="en-US" sz="3516" spc="17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PCs from different VLANs connect through the network</a:t>
            </a:r>
          </a:p>
          <a:p>
            <a:pPr algn="l" marL="759131" indent="-379565" lvl="1">
              <a:lnSpc>
                <a:spcPts val="5836"/>
              </a:lnSpc>
              <a:buFont typeface="Arial"/>
              <a:buChar char="•"/>
            </a:pPr>
            <a:r>
              <a:rPr lang="en-US" sz="3516" spc="17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Users can access the campus website using pre-configured domain names</a:t>
            </a:r>
          </a:p>
          <a:p>
            <a:pPr algn="l" marL="759131" indent="-379565" lvl="1">
              <a:lnSpc>
                <a:spcPts val="5836"/>
              </a:lnSpc>
              <a:buFont typeface="Arial"/>
              <a:buChar char="•"/>
            </a:pPr>
            <a:r>
              <a:rPr lang="en-US" sz="3516" spc="17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Email services are fully functional for internal communication</a:t>
            </a:r>
          </a:p>
          <a:p>
            <a:pPr algn="l" marL="759131" indent="-379565" lvl="1">
              <a:lnSpc>
                <a:spcPts val="5836"/>
              </a:lnSpc>
              <a:buFont typeface="Arial"/>
              <a:buChar char="•"/>
            </a:pPr>
            <a:r>
              <a:rPr lang="en-US" sz="3516" spc="17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-US" sz="3516" spc="17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IoT devices automate access, fire alerts, and speaker announcements</a:t>
            </a:r>
          </a:p>
          <a:p>
            <a:pPr algn="l">
              <a:lnSpc>
                <a:spcPts val="5836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652" y="9515874"/>
            <a:ext cx="16926697" cy="1542251"/>
            <a:chOff x="0" y="0"/>
            <a:chExt cx="58960502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960500" cy="5372100"/>
            </a:xfrm>
            <a:custGeom>
              <a:avLst/>
              <a:gdLst/>
              <a:ahLst/>
              <a:cxnLst/>
              <a:rect r="r" b="b" t="t" l="l"/>
              <a:pathLst>
                <a:path h="5372100" w="58960500">
                  <a:moveTo>
                    <a:pt x="57409829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57409829" y="5372100"/>
                  </a:lnTo>
                  <a:lnTo>
                    <a:pt x="58960500" y="2686050"/>
                  </a:lnTo>
                  <a:lnTo>
                    <a:pt x="57409829" y="0"/>
                  </a:lnTo>
                  <a:close/>
                </a:path>
              </a:pathLst>
            </a:custGeom>
            <a:solidFill>
              <a:srgbClr val="A066CB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622748" y="610370"/>
            <a:ext cx="11502119" cy="142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9999" b="true">
                <a:solidFill>
                  <a:srgbClr val="1836B2"/>
                </a:solidFill>
                <a:latin typeface="Fira Sans Semi-Bold"/>
                <a:ea typeface="Fira Sans Semi-Bold"/>
                <a:cs typeface="Fira Sans Semi-Bold"/>
                <a:sym typeface="Fira Sans Semi-Bold"/>
              </a:rPr>
              <a:t>Key Features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49945" y="2909070"/>
            <a:ext cx="15256191" cy="472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330"/>
              </a:lnSpc>
              <a:buFont typeface="Arial"/>
              <a:buChar char="•"/>
            </a:pPr>
            <a:r>
              <a:rPr lang="en-US" b="true" sz="3000" spc="15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Web Server</a:t>
            </a: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– Hosts the campus website, accessible from any VLAN</a:t>
            </a:r>
          </a:p>
          <a:p>
            <a:pPr algn="l" marL="647700" indent="-323850" lvl="1">
              <a:lnSpc>
                <a:spcPts val="6330"/>
              </a:lnSpc>
              <a:buFont typeface="Arial"/>
              <a:buChar char="•"/>
            </a:pPr>
            <a:r>
              <a:rPr lang="en-US" b="true" sz="3000" spc="15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Email Server</a:t>
            </a: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– Functional email system for MIST’s internal network</a:t>
            </a:r>
          </a:p>
          <a:p>
            <a:pPr algn="l" marL="647700" indent="-323850" lvl="1">
              <a:lnSpc>
                <a:spcPts val="6330"/>
              </a:lnSpc>
              <a:buFont typeface="Arial"/>
              <a:buChar char="•"/>
            </a:pPr>
            <a:r>
              <a:rPr lang="en-US" b="true" sz="3000" spc="15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DNS Server </a:t>
            </a: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– Domain resolution for web and email services</a:t>
            </a:r>
          </a:p>
          <a:p>
            <a:pPr algn="l" marL="647700" indent="-323850" lvl="1">
              <a:lnSpc>
                <a:spcPts val="6330"/>
              </a:lnSpc>
              <a:buFont typeface="Arial"/>
              <a:buChar char="•"/>
            </a:pPr>
            <a:r>
              <a:rPr lang="en-US" b="true" sz="3000" spc="15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RFID-Based Access </a:t>
            </a: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– Automated door control with card authentication</a:t>
            </a:r>
          </a:p>
          <a:p>
            <a:pPr algn="l" marL="647700" indent="-323850" lvl="1">
              <a:lnSpc>
                <a:spcPts val="6330"/>
              </a:lnSpc>
              <a:buFont typeface="Arial"/>
              <a:buChar char="•"/>
            </a:pPr>
            <a:r>
              <a:rPr lang="en-US" b="true" sz="3000" spc="15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Fire Monitoring System</a:t>
            </a: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– Automated sprinkler and alert system</a:t>
            </a:r>
          </a:p>
          <a:p>
            <a:pPr algn="l" marL="647700" indent="-323850" lvl="1">
              <a:lnSpc>
                <a:spcPts val="6330"/>
              </a:lnSpc>
              <a:buFont typeface="Arial"/>
              <a:buChar char="•"/>
            </a:pPr>
            <a:r>
              <a:rPr lang="en-US" b="true" sz="3000" spc="15">
                <a:solidFill>
                  <a:srgbClr val="000000"/>
                </a:solidFill>
                <a:latin typeface="Fira Sans Bold"/>
                <a:ea typeface="Fira Sans Bold"/>
                <a:cs typeface="Fira Sans Bold"/>
                <a:sym typeface="Fira Sans Bold"/>
              </a:rPr>
              <a:t>Piezo Speaker Announcements</a:t>
            </a:r>
            <a:r>
              <a:rPr lang="en-US" sz="3000" spc="15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– Automated alerts for emergency situations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DAGdiSuMJBc</dc:identifier>
  <dcterms:modified xsi:type="dcterms:W3CDTF">2011-08-01T06:04:30Z</dcterms:modified>
  <cp:revision>1</cp:revision>
  <dc:title>Smart campus</dc:title>
</cp:coreProperties>
</file>