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5760" y="0"/>
            <a:ext cx="8778239" cy="56692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8348" y="710183"/>
            <a:ext cx="2650236" cy="4922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288" y="1513713"/>
            <a:ext cx="303402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288" y="2011527"/>
            <a:ext cx="7810500" cy="283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1446275"/>
            <a:ext cx="2534412" cy="6797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dirty="0" spc="10"/>
              <a:t> </a:t>
            </a:r>
            <a:r>
              <a:rPr dirty="0" spc="-10"/>
              <a:t>Relations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07288" y="2323947"/>
            <a:ext cx="7782559" cy="2342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18745" indent="914400">
              <a:lnSpc>
                <a:spcPct val="110000"/>
              </a:lnSpc>
              <a:spcBef>
                <a:spcPts val="100"/>
              </a:spcBef>
            </a:pPr>
            <a:r>
              <a:rPr dirty="0" sz="2000">
                <a:latin typeface="Candara"/>
                <a:cs typeface="Candara"/>
              </a:rPr>
              <a:t>A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(binary)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relation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 set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of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pairs. The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first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component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of</a:t>
            </a:r>
            <a:r>
              <a:rPr dirty="0" sz="2000" spc="-20">
                <a:latin typeface="Candara"/>
                <a:cs typeface="Candara"/>
              </a:rPr>
              <a:t> each </a:t>
            </a:r>
            <a:r>
              <a:rPr dirty="0" sz="2000">
                <a:latin typeface="Candara"/>
                <a:cs typeface="Candara"/>
              </a:rPr>
              <a:t>pair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 chosen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from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set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called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50">
                <a:latin typeface="Candara"/>
                <a:cs typeface="Candara"/>
              </a:rPr>
              <a:t> </a:t>
            </a:r>
            <a:r>
              <a:rPr dirty="0" sz="2000" b="1" i="1">
                <a:latin typeface="Candara"/>
                <a:cs typeface="Candara"/>
              </a:rPr>
              <a:t>domain</a:t>
            </a:r>
            <a:r>
              <a:rPr dirty="0" sz="2000">
                <a:latin typeface="Candara"/>
                <a:cs typeface="Candara"/>
              </a:rPr>
              <a:t>;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and the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second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 spc="-10">
                <a:latin typeface="Candara"/>
                <a:cs typeface="Candara"/>
              </a:rPr>
              <a:t>component </a:t>
            </a:r>
            <a:r>
              <a:rPr dirty="0" sz="2000">
                <a:latin typeface="Candara"/>
                <a:cs typeface="Candara"/>
              </a:rPr>
              <a:t>of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each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pair is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chosen from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(possibly</a:t>
            </a:r>
            <a:r>
              <a:rPr dirty="0" sz="2000" spc="-3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different)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set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called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70">
                <a:latin typeface="Candara"/>
                <a:cs typeface="Candara"/>
              </a:rPr>
              <a:t> </a:t>
            </a:r>
            <a:r>
              <a:rPr dirty="0" sz="2000" spc="-10" b="1" i="1">
                <a:latin typeface="Candara"/>
                <a:cs typeface="Candara"/>
              </a:rPr>
              <a:t>range</a:t>
            </a:r>
            <a:r>
              <a:rPr dirty="0" sz="2000" spc="-10">
                <a:latin typeface="Candara"/>
                <a:cs typeface="Candara"/>
              </a:rPr>
              <a:t>.</a:t>
            </a:r>
            <a:endParaRPr sz="2000">
              <a:latin typeface="Candara"/>
              <a:cs typeface="Candara"/>
            </a:endParaRPr>
          </a:p>
          <a:p>
            <a:pPr algn="just" marL="12700" marR="179705" indent="914400">
              <a:lnSpc>
                <a:spcPct val="110000"/>
              </a:lnSpc>
              <a:spcBef>
                <a:spcPts val="1200"/>
              </a:spcBef>
            </a:pPr>
            <a:r>
              <a:rPr dirty="0" sz="2000">
                <a:latin typeface="Candara"/>
                <a:cs typeface="Candara"/>
              </a:rPr>
              <a:t>We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shall use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primarily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relations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which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3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domain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and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spc="-10">
                <a:latin typeface="Candara"/>
                <a:cs typeface="Candara"/>
              </a:rPr>
              <a:t>range </a:t>
            </a:r>
            <a:r>
              <a:rPr dirty="0" sz="2000">
                <a:latin typeface="Candara"/>
                <a:cs typeface="Candara"/>
              </a:rPr>
              <a:t>are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same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set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S. In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that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case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we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say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relation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on </a:t>
            </a:r>
            <a:r>
              <a:rPr dirty="0" sz="2000" spc="-25">
                <a:latin typeface="Candara"/>
                <a:cs typeface="Candara"/>
              </a:rPr>
              <a:t>S.</a:t>
            </a:r>
            <a:endParaRPr sz="2000">
              <a:latin typeface="Candara"/>
              <a:cs typeface="Candara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dirty="0" sz="2000">
                <a:latin typeface="Candara"/>
                <a:cs typeface="Candara"/>
              </a:rPr>
              <a:t>If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relation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and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(a,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b)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 a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pair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R, then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we often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write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 spc="-20" i="1">
                <a:latin typeface="Candara"/>
                <a:cs typeface="Candara"/>
              </a:rPr>
              <a:t>a</a:t>
            </a:r>
            <a:r>
              <a:rPr dirty="0" sz="2000" spc="-20">
                <a:latin typeface="Candara"/>
                <a:cs typeface="Candara"/>
              </a:rPr>
              <a:t>R</a:t>
            </a:r>
            <a:r>
              <a:rPr dirty="0" sz="2000" spc="-20" i="1">
                <a:latin typeface="Candara"/>
                <a:cs typeface="Candara"/>
              </a:rPr>
              <a:t>b</a:t>
            </a:r>
            <a:r>
              <a:rPr dirty="0" sz="2000" spc="-20">
                <a:latin typeface="Candara"/>
                <a:cs typeface="Candara"/>
              </a:rPr>
              <a:t>.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1446275"/>
            <a:ext cx="3409188" cy="6797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Properties</a:t>
            </a:r>
            <a:r>
              <a:rPr dirty="0" spc="10"/>
              <a:t> </a:t>
            </a:r>
            <a:r>
              <a:rPr dirty="0"/>
              <a:t>of </a:t>
            </a:r>
            <a:r>
              <a:rPr dirty="0" spc="-10"/>
              <a:t>Relations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64793" y="2340711"/>
            <a:ext cx="5393055" cy="27692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Candara"/>
                <a:cs typeface="Candara"/>
              </a:rPr>
              <a:t>We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say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relation R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on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set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 spc="-25">
                <a:latin typeface="Candara"/>
                <a:cs typeface="Candara"/>
              </a:rPr>
              <a:t>is</a:t>
            </a:r>
            <a:endParaRPr sz="2000">
              <a:latin typeface="Candara"/>
              <a:cs typeface="Candara"/>
            </a:endParaRPr>
          </a:p>
          <a:p>
            <a:pPr marL="917575" indent="-44767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Candara"/>
              <a:buAutoNum type="arabicPeriod"/>
              <a:tabLst>
                <a:tab pos="917575" algn="l"/>
              </a:tabLst>
            </a:pPr>
            <a:r>
              <a:rPr dirty="0" sz="2000" b="1" i="1">
                <a:solidFill>
                  <a:srgbClr val="008080"/>
                </a:solidFill>
                <a:latin typeface="Candara"/>
                <a:cs typeface="Candara"/>
              </a:rPr>
              <a:t>reflexive</a:t>
            </a:r>
            <a:r>
              <a:rPr dirty="0" sz="2000" spc="-35" b="1" i="1">
                <a:solidFill>
                  <a:srgbClr val="008080"/>
                </a:solidFill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if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a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i="1">
                <a:latin typeface="Candara"/>
                <a:cs typeface="Candara"/>
              </a:rPr>
              <a:t>a</a:t>
            </a:r>
            <a:r>
              <a:rPr dirty="0" sz="2000" spc="25" i="1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for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all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 in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S.</a:t>
            </a:r>
            <a:r>
              <a:rPr dirty="0" sz="2000" spc="4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(a,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spc="-25">
                <a:latin typeface="Candara"/>
                <a:cs typeface="Candara"/>
              </a:rPr>
              <a:t>a)</a:t>
            </a:r>
            <a:endParaRPr sz="2000">
              <a:latin typeface="Candara"/>
              <a:cs typeface="Candara"/>
            </a:endParaRPr>
          </a:p>
          <a:p>
            <a:pPr marL="917575" indent="-44767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Candara"/>
              <a:buAutoNum type="arabicPeriod"/>
              <a:tabLst>
                <a:tab pos="917575" algn="l"/>
              </a:tabLst>
            </a:pPr>
            <a:r>
              <a:rPr dirty="0" sz="2000" b="1" i="1">
                <a:solidFill>
                  <a:srgbClr val="008080"/>
                </a:solidFill>
                <a:latin typeface="Candara"/>
                <a:cs typeface="Candara"/>
              </a:rPr>
              <a:t>irreflexive</a:t>
            </a:r>
            <a:r>
              <a:rPr dirty="0" sz="2000" spc="-50" b="1" i="1">
                <a:solidFill>
                  <a:srgbClr val="008080"/>
                </a:solidFill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if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a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i="1">
                <a:latin typeface="Candara"/>
                <a:cs typeface="Candara"/>
              </a:rPr>
              <a:t>a</a:t>
            </a:r>
            <a:r>
              <a:rPr dirty="0" sz="2000" spc="-5" i="1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false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for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all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 in </a:t>
            </a:r>
            <a:r>
              <a:rPr dirty="0" sz="2000" spc="-25">
                <a:latin typeface="Candara"/>
                <a:cs typeface="Candara"/>
              </a:rPr>
              <a:t>S.</a:t>
            </a:r>
            <a:endParaRPr sz="2000">
              <a:latin typeface="Candara"/>
              <a:cs typeface="Candara"/>
            </a:endParaRPr>
          </a:p>
          <a:p>
            <a:pPr marL="917575" indent="-44767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Candara"/>
              <a:buAutoNum type="arabicPeriod"/>
              <a:tabLst>
                <a:tab pos="917575" algn="l"/>
              </a:tabLst>
            </a:pPr>
            <a:r>
              <a:rPr dirty="0" sz="2000" b="1" i="1">
                <a:solidFill>
                  <a:srgbClr val="008080"/>
                </a:solidFill>
                <a:latin typeface="Candara"/>
                <a:cs typeface="Candara"/>
              </a:rPr>
              <a:t>transitive</a:t>
            </a:r>
            <a:r>
              <a:rPr dirty="0" sz="2000" spc="375" b="1" i="1">
                <a:solidFill>
                  <a:srgbClr val="008080"/>
                </a:solidFill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if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a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i="1">
                <a:latin typeface="Candara"/>
                <a:cs typeface="Candara"/>
              </a:rPr>
              <a:t>b</a:t>
            </a:r>
            <a:r>
              <a:rPr dirty="0" sz="2000" spc="10" i="1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and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b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i="1">
                <a:latin typeface="Candara"/>
                <a:cs typeface="Candara"/>
              </a:rPr>
              <a:t>c</a:t>
            </a:r>
            <a:r>
              <a:rPr dirty="0" sz="2000" spc="5" i="1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imply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 spc="-20" i="1">
                <a:latin typeface="Candara"/>
                <a:cs typeface="Candara"/>
              </a:rPr>
              <a:t>a</a:t>
            </a:r>
            <a:r>
              <a:rPr dirty="0" sz="2000" spc="-20">
                <a:latin typeface="Candara"/>
                <a:cs typeface="Candara"/>
              </a:rPr>
              <a:t>R</a:t>
            </a:r>
            <a:r>
              <a:rPr dirty="0" sz="2000" spc="-20" i="1">
                <a:latin typeface="Candara"/>
                <a:cs typeface="Candara"/>
              </a:rPr>
              <a:t>c</a:t>
            </a:r>
            <a:r>
              <a:rPr dirty="0" sz="2000" spc="-20">
                <a:latin typeface="Candara"/>
                <a:cs typeface="Candara"/>
              </a:rPr>
              <a:t>.</a:t>
            </a:r>
            <a:endParaRPr sz="2000">
              <a:latin typeface="Candara"/>
              <a:cs typeface="Candara"/>
            </a:endParaRPr>
          </a:p>
          <a:p>
            <a:pPr marL="917575" indent="-44767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Candara"/>
              <a:buAutoNum type="arabicPeriod"/>
              <a:tabLst>
                <a:tab pos="917575" algn="l"/>
              </a:tabLst>
            </a:pPr>
            <a:r>
              <a:rPr dirty="0" sz="2000" b="1" i="1">
                <a:solidFill>
                  <a:srgbClr val="008080"/>
                </a:solidFill>
                <a:latin typeface="Candara"/>
                <a:cs typeface="Candara"/>
              </a:rPr>
              <a:t>symmetric</a:t>
            </a:r>
            <a:r>
              <a:rPr dirty="0" sz="2000" spc="-40" b="1" i="1">
                <a:solidFill>
                  <a:srgbClr val="008080"/>
                </a:solidFill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if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a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i="1">
                <a:latin typeface="Candara"/>
                <a:cs typeface="Candara"/>
              </a:rPr>
              <a:t>b</a:t>
            </a:r>
            <a:r>
              <a:rPr dirty="0" sz="2000" spc="20" i="1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implies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spc="-20" i="1">
                <a:latin typeface="Candara"/>
                <a:cs typeface="Candara"/>
              </a:rPr>
              <a:t>b</a:t>
            </a:r>
            <a:r>
              <a:rPr dirty="0" sz="2000" spc="-20">
                <a:latin typeface="Candara"/>
                <a:cs typeface="Candara"/>
              </a:rPr>
              <a:t>R</a:t>
            </a:r>
            <a:r>
              <a:rPr dirty="0" sz="2000" spc="-20" i="1">
                <a:latin typeface="Candara"/>
                <a:cs typeface="Candara"/>
              </a:rPr>
              <a:t>a.</a:t>
            </a:r>
            <a:endParaRPr sz="2000">
              <a:latin typeface="Candara"/>
              <a:cs typeface="Candara"/>
            </a:endParaRPr>
          </a:p>
          <a:p>
            <a:pPr marL="917575" indent="-44767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Candara"/>
              <a:buAutoNum type="arabicPeriod"/>
              <a:tabLst>
                <a:tab pos="917575" algn="l"/>
              </a:tabLst>
            </a:pPr>
            <a:r>
              <a:rPr dirty="0" sz="2000" b="1" i="1">
                <a:solidFill>
                  <a:srgbClr val="008080"/>
                </a:solidFill>
                <a:latin typeface="Candara"/>
                <a:cs typeface="Candara"/>
              </a:rPr>
              <a:t>asymmetric</a:t>
            </a:r>
            <a:r>
              <a:rPr dirty="0" sz="2000" spc="-35" b="1" i="1">
                <a:solidFill>
                  <a:srgbClr val="008080"/>
                </a:solidFill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if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a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i="1">
                <a:latin typeface="Candara"/>
                <a:cs typeface="Candara"/>
              </a:rPr>
              <a:t>b</a:t>
            </a:r>
            <a:r>
              <a:rPr dirty="0" sz="2000" spc="5" i="1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implies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that </a:t>
            </a:r>
            <a:r>
              <a:rPr dirty="0" sz="2000" i="1">
                <a:latin typeface="Candara"/>
                <a:cs typeface="Candara"/>
              </a:rPr>
              <a:t>b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i="1">
                <a:latin typeface="Candara"/>
                <a:cs typeface="Candara"/>
              </a:rPr>
              <a:t>a</a:t>
            </a:r>
            <a:r>
              <a:rPr dirty="0" sz="2000" spc="5" i="1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10">
                <a:latin typeface="Candara"/>
                <a:cs typeface="Candara"/>
              </a:rPr>
              <a:t> false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1446275"/>
            <a:ext cx="3128772" cy="6797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5"/>
              <a:t> </a:t>
            </a:r>
            <a:r>
              <a:rPr dirty="0" spc="-10"/>
              <a:t>Relation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69188" y="2248662"/>
            <a:ext cx="7828280" cy="3379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43180" indent="914400">
              <a:lnSpc>
                <a:spcPct val="100299"/>
              </a:lnSpc>
              <a:spcBef>
                <a:spcPts val="95"/>
              </a:spcBef>
            </a:pPr>
            <a:r>
              <a:rPr dirty="0" sz="2000">
                <a:latin typeface="Candara"/>
                <a:cs typeface="Candara"/>
              </a:rPr>
              <a:t>A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relation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that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reflexive,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symmetric,</a:t>
            </a:r>
            <a:r>
              <a:rPr dirty="0" sz="2000" spc="-4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and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transitive is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said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spc="-25">
                <a:latin typeface="Candara"/>
                <a:cs typeface="Candara"/>
              </a:rPr>
              <a:t>to </a:t>
            </a:r>
            <a:r>
              <a:rPr dirty="0" sz="2000">
                <a:latin typeface="Candara"/>
                <a:cs typeface="Candara"/>
              </a:rPr>
              <a:t>be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equivalence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relation. An important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property</a:t>
            </a:r>
            <a:r>
              <a:rPr dirty="0" sz="2000" spc="-3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of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 spc="-10">
                <a:latin typeface="Candara"/>
                <a:cs typeface="Candara"/>
              </a:rPr>
              <a:t>equivalence </a:t>
            </a:r>
            <a:r>
              <a:rPr dirty="0" sz="2000">
                <a:latin typeface="Candara"/>
                <a:cs typeface="Candara"/>
              </a:rPr>
              <a:t>relation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on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 set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 is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that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partitions A into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disjoint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 spc="-10">
                <a:latin typeface="Candara"/>
                <a:cs typeface="Candara"/>
              </a:rPr>
              <a:t>nonempty </a:t>
            </a:r>
            <a:r>
              <a:rPr dirty="0" sz="2000">
                <a:latin typeface="Candara"/>
                <a:cs typeface="Candara"/>
              </a:rPr>
              <a:t>equivalence classes.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That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is,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= S</a:t>
            </a:r>
            <a:r>
              <a:rPr dirty="0" baseline="-21367" sz="1950">
                <a:latin typeface="Candara"/>
                <a:cs typeface="Candara"/>
              </a:rPr>
              <a:t>1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Candara"/>
                <a:cs typeface="Candara"/>
              </a:rPr>
              <a:t>S</a:t>
            </a:r>
            <a:r>
              <a:rPr dirty="0" baseline="-21367" sz="1950">
                <a:latin typeface="Candara"/>
                <a:cs typeface="Candara"/>
              </a:rPr>
              <a:t>2</a:t>
            </a:r>
            <a:r>
              <a:rPr dirty="0" baseline="-21367" sz="1950" spc="-7">
                <a:latin typeface="Candara"/>
                <a:cs typeface="Candara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Candara"/>
                <a:cs typeface="Candara"/>
              </a:rPr>
              <a:t>…,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where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for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each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i, j,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with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 </a:t>
            </a:r>
            <a:r>
              <a:rPr dirty="0" sz="2000">
                <a:latin typeface="Symbol"/>
                <a:cs typeface="Symbol"/>
              </a:rPr>
              <a:t>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Candara"/>
                <a:cs typeface="Candara"/>
              </a:rPr>
              <a:t>j:</a:t>
            </a:r>
            <a:endParaRPr sz="2000">
              <a:latin typeface="Candara"/>
              <a:cs typeface="Candara"/>
            </a:endParaRPr>
          </a:p>
          <a:p>
            <a:pPr marL="770890" indent="-262890">
              <a:lnSpc>
                <a:spcPts val="2390"/>
              </a:lnSpc>
              <a:spcBef>
                <a:spcPts val="2400"/>
              </a:spcBef>
              <a:buAutoNum type="arabicPeriod"/>
              <a:tabLst>
                <a:tab pos="770890" algn="l"/>
              </a:tabLst>
            </a:pPr>
            <a:r>
              <a:rPr dirty="0" sz="2000">
                <a:latin typeface="Candara"/>
                <a:cs typeface="Candara"/>
              </a:rPr>
              <a:t>Si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Candara"/>
                <a:cs typeface="Candara"/>
              </a:rPr>
              <a:t>Sj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=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 spc="-25">
                <a:latin typeface="Symbol"/>
                <a:cs typeface="Symbol"/>
              </a:rPr>
              <a:t></a:t>
            </a:r>
            <a:r>
              <a:rPr dirty="0" sz="2000" spc="-25">
                <a:latin typeface="Candara"/>
                <a:cs typeface="Candara"/>
              </a:rPr>
              <a:t>;</a:t>
            </a:r>
            <a:endParaRPr sz="2000">
              <a:latin typeface="Candara"/>
              <a:cs typeface="Candara"/>
            </a:endParaRPr>
          </a:p>
          <a:p>
            <a:pPr marL="799465" indent="-291465">
              <a:lnSpc>
                <a:spcPts val="2390"/>
              </a:lnSpc>
              <a:buAutoNum type="arabicPeriod"/>
              <a:tabLst>
                <a:tab pos="799465" algn="l"/>
              </a:tabLst>
            </a:pPr>
            <a:r>
              <a:rPr dirty="0" sz="2000">
                <a:latin typeface="Candara"/>
                <a:cs typeface="Candara"/>
              </a:rPr>
              <a:t>For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each a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and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b in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Si , aRb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10">
                <a:latin typeface="Candara"/>
                <a:cs typeface="Candara"/>
              </a:rPr>
              <a:t> true;</a:t>
            </a:r>
            <a:endParaRPr sz="2000">
              <a:latin typeface="Candara"/>
              <a:cs typeface="Candara"/>
            </a:endParaRPr>
          </a:p>
          <a:p>
            <a:pPr marL="805815" indent="-297815">
              <a:lnSpc>
                <a:spcPct val="100000"/>
              </a:lnSpc>
              <a:buAutoNum type="arabicPeriod"/>
              <a:tabLst>
                <a:tab pos="805815" algn="l"/>
              </a:tabLst>
            </a:pPr>
            <a:r>
              <a:rPr dirty="0" sz="2000">
                <a:latin typeface="Candara"/>
                <a:cs typeface="Candara"/>
              </a:rPr>
              <a:t>For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each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Si and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b in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Sj,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aRb is </a:t>
            </a:r>
            <a:r>
              <a:rPr dirty="0" sz="2000" spc="-10">
                <a:latin typeface="Candara"/>
                <a:cs typeface="Candara"/>
              </a:rPr>
              <a:t>false.</a:t>
            </a:r>
            <a:endParaRPr sz="2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ndara"/>
              <a:cs typeface="Candara"/>
            </a:endParaRPr>
          </a:p>
          <a:p>
            <a:pPr marL="508000" marR="575945">
              <a:lnSpc>
                <a:spcPct val="100000"/>
              </a:lnSpc>
            </a:pP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Si's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are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called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b="1" i="1">
                <a:latin typeface="Candara"/>
                <a:cs typeface="Candara"/>
              </a:rPr>
              <a:t>equivalence</a:t>
            </a:r>
            <a:r>
              <a:rPr dirty="0" sz="2000" spc="-15" b="1" i="1">
                <a:latin typeface="Candara"/>
                <a:cs typeface="Candara"/>
              </a:rPr>
              <a:t> </a:t>
            </a:r>
            <a:r>
              <a:rPr dirty="0" sz="2000" b="1" i="1">
                <a:latin typeface="Candara"/>
                <a:cs typeface="Candara"/>
              </a:rPr>
              <a:t>classes</a:t>
            </a:r>
            <a:r>
              <a:rPr dirty="0" sz="2000">
                <a:latin typeface="Candara"/>
                <a:cs typeface="Candara"/>
              </a:rPr>
              <a:t>.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Note</a:t>
            </a:r>
            <a:r>
              <a:rPr dirty="0" sz="2000" spc="-5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that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number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 spc="-25">
                <a:latin typeface="Candara"/>
                <a:cs typeface="Candara"/>
              </a:rPr>
              <a:t>of </a:t>
            </a:r>
            <a:r>
              <a:rPr dirty="0" sz="2000">
                <a:latin typeface="Candara"/>
                <a:cs typeface="Candara"/>
              </a:rPr>
              <a:t>classes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may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be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spc="-10">
                <a:latin typeface="Candara"/>
                <a:cs typeface="Candara"/>
              </a:rPr>
              <a:t>infinite.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1446275"/>
            <a:ext cx="2676143" cy="6797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Closure</a:t>
            </a:r>
            <a:r>
              <a:rPr dirty="0" spc="10"/>
              <a:t> </a:t>
            </a:r>
            <a:r>
              <a:rPr dirty="0" spc="-10"/>
              <a:t>Relations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94588" y="2011527"/>
            <a:ext cx="7838440" cy="2884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 indent="91440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Candara"/>
                <a:cs typeface="Candara"/>
              </a:rPr>
              <a:t>Suppose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Symbol"/>
                <a:cs typeface="Symbol"/>
              </a:rPr>
              <a:t>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set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of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properties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of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relations.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 </a:t>
            </a:r>
            <a:r>
              <a:rPr dirty="0" sz="2000" spc="-10">
                <a:latin typeface="Symbol"/>
                <a:cs typeface="Symbol"/>
              </a:rPr>
              <a:t></a:t>
            </a:r>
            <a:r>
              <a:rPr dirty="0" sz="2000" spc="-10">
                <a:latin typeface="Candara"/>
                <a:cs typeface="Candara"/>
              </a:rPr>
              <a:t>-</a:t>
            </a:r>
            <a:r>
              <a:rPr dirty="0" sz="2000">
                <a:latin typeface="Candara"/>
                <a:cs typeface="Candara"/>
              </a:rPr>
              <a:t>closure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of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 spc="-50">
                <a:latin typeface="Candara"/>
                <a:cs typeface="Candara"/>
              </a:rPr>
              <a:t>a </a:t>
            </a:r>
            <a:r>
              <a:rPr dirty="0" sz="2000">
                <a:latin typeface="Candara"/>
                <a:cs typeface="Candara"/>
              </a:rPr>
              <a:t>relation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 smallest relation in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R’ that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includes</a:t>
            </a:r>
            <a:r>
              <a:rPr dirty="0" sz="2000" spc="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all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 pairs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of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 </a:t>
            </a:r>
            <a:r>
              <a:rPr dirty="0" sz="2000" spc="-25">
                <a:latin typeface="Candara"/>
                <a:cs typeface="Candara"/>
              </a:rPr>
              <a:t>and </a:t>
            </a:r>
            <a:r>
              <a:rPr dirty="0" sz="2000">
                <a:latin typeface="Candara"/>
                <a:cs typeface="Candara"/>
              </a:rPr>
              <a:t>possesses</a:t>
            </a:r>
            <a:r>
              <a:rPr dirty="0" sz="2000" spc="-4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properties</a:t>
            </a:r>
            <a:r>
              <a:rPr dirty="0" sz="2000" spc="-3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Symbol"/>
                <a:cs typeface="Symbol"/>
              </a:rPr>
              <a:t></a:t>
            </a:r>
            <a:r>
              <a:rPr dirty="0" sz="2000">
                <a:latin typeface="Candara"/>
                <a:cs typeface="Candara"/>
              </a:rPr>
              <a:t>.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For</a:t>
            </a:r>
            <a:r>
              <a:rPr dirty="0" sz="2000" spc="-3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example,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transitive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closure of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spc="-25">
                <a:latin typeface="Candara"/>
                <a:cs typeface="Candara"/>
              </a:rPr>
              <a:t>R, </a:t>
            </a:r>
            <a:r>
              <a:rPr dirty="0" sz="2000">
                <a:latin typeface="Candara"/>
                <a:cs typeface="Candara"/>
              </a:rPr>
              <a:t>denoted</a:t>
            </a:r>
            <a:r>
              <a:rPr dirty="0" sz="2000" spc="-3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by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R+,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 defined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 spc="-25">
                <a:latin typeface="Candara"/>
                <a:cs typeface="Candara"/>
              </a:rPr>
              <a:t>by:</a:t>
            </a:r>
            <a:endParaRPr sz="2000">
              <a:latin typeface="Candara"/>
              <a:cs typeface="Candara"/>
            </a:endParaRPr>
          </a:p>
          <a:p>
            <a:pPr marL="1145540" indent="-205740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1145540" algn="l"/>
              </a:tabLst>
            </a:pPr>
            <a:r>
              <a:rPr dirty="0" sz="2000">
                <a:latin typeface="Candara"/>
                <a:cs typeface="Candara"/>
              </a:rPr>
              <a:t>If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(a,b)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R,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then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(a,b)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</a:t>
            </a:r>
            <a:r>
              <a:rPr dirty="0" sz="2000" spc="10">
                <a:latin typeface="Candara"/>
                <a:cs typeface="Candara"/>
              </a:rPr>
              <a:t> </a:t>
            </a:r>
            <a:r>
              <a:rPr dirty="0" sz="2000" spc="-25">
                <a:latin typeface="Candara"/>
                <a:cs typeface="Candara"/>
              </a:rPr>
              <a:t>R</a:t>
            </a:r>
            <a:r>
              <a:rPr dirty="0" baseline="25641" sz="1950" spc="-37">
                <a:latin typeface="Candara"/>
                <a:cs typeface="Candara"/>
              </a:rPr>
              <a:t>+</a:t>
            </a:r>
            <a:r>
              <a:rPr dirty="0" sz="2000" spc="-25">
                <a:latin typeface="Candara"/>
                <a:cs typeface="Candara"/>
              </a:rPr>
              <a:t>.</a:t>
            </a:r>
            <a:endParaRPr sz="2000">
              <a:latin typeface="Candara"/>
              <a:cs typeface="Candara"/>
            </a:endParaRPr>
          </a:p>
          <a:p>
            <a:pPr marL="1174750" indent="-23495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174750" algn="l"/>
              </a:tabLst>
            </a:pPr>
            <a:r>
              <a:rPr dirty="0" sz="2000">
                <a:latin typeface="Candara"/>
                <a:cs typeface="Candara"/>
              </a:rPr>
              <a:t>If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(a,b)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baseline="25641" sz="1950">
                <a:latin typeface="Candara"/>
                <a:cs typeface="Candara"/>
              </a:rPr>
              <a:t>+</a:t>
            </a:r>
            <a:r>
              <a:rPr dirty="0" baseline="25641" sz="1950" spc="24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and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(b,c)</a:t>
            </a:r>
            <a:r>
              <a:rPr dirty="0" sz="2000" spc="-3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 in</a:t>
            </a:r>
            <a:r>
              <a:rPr dirty="0" sz="2000" spc="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R,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then (a,c)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</a:t>
            </a:r>
            <a:r>
              <a:rPr dirty="0" sz="2000" spc="15">
                <a:latin typeface="Candara"/>
                <a:cs typeface="Candara"/>
              </a:rPr>
              <a:t> </a:t>
            </a:r>
            <a:r>
              <a:rPr dirty="0" sz="2000" spc="-25">
                <a:latin typeface="Candara"/>
                <a:cs typeface="Candara"/>
              </a:rPr>
              <a:t>R</a:t>
            </a:r>
            <a:r>
              <a:rPr dirty="0" baseline="25641" sz="1950" spc="-37">
                <a:latin typeface="Candara"/>
                <a:cs typeface="Candara"/>
              </a:rPr>
              <a:t>+</a:t>
            </a:r>
            <a:r>
              <a:rPr dirty="0" sz="2000" spc="-25">
                <a:latin typeface="Candara"/>
                <a:cs typeface="Candara"/>
              </a:rPr>
              <a:t>.</a:t>
            </a:r>
            <a:endParaRPr sz="2000">
              <a:latin typeface="Candara"/>
              <a:cs typeface="Candara"/>
            </a:endParaRPr>
          </a:p>
          <a:p>
            <a:pPr marL="1181100" indent="-2413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181100" algn="l"/>
              </a:tabLst>
            </a:pPr>
            <a:r>
              <a:rPr dirty="0" sz="2000">
                <a:latin typeface="Candara"/>
                <a:cs typeface="Candara"/>
              </a:rPr>
              <a:t>Nothing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is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 R</a:t>
            </a:r>
            <a:r>
              <a:rPr dirty="0" baseline="25641" sz="1950">
                <a:latin typeface="Candara"/>
                <a:cs typeface="Candara"/>
              </a:rPr>
              <a:t>+</a:t>
            </a:r>
            <a:r>
              <a:rPr dirty="0" baseline="25641" sz="1950" spc="2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unless it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so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follows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from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(1)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and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spc="-20">
                <a:latin typeface="Candara"/>
                <a:cs typeface="Candara"/>
              </a:rPr>
              <a:t>(2).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1446275"/>
            <a:ext cx="2676143" cy="6797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Closure</a:t>
            </a:r>
            <a:r>
              <a:rPr dirty="0" spc="10"/>
              <a:t> </a:t>
            </a:r>
            <a:r>
              <a:rPr dirty="0" spc="-10"/>
              <a:t>Relations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07288" y="2011527"/>
            <a:ext cx="7372350" cy="2738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1440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reflexive</a:t>
            </a:r>
            <a:r>
              <a:rPr dirty="0" sz="2000" spc="-5" i="1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and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transitive</a:t>
            </a:r>
            <a:r>
              <a:rPr dirty="0" sz="2000" spc="-35" i="1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closure</a:t>
            </a:r>
            <a:r>
              <a:rPr dirty="0" sz="2000" spc="40" i="1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of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R,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denoted</a:t>
            </a:r>
            <a:r>
              <a:rPr dirty="0" sz="2000" spc="-30">
                <a:latin typeface="Candara"/>
                <a:cs typeface="Candara"/>
              </a:rPr>
              <a:t> </a:t>
            </a:r>
            <a:r>
              <a:rPr dirty="0" sz="2000" i="1">
                <a:latin typeface="Candara"/>
                <a:cs typeface="Candara"/>
              </a:rPr>
              <a:t>R*</a:t>
            </a:r>
            <a:r>
              <a:rPr dirty="0" sz="2000">
                <a:latin typeface="Candara"/>
                <a:cs typeface="Candara"/>
              </a:rPr>
              <a:t>, is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 spc="-10">
                <a:latin typeface="Candara"/>
                <a:cs typeface="Candara"/>
              </a:rPr>
              <a:t>easily </a:t>
            </a:r>
            <a:r>
              <a:rPr dirty="0" sz="2000">
                <a:latin typeface="Candara"/>
                <a:cs typeface="Candara"/>
              </a:rPr>
              <a:t>seen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to</a:t>
            </a:r>
            <a:r>
              <a:rPr dirty="0" sz="2000" spc="-1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be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R+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Candara"/>
                <a:cs typeface="Candara"/>
              </a:rPr>
              <a:t>{(a,a)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| a is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in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 spc="-25">
                <a:latin typeface="Candara"/>
                <a:cs typeface="Candara"/>
              </a:rPr>
              <a:t>S}.</a:t>
            </a:r>
            <a:endParaRPr sz="2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 spc="-10" b="1">
                <a:latin typeface="Candara"/>
                <a:cs typeface="Candara"/>
              </a:rPr>
              <a:t>Example:</a:t>
            </a:r>
            <a:endParaRPr sz="2000">
              <a:latin typeface="Candara"/>
              <a:cs typeface="Candar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andara"/>
                <a:cs typeface="Candara"/>
              </a:rPr>
              <a:t>Let</a:t>
            </a:r>
            <a:r>
              <a:rPr dirty="0" sz="2000" spc="-3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=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{(1,2),</a:t>
            </a:r>
            <a:r>
              <a:rPr dirty="0" sz="2000" spc="-4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(2,2),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(2,3)}</a:t>
            </a:r>
            <a:r>
              <a:rPr dirty="0" sz="2000" spc="-4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be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a</a:t>
            </a:r>
            <a:r>
              <a:rPr dirty="0" sz="2000" spc="-1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relation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on</a:t>
            </a:r>
            <a:r>
              <a:rPr dirty="0" sz="2000" spc="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the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set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 spc="-10">
                <a:latin typeface="Candara"/>
                <a:cs typeface="Candara"/>
              </a:rPr>
              <a:t>{1,2,3}.</a:t>
            </a:r>
            <a:endParaRPr sz="200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2750">
              <a:latin typeface="Candara"/>
              <a:cs typeface="Candar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4011295" algn="l"/>
              </a:tabLst>
            </a:pPr>
            <a:r>
              <a:rPr dirty="0" sz="2000">
                <a:latin typeface="Candara"/>
                <a:cs typeface="Candara"/>
              </a:rPr>
              <a:t>R+</a:t>
            </a:r>
            <a:r>
              <a:rPr dirty="0" sz="2000" spc="-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= {(1,2),</a:t>
            </a:r>
            <a:r>
              <a:rPr dirty="0" sz="2000" spc="-3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(2,2),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(2,3),</a:t>
            </a:r>
            <a:r>
              <a:rPr dirty="0" sz="2000" spc="-35">
                <a:latin typeface="Candara"/>
                <a:cs typeface="Candara"/>
              </a:rPr>
              <a:t> </a:t>
            </a:r>
            <a:r>
              <a:rPr dirty="0" sz="2000" spc="-10">
                <a:latin typeface="Candara"/>
                <a:cs typeface="Candara"/>
              </a:rPr>
              <a:t>(1,3)}</a:t>
            </a:r>
            <a:r>
              <a:rPr dirty="0" sz="2000">
                <a:latin typeface="Candara"/>
                <a:cs typeface="Candara"/>
              </a:rPr>
              <a:t>	</a:t>
            </a:r>
            <a:r>
              <a:rPr dirty="0" sz="2000" spc="-25">
                <a:latin typeface="Candara"/>
                <a:cs typeface="Candara"/>
              </a:rPr>
              <a:t>and</a:t>
            </a:r>
            <a:endParaRPr sz="2000">
              <a:latin typeface="Candara"/>
              <a:cs typeface="Candar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andara"/>
                <a:cs typeface="Candara"/>
              </a:rPr>
              <a:t>R*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= {(1,1),</a:t>
            </a:r>
            <a:r>
              <a:rPr dirty="0" sz="2000" spc="-3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(1,2),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(1,3),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(2,2),</a:t>
            </a:r>
            <a:r>
              <a:rPr dirty="0" sz="2000" spc="-25">
                <a:latin typeface="Candara"/>
                <a:cs typeface="Candara"/>
              </a:rPr>
              <a:t> </a:t>
            </a:r>
            <a:r>
              <a:rPr dirty="0" sz="2000">
                <a:latin typeface="Candara"/>
                <a:cs typeface="Candara"/>
              </a:rPr>
              <a:t>(2,3),</a:t>
            </a:r>
            <a:r>
              <a:rPr dirty="0" sz="2000" spc="-20">
                <a:latin typeface="Candara"/>
                <a:cs typeface="Candara"/>
              </a:rPr>
              <a:t> </a:t>
            </a:r>
            <a:r>
              <a:rPr dirty="0" sz="2000" spc="-10">
                <a:latin typeface="Candara"/>
                <a:cs typeface="Candara"/>
              </a:rPr>
              <a:t>(3,3)}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1446275"/>
            <a:ext cx="1618488" cy="6797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Exercises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914400">
              <a:lnSpc>
                <a:spcPct val="12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dirty="0" spc="-15"/>
              <a:t> </a:t>
            </a:r>
            <a:r>
              <a:rPr dirty="0"/>
              <a:t>R = {(a,</a:t>
            </a:r>
            <a:r>
              <a:rPr dirty="0" spc="-10"/>
              <a:t> </a:t>
            </a:r>
            <a:r>
              <a:rPr dirty="0"/>
              <a:t>b),</a:t>
            </a:r>
            <a:r>
              <a:rPr dirty="0" spc="-15"/>
              <a:t> </a:t>
            </a:r>
            <a:r>
              <a:rPr dirty="0"/>
              <a:t>(b,</a:t>
            </a:r>
            <a:r>
              <a:rPr dirty="0" spc="-20"/>
              <a:t> </a:t>
            </a:r>
            <a:r>
              <a:rPr dirty="0"/>
              <a:t>b),</a:t>
            </a:r>
            <a:r>
              <a:rPr dirty="0" spc="-15"/>
              <a:t> </a:t>
            </a:r>
            <a:r>
              <a:rPr dirty="0"/>
              <a:t>(c,</a:t>
            </a:r>
            <a:r>
              <a:rPr dirty="0" spc="-5"/>
              <a:t> </a:t>
            </a:r>
            <a:r>
              <a:rPr dirty="0"/>
              <a:t>d),</a:t>
            </a:r>
            <a:r>
              <a:rPr dirty="0" spc="-15"/>
              <a:t> </a:t>
            </a:r>
            <a:r>
              <a:rPr dirty="0"/>
              <a:t>(a, d),</a:t>
            </a:r>
            <a:r>
              <a:rPr dirty="0" spc="-20"/>
              <a:t> </a:t>
            </a:r>
            <a:r>
              <a:rPr dirty="0"/>
              <a:t>(b,</a:t>
            </a:r>
            <a:r>
              <a:rPr dirty="0" spc="-15"/>
              <a:t> </a:t>
            </a:r>
            <a:r>
              <a:rPr dirty="0"/>
              <a:t>d)}</a:t>
            </a:r>
            <a:r>
              <a:rPr dirty="0" spc="-15"/>
              <a:t> </a:t>
            </a:r>
            <a:r>
              <a:rPr dirty="0"/>
              <a:t>is a relation</a:t>
            </a:r>
            <a:r>
              <a:rPr dirty="0" spc="1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/>
              <a:t>set</a:t>
            </a:r>
            <a:r>
              <a:rPr dirty="0" spc="-10"/>
              <a:t> </a:t>
            </a:r>
            <a:r>
              <a:rPr dirty="0"/>
              <a:t>{a, </a:t>
            </a:r>
            <a:r>
              <a:rPr dirty="0" spc="-25"/>
              <a:t>b, </a:t>
            </a:r>
            <a:r>
              <a:rPr dirty="0"/>
              <a:t>c,</a:t>
            </a:r>
            <a:r>
              <a:rPr dirty="0" spc="-5"/>
              <a:t> </a:t>
            </a:r>
            <a:r>
              <a:rPr dirty="0"/>
              <a:t>d}.</a:t>
            </a:r>
            <a:r>
              <a:rPr dirty="0" spc="-20"/>
              <a:t> </a:t>
            </a:r>
            <a:r>
              <a:rPr dirty="0"/>
              <a:t>Find</a:t>
            </a:r>
            <a:r>
              <a:rPr dirty="0" spc="430"/>
              <a:t> </a:t>
            </a:r>
            <a:r>
              <a:rPr dirty="0"/>
              <a:t>R+ and</a:t>
            </a:r>
            <a:r>
              <a:rPr dirty="0" spc="10"/>
              <a:t> </a:t>
            </a:r>
            <a:r>
              <a:rPr dirty="0" spc="-25"/>
              <a:t>R*.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/>
          </a:p>
          <a:p>
            <a:pPr marL="12700">
              <a:lnSpc>
                <a:spcPct val="100000"/>
              </a:lnSpc>
            </a:pPr>
            <a:r>
              <a:rPr dirty="0"/>
              <a:t>R+</a:t>
            </a:r>
            <a:r>
              <a:rPr dirty="0" spc="5"/>
              <a:t> </a:t>
            </a:r>
            <a:r>
              <a:rPr dirty="0"/>
              <a:t>=</a:t>
            </a:r>
            <a:r>
              <a:rPr dirty="0" spc="5"/>
              <a:t> </a:t>
            </a:r>
            <a:r>
              <a:rPr dirty="0"/>
              <a:t>{</a:t>
            </a:r>
            <a:r>
              <a:rPr dirty="0" spc="-15"/>
              <a:t> </a:t>
            </a:r>
            <a:r>
              <a:rPr dirty="0" spc="-50"/>
              <a:t>}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/>
          </a:p>
          <a:p>
            <a:pPr marL="12700">
              <a:lnSpc>
                <a:spcPct val="100000"/>
              </a:lnSpc>
            </a:pPr>
            <a:r>
              <a:rPr dirty="0"/>
              <a:t>R*</a:t>
            </a:r>
            <a:r>
              <a:rPr dirty="0" spc="5"/>
              <a:t> </a:t>
            </a:r>
            <a:r>
              <a:rPr dirty="0"/>
              <a:t>=</a:t>
            </a:r>
            <a:r>
              <a:rPr dirty="0" spc="5"/>
              <a:t> </a:t>
            </a:r>
            <a:r>
              <a:rPr dirty="0"/>
              <a:t>{</a:t>
            </a:r>
            <a:r>
              <a:rPr dirty="0" spc="-15"/>
              <a:t> </a:t>
            </a:r>
            <a:r>
              <a:rPr dirty="0" spc="-5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Jay-R Redita</dc:creator>
  <dc:title>Slide 1</dc:title>
  <dcterms:created xsi:type="dcterms:W3CDTF">2023-09-26T10:24:01Z</dcterms:created>
  <dcterms:modified xsi:type="dcterms:W3CDTF">2023-09-26T10:24:01Z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2023-09-26T00:00:00Z</vt:filetime>
  </property>
  <property fmtid="{D5CDD505-2E9C-101B-9397-08002B2CF9AE}" pid="5" name="Producer">
    <vt:lpwstr>Microsoft® PowerPoint® 2013</vt:lpwstr>
  </property>
</Properties>
</file>