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71" r:id="rId9"/>
    <p:sldId id="272" r:id="rId10"/>
    <p:sldId id="273" r:id="rId11"/>
    <p:sldId id="264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2D296-4621-42E7-BE39-AC835D0181B0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AA79A-BFF4-4DA1-B31E-B81B6A147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56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Main Topic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AA79A-BFF4-4DA1-B31E-B81B6A14778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124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SAP Architecture</a:t>
            </a:r>
            <a:r>
              <a:rPr lang="en-GB" baseline="0" dirty="0" smtClean="0"/>
              <a:t> Components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AA79A-BFF4-4DA1-B31E-B81B6A14778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967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u="none" dirty="0" smtClean="0"/>
              <a:t>Why Can’t We Use LLM API’s For Free</a:t>
            </a:r>
            <a:endParaRPr lang="en-IN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AA79A-BFF4-4DA1-B31E-B81B6A14778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59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Reference</a:t>
            </a:r>
            <a:r>
              <a:rPr lang="en-GB" baseline="0" dirty="0" smtClean="0"/>
              <a:t> / Proof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AA79A-BFF4-4DA1-B31E-B81B6A14778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303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u="none" dirty="0" smtClean="0"/>
              <a:t>Integrating</a:t>
            </a:r>
            <a:r>
              <a:rPr lang="en-GB" b="0" u="none" dirty="0" smtClean="0"/>
              <a:t> </a:t>
            </a:r>
            <a:r>
              <a:rPr lang="en-GB" sz="1200" b="0" u="none" dirty="0" smtClean="0"/>
              <a:t>ChatGPT</a:t>
            </a:r>
            <a:r>
              <a:rPr lang="en-GB" b="0" u="none" dirty="0" smtClean="0"/>
              <a:t> </a:t>
            </a:r>
            <a:r>
              <a:rPr lang="en-GB" sz="1200" b="0" u="none" dirty="0" smtClean="0"/>
              <a:t>with your</a:t>
            </a:r>
            <a:r>
              <a:rPr lang="en-GB" b="0" u="none" dirty="0" smtClean="0"/>
              <a:t> </a:t>
            </a:r>
            <a:r>
              <a:rPr lang="en-GB" sz="1200" b="0" u="none" dirty="0" smtClean="0"/>
              <a:t>Whatsapp</a:t>
            </a:r>
            <a:endParaRPr lang="en-IN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AA79A-BFF4-4DA1-B31E-B81B6A14778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736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CONCLUSION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AA79A-BFF4-4DA1-B31E-B81B6A14778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49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NLTK and API Introduction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AA79A-BFF4-4DA1-B31E-B81B6A14778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381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APIs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AA79A-BFF4-4DA1-B31E-B81B6A14778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883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Main Project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AA79A-BFF4-4DA1-B31E-B81B6A14778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906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Project Overview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AA79A-BFF4-4DA1-B31E-B81B6A14778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55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Working of</a:t>
            </a:r>
            <a:r>
              <a:rPr lang="en-GB" baseline="0" dirty="0" smtClean="0"/>
              <a:t>  PDF Question and Answer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AA79A-BFF4-4DA1-B31E-B81B6A14778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832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Working of</a:t>
            </a:r>
            <a:r>
              <a:rPr lang="en-GB" baseline="0" dirty="0" smtClean="0"/>
              <a:t>  PDF Question and Answer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AA79A-BFF4-4DA1-B31E-B81B6A14778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833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SAP Case Study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AA79A-BFF4-4DA1-B31E-B81B6A14778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183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SAP Overview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AA79A-BFF4-4DA1-B31E-B81B6A14778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49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92C7-5DF9-4BC2-9736-1014E4B59F6B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1FD7-4681-42BE-9709-A91C6BDE7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50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92C7-5DF9-4BC2-9736-1014E4B59F6B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1FD7-4681-42BE-9709-A91C6BDE7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74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92C7-5DF9-4BC2-9736-1014E4B59F6B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1FD7-4681-42BE-9709-A91C6BDE7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04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92C7-5DF9-4BC2-9736-1014E4B59F6B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1FD7-4681-42BE-9709-A91C6BDE7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13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92C7-5DF9-4BC2-9736-1014E4B59F6B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1FD7-4681-42BE-9709-A91C6BDE7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54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92C7-5DF9-4BC2-9736-1014E4B59F6B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1FD7-4681-42BE-9709-A91C6BDE7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87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92C7-5DF9-4BC2-9736-1014E4B59F6B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1FD7-4681-42BE-9709-A91C6BDE7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85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92C7-5DF9-4BC2-9736-1014E4B59F6B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1FD7-4681-42BE-9709-A91C6BDE7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59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92C7-5DF9-4BC2-9736-1014E4B59F6B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1FD7-4681-42BE-9709-A91C6BDE7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04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92C7-5DF9-4BC2-9736-1014E4B59F6B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1FD7-4681-42BE-9709-A91C6BDE7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91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92C7-5DF9-4BC2-9736-1014E4B59F6B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1FD7-4681-42BE-9709-A91C6BDE7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12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B92C7-5DF9-4BC2-9736-1014E4B59F6B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E1FD7-4681-42BE-9709-A91C6BDE7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67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microsoft.com/office/2007/relationships/hdphoto" Target="../media/hdphoto5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microsoft.com/office/2007/relationships/hdphoto" Target="../media/hdphoto6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atgpt.ai/" TargetMode="External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uddygpt.ai/" TargetMode="External"/><Relationship Id="rId5" Type="http://schemas.openxmlformats.org/officeDocument/2006/relationships/hyperlink" Target="https://shmooz.ai/" TargetMode="External"/><Relationship Id="rId4" Type="http://schemas.openxmlformats.org/officeDocument/2006/relationships/hyperlink" Target="https://mobile-gpt.io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142229"/>
            <a:ext cx="9144000" cy="2387600"/>
          </a:xfrm>
        </p:spPr>
        <p:txBody>
          <a:bodyPr>
            <a:noAutofit/>
          </a:bodyPr>
          <a:lstStyle/>
          <a:p>
            <a:r>
              <a:rPr lang="en-GB" sz="1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NLTK </a:t>
            </a:r>
            <a:r>
              <a:rPr lang="en-GB" sz="1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1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br>
              <a:rPr lang="en-GB" sz="1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endParaRPr lang="en-IN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5423" y="6096409"/>
            <a:ext cx="4881154" cy="591139"/>
          </a:xfrm>
        </p:spPr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Raj Pradnyan Mazgaonkar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industan Petroleum png images | PNGWi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960" b="89920" l="29022" r="720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08" t="17259" r="32400" b="16063"/>
          <a:stretch/>
        </p:blipFill>
        <p:spPr bwMode="auto">
          <a:xfrm>
            <a:off x="11244263" y="0"/>
            <a:ext cx="947737" cy="120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64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572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6000" b="1" u="sng" dirty="0"/>
              <a:t>SAP Architecture Components</a:t>
            </a:r>
          </a:p>
        </p:txBody>
      </p:sp>
      <p:pic>
        <p:nvPicPr>
          <p:cNvPr id="4" name="Content Placeholder 3" descr="SAP Architecture - Detailed Explanation - InterviewBit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0" t="1864" r="4754" b="9524"/>
          <a:stretch/>
        </p:blipFill>
        <p:spPr bwMode="auto">
          <a:xfrm>
            <a:off x="2268583" y="1149531"/>
            <a:ext cx="7776754" cy="546027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2" descr="Hindustan Petroleum png images | PNGWi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2960" b="89920" l="29022" r="720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08" t="17259" r="32400" b="16063"/>
          <a:stretch/>
        </p:blipFill>
        <p:spPr bwMode="auto">
          <a:xfrm>
            <a:off x="11244263" y="0"/>
            <a:ext cx="947737" cy="120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42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493" y="543428"/>
            <a:ext cx="11845834" cy="1325563"/>
          </a:xfrm>
        </p:spPr>
        <p:txBody>
          <a:bodyPr>
            <a:noAutofit/>
          </a:bodyPr>
          <a:lstStyle/>
          <a:p>
            <a:r>
              <a:rPr lang="en-GB" sz="6000" b="1" u="sng" dirty="0"/>
              <a:t>Why Can’t We Use LLM </a:t>
            </a:r>
            <a:r>
              <a:rPr lang="en-GB" sz="6000" b="1" u="sng" dirty="0" smtClean="0"/>
              <a:t/>
            </a:r>
            <a:br>
              <a:rPr lang="en-GB" sz="6000" b="1" u="sng" dirty="0" smtClean="0"/>
            </a:br>
            <a:r>
              <a:rPr lang="en-GB" sz="6000" b="1" u="sng" dirty="0" smtClean="0"/>
              <a:t>API’s </a:t>
            </a:r>
            <a:r>
              <a:rPr lang="en-GB" sz="6000" b="1" u="sng" dirty="0"/>
              <a:t>For Free</a:t>
            </a:r>
            <a:endParaRPr lang="en-IN" sz="6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857" y="2533403"/>
            <a:ext cx="8593183" cy="5032375"/>
          </a:xfrm>
        </p:spPr>
        <p:txBody>
          <a:bodyPr>
            <a:normAutofit/>
          </a:bodyPr>
          <a:lstStyle/>
          <a:p>
            <a:r>
              <a:rPr lang="en-GB" sz="3600" dirty="0"/>
              <a:t>Dependency on Internet </a:t>
            </a:r>
            <a:r>
              <a:rPr lang="en-GB" sz="3600" dirty="0" smtClean="0"/>
              <a:t>Connection</a:t>
            </a:r>
          </a:p>
          <a:p>
            <a:r>
              <a:rPr lang="en-GB" sz="3600" dirty="0" smtClean="0"/>
              <a:t>Privacy and Security Concerns</a:t>
            </a:r>
          </a:p>
          <a:p>
            <a:r>
              <a:rPr lang="en-GB" sz="3600" dirty="0" smtClean="0"/>
              <a:t>Lack </a:t>
            </a:r>
            <a:r>
              <a:rPr lang="en-GB" sz="3600" dirty="0"/>
              <a:t>of Control Over Model </a:t>
            </a:r>
            <a:r>
              <a:rPr lang="en-GB" sz="3600" dirty="0" smtClean="0"/>
              <a:t>Updates</a:t>
            </a:r>
          </a:p>
          <a:p>
            <a:r>
              <a:rPr lang="en-GB" sz="3600" dirty="0" smtClean="0"/>
              <a:t>Cost </a:t>
            </a:r>
            <a:r>
              <a:rPr lang="en-GB" sz="3600" dirty="0"/>
              <a:t>and Pricing </a:t>
            </a:r>
            <a:r>
              <a:rPr lang="en-GB" sz="3600" dirty="0" smtClean="0"/>
              <a:t>Structure</a:t>
            </a:r>
            <a:endParaRPr lang="en-GB" sz="3600" dirty="0"/>
          </a:p>
          <a:p>
            <a:r>
              <a:rPr lang="en-GB" sz="3600" dirty="0"/>
              <a:t>Limited </a:t>
            </a:r>
            <a:r>
              <a:rPr lang="en-GB" sz="3600" dirty="0" smtClean="0"/>
              <a:t>Customization</a:t>
            </a:r>
          </a:p>
          <a:p>
            <a:r>
              <a:rPr lang="en-GB" sz="3600" dirty="0" smtClean="0"/>
              <a:t>Reliance </a:t>
            </a:r>
            <a:r>
              <a:rPr lang="en-GB" sz="3600" dirty="0"/>
              <a:t>on Third-Party </a:t>
            </a:r>
            <a:r>
              <a:rPr lang="en-GB" sz="3600" dirty="0" smtClean="0"/>
              <a:t>Providers</a:t>
            </a:r>
            <a:endParaRPr lang="en-GB" sz="3600" dirty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6623" y1="18248" x2="92715" y2="85401"/>
                        <a14:foregroundMark x1="15894" y1="89781" x2="86093" y2="5109"/>
                        <a14:foregroundMark x1="24503" y1="91241" x2="79470" y2="90511"/>
                        <a14:foregroundMark x1="9272" y1="14599" x2="60927" y2="3650"/>
                        <a14:foregroundMark x1="9272" y1="67883" x2="12583" y2="875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96241" y="2533403"/>
            <a:ext cx="3095516" cy="2808514"/>
          </a:xfrm>
          <a:prstGeom prst="rect">
            <a:avLst/>
          </a:prstGeom>
        </p:spPr>
      </p:pic>
      <p:pic>
        <p:nvPicPr>
          <p:cNvPr id="5" name="Picture 2" descr="Hindustan Petroleum png images | PNGWi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2960" b="89920" l="29022" r="720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08" t="17259" r="32400" b="16063"/>
          <a:stretch/>
        </p:blipFill>
        <p:spPr bwMode="auto">
          <a:xfrm>
            <a:off x="11244263" y="0"/>
            <a:ext cx="947737" cy="120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88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75"/>
                            </p:stCondLst>
                            <p:childTnLst>
                              <p:par>
                                <p:cTn id="1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50"/>
                            </p:stCondLst>
                            <p:childTnLst>
                              <p:par>
                                <p:cTn id="2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300"/>
                            </p:stCondLst>
                            <p:childTnLst>
                              <p:par>
                                <p:cTn id="2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100"/>
                            </p:stCondLst>
                            <p:childTnLst>
                              <p:par>
                                <p:cTn id="3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25"/>
                            </p:stCondLst>
                            <p:childTnLst>
                              <p:par>
                                <p:cTn id="3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80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8057"/>
          <a:stretch/>
        </p:blipFill>
        <p:spPr>
          <a:xfrm>
            <a:off x="0" y="443344"/>
            <a:ext cx="6113417" cy="505929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4"/>
          <a:srcRect t="8309"/>
          <a:stretch/>
        </p:blipFill>
        <p:spPr>
          <a:xfrm>
            <a:off x="6113417" y="457199"/>
            <a:ext cx="6309995" cy="504543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04109" y="5546789"/>
            <a:ext cx="23481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u="sng" dirty="0" err="1"/>
              <a:t>OpenAI</a:t>
            </a:r>
            <a:r>
              <a:rPr lang="en-IN" sz="2400" b="1" u="sng" dirty="0"/>
              <a:t> </a:t>
            </a:r>
            <a:r>
              <a:rPr lang="en-IN" sz="2400" b="1" u="sng" dirty="0" smtClean="0"/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u="sng" dirty="0" err="1" smtClean="0"/>
              <a:t>Dialogflow</a:t>
            </a:r>
            <a:r>
              <a:rPr lang="en-IN" sz="2400" b="1" u="sng" dirty="0" smtClean="0"/>
              <a:t>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u="sng" dirty="0" smtClean="0"/>
              <a:t>Wit.ai API</a:t>
            </a:r>
            <a:endParaRPr lang="en-I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508677" y="5657671"/>
            <a:ext cx="41017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u="sng" dirty="0"/>
              <a:t>The Amazon </a:t>
            </a:r>
            <a:r>
              <a:rPr lang="en-IN" sz="2400" b="1" u="sng" dirty="0" err="1" smtClean="0"/>
              <a:t>CodeWhisperer</a:t>
            </a:r>
            <a:endParaRPr lang="en-IN" sz="24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u="sng" dirty="0" err="1" smtClean="0"/>
              <a:t>RapidAPI</a:t>
            </a:r>
            <a:r>
              <a:rPr lang="en-IN" sz="2400" b="1" u="sng" dirty="0" smtClean="0"/>
              <a:t> </a:t>
            </a:r>
            <a:r>
              <a:rPr lang="en-IN" sz="2400" b="1" u="sng" dirty="0"/>
              <a:t>Marketplace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6316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82" y="365125"/>
            <a:ext cx="11353800" cy="1325563"/>
          </a:xfrm>
        </p:spPr>
        <p:txBody>
          <a:bodyPr>
            <a:normAutofit fontScale="90000"/>
          </a:bodyPr>
          <a:lstStyle/>
          <a:p>
            <a:r>
              <a:rPr lang="en-GB" sz="6000" b="1" u="sng" dirty="0"/>
              <a:t>Integrating</a:t>
            </a:r>
            <a:r>
              <a:rPr lang="en-GB" dirty="0" smtClean="0"/>
              <a:t> </a:t>
            </a:r>
            <a:r>
              <a:rPr lang="en-GB" sz="6000" b="1" u="sng" dirty="0"/>
              <a:t>ChatGPT</a:t>
            </a:r>
            <a:r>
              <a:rPr lang="en-GB" dirty="0" smtClean="0"/>
              <a:t> </a:t>
            </a:r>
            <a:r>
              <a:rPr lang="en-GB" sz="6000" b="1" u="sng" dirty="0" smtClean="0"/>
              <a:t>with</a:t>
            </a:r>
            <a:r>
              <a:rPr lang="en-GB" sz="6000" b="1" dirty="0" smtClean="0"/>
              <a:t> </a:t>
            </a:r>
            <a:r>
              <a:rPr lang="en-GB" sz="6000" b="1" u="sng" dirty="0" smtClean="0"/>
              <a:t>your</a:t>
            </a:r>
            <a:r>
              <a:rPr lang="en-GB" dirty="0" smtClean="0"/>
              <a:t> </a:t>
            </a:r>
            <a:r>
              <a:rPr lang="en-GB" sz="6000" b="1" u="sng" dirty="0"/>
              <a:t>Whatsapp</a:t>
            </a:r>
            <a:endParaRPr lang="en-IN" sz="6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90688"/>
            <a:ext cx="10515600" cy="506816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Visit :-  https</a:t>
            </a:r>
            <a:r>
              <a:rPr lang="en-GB" dirty="0"/>
              <a:t>://www.askjinni.ai/</a:t>
            </a:r>
          </a:p>
          <a:p>
            <a:r>
              <a:rPr lang="en-GB" dirty="0"/>
              <a:t>Launch Whatsapp</a:t>
            </a:r>
          </a:p>
          <a:p>
            <a:r>
              <a:rPr lang="en-GB" dirty="0"/>
              <a:t>Continue to chat</a:t>
            </a:r>
          </a:p>
          <a:p>
            <a:r>
              <a:rPr lang="en-GB" dirty="0" smtClean="0"/>
              <a:t>Whatsapp </a:t>
            </a:r>
            <a:r>
              <a:rPr lang="en-GB" dirty="0"/>
              <a:t>will open</a:t>
            </a:r>
          </a:p>
          <a:p>
            <a:r>
              <a:rPr lang="en-GB" dirty="0"/>
              <a:t>first 11 to 15 iterations are </a:t>
            </a:r>
            <a:r>
              <a:rPr lang="en-GB" dirty="0" smtClean="0"/>
              <a:t>free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hlinkClick r:id="rId3"/>
              </a:rPr>
              <a:t>https://www.whatgpt.ai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hlinkClick r:id="rId4"/>
              </a:rPr>
              <a:t>https://mobile-gpt.io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hlinkClick r:id="rId5"/>
              </a:rPr>
              <a:t>https://shmooz.ai</a:t>
            </a:r>
            <a:r>
              <a:rPr lang="en-GB" dirty="0" smtClean="0">
                <a:hlinkClick r:id="rId5"/>
              </a:rPr>
              <a:t>/</a:t>
            </a: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hlinkClick r:id="rId6"/>
              </a:rPr>
              <a:t>https://buddygpt.ai</a:t>
            </a:r>
            <a:r>
              <a:rPr lang="en-GB" dirty="0" smtClean="0">
                <a:hlinkClick r:id="rId6"/>
              </a:rPr>
              <a:t>/</a:t>
            </a: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endParaRPr lang="en-GB" dirty="0" smtClean="0"/>
          </a:p>
        </p:txBody>
      </p:sp>
      <p:pic>
        <p:nvPicPr>
          <p:cNvPr id="1026" name="Picture 2" descr="How to integrate ChatGPT with WhatsApp: A complete guide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1" t="26452" r="10330" b="17521"/>
          <a:stretch/>
        </p:blipFill>
        <p:spPr bwMode="auto">
          <a:xfrm>
            <a:off x="5735818" y="2407516"/>
            <a:ext cx="5992056" cy="266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47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889"/>
            <a:ext cx="10515600" cy="1325563"/>
          </a:xfrm>
        </p:spPr>
        <p:txBody>
          <a:bodyPr/>
          <a:lstStyle/>
          <a:p>
            <a:r>
              <a:rPr lang="en-GB" sz="6000" b="1" u="sng" dirty="0"/>
              <a:t>CONCLUSION</a:t>
            </a:r>
            <a:endParaRPr lang="en-IN" sz="6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4" y="1556542"/>
            <a:ext cx="7827818" cy="5190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conclusion, </a:t>
            </a:r>
            <a:r>
              <a:rPr lang="en-GB" dirty="0" smtClean="0"/>
              <a:t>during this internship I studies about:</a:t>
            </a:r>
          </a:p>
          <a:p>
            <a:r>
              <a:rPr lang="en-GB" dirty="0" smtClean="0"/>
              <a:t>NLTK, </a:t>
            </a:r>
            <a:r>
              <a:rPr lang="en-IN" dirty="0" smtClean="0"/>
              <a:t>PyPDF2, </a:t>
            </a:r>
            <a:r>
              <a:rPr lang="en-GB" dirty="0" smtClean="0"/>
              <a:t>Library in Python</a:t>
            </a:r>
          </a:p>
          <a:p>
            <a:r>
              <a:rPr lang="en-GB" dirty="0" smtClean="0"/>
              <a:t>APIs and its advantages and disadvantages</a:t>
            </a:r>
          </a:p>
          <a:p>
            <a:r>
              <a:rPr lang="en-GB" dirty="0" smtClean="0"/>
              <a:t>Integrate projects with LLMs (GPT-3.5</a:t>
            </a:r>
            <a:r>
              <a:rPr lang="en-GB" dirty="0"/>
              <a:t>, GPT-4, amazon </a:t>
            </a:r>
            <a:r>
              <a:rPr lang="en-GB" dirty="0" err="1"/>
              <a:t>codewhisperer</a:t>
            </a:r>
            <a:r>
              <a:rPr lang="en-GB" dirty="0"/>
              <a:t>) </a:t>
            </a:r>
            <a:endParaRPr lang="en-GB" dirty="0" smtClean="0"/>
          </a:p>
          <a:p>
            <a:r>
              <a:rPr lang="en-GB" dirty="0" smtClean="0"/>
              <a:t>SAP and its architecture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Project:</a:t>
            </a:r>
          </a:p>
          <a:p>
            <a:r>
              <a:rPr lang="en-IN" dirty="0"/>
              <a:t>The PDF Question Answering System </a:t>
            </a:r>
            <a:r>
              <a:rPr lang="en-IN" dirty="0" smtClean="0"/>
              <a:t>using NLTK, PyPDF2, APIs, </a:t>
            </a:r>
            <a:r>
              <a:rPr lang="en-IN" dirty="0" err="1" smtClean="0"/>
              <a:t>Tkinters</a:t>
            </a:r>
            <a:r>
              <a:rPr lang="en-IN" dirty="0" smtClean="0"/>
              <a:t> and Pre-trained models</a:t>
            </a:r>
            <a:endParaRPr lang="en-IN" dirty="0"/>
          </a:p>
        </p:txBody>
      </p:sp>
      <p:pic>
        <p:nvPicPr>
          <p:cNvPr id="12290" name="Picture 2" descr="Introducing ChatGPT: The Future of AI for Presentation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504" b="100000" l="0" r="40250">
                        <a14:foregroundMark x1="33750" y1="72672" x2="26333" y2="769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t="35157" r="59733" b="-1"/>
          <a:stretch/>
        </p:blipFill>
        <p:spPr bwMode="auto">
          <a:xfrm>
            <a:off x="8468302" y="1825625"/>
            <a:ext cx="4070061" cy="381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33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300"/>
                            </p:stCondLst>
                            <p:childTnLst>
                              <p:par>
                                <p:cTn id="1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100"/>
                            </p:stCondLst>
                            <p:childTnLst>
                              <p:par>
                                <p:cTn id="2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350"/>
                            </p:stCondLst>
                            <p:childTnLst>
                              <p:par>
                                <p:cTn id="2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800"/>
                            </p:stCondLst>
                            <p:childTnLst>
                              <p:par>
                                <p:cTn id="3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300"/>
                            </p:stCondLst>
                            <p:childTnLst>
                              <p:par>
                                <p:cTn id="3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150"/>
                            </p:stCondLst>
                            <p:childTnLst>
                              <p:par>
                                <p:cTn id="4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7550"/>
                            </p:stCondLst>
                            <p:childTnLst>
                              <p:par>
                                <p:cTn id="5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3" dur="1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95" y="223905"/>
            <a:ext cx="10515600" cy="802414"/>
          </a:xfrm>
        </p:spPr>
        <p:txBody>
          <a:bodyPr>
            <a:noAutofit/>
          </a:bodyPr>
          <a:lstStyle/>
          <a:p>
            <a:r>
              <a:rPr lang="en-IN" sz="6000" b="1" u="sng" dirty="0" smtClean="0"/>
              <a:t>Introduction</a:t>
            </a:r>
            <a:endParaRPr lang="en-IN" sz="6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310" y="1181237"/>
            <a:ext cx="8671560" cy="5676763"/>
          </a:xfrm>
        </p:spPr>
        <p:txBody>
          <a:bodyPr>
            <a:normAutofit/>
          </a:bodyPr>
          <a:lstStyle/>
          <a:p>
            <a:r>
              <a:rPr lang="en-GB" dirty="0"/>
              <a:t>Introduction to </a:t>
            </a:r>
            <a:r>
              <a:rPr lang="en-GB" dirty="0" smtClean="0"/>
              <a:t>NLTK:</a:t>
            </a:r>
            <a:endParaRPr lang="en-GB" dirty="0"/>
          </a:p>
          <a:p>
            <a:pPr lvl="1"/>
            <a:r>
              <a:rPr lang="en-GB" u="sng" dirty="0" smtClean="0"/>
              <a:t>NLTK </a:t>
            </a:r>
            <a:r>
              <a:rPr lang="en-GB" dirty="0" smtClean="0">
                <a:sym typeface="Wingdings" panose="05000000000000000000" pitchFamily="2" charset="2"/>
              </a:rPr>
              <a:t> </a:t>
            </a:r>
            <a:r>
              <a:rPr lang="en-GB" dirty="0"/>
              <a:t>NLTK (Natural Language Toolkit) is a Python library for Natural Language Processing (NLP) tasks</a:t>
            </a:r>
            <a:r>
              <a:rPr lang="en-GB" dirty="0" smtClean="0"/>
              <a:t>.</a:t>
            </a:r>
          </a:p>
          <a:p>
            <a:pPr lvl="1"/>
            <a:r>
              <a:rPr lang="en-GB" u="sng" dirty="0" smtClean="0"/>
              <a:t>Functionalities</a:t>
            </a:r>
            <a:r>
              <a:rPr lang="en-GB" dirty="0" smtClean="0"/>
              <a:t> </a:t>
            </a:r>
            <a:r>
              <a:rPr lang="en-GB" dirty="0" smtClean="0">
                <a:sym typeface="Wingdings" panose="05000000000000000000" pitchFamily="2" charset="2"/>
              </a:rPr>
              <a:t> </a:t>
            </a:r>
            <a:r>
              <a:rPr lang="en-GB" dirty="0">
                <a:sym typeface="Wingdings" panose="05000000000000000000" pitchFamily="2" charset="2"/>
              </a:rPr>
              <a:t>T</a:t>
            </a:r>
            <a:r>
              <a:rPr lang="en-GB" dirty="0" smtClean="0"/>
              <a:t>ext </a:t>
            </a:r>
            <a:r>
              <a:rPr lang="en-GB" dirty="0"/>
              <a:t>analysis and language understanding</a:t>
            </a:r>
            <a:r>
              <a:rPr lang="en-GB" dirty="0" smtClean="0"/>
              <a:t>.</a:t>
            </a:r>
          </a:p>
          <a:p>
            <a:pPr lvl="1"/>
            <a:endParaRPr lang="en-GB" sz="1900" dirty="0"/>
          </a:p>
          <a:p>
            <a:r>
              <a:rPr lang="en-GB" dirty="0"/>
              <a:t>Key Features:</a:t>
            </a:r>
          </a:p>
          <a:p>
            <a:pPr lvl="1"/>
            <a:r>
              <a:rPr lang="en-GB" u="sng" dirty="0"/>
              <a:t>Text </a:t>
            </a:r>
            <a:r>
              <a:rPr lang="en-GB" u="sng" dirty="0" err="1"/>
              <a:t>Preprocessing</a:t>
            </a:r>
            <a:r>
              <a:rPr lang="en-GB" u="sng" dirty="0"/>
              <a:t>: </a:t>
            </a:r>
            <a:r>
              <a:rPr lang="en-GB" dirty="0" smtClean="0"/>
              <a:t>Cleaning </a:t>
            </a:r>
            <a:r>
              <a:rPr lang="en-GB" dirty="0"/>
              <a:t>and preparing textual data.</a:t>
            </a:r>
          </a:p>
          <a:p>
            <a:pPr lvl="1"/>
            <a:r>
              <a:rPr lang="en-GB" u="sng" dirty="0"/>
              <a:t>Tokenization: </a:t>
            </a:r>
            <a:r>
              <a:rPr lang="en-GB" dirty="0" smtClean="0"/>
              <a:t>Break down </a:t>
            </a:r>
            <a:r>
              <a:rPr lang="en-GB" dirty="0"/>
              <a:t>text into individual tokens or words.</a:t>
            </a:r>
          </a:p>
          <a:p>
            <a:pPr lvl="1"/>
            <a:r>
              <a:rPr lang="en-GB" u="sng" dirty="0"/>
              <a:t>Part-of-Speech Tagging: </a:t>
            </a:r>
            <a:r>
              <a:rPr lang="en-GB" dirty="0"/>
              <a:t>Identifies the grammatical tags of each word in a sentence.</a:t>
            </a:r>
          </a:p>
          <a:p>
            <a:pPr lvl="1"/>
            <a:r>
              <a:rPr lang="en-GB" u="sng" dirty="0"/>
              <a:t>Named Entity Recognition: </a:t>
            </a:r>
            <a:r>
              <a:rPr lang="en-GB" dirty="0"/>
              <a:t>Extracts entities such as names, organizations, and locations from text.</a:t>
            </a:r>
          </a:p>
          <a:p>
            <a:pPr lvl="1"/>
            <a:r>
              <a:rPr lang="en-GB" u="sng" dirty="0" smtClean="0"/>
              <a:t>Language </a:t>
            </a:r>
            <a:r>
              <a:rPr lang="en-GB" u="sng" dirty="0"/>
              <a:t>Detection: </a:t>
            </a:r>
            <a:r>
              <a:rPr lang="en-GB" dirty="0"/>
              <a:t>Identifies the language of a text document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6" name="Picture 2" descr="Hindustan Petroleum png images | PNGWi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960" b="89920" l="29022" r="720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08" t="17259" r="32400" b="16063"/>
          <a:stretch/>
        </p:blipFill>
        <p:spPr bwMode="auto">
          <a:xfrm>
            <a:off x="11244263" y="0"/>
            <a:ext cx="947737" cy="120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Introduction to NLTK library in Python | by Uzair Adamjee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393" y="1552574"/>
            <a:ext cx="3539772" cy="385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15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125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675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2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675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250"/>
                            </p:stCondLst>
                            <p:childTnLst>
                              <p:par>
                                <p:cTn id="3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275"/>
                            </p:stCondLst>
                            <p:childTnLst>
                              <p:par>
                                <p:cTn id="3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650"/>
                            </p:stCondLst>
                            <p:childTnLst>
                              <p:par>
                                <p:cTn id="4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25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b="1" u="sng" dirty="0"/>
              <a:t>APIs</a:t>
            </a:r>
            <a:endParaRPr lang="en-IN" sz="6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87789" cy="490174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Definition:</a:t>
            </a:r>
          </a:p>
          <a:p>
            <a:pPr lvl="1"/>
            <a:r>
              <a:rPr lang="en-GB" dirty="0"/>
              <a:t>API </a:t>
            </a:r>
            <a:r>
              <a:rPr lang="en-GB" dirty="0" smtClean="0">
                <a:sym typeface="Wingdings" panose="05000000000000000000" pitchFamily="2" charset="2"/>
              </a:rPr>
              <a:t> </a:t>
            </a:r>
            <a:r>
              <a:rPr lang="en-GB" dirty="0" smtClean="0"/>
              <a:t>Application </a:t>
            </a:r>
            <a:r>
              <a:rPr lang="en-GB" dirty="0"/>
              <a:t>Programming Interface.</a:t>
            </a:r>
          </a:p>
          <a:p>
            <a:pPr lvl="1"/>
            <a:r>
              <a:rPr lang="en-GB" dirty="0"/>
              <a:t>An API is a set of rules and protocols that allows different software applications to communicate with each other.</a:t>
            </a:r>
          </a:p>
          <a:p>
            <a:pPr lvl="1"/>
            <a:r>
              <a:rPr lang="en-GB" dirty="0"/>
              <a:t>It enables developers to access and use the functionalities of another application, service, or platform.</a:t>
            </a:r>
          </a:p>
          <a:p>
            <a:r>
              <a:rPr lang="en-GB" dirty="0" smtClean="0"/>
              <a:t>Purpose </a:t>
            </a:r>
            <a:r>
              <a:rPr lang="en-GB" dirty="0"/>
              <a:t>of APIs:</a:t>
            </a:r>
          </a:p>
          <a:p>
            <a:pPr marL="457200" lvl="1" indent="0">
              <a:buNone/>
            </a:pPr>
            <a:r>
              <a:rPr lang="en-GB" dirty="0"/>
              <a:t>Facilitate </a:t>
            </a:r>
            <a:r>
              <a:rPr lang="en-GB" dirty="0" smtClean="0"/>
              <a:t>Integration,  Expand Functionality,  Enhance </a:t>
            </a:r>
            <a:r>
              <a:rPr lang="en-GB" dirty="0"/>
              <a:t>User Experience</a:t>
            </a:r>
            <a:r>
              <a:rPr lang="en-GB" dirty="0" smtClean="0"/>
              <a:t>:</a:t>
            </a:r>
            <a:endParaRPr lang="en-GB" dirty="0"/>
          </a:p>
          <a:p>
            <a:r>
              <a:rPr lang="en-GB" dirty="0"/>
              <a:t>Types of APIs:</a:t>
            </a:r>
          </a:p>
          <a:p>
            <a:pPr marL="457200" lvl="1" indent="0">
              <a:buNone/>
            </a:pPr>
            <a:r>
              <a:rPr lang="en-GB" dirty="0"/>
              <a:t>Web </a:t>
            </a:r>
            <a:r>
              <a:rPr lang="en-GB" dirty="0" smtClean="0"/>
              <a:t>APIs,  Library </a:t>
            </a:r>
            <a:r>
              <a:rPr lang="en-GB" dirty="0"/>
              <a:t>or Framework </a:t>
            </a:r>
            <a:r>
              <a:rPr lang="en-GB" dirty="0" smtClean="0"/>
              <a:t>APIs,  Operating </a:t>
            </a:r>
            <a:r>
              <a:rPr lang="en-GB" dirty="0"/>
              <a:t>System </a:t>
            </a:r>
            <a:r>
              <a:rPr lang="en-GB" dirty="0" smtClean="0"/>
              <a:t>APIs</a:t>
            </a:r>
            <a:endParaRPr lang="en-GB" dirty="0"/>
          </a:p>
          <a:p>
            <a:r>
              <a:rPr lang="en-GB" dirty="0"/>
              <a:t>Common API Use Cases:</a:t>
            </a:r>
          </a:p>
          <a:p>
            <a:pPr marL="457200" lvl="1" indent="0">
              <a:buNone/>
            </a:pPr>
            <a:r>
              <a:rPr lang="en-GB" dirty="0"/>
              <a:t>Social Media </a:t>
            </a:r>
            <a:r>
              <a:rPr lang="en-GB" dirty="0" smtClean="0"/>
              <a:t>Integration,  Payment Gateways,  Mapping </a:t>
            </a:r>
            <a:r>
              <a:rPr lang="en-GB" dirty="0"/>
              <a:t>and Geolocation</a:t>
            </a:r>
            <a:r>
              <a:rPr lang="en-GB" dirty="0" smtClean="0"/>
              <a:t>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14" b="100000" l="2817" r="89789">
                        <a14:foregroundMark x1="36972" y1="42804" x2="38028" y2="45756"/>
                        <a14:foregroundMark x1="57746" y1="41697" x2="50704" y2="43173"/>
                      </a14:backgroundRemoval>
                    </a14:imgEffect>
                  </a14:imgLayer>
                </a14:imgProps>
              </a:ext>
            </a:extLst>
          </a:blip>
          <a:srcRect l="9597" t="9262" r="8310" b="6225"/>
          <a:stretch/>
        </p:blipFill>
        <p:spPr>
          <a:xfrm>
            <a:off x="8455216" y="2139133"/>
            <a:ext cx="3566968" cy="3504021"/>
          </a:xfrm>
          <a:prstGeom prst="rect">
            <a:avLst/>
          </a:prstGeom>
        </p:spPr>
      </p:pic>
      <p:pic>
        <p:nvPicPr>
          <p:cNvPr id="5" name="Picture 2" descr="Hindustan Petroleum png images | PNGWi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2960" b="89920" l="29022" r="720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08" t="17259" r="32400" b="16063"/>
          <a:stretch/>
        </p:blipFill>
        <p:spPr bwMode="auto">
          <a:xfrm>
            <a:off x="11244263" y="0"/>
            <a:ext cx="947737" cy="120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02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75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75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900"/>
                            </p:stCondLst>
                            <p:childTnLst>
                              <p:par>
                                <p:cTn id="3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425"/>
                            </p:stCondLst>
                            <p:childTnLst>
                              <p:par>
                                <p:cTn id="3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900"/>
                            </p:stCondLst>
                            <p:childTnLst>
                              <p:par>
                                <p:cTn id="4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575"/>
                            </p:stCondLst>
                            <p:childTnLst>
                              <p:par>
                                <p:cTn id="4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4325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451" y="1775914"/>
            <a:ext cx="10515600" cy="3266349"/>
          </a:xfrm>
        </p:spPr>
        <p:txBody>
          <a:bodyPr>
            <a:noAutofit/>
          </a:bodyPr>
          <a:lstStyle/>
          <a:p>
            <a:pPr algn="ctr"/>
            <a:r>
              <a:rPr lang="en-GB" sz="1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 </a:t>
            </a:r>
            <a:r>
              <a:rPr lang="en-GB" sz="1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br>
              <a:rPr lang="en-GB" sz="1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br>
              <a:rPr lang="en-GB" sz="1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ANSWERING</a:t>
            </a:r>
            <a:endParaRPr lang="en-IN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Hindustan Petroleum png images | PNGWi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960" b="89920" l="29022" r="720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08" t="17259" r="32400" b="16063"/>
          <a:stretch/>
        </p:blipFill>
        <p:spPr bwMode="auto">
          <a:xfrm>
            <a:off x="11244263" y="0"/>
            <a:ext cx="947737" cy="120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28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b="1" u="sng" dirty="0"/>
              <a:t>Project</a:t>
            </a:r>
            <a:r>
              <a:rPr lang="en-IN" b="1" dirty="0" smtClean="0"/>
              <a:t> </a:t>
            </a:r>
            <a:r>
              <a:rPr lang="en-IN" sz="6000" b="1" u="sng" dirty="0"/>
              <a:t>Overview</a:t>
            </a:r>
            <a:r>
              <a:rPr lang="en-IN" b="1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8" y="1722393"/>
            <a:ext cx="7012579" cy="4686141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The </a:t>
            </a:r>
            <a:r>
              <a:rPr lang="en-IN" dirty="0"/>
              <a:t>PDF Question Answering System </a:t>
            </a:r>
            <a:endParaRPr lang="en-IN" dirty="0" smtClean="0"/>
          </a:p>
          <a:p>
            <a:r>
              <a:rPr lang="en-IN" dirty="0" smtClean="0"/>
              <a:t>Main Function </a:t>
            </a:r>
            <a:r>
              <a:rPr lang="en-IN" dirty="0" smtClean="0">
                <a:sym typeface="Wingdings" panose="05000000000000000000" pitchFamily="2" charset="2"/>
              </a:rPr>
              <a:t> A</a:t>
            </a:r>
            <a:r>
              <a:rPr lang="en-IN" dirty="0" smtClean="0"/>
              <a:t>ssist </a:t>
            </a:r>
            <a:r>
              <a:rPr lang="en-IN" dirty="0"/>
              <a:t>users in extracting relevant answers from PDF documents based on their questions</a:t>
            </a:r>
            <a:r>
              <a:rPr lang="en-IN" dirty="0" smtClean="0"/>
              <a:t>.</a:t>
            </a:r>
          </a:p>
          <a:p>
            <a:r>
              <a:rPr lang="en-IN" dirty="0" smtClean="0"/>
              <a:t>GUI </a:t>
            </a:r>
            <a:r>
              <a:rPr lang="en-IN" dirty="0" smtClean="0">
                <a:sym typeface="Wingdings" panose="05000000000000000000" pitchFamily="2" charset="2"/>
              </a:rPr>
              <a:t> I</a:t>
            </a:r>
            <a:r>
              <a:rPr lang="en-IN" dirty="0" smtClean="0"/>
              <a:t>nput user questions,</a:t>
            </a:r>
          </a:p>
          <a:p>
            <a:pPr marL="0" indent="0">
              <a:buNone/>
            </a:pPr>
            <a:r>
              <a:rPr lang="en-IN" dirty="0" smtClean="0"/>
              <a:t>	     </a:t>
            </a:r>
            <a:r>
              <a:rPr lang="en-IN" dirty="0"/>
              <a:t>load PDF files or </a:t>
            </a:r>
            <a:r>
              <a:rPr lang="en-IN" dirty="0" smtClean="0"/>
              <a:t>folders,</a:t>
            </a:r>
          </a:p>
          <a:p>
            <a:pPr marL="0" indent="0">
              <a:buNone/>
            </a:pPr>
            <a:r>
              <a:rPr lang="en-IN" dirty="0"/>
              <a:t>	 </a:t>
            </a:r>
            <a:r>
              <a:rPr lang="en-IN" dirty="0" smtClean="0"/>
              <a:t>    Retrieve </a:t>
            </a:r>
            <a:r>
              <a:rPr lang="en-IN" dirty="0"/>
              <a:t>the most relevant answers </a:t>
            </a:r>
            <a:r>
              <a:rPr lang="en-IN" dirty="0" smtClean="0"/>
              <a:t>	     from </a:t>
            </a:r>
            <a:r>
              <a:rPr lang="en-IN" dirty="0"/>
              <a:t>the documents.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     Search the </a:t>
            </a:r>
            <a:r>
              <a:rPr lang="en-IN" dirty="0"/>
              <a:t>keywords/questions on </a:t>
            </a:r>
            <a:r>
              <a:rPr lang="en-IN" dirty="0" smtClean="0"/>
              <a:t>	   	     internet </a:t>
            </a:r>
            <a:r>
              <a:rPr lang="en-IN" dirty="0"/>
              <a:t>via Search on Wikipedia &amp; </a:t>
            </a:r>
            <a:r>
              <a:rPr lang="en-IN" dirty="0" smtClean="0"/>
              <a:t>	     Search </a:t>
            </a:r>
            <a:r>
              <a:rPr lang="en-IN" dirty="0"/>
              <a:t>on Google buttons.</a:t>
            </a:r>
          </a:p>
          <a:p>
            <a:endParaRPr lang="en-IN" dirty="0"/>
          </a:p>
        </p:txBody>
      </p:sp>
      <p:pic>
        <p:nvPicPr>
          <p:cNvPr id="3076" name="Picture 4" descr="Adobe Acrobat Reader: Edit PDF - Apps on Google Pl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537" y="900703"/>
            <a:ext cx="2862943" cy="28629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96" b="89899" l="988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24207" y="4299224"/>
            <a:ext cx="4249646" cy="2077605"/>
          </a:xfrm>
          <a:prstGeom prst="rect">
            <a:avLst/>
          </a:prstGeom>
        </p:spPr>
      </p:pic>
      <p:pic>
        <p:nvPicPr>
          <p:cNvPr id="6" name="Picture 2" descr="Hindustan Petroleum png images | PNGWi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2960" b="89920" l="29022" r="720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08" t="17259" r="32400" b="16063"/>
          <a:stretch/>
        </p:blipFill>
        <p:spPr bwMode="auto">
          <a:xfrm>
            <a:off x="11244263" y="0"/>
            <a:ext cx="947737" cy="120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24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65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5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15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7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3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9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95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1433"/>
            <a:ext cx="10515600" cy="1325563"/>
          </a:xfrm>
        </p:spPr>
        <p:txBody>
          <a:bodyPr/>
          <a:lstStyle/>
          <a:p>
            <a:r>
              <a:rPr lang="en-GB" sz="6000" b="1" u="sng" dirty="0"/>
              <a:t>Working</a:t>
            </a:r>
            <a:endParaRPr lang="en-IN" sz="6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237" y="1546996"/>
            <a:ext cx="10677526" cy="4762364"/>
          </a:xfrm>
        </p:spPr>
        <p:txBody>
          <a:bodyPr>
            <a:noAutofit/>
          </a:bodyPr>
          <a:lstStyle/>
          <a:p>
            <a:r>
              <a:rPr lang="en-GB" u="sng" dirty="0"/>
              <a:t>PDF Loading: </a:t>
            </a:r>
            <a:r>
              <a:rPr lang="en-GB" u="sng" dirty="0" smtClean="0"/>
              <a:t> </a:t>
            </a:r>
            <a:r>
              <a:rPr lang="en-GB" sz="2400" dirty="0" smtClean="0"/>
              <a:t>load </a:t>
            </a:r>
            <a:r>
              <a:rPr lang="en-GB" sz="2400" dirty="0"/>
              <a:t>PDF files or folders containing multiple PDFs. 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 smtClean="0"/>
              <a:t>	      extracts </a:t>
            </a:r>
            <a:r>
              <a:rPr lang="en-GB" sz="2400" dirty="0"/>
              <a:t>text from the PDFs using the PyPDF2 library, </a:t>
            </a:r>
            <a:endParaRPr lang="en-GB" sz="2400" dirty="0" smtClean="0"/>
          </a:p>
          <a:p>
            <a:pPr marL="0" indent="0">
              <a:buNone/>
            </a:pPr>
            <a:endParaRPr lang="en-GB" sz="2400" dirty="0" smtClean="0"/>
          </a:p>
          <a:p>
            <a:r>
              <a:rPr lang="en-GB" u="sng" dirty="0" smtClean="0"/>
              <a:t>Text </a:t>
            </a:r>
            <a:r>
              <a:rPr lang="en-GB" u="sng" dirty="0"/>
              <a:t>Pre-processing: </a:t>
            </a:r>
            <a:r>
              <a:rPr lang="en-GB" u="sng" dirty="0" smtClean="0"/>
              <a:t> </a:t>
            </a:r>
            <a:r>
              <a:rPr lang="en-GB" sz="2400" dirty="0" smtClean="0"/>
              <a:t>pre-processing </a:t>
            </a:r>
            <a:r>
              <a:rPr lang="en-GB" sz="2400" dirty="0"/>
              <a:t>using natural language processing </a:t>
            </a:r>
            <a:r>
              <a:rPr lang="en-GB" sz="2400" dirty="0" smtClean="0"/>
              <a:t>			             techniques </a:t>
            </a:r>
            <a:r>
              <a:rPr lang="en-GB" sz="2400" dirty="0"/>
              <a:t>from the NLTK library. </a:t>
            </a:r>
          </a:p>
          <a:p>
            <a:pPr marL="0" indent="0">
              <a:buNone/>
            </a:pPr>
            <a:r>
              <a:rPr lang="en-GB" sz="2400" dirty="0" smtClean="0"/>
              <a:t>		             It tokenizes the text into sentences and words. </a:t>
            </a:r>
          </a:p>
          <a:p>
            <a:pPr marL="0" indent="0">
              <a:buNone/>
            </a:pPr>
            <a:endParaRPr lang="en-GB" sz="2400" dirty="0" smtClean="0"/>
          </a:p>
          <a:p>
            <a:r>
              <a:rPr lang="en-GB" u="sng" dirty="0" smtClean="0"/>
              <a:t>Question </a:t>
            </a:r>
            <a:r>
              <a:rPr lang="en-GB" u="sng" dirty="0"/>
              <a:t>Answering: </a:t>
            </a:r>
            <a:r>
              <a:rPr lang="en-GB" sz="2400" dirty="0"/>
              <a:t>Users can input questions into the system. 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 smtClean="0"/>
              <a:t>	          The </a:t>
            </a:r>
            <a:r>
              <a:rPr lang="en-GB" sz="2400" dirty="0"/>
              <a:t>system matches questions with pre-processed sentences </a:t>
            </a:r>
            <a:r>
              <a:rPr lang="en-GB" sz="2400" dirty="0" smtClean="0"/>
              <a:t>		          from PDF </a:t>
            </a:r>
            <a:r>
              <a:rPr lang="en-GB" sz="2400" dirty="0"/>
              <a:t>documents based on word overlap. 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4685" y="1389243"/>
            <a:ext cx="2921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5" name="Picture 2" descr="Hindustan Petroleum png images | PNGWi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960" b="89920" l="29022" r="720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08" t="17259" r="32400" b="16063"/>
          <a:stretch/>
        </p:blipFill>
        <p:spPr bwMode="auto">
          <a:xfrm>
            <a:off x="11244263" y="0"/>
            <a:ext cx="947737" cy="120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50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3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225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45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025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692" y="414835"/>
            <a:ext cx="11305358" cy="5855336"/>
          </a:xfrm>
        </p:spPr>
        <p:txBody>
          <a:bodyPr>
            <a:normAutofit/>
          </a:bodyPr>
          <a:lstStyle/>
          <a:p>
            <a:r>
              <a:rPr lang="en-GB" u="sng" dirty="0" smtClean="0"/>
              <a:t>Summarize PDF </a:t>
            </a:r>
            <a:r>
              <a:rPr lang="en-GB" u="sng" dirty="0"/>
              <a:t>Function: </a:t>
            </a:r>
            <a:r>
              <a:rPr lang="en-GB" u="sng" dirty="0" smtClean="0"/>
              <a:t>E</a:t>
            </a:r>
            <a:r>
              <a:rPr lang="en-GB" dirty="0" smtClean="0"/>
              <a:t>xtracts </a:t>
            </a:r>
            <a:r>
              <a:rPr lang="en-GB" dirty="0"/>
              <a:t>text from a PDF file and generates a </a:t>
            </a:r>
            <a:r>
              <a:rPr lang="en-GB" dirty="0" smtClean="0"/>
              <a:t>			summary </a:t>
            </a:r>
            <a:r>
              <a:rPr lang="en-GB" dirty="0"/>
              <a:t>using a summarizer object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r>
              <a:rPr lang="en-GB" u="sng" dirty="0"/>
              <a:t>Error Handling: </a:t>
            </a:r>
            <a:r>
              <a:rPr lang="en-GB" dirty="0"/>
              <a:t>Error handling displays appropriate messages if exceptions </a:t>
            </a:r>
            <a:r>
              <a:rPr lang="en-GB" dirty="0" smtClean="0"/>
              <a:t>		occur.</a:t>
            </a:r>
          </a:p>
          <a:p>
            <a:endParaRPr lang="en-GB" dirty="0"/>
          </a:p>
          <a:p>
            <a:r>
              <a:rPr lang="en-GB" u="sng" dirty="0"/>
              <a:t>GUI: </a:t>
            </a:r>
            <a:r>
              <a:rPr lang="en-GB" dirty="0" err="1" smtClean="0"/>
              <a:t>tkinter</a:t>
            </a:r>
            <a:r>
              <a:rPr lang="en-GB" dirty="0" smtClean="0"/>
              <a:t> </a:t>
            </a:r>
            <a:r>
              <a:rPr lang="en-GB" dirty="0"/>
              <a:t>library enables easy file selection, question input, answer </a:t>
            </a:r>
            <a:r>
              <a:rPr lang="en-GB" dirty="0" smtClean="0"/>
              <a:t>		display</a:t>
            </a:r>
            <a:r>
              <a:rPr lang="en-GB" dirty="0"/>
              <a:t>, r</a:t>
            </a:r>
            <a:r>
              <a:rPr lang="en-GB" dirty="0" smtClean="0"/>
              <a:t>esult clearing, text to voice, summarize pdf, search on 			Wikipedia, search on Google.</a:t>
            </a:r>
          </a:p>
          <a:p>
            <a:endParaRPr lang="en-GB" u="sng" dirty="0"/>
          </a:p>
          <a:p>
            <a:r>
              <a:rPr lang="en-GB" u="sng" dirty="0"/>
              <a:t>Additional Modules: </a:t>
            </a:r>
            <a:r>
              <a:rPr lang="en-GB" dirty="0"/>
              <a:t>Import necessary modules like </a:t>
            </a:r>
            <a:r>
              <a:rPr lang="en-GB" dirty="0" err="1"/>
              <a:t>messagebox</a:t>
            </a:r>
            <a:r>
              <a:rPr lang="en-GB" dirty="0"/>
              <a:t> to handle </a:t>
            </a:r>
            <a:r>
              <a:rPr lang="en-GB" dirty="0" smtClean="0"/>
              <a:t>		additional </a:t>
            </a:r>
            <a:r>
              <a:rPr lang="en-GB" dirty="0"/>
              <a:t>exceptions specific to your use case.</a:t>
            </a:r>
          </a:p>
          <a:p>
            <a:endParaRPr lang="en-IN" dirty="0"/>
          </a:p>
        </p:txBody>
      </p:sp>
      <p:pic>
        <p:nvPicPr>
          <p:cNvPr id="4" name="Picture 2" descr="Hindustan Petroleum png images | PNGWi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960" b="89920" l="29022" r="720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08" t="17259" r="32400" b="16063"/>
          <a:stretch/>
        </p:blipFill>
        <p:spPr bwMode="auto">
          <a:xfrm>
            <a:off x="11244263" y="0"/>
            <a:ext cx="947737" cy="120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94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425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5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675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5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08017" y="2964633"/>
            <a:ext cx="10515600" cy="32663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SAP</a:t>
            </a:r>
          </a:p>
          <a:p>
            <a:pPr algn="ctr"/>
            <a:r>
              <a:rPr lang="en-GB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GB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Systems, Applications, and Products}</a:t>
            </a:r>
          </a:p>
          <a:p>
            <a:pPr algn="ctr"/>
            <a:endParaRPr lang="en-IN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825240" y="610009"/>
            <a:ext cx="4881154" cy="591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CASE STUDY }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Hindustan Petroleum png images | PNGWi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960" b="89920" l="29022" r="720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08" t="17259" r="32400" b="16063"/>
          <a:stretch/>
        </p:blipFill>
        <p:spPr bwMode="auto">
          <a:xfrm>
            <a:off x="11244263" y="0"/>
            <a:ext cx="947737" cy="120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07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518" y="0"/>
            <a:ext cx="10515600" cy="1325563"/>
          </a:xfrm>
        </p:spPr>
        <p:txBody>
          <a:bodyPr/>
          <a:lstStyle/>
          <a:p>
            <a:r>
              <a:rPr lang="en-GB" sz="6000" b="1" u="sng" dirty="0"/>
              <a:t>SAP</a:t>
            </a:r>
            <a:r>
              <a:rPr lang="en-GB" dirty="0" smtClean="0"/>
              <a:t> </a:t>
            </a:r>
            <a:r>
              <a:rPr lang="en-GB" sz="6000" b="1" u="sng" dirty="0"/>
              <a:t>Overview</a:t>
            </a:r>
            <a:endParaRPr lang="en-IN" sz="6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530" y="1388922"/>
            <a:ext cx="8964706" cy="5532437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SAP </a:t>
            </a:r>
            <a:r>
              <a:rPr lang="en-GB" dirty="0" smtClean="0">
                <a:sym typeface="Wingdings" panose="05000000000000000000" pitchFamily="2" charset="2"/>
              </a:rPr>
              <a:t> </a:t>
            </a:r>
            <a:r>
              <a:rPr lang="en-GB" dirty="0" smtClean="0"/>
              <a:t>Systems</a:t>
            </a:r>
            <a:r>
              <a:rPr lang="en-GB" dirty="0"/>
              <a:t>, Applications, and </a:t>
            </a:r>
            <a:r>
              <a:rPr lang="en-GB" dirty="0" smtClean="0"/>
              <a:t>Products</a:t>
            </a:r>
          </a:p>
          <a:p>
            <a:endParaRPr lang="en-GB" sz="500" dirty="0" smtClean="0"/>
          </a:p>
          <a:p>
            <a:r>
              <a:rPr lang="en-GB" dirty="0" smtClean="0"/>
              <a:t>support </a:t>
            </a:r>
            <a:r>
              <a:rPr lang="en-GB" dirty="0"/>
              <a:t>various business functions</a:t>
            </a:r>
            <a:r>
              <a:rPr lang="en-GB" dirty="0" smtClean="0"/>
              <a:t>.</a:t>
            </a:r>
          </a:p>
          <a:p>
            <a:endParaRPr lang="en-GB" sz="500" dirty="0"/>
          </a:p>
          <a:p>
            <a:r>
              <a:rPr lang="en-GB" dirty="0" smtClean="0"/>
              <a:t>streamline </a:t>
            </a:r>
            <a:r>
              <a:rPr lang="en-GB" dirty="0"/>
              <a:t>operations, improve efficiency, and drive growth</a:t>
            </a:r>
            <a:r>
              <a:rPr lang="en-GB" dirty="0" smtClean="0"/>
              <a:t>.</a:t>
            </a:r>
          </a:p>
          <a:p>
            <a:endParaRPr lang="en-GB" sz="500" dirty="0"/>
          </a:p>
          <a:p>
            <a:r>
              <a:rPr lang="en-GB" dirty="0"/>
              <a:t>The software provides integrated functionalities for seamless information flow across departments</a:t>
            </a:r>
            <a:r>
              <a:rPr lang="en-GB" dirty="0" smtClean="0"/>
              <a:t>.</a:t>
            </a:r>
          </a:p>
          <a:p>
            <a:endParaRPr lang="en-GB" sz="500" dirty="0"/>
          </a:p>
          <a:p>
            <a:pPr algn="just">
              <a:spcBef>
                <a:spcPts val="0"/>
              </a:spcBef>
            </a:pPr>
            <a:r>
              <a:rPr lang="en-GB" dirty="0"/>
              <a:t>Key modules </a:t>
            </a:r>
            <a:r>
              <a:rPr lang="en-GB" dirty="0" smtClean="0"/>
              <a:t>include:-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GB" sz="2400" dirty="0" smtClean="0"/>
              <a:t>	FI/CO ,  SD ,  MM ,  HCM ,  PP ,  CRM ,  and more.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GB" sz="500" dirty="0" smtClean="0"/>
          </a:p>
          <a:p>
            <a:r>
              <a:rPr lang="en-GB" dirty="0" smtClean="0"/>
              <a:t>SAP is widely used by organizations worldwide to optimize their business processes and achieve operational excellence.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9832" y1="6780" x2="79832" y2="6780"/>
                        <a14:foregroundMark x1="79832" y1="6780" x2="5882" y2="91525"/>
                        <a14:foregroundMark x1="5042" y1="10169" x2="50420" y2="6780"/>
                        <a14:foregroundMark x1="6723" y1="59322" x2="31092" y2="84746"/>
                        <a14:foregroundMark x1="63025" y1="69492" x2="32773" y2="91525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94735" y="2354635"/>
            <a:ext cx="3997266" cy="1981838"/>
          </a:xfrm>
          <a:prstGeom prst="rect">
            <a:avLst/>
          </a:prstGeom>
        </p:spPr>
      </p:pic>
      <p:pic>
        <p:nvPicPr>
          <p:cNvPr id="6" name="Picture 2" descr="Hindustan Petroleum png images | PNGWi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2960" b="89920" l="29022" r="720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08" t="17259" r="32400" b="16063"/>
          <a:stretch/>
        </p:blipFill>
        <p:spPr bwMode="auto">
          <a:xfrm>
            <a:off x="11244263" y="0"/>
            <a:ext cx="947737" cy="120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25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50"/>
                            </p:stCondLst>
                            <p:childTnLst>
                              <p:par>
                                <p:cTn id="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7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30"/>
                            </p:stCondLst>
                            <p:childTnLst>
                              <p:par>
                                <p:cTn id="3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470"/>
                            </p:stCondLst>
                            <p:childTnLst>
                              <p:par>
                                <p:cTn id="3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230"/>
                            </p:stCondLst>
                            <p:childTnLst>
                              <p:par>
                                <p:cTn id="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230"/>
                            </p:stCondLst>
                            <p:childTnLst>
                              <p:par>
                                <p:cTn id="5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4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670"/>
                            </p:stCondLst>
                            <p:childTnLst>
                              <p:par>
                                <p:cTn id="58" presetID="1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6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759</Words>
  <Application>Microsoft Office PowerPoint</Application>
  <PresentationFormat>Widescreen</PresentationFormat>
  <Paragraphs>125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NLTK  &amp; APIs</vt:lpstr>
      <vt:lpstr>Introduction</vt:lpstr>
      <vt:lpstr>APIs</vt:lpstr>
      <vt:lpstr>PDF QUESTION &amp; ANSWERING</vt:lpstr>
      <vt:lpstr>Project Overview:</vt:lpstr>
      <vt:lpstr>Working</vt:lpstr>
      <vt:lpstr>PowerPoint Presentation</vt:lpstr>
      <vt:lpstr>PowerPoint Presentation</vt:lpstr>
      <vt:lpstr>SAP Overview</vt:lpstr>
      <vt:lpstr>SAP Architecture Components</vt:lpstr>
      <vt:lpstr>Why Can’t We Use LLM  API’s For Free</vt:lpstr>
      <vt:lpstr>PowerPoint Presentation</vt:lpstr>
      <vt:lpstr>Integrating ChatGPT with your Whatsapp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 &amp; APIs</dc:title>
  <dc:creator>RAJ</dc:creator>
  <cp:lastModifiedBy>RAJ</cp:lastModifiedBy>
  <cp:revision>86</cp:revision>
  <dcterms:created xsi:type="dcterms:W3CDTF">2023-06-19T04:11:00Z</dcterms:created>
  <dcterms:modified xsi:type="dcterms:W3CDTF">2023-06-22T06:01:07Z</dcterms:modified>
</cp:coreProperties>
</file>