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57" r:id="rId2"/>
    <p:sldId id="293" r:id="rId3"/>
    <p:sldId id="294" r:id="rId4"/>
    <p:sldId id="295" r:id="rId5"/>
    <p:sldId id="298" r:id="rId6"/>
    <p:sldId id="297" r:id="rId7"/>
    <p:sldId id="300" r:id="rId8"/>
    <p:sldId id="301" r:id="rId9"/>
    <p:sldId id="305" r:id="rId10"/>
    <p:sldId id="302" r:id="rId11"/>
    <p:sldId id="306" r:id="rId12"/>
    <p:sldId id="303"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874" y="77"/>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37.03704" units="1/cm"/>
          <inkml:channelProperty channel="Y" name="resolution" value="37.5" units="1/cm"/>
          <inkml:channelProperty channel="T" name="resolution" value="1" units="1/dev"/>
        </inkml:channelProperties>
      </inkml:inkSource>
      <inkml:timestamp xml:id="ts0" timeString="2025-02-03T08:31:37.287"/>
    </inkml:context>
    <inkml:brush xml:id="br0">
      <inkml:brushProperty name="width" value="0.26667" units="cm"/>
      <inkml:brushProperty name="height" value="0.53333" units="cm"/>
      <inkml:brushProperty name="color" value="#FFFFFF"/>
      <inkml:brushProperty name="tip" value="rectangle"/>
      <inkml:brushProperty name="rasterOp" value="maskPen"/>
      <inkml:brushProperty name="fitToCurve" value="1"/>
    </inkml:brush>
  </inkml:definitions>
  <inkml:trace contextRef="#ctx0" brushRef="#br0">-1 119 0,'46'0'62,"187"0"-46,-46 0-16,116 0 15,-117-47-15,-23 47 16,-139 0 0,45-23-16,95 0 15,-71 23-15,-23 0 16,-24-24-16,-46 1 16,-46 23 109,-141 23-110,71 1-15,46-24 16,-23 70-1,46-47 1,24-23-16,-47 0 16,23 47-16</inkml:trace>
</inkml:ink>
</file>

<file path=ppt/ink/ink10.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37.03704" units="1/cm"/>
          <inkml:channelProperty channel="Y" name="resolution" value="37.5" units="1/cm"/>
          <inkml:channelProperty channel="T" name="resolution" value="1" units="1/dev"/>
        </inkml:channelProperties>
      </inkml:inkSource>
      <inkml:timestamp xml:id="ts0" timeString="2025-02-03T08:31:43.390"/>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0 0 0</inkml:trace>
</inkml:ink>
</file>

<file path=ppt/ink/ink11.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37.03704" units="1/cm"/>
          <inkml:channelProperty channel="Y" name="resolution" value="37.5" units="1/cm"/>
          <inkml:channelProperty channel="T" name="resolution" value="1" units="1/dev"/>
        </inkml:channelProperties>
      </inkml:inkSource>
      <inkml:timestamp xml:id="ts0" timeString="2025-02-03T08:31:44.270"/>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955 591 0,'-23'0'109,"-24"0"-109,-46 46 16,70 1-16,-71 46 15,1 0-15,0-23 16,-24 24-16,24 22 15,0-23-15,23-69 16,47 22-16,23-22 16,-47 22-16,47-139 109,0-70-93,23-94-1,-23 1-15,0 70 16,24 69-16,-1-46 16,24 47-16,-47 92 15,0 1 1,23 46 78,-23 117-79,-23 47-15,-1-48 16,-69 24-16,93-139 15,-23 46-15,23 0 16,-23-1-16,23 1 16,0-46-16,46-71 109,71-186-93,23 47-16,-117 69 15,0 71-15,0-1 16,1 24-16,-24-1 16</inkml:trace>
</inkml:ink>
</file>

<file path=ppt/ink/ink2.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37.03704" units="1/cm"/>
          <inkml:channelProperty channel="Y" name="resolution" value="37.5" units="1/cm"/>
          <inkml:channelProperty channel="T" name="resolution" value="1" units="1/dev"/>
        </inkml:channelProperties>
      </inkml:inkSource>
      <inkml:timestamp xml:id="ts0" timeString="2025-02-03T08:31:37.502"/>
    </inkml:context>
    <inkml:brush xml:id="br0">
      <inkml:brushProperty name="width" value="0.26667" units="cm"/>
      <inkml:brushProperty name="height" value="0.53333" units="cm"/>
      <inkml:brushProperty name="color" value="#FFFFFF"/>
      <inkml:brushProperty name="tip" value="rectangle"/>
      <inkml:brushProperty name="rasterOp" value="maskPen"/>
      <inkml:brushProperty name="fitToCurve" value="1"/>
    </inkml:brush>
  </inkml:definitions>
  <inkml:trace contextRef="#ctx0" brushRef="#br0">0 0 0</inkml:trace>
</inkml:ink>
</file>

<file path=ppt/ink/ink3.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37.03704" units="1/cm"/>
          <inkml:channelProperty channel="Y" name="resolution" value="37.5" units="1/cm"/>
          <inkml:channelProperty channel="T" name="resolution" value="1" units="1/dev"/>
        </inkml:channelProperties>
      </inkml:inkSource>
      <inkml:timestamp xml:id="ts0" timeString="2025-02-03T08:31:37.662"/>
    </inkml:context>
    <inkml:brush xml:id="br0">
      <inkml:brushProperty name="width" value="0.26667" units="cm"/>
      <inkml:brushProperty name="height" value="0.53333" units="cm"/>
      <inkml:brushProperty name="color" value="#FFFFFF"/>
      <inkml:brushProperty name="tip" value="rectangle"/>
      <inkml:brushProperty name="rasterOp" value="maskPen"/>
      <inkml:brushProperty name="fitToCurve" value="1"/>
    </inkml:brush>
  </inkml:definitions>
  <inkml:trace contextRef="#ctx0" brushRef="#br0">0 0 0</inkml:trace>
</inkml:ink>
</file>

<file path=ppt/ink/ink4.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37.03704" units="1/cm"/>
          <inkml:channelProperty channel="Y" name="resolution" value="37.5" units="1/cm"/>
          <inkml:channelProperty channel="T" name="resolution" value="1" units="1/dev"/>
        </inkml:channelProperties>
      </inkml:inkSource>
      <inkml:timestamp xml:id="ts0" timeString="2025-02-03T08:31:38.118"/>
    </inkml:context>
    <inkml:brush xml:id="br0">
      <inkml:brushProperty name="width" value="0.26667" units="cm"/>
      <inkml:brushProperty name="height" value="0.53333" units="cm"/>
      <inkml:brushProperty name="color" value="#FFFFFF"/>
      <inkml:brushProperty name="tip" value="rectangle"/>
      <inkml:brushProperty name="rasterOp" value="maskPen"/>
      <inkml:brushProperty name="fitToCurve" value="1"/>
    </inkml:brush>
  </inkml:definitions>
  <inkml:trace contextRef="#ctx0" brushRef="#br0">511 0 0,'-46'23'109,"22"47"-109,-69 0 16,0 69-16,70-115 15,-47 69-15,46-70 16,-22 24 0,-1 23-16,24-24 15,0-46-15,23 24 16</inkml:trace>
</inkml:ink>
</file>

<file path=ppt/ink/ink5.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37.03704" units="1/cm"/>
          <inkml:channelProperty channel="Y" name="resolution" value="37.5" units="1/cm"/>
          <inkml:channelProperty channel="T" name="resolution" value="1" units="1/dev"/>
        </inkml:channelProperties>
      </inkml:inkSource>
      <inkml:timestamp xml:id="ts0" timeString="2025-02-03T08:31:38.334"/>
    </inkml:context>
    <inkml:brush xml:id="br0">
      <inkml:brushProperty name="width" value="0.26667" units="cm"/>
      <inkml:brushProperty name="height" value="0.53333" units="cm"/>
      <inkml:brushProperty name="color" value="#FFFFFF"/>
      <inkml:brushProperty name="tip" value="rectangle"/>
      <inkml:brushProperty name="rasterOp" value="maskPen"/>
      <inkml:brushProperty name="fitToCurve" value="1"/>
    </inkml:brush>
  </inkml:definitions>
  <inkml:trace contextRef="#ctx0" brushRef="#br0">0 0 0</inkml:trace>
</inkml:ink>
</file>

<file path=ppt/ink/ink6.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37.03704" units="1/cm"/>
          <inkml:channelProperty channel="Y" name="resolution" value="37.5" units="1/cm"/>
          <inkml:channelProperty channel="T" name="resolution" value="1" units="1/dev"/>
        </inkml:channelProperties>
      </inkml:inkSource>
      <inkml:timestamp xml:id="ts0" timeString="2025-02-03T08:31:39.222"/>
    </inkml:context>
    <inkml:brush xml:id="br0">
      <inkml:brushProperty name="width" value="0.26667" units="cm"/>
      <inkml:brushProperty name="height" value="0.53333" units="cm"/>
      <inkml:brushProperty name="color" value="#FFFFFF"/>
      <inkml:brushProperty name="tip" value="rectangle"/>
      <inkml:brushProperty name="rasterOp" value="maskPen"/>
      <inkml:brushProperty name="fitToCurve" value="1"/>
    </inkml:brush>
  </inkml:definitions>
  <inkml:trace contextRef="#ctx0" brushRef="#br0">2703 559 0,'24'-70'78,"139"47"-62,93-1-16,24 24 16,23-93-16,-233 93 15,-47 0 1,187 0-16,46 0 16,-70-93-16,-23 70 15,-93 23-15,-46 0 16,-48 0 93,-185 0-93,-211 0-16,164 0 15,-467-117-15,-302 47 16,559 24-16,-47 46 16,-186 0-16,420 0 15,162 0-15,47 0 16,163 0 93,71 0-93,92 0-16,47 0 16,93 70-16,-93-47 15,47 0-15,-24-23 16,-70 24-16,-116 22 15</inkml:trace>
</inkml:ink>
</file>

<file path=ppt/ink/ink7.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37.03704" units="1/cm"/>
          <inkml:channelProperty channel="Y" name="resolution" value="37.5" units="1/cm"/>
          <inkml:channelProperty channel="T" name="resolution" value="1" units="1/dev"/>
        </inkml:channelProperties>
      </inkml:inkSource>
      <inkml:timestamp xml:id="ts0" timeString="2025-02-03T08:31:42.798"/>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70 233 0,'46'0'109,"71"0"-93,-1 23-16,24-23 15,163 0-15,-23 0 16,-1-23-16,1-24 15,-70-23-15,-187 70 16,-23-46 78,0 22-79,-186 24 1,-117 24-16,-93-71 16,46 47-16,117 0 15,140 0 1,-94 0-16,117 0 16,24 0-16,23 0 15,116 0 95,70 0-95,-140 0-15,210 23 16,24-46-16,22 23 15,-139 0-15,-47-23 16,-70 23-16</inkml:trace>
</inkml:ink>
</file>

<file path=ppt/ink/ink8.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37.03704" units="1/cm"/>
          <inkml:channelProperty channel="Y" name="resolution" value="37.5" units="1/cm"/>
          <inkml:channelProperty channel="T" name="resolution" value="1" units="1/dev"/>
        </inkml:channelProperties>
      </inkml:inkSource>
      <inkml:timestamp xml:id="ts0" timeString="2025-02-03T08:31:43.022"/>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0 0 0</inkml:trace>
</inkml:ink>
</file>

<file path=ppt/ink/ink9.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37.03704" units="1/cm"/>
          <inkml:channelProperty channel="Y" name="resolution" value="37.5" units="1/cm"/>
          <inkml:channelProperty channel="T" name="resolution" value="1" units="1/dev"/>
        </inkml:channelProperties>
      </inkml:inkSource>
      <inkml:timestamp xml:id="ts0" timeString="2025-02-03T08:31:43.206"/>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70 0 0,'-24'24'16,"1"-24"-16,0 0 47,23 23-16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AE93D1-3C7B-44C0-8A68-F28ED3EAFC54}" type="datetimeFigureOut">
              <a:rPr lang="en-US" smtClean="0"/>
              <a:pPr/>
              <a:t>3/4/2025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E28DFA-8A55-4AB9-8FAA-44715EDA977A}"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E28DFA-8A55-4AB9-8FAA-44715EDA977A}" type="slidenum">
              <a:rPr lang="en-US" smtClean="0"/>
              <a:pPr/>
              <a:t>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9E28DFA-8A55-4AB9-8FAA-44715EDA977A}" type="slidenum">
              <a:rPr lang="en-US" smtClean="0"/>
              <a:pPr/>
              <a:t>5</a:t>
            </a:fld>
            <a:endParaRPr lang="en-US" dirty="0"/>
          </a:p>
        </p:txBody>
      </p:sp>
    </p:spTree>
    <p:extLst>
      <p:ext uri="{BB962C8B-B14F-4D97-AF65-F5344CB8AC3E}">
        <p14:creationId xmlns:p14="http://schemas.microsoft.com/office/powerpoint/2010/main" val="1765308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3B6F21D-80DF-4BE5-886B-5BC189D64CFC}" type="datetime3">
              <a:rPr lang="en-US" smtClean="0"/>
              <a:pPr/>
              <a:t>4 March 2025</a:t>
            </a:fld>
            <a:endParaRPr lang="en-US" dirty="0"/>
          </a:p>
        </p:txBody>
      </p:sp>
      <p:sp>
        <p:nvSpPr>
          <p:cNvPr id="5" name="Footer Placeholder 4"/>
          <p:cNvSpPr>
            <a:spLocks noGrp="1"/>
          </p:cNvSpPr>
          <p:nvPr>
            <p:ph type="ftr" sz="quarter" idx="11"/>
          </p:nvPr>
        </p:nvSpPr>
        <p:spPr/>
        <p:txBody>
          <a:bodyPr/>
          <a:lstStyle/>
          <a:p>
            <a:r>
              <a:rPr lang="en-US"/>
              <a:t>18IT810 – Project First Review</a:t>
            </a:r>
            <a:endParaRPr lang="en-US" dirty="0"/>
          </a:p>
        </p:txBody>
      </p:sp>
      <p:sp>
        <p:nvSpPr>
          <p:cNvPr id="6" name="Slide Number Placeholder 5"/>
          <p:cNvSpPr>
            <a:spLocks noGrp="1"/>
          </p:cNvSpPr>
          <p:nvPr>
            <p:ph type="sldNum" sz="quarter" idx="12"/>
          </p:nvPr>
        </p:nvSpPr>
        <p:spPr/>
        <p:txBody>
          <a:bodyPr/>
          <a:lstStyle/>
          <a:p>
            <a:fld id="{73313D1A-C5C1-46DD-9AB3-02A8F009D7E1}"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DBC265-63A4-4A8C-AE9A-2A5D4DA77504}" type="datetime3">
              <a:rPr lang="en-US" smtClean="0"/>
              <a:pPr/>
              <a:t>4 March 2025</a:t>
            </a:fld>
            <a:endParaRPr lang="en-US" dirty="0"/>
          </a:p>
        </p:txBody>
      </p:sp>
      <p:sp>
        <p:nvSpPr>
          <p:cNvPr id="5" name="Footer Placeholder 4"/>
          <p:cNvSpPr>
            <a:spLocks noGrp="1"/>
          </p:cNvSpPr>
          <p:nvPr>
            <p:ph type="ftr" sz="quarter" idx="11"/>
          </p:nvPr>
        </p:nvSpPr>
        <p:spPr/>
        <p:txBody>
          <a:bodyPr/>
          <a:lstStyle/>
          <a:p>
            <a:r>
              <a:rPr lang="en-US"/>
              <a:t>18IT810 – Project First Review</a:t>
            </a:r>
            <a:endParaRPr lang="en-US" dirty="0"/>
          </a:p>
        </p:txBody>
      </p:sp>
      <p:sp>
        <p:nvSpPr>
          <p:cNvPr id="6" name="Slide Number Placeholder 5"/>
          <p:cNvSpPr>
            <a:spLocks noGrp="1"/>
          </p:cNvSpPr>
          <p:nvPr>
            <p:ph type="sldNum" sz="quarter" idx="12"/>
          </p:nvPr>
        </p:nvSpPr>
        <p:spPr/>
        <p:txBody>
          <a:bodyPr/>
          <a:lstStyle/>
          <a:p>
            <a:fld id="{73313D1A-C5C1-46DD-9AB3-02A8F009D7E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4E6D9E-FFAC-4445-AF8D-3707EB3E1372}" type="datetime3">
              <a:rPr lang="en-US" smtClean="0"/>
              <a:pPr/>
              <a:t>4 March 2025</a:t>
            </a:fld>
            <a:endParaRPr lang="en-US" dirty="0"/>
          </a:p>
        </p:txBody>
      </p:sp>
      <p:sp>
        <p:nvSpPr>
          <p:cNvPr id="5" name="Footer Placeholder 4"/>
          <p:cNvSpPr>
            <a:spLocks noGrp="1"/>
          </p:cNvSpPr>
          <p:nvPr>
            <p:ph type="ftr" sz="quarter" idx="11"/>
          </p:nvPr>
        </p:nvSpPr>
        <p:spPr/>
        <p:txBody>
          <a:bodyPr/>
          <a:lstStyle/>
          <a:p>
            <a:r>
              <a:rPr lang="en-US"/>
              <a:t>18IT810 – Project First Review</a:t>
            </a:r>
            <a:endParaRPr lang="en-US" dirty="0"/>
          </a:p>
        </p:txBody>
      </p:sp>
      <p:sp>
        <p:nvSpPr>
          <p:cNvPr id="6" name="Slide Number Placeholder 5"/>
          <p:cNvSpPr>
            <a:spLocks noGrp="1"/>
          </p:cNvSpPr>
          <p:nvPr>
            <p:ph type="sldNum" sz="quarter" idx="12"/>
          </p:nvPr>
        </p:nvSpPr>
        <p:spPr/>
        <p:txBody>
          <a:bodyPr/>
          <a:lstStyle/>
          <a:p>
            <a:fld id="{73313D1A-C5C1-46DD-9AB3-02A8F009D7E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1E6C13-1485-4627-ABCF-432239B171E2}" type="datetime3">
              <a:rPr lang="en-US" smtClean="0"/>
              <a:pPr/>
              <a:t>4 March 2025</a:t>
            </a:fld>
            <a:endParaRPr lang="en-US" dirty="0"/>
          </a:p>
        </p:txBody>
      </p:sp>
      <p:sp>
        <p:nvSpPr>
          <p:cNvPr id="5" name="Footer Placeholder 4"/>
          <p:cNvSpPr>
            <a:spLocks noGrp="1"/>
          </p:cNvSpPr>
          <p:nvPr>
            <p:ph type="ftr" sz="quarter" idx="11"/>
          </p:nvPr>
        </p:nvSpPr>
        <p:spPr/>
        <p:txBody>
          <a:bodyPr/>
          <a:lstStyle/>
          <a:p>
            <a:r>
              <a:rPr lang="en-US"/>
              <a:t>18IT810 – Project First Review</a:t>
            </a:r>
            <a:endParaRPr lang="en-US" dirty="0"/>
          </a:p>
        </p:txBody>
      </p:sp>
      <p:sp>
        <p:nvSpPr>
          <p:cNvPr id="6" name="Slide Number Placeholder 5"/>
          <p:cNvSpPr>
            <a:spLocks noGrp="1"/>
          </p:cNvSpPr>
          <p:nvPr>
            <p:ph type="sldNum" sz="quarter" idx="12"/>
          </p:nvPr>
        </p:nvSpPr>
        <p:spPr/>
        <p:txBody>
          <a:bodyPr/>
          <a:lstStyle/>
          <a:p>
            <a:fld id="{73313D1A-C5C1-46DD-9AB3-02A8F009D7E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17BD78-34E3-45FF-A7B1-2AC051525F73}" type="datetime3">
              <a:rPr lang="en-US" smtClean="0"/>
              <a:pPr/>
              <a:t>4 March 2025</a:t>
            </a:fld>
            <a:endParaRPr lang="en-US" dirty="0"/>
          </a:p>
        </p:txBody>
      </p:sp>
      <p:sp>
        <p:nvSpPr>
          <p:cNvPr id="5" name="Footer Placeholder 4"/>
          <p:cNvSpPr>
            <a:spLocks noGrp="1"/>
          </p:cNvSpPr>
          <p:nvPr>
            <p:ph type="ftr" sz="quarter" idx="11"/>
          </p:nvPr>
        </p:nvSpPr>
        <p:spPr/>
        <p:txBody>
          <a:bodyPr/>
          <a:lstStyle/>
          <a:p>
            <a:r>
              <a:rPr lang="en-US"/>
              <a:t>18IT810 – Project First Review</a:t>
            </a:r>
            <a:endParaRPr lang="en-US" dirty="0"/>
          </a:p>
        </p:txBody>
      </p:sp>
      <p:sp>
        <p:nvSpPr>
          <p:cNvPr id="6" name="Slide Number Placeholder 5"/>
          <p:cNvSpPr>
            <a:spLocks noGrp="1"/>
          </p:cNvSpPr>
          <p:nvPr>
            <p:ph type="sldNum" sz="quarter" idx="12"/>
          </p:nvPr>
        </p:nvSpPr>
        <p:spPr/>
        <p:txBody>
          <a:bodyPr/>
          <a:lstStyle/>
          <a:p>
            <a:fld id="{73313D1A-C5C1-46DD-9AB3-02A8F009D7E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2EFFF1-0DD2-4E1F-92E7-E8B18782AF01}" type="datetime3">
              <a:rPr lang="en-US" smtClean="0"/>
              <a:pPr/>
              <a:t>4 March 2025</a:t>
            </a:fld>
            <a:endParaRPr lang="en-US" dirty="0"/>
          </a:p>
        </p:txBody>
      </p:sp>
      <p:sp>
        <p:nvSpPr>
          <p:cNvPr id="6" name="Footer Placeholder 5"/>
          <p:cNvSpPr>
            <a:spLocks noGrp="1"/>
          </p:cNvSpPr>
          <p:nvPr>
            <p:ph type="ftr" sz="quarter" idx="11"/>
          </p:nvPr>
        </p:nvSpPr>
        <p:spPr/>
        <p:txBody>
          <a:bodyPr/>
          <a:lstStyle/>
          <a:p>
            <a:r>
              <a:rPr lang="en-US"/>
              <a:t>18IT810 – Project First Review</a:t>
            </a:r>
            <a:endParaRPr lang="en-US" dirty="0"/>
          </a:p>
        </p:txBody>
      </p:sp>
      <p:sp>
        <p:nvSpPr>
          <p:cNvPr id="7" name="Slide Number Placeholder 6"/>
          <p:cNvSpPr>
            <a:spLocks noGrp="1"/>
          </p:cNvSpPr>
          <p:nvPr>
            <p:ph type="sldNum" sz="quarter" idx="12"/>
          </p:nvPr>
        </p:nvSpPr>
        <p:spPr/>
        <p:txBody>
          <a:bodyPr/>
          <a:lstStyle/>
          <a:p>
            <a:fld id="{73313D1A-C5C1-46DD-9AB3-02A8F009D7E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A050071-C7F5-4A04-9E4B-5E1955176285}" type="datetime3">
              <a:rPr lang="en-US" smtClean="0"/>
              <a:pPr/>
              <a:t>4 March 2025</a:t>
            </a:fld>
            <a:endParaRPr lang="en-US" dirty="0"/>
          </a:p>
        </p:txBody>
      </p:sp>
      <p:sp>
        <p:nvSpPr>
          <p:cNvPr id="8" name="Footer Placeholder 7"/>
          <p:cNvSpPr>
            <a:spLocks noGrp="1"/>
          </p:cNvSpPr>
          <p:nvPr>
            <p:ph type="ftr" sz="quarter" idx="11"/>
          </p:nvPr>
        </p:nvSpPr>
        <p:spPr/>
        <p:txBody>
          <a:bodyPr/>
          <a:lstStyle/>
          <a:p>
            <a:r>
              <a:rPr lang="en-US"/>
              <a:t>18IT810 – Project First Review</a:t>
            </a:r>
            <a:endParaRPr lang="en-US" dirty="0"/>
          </a:p>
        </p:txBody>
      </p:sp>
      <p:sp>
        <p:nvSpPr>
          <p:cNvPr id="9" name="Slide Number Placeholder 8"/>
          <p:cNvSpPr>
            <a:spLocks noGrp="1"/>
          </p:cNvSpPr>
          <p:nvPr>
            <p:ph type="sldNum" sz="quarter" idx="12"/>
          </p:nvPr>
        </p:nvSpPr>
        <p:spPr/>
        <p:txBody>
          <a:bodyPr/>
          <a:lstStyle/>
          <a:p>
            <a:fld id="{73313D1A-C5C1-46DD-9AB3-02A8F009D7E1}"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217F64-665A-4467-8A21-477AF8C7C434}" type="datetime3">
              <a:rPr lang="en-US" smtClean="0"/>
              <a:pPr/>
              <a:t>4 March 2025</a:t>
            </a:fld>
            <a:endParaRPr lang="en-US" dirty="0"/>
          </a:p>
        </p:txBody>
      </p:sp>
      <p:sp>
        <p:nvSpPr>
          <p:cNvPr id="4" name="Footer Placeholder 3"/>
          <p:cNvSpPr>
            <a:spLocks noGrp="1"/>
          </p:cNvSpPr>
          <p:nvPr>
            <p:ph type="ftr" sz="quarter" idx="11"/>
          </p:nvPr>
        </p:nvSpPr>
        <p:spPr/>
        <p:txBody>
          <a:bodyPr/>
          <a:lstStyle/>
          <a:p>
            <a:r>
              <a:rPr lang="en-US"/>
              <a:t>18IT810 – Project First Review</a:t>
            </a:r>
            <a:endParaRPr lang="en-US" dirty="0"/>
          </a:p>
        </p:txBody>
      </p:sp>
      <p:sp>
        <p:nvSpPr>
          <p:cNvPr id="5" name="Slide Number Placeholder 4"/>
          <p:cNvSpPr>
            <a:spLocks noGrp="1"/>
          </p:cNvSpPr>
          <p:nvPr>
            <p:ph type="sldNum" sz="quarter" idx="12"/>
          </p:nvPr>
        </p:nvSpPr>
        <p:spPr/>
        <p:txBody>
          <a:bodyPr/>
          <a:lstStyle/>
          <a:p>
            <a:fld id="{73313D1A-C5C1-46DD-9AB3-02A8F009D7E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BD470-BB6A-4657-8EE8-1F0922F4E847}" type="datetime3">
              <a:rPr lang="en-US" smtClean="0"/>
              <a:pPr/>
              <a:t>4 March 2025</a:t>
            </a:fld>
            <a:endParaRPr lang="en-US" dirty="0"/>
          </a:p>
        </p:txBody>
      </p:sp>
      <p:sp>
        <p:nvSpPr>
          <p:cNvPr id="3" name="Footer Placeholder 2"/>
          <p:cNvSpPr>
            <a:spLocks noGrp="1"/>
          </p:cNvSpPr>
          <p:nvPr>
            <p:ph type="ftr" sz="quarter" idx="11"/>
          </p:nvPr>
        </p:nvSpPr>
        <p:spPr/>
        <p:txBody>
          <a:bodyPr/>
          <a:lstStyle/>
          <a:p>
            <a:r>
              <a:rPr lang="en-US"/>
              <a:t>18IT810 – Project First Review</a:t>
            </a:r>
            <a:endParaRPr lang="en-US" dirty="0"/>
          </a:p>
        </p:txBody>
      </p:sp>
      <p:sp>
        <p:nvSpPr>
          <p:cNvPr id="4" name="Slide Number Placeholder 3"/>
          <p:cNvSpPr>
            <a:spLocks noGrp="1"/>
          </p:cNvSpPr>
          <p:nvPr>
            <p:ph type="sldNum" sz="quarter" idx="12"/>
          </p:nvPr>
        </p:nvSpPr>
        <p:spPr/>
        <p:txBody>
          <a:bodyPr/>
          <a:lstStyle/>
          <a:p>
            <a:fld id="{73313D1A-C5C1-46DD-9AB3-02A8F009D7E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C15804-32CD-4519-8C17-7B2E1329CF38}" type="datetime3">
              <a:rPr lang="en-US" smtClean="0"/>
              <a:pPr/>
              <a:t>4 March 2025</a:t>
            </a:fld>
            <a:endParaRPr lang="en-US" dirty="0"/>
          </a:p>
        </p:txBody>
      </p:sp>
      <p:sp>
        <p:nvSpPr>
          <p:cNvPr id="6" name="Footer Placeholder 5"/>
          <p:cNvSpPr>
            <a:spLocks noGrp="1"/>
          </p:cNvSpPr>
          <p:nvPr>
            <p:ph type="ftr" sz="quarter" idx="11"/>
          </p:nvPr>
        </p:nvSpPr>
        <p:spPr/>
        <p:txBody>
          <a:bodyPr/>
          <a:lstStyle/>
          <a:p>
            <a:r>
              <a:rPr lang="en-US"/>
              <a:t>18IT810 – Project First Review</a:t>
            </a:r>
            <a:endParaRPr lang="en-US" dirty="0"/>
          </a:p>
        </p:txBody>
      </p:sp>
      <p:sp>
        <p:nvSpPr>
          <p:cNvPr id="7" name="Slide Number Placeholder 6"/>
          <p:cNvSpPr>
            <a:spLocks noGrp="1"/>
          </p:cNvSpPr>
          <p:nvPr>
            <p:ph type="sldNum" sz="quarter" idx="12"/>
          </p:nvPr>
        </p:nvSpPr>
        <p:spPr/>
        <p:txBody>
          <a:bodyPr/>
          <a:lstStyle/>
          <a:p>
            <a:fld id="{73313D1A-C5C1-46DD-9AB3-02A8F009D7E1}"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1723E5-288C-429F-A462-3ABC51BCE754}" type="datetime3">
              <a:rPr lang="en-US" smtClean="0"/>
              <a:pPr/>
              <a:t>4 March 2025</a:t>
            </a:fld>
            <a:endParaRPr lang="en-US" dirty="0"/>
          </a:p>
        </p:txBody>
      </p:sp>
      <p:sp>
        <p:nvSpPr>
          <p:cNvPr id="6" name="Footer Placeholder 5"/>
          <p:cNvSpPr>
            <a:spLocks noGrp="1"/>
          </p:cNvSpPr>
          <p:nvPr>
            <p:ph type="ftr" sz="quarter" idx="11"/>
          </p:nvPr>
        </p:nvSpPr>
        <p:spPr/>
        <p:txBody>
          <a:bodyPr/>
          <a:lstStyle/>
          <a:p>
            <a:r>
              <a:rPr lang="en-US"/>
              <a:t>18IT810 – Project First Review</a:t>
            </a:r>
            <a:endParaRPr lang="en-US" dirty="0"/>
          </a:p>
        </p:txBody>
      </p:sp>
      <p:sp>
        <p:nvSpPr>
          <p:cNvPr id="7" name="Slide Number Placeholder 6"/>
          <p:cNvSpPr>
            <a:spLocks noGrp="1"/>
          </p:cNvSpPr>
          <p:nvPr>
            <p:ph type="sldNum" sz="quarter" idx="12"/>
          </p:nvPr>
        </p:nvSpPr>
        <p:spPr/>
        <p:txBody>
          <a:bodyPr/>
          <a:lstStyle/>
          <a:p>
            <a:fld id="{73313D1A-C5C1-46DD-9AB3-02A8F009D7E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200" y="205979"/>
            <a:ext cx="7467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E840024-2371-4A5B-BE06-1581246CAD4F}" type="datetime3">
              <a:rPr lang="en-US" smtClean="0"/>
              <a:pPr/>
              <a:t>4 March 2025</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18IT810 – Project First Review</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3313D1A-C5C1-46DD-9AB3-02A8F009D7E1}" type="slidenum">
              <a:rPr lang="en-US" smtClean="0"/>
              <a:pPr/>
              <a:t>‹#›</a:t>
            </a:fld>
            <a:endParaRPr lang="en-US" dirty="0"/>
          </a:p>
        </p:txBody>
      </p:sp>
      <p:pic>
        <p:nvPicPr>
          <p:cNvPr id="8" name="Google Shape;102;p13" descr="E:\Pedagogy\IUCEE\ICTIEE2018\Flyer\tce_logo.png"/>
          <p:cNvPicPr preferRelativeResize="0">
            <a:picLocks noChangeAspect="1"/>
          </p:cNvPicPr>
          <p:nvPr userDrawn="1"/>
        </p:nvPicPr>
        <p:blipFill rotWithShape="1">
          <a:blip r:embed="rId13" cstate="print">
            <a:alphaModFix/>
          </a:blip>
          <a:srcRect/>
          <a:stretch/>
        </p:blipFill>
        <p:spPr>
          <a:xfrm>
            <a:off x="304800" y="209550"/>
            <a:ext cx="879616" cy="82296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6.emf"/><Relationship Id="rId18" Type="http://schemas.openxmlformats.org/officeDocument/2006/relationships/customXml" Target="../ink/ink10.xml"/><Relationship Id="rId3" Type="http://schemas.openxmlformats.org/officeDocument/2006/relationships/image" Target="../media/image2.emf"/><Relationship Id="rId21" Type="http://schemas.openxmlformats.org/officeDocument/2006/relationships/image" Target="../media/image10.emf"/><Relationship Id="rId7" Type="http://schemas.openxmlformats.org/officeDocument/2006/relationships/customXml" Target="../ink/ink4.xml"/><Relationship Id="rId12" Type="http://schemas.openxmlformats.org/officeDocument/2006/relationships/customXml" Target="../ink/ink7.xml"/><Relationship Id="rId17" Type="http://schemas.openxmlformats.org/officeDocument/2006/relationships/image" Target="../media/image8.emf"/><Relationship Id="rId2" Type="http://schemas.openxmlformats.org/officeDocument/2006/relationships/customXml" Target="../ink/ink1.xml"/><Relationship Id="rId16" Type="http://schemas.openxmlformats.org/officeDocument/2006/relationships/customXml" Target="../ink/ink9.xml"/><Relationship Id="rId20" Type="http://schemas.openxmlformats.org/officeDocument/2006/relationships/customXml" Target="../ink/ink11.xml"/><Relationship Id="rId1" Type="http://schemas.openxmlformats.org/officeDocument/2006/relationships/slideLayout" Target="../slideLayouts/slideLayout1.xml"/><Relationship Id="rId6" Type="http://schemas.openxmlformats.org/officeDocument/2006/relationships/customXml" Target="../ink/ink3.xml"/><Relationship Id="rId11" Type="http://schemas.openxmlformats.org/officeDocument/2006/relationships/image" Target="../media/image5.emf"/><Relationship Id="rId5" Type="http://schemas.openxmlformats.org/officeDocument/2006/relationships/image" Target="../media/image3.emf"/><Relationship Id="rId15" Type="http://schemas.openxmlformats.org/officeDocument/2006/relationships/image" Target="../media/image7.emf"/><Relationship Id="rId10" Type="http://schemas.openxmlformats.org/officeDocument/2006/relationships/customXml" Target="../ink/ink6.xml"/><Relationship Id="rId19" Type="http://schemas.openxmlformats.org/officeDocument/2006/relationships/image" Target="../media/image9.emf"/><Relationship Id="rId4" Type="http://schemas.openxmlformats.org/officeDocument/2006/relationships/customXml" Target="../ink/ink2.xml"/><Relationship Id="rId9" Type="http://schemas.openxmlformats.org/officeDocument/2006/relationships/customXml" Target="../ink/ink5.xml"/><Relationship Id="rId14" Type="http://schemas.openxmlformats.org/officeDocument/2006/relationships/customXml" Target="../ink/ink8.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i.org/10.21203/rs.3.rs-2885274/v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8130" y="1124256"/>
            <a:ext cx="7772400" cy="1102519"/>
          </a:xfrm>
        </p:spPr>
        <p:txBody>
          <a:bodyPr>
            <a:normAutofit fontScale="90000"/>
          </a:bodyPr>
          <a:lstStyle/>
          <a:p>
            <a:r>
              <a:rPr lang="en-US" sz="3600" i="1" dirty="0">
                <a:solidFill>
                  <a:srgbClr val="002060"/>
                </a:solidFill>
                <a:latin typeface="Gill Sans MT" pitchFamily="34" charset="0"/>
              </a:rPr>
              <a:t>Legal Act and IPC Section Prediction System Using Complaint Text Analysis</a:t>
            </a:r>
          </a:p>
        </p:txBody>
      </p:sp>
      <p:sp>
        <p:nvSpPr>
          <p:cNvPr id="5" name="Subtitle 4"/>
          <p:cNvSpPr>
            <a:spLocks noGrp="1"/>
          </p:cNvSpPr>
          <p:nvPr>
            <p:ph type="subTitle" idx="1"/>
          </p:nvPr>
        </p:nvSpPr>
        <p:spPr>
          <a:xfrm>
            <a:off x="908807" y="2800350"/>
            <a:ext cx="7442957" cy="1600200"/>
          </a:xfrm>
        </p:spPr>
        <p:txBody>
          <a:bodyPr>
            <a:normAutofit fontScale="85000" lnSpcReduction="20000"/>
          </a:bodyPr>
          <a:lstStyle/>
          <a:p>
            <a:r>
              <a:rPr lang="en-US" sz="2000" i="1" dirty="0">
                <a:solidFill>
                  <a:schemeClr val="tx1"/>
                </a:solidFill>
                <a:latin typeface="Gill Sans MT" pitchFamily="34" charset="0"/>
              </a:rPr>
              <a:t>Team No: 30</a:t>
            </a:r>
          </a:p>
          <a:p>
            <a:r>
              <a:rPr lang="en-US" sz="2000" i="1" dirty="0">
                <a:solidFill>
                  <a:schemeClr val="tx1"/>
                </a:solidFill>
                <a:latin typeface="Gill Sans MT" pitchFamily="34" charset="0"/>
              </a:rPr>
              <a:t>Team Members:</a:t>
            </a:r>
          </a:p>
          <a:p>
            <a:r>
              <a:rPr lang="en-US" sz="2000" i="1" dirty="0">
                <a:solidFill>
                  <a:schemeClr val="tx1"/>
                </a:solidFill>
                <a:latin typeface="Gill Sans MT" pitchFamily="34" charset="0"/>
              </a:rPr>
              <a:t>        Raja </a:t>
            </a:r>
            <a:r>
              <a:rPr lang="en-US" sz="2000" i="1" dirty="0" err="1">
                <a:solidFill>
                  <a:schemeClr val="tx1"/>
                </a:solidFill>
                <a:latin typeface="Gill Sans MT" pitchFamily="34" charset="0"/>
              </a:rPr>
              <a:t>Rajeswari</a:t>
            </a:r>
            <a:r>
              <a:rPr lang="en-US" sz="2000" i="1" dirty="0">
                <a:solidFill>
                  <a:schemeClr val="tx1"/>
                </a:solidFill>
                <a:latin typeface="Gill Sans MT" pitchFamily="34" charset="0"/>
              </a:rPr>
              <a:t> R [22IT072]</a:t>
            </a:r>
          </a:p>
          <a:p>
            <a:r>
              <a:rPr lang="en-US" sz="2000" i="1" dirty="0">
                <a:solidFill>
                  <a:schemeClr val="tx1"/>
                </a:solidFill>
                <a:latin typeface="Gill Sans MT" pitchFamily="34" charset="0"/>
              </a:rPr>
              <a:t>        </a:t>
            </a:r>
            <a:r>
              <a:rPr lang="en-US" sz="2000" i="1" dirty="0" err="1">
                <a:solidFill>
                  <a:schemeClr val="tx1"/>
                </a:solidFill>
                <a:latin typeface="Gill Sans MT" pitchFamily="34" charset="0"/>
              </a:rPr>
              <a:t>Nivasshini</a:t>
            </a:r>
            <a:r>
              <a:rPr lang="en-US" sz="2000" i="1" dirty="0">
                <a:solidFill>
                  <a:schemeClr val="tx1"/>
                </a:solidFill>
                <a:latin typeface="Gill Sans MT" pitchFamily="34" charset="0"/>
              </a:rPr>
              <a:t> R [22IT063]              </a:t>
            </a:r>
          </a:p>
          <a:p>
            <a:r>
              <a:rPr lang="en-US" sz="2000" i="1" dirty="0">
                <a:solidFill>
                  <a:schemeClr val="tx1"/>
                </a:solidFill>
                <a:latin typeface="Gill Sans MT" pitchFamily="34" charset="0"/>
              </a:rPr>
              <a:t>  </a:t>
            </a:r>
            <a:r>
              <a:rPr lang="en-US" sz="2000" dirty="0">
                <a:solidFill>
                  <a:schemeClr val="tx1"/>
                </a:solidFill>
                <a:latin typeface="Gill Sans MT" pitchFamily="34" charset="0"/>
              </a:rPr>
              <a:t>Guide Name: </a:t>
            </a:r>
          </a:p>
          <a:p>
            <a:r>
              <a:rPr lang="en-US" sz="2000" dirty="0" err="1">
                <a:solidFill>
                  <a:schemeClr val="tx1"/>
                </a:solidFill>
                <a:latin typeface="Gill Sans MT" pitchFamily="34" charset="0"/>
              </a:rPr>
              <a:t>Mrs.S.Pudumalar</a:t>
            </a:r>
            <a:endParaRPr lang="en-US" sz="2000" dirty="0">
              <a:solidFill>
                <a:schemeClr val="tx1"/>
              </a:solidFill>
              <a:latin typeface="Gill Sans MT" pitchFamily="34" charset="0"/>
            </a:endParaRPr>
          </a:p>
          <a:p>
            <a:endParaRPr lang="en-US" sz="2000" i="1" dirty="0">
              <a:solidFill>
                <a:schemeClr val="tx1"/>
              </a:solidFill>
              <a:latin typeface="Gill Sans MT" pitchFamily="34" charset="0"/>
            </a:endParaRPr>
          </a:p>
          <a:p>
            <a:endParaRPr lang="en-US" sz="2000" dirty="0">
              <a:solidFill>
                <a:schemeClr val="tx1"/>
              </a:solidFill>
              <a:latin typeface="Gill Sans MT" pitchFamily="34" charset="0"/>
            </a:endParaRPr>
          </a:p>
          <a:p>
            <a:endParaRPr lang="en-US" sz="2000" dirty="0">
              <a:solidFill>
                <a:schemeClr val="tx1"/>
              </a:solidFill>
              <a:latin typeface="Gill Sans MT" pitchFamily="34" charset="0"/>
            </a:endParaRPr>
          </a:p>
        </p:txBody>
      </p:sp>
      <p:sp>
        <p:nvSpPr>
          <p:cNvPr id="6" name="Rectangle 3"/>
          <p:cNvSpPr>
            <a:spLocks noChangeArrowheads="1"/>
          </p:cNvSpPr>
          <p:nvPr/>
        </p:nvSpPr>
        <p:spPr bwMode="auto">
          <a:xfrm flipV="1">
            <a:off x="3167893" y="1047750"/>
            <a:ext cx="50673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7" name="Rectangle 4"/>
          <p:cNvSpPr>
            <a:spLocks noChangeArrowheads="1"/>
          </p:cNvSpPr>
          <p:nvPr/>
        </p:nvSpPr>
        <p:spPr bwMode="auto">
          <a:xfrm flipV="1">
            <a:off x="1676400" y="1235867"/>
            <a:ext cx="8077200" cy="345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8" name="Rectangle 5"/>
          <p:cNvSpPr>
            <a:spLocks noChangeArrowheads="1"/>
          </p:cNvSpPr>
          <p:nvPr/>
        </p:nvSpPr>
        <p:spPr bwMode="auto">
          <a:xfrm>
            <a:off x="3505200" y="109346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cxnSp>
        <p:nvCxnSpPr>
          <p:cNvPr id="10" name="Straight Connector 9"/>
          <p:cNvCxnSpPr/>
          <p:nvPr/>
        </p:nvCxnSpPr>
        <p:spPr>
          <a:xfrm flipV="1">
            <a:off x="1524000" y="2203915"/>
            <a:ext cx="6096000" cy="4571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461870" y="561187"/>
              <a:ext cx="569880" cy="60480"/>
            </p14:xfrm>
          </p:contentPart>
        </mc:Choice>
        <mc:Fallback xmlns="">
          <p:pic>
            <p:nvPicPr>
              <p:cNvPr id="3" name="Ink 2"/>
              <p:cNvPicPr/>
              <p:nvPr/>
            </p:nvPicPr>
            <p:blipFill>
              <a:blip r:embed="rId3"/>
              <a:stretch>
                <a:fillRect/>
              </a:stretch>
            </p:blipFill>
            <p:spPr>
              <a:xfrm>
                <a:off x="413630" y="465067"/>
                <a:ext cx="66636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p14:cNvContentPartPr/>
              <p14:nvPr/>
            </p14:nvContentPartPr>
            <p14:xfrm>
              <a:off x="780110" y="620947"/>
              <a:ext cx="360" cy="360"/>
            </p14:xfrm>
          </p:contentPart>
        </mc:Choice>
        <mc:Fallback xmlns="">
          <p:pic>
            <p:nvPicPr>
              <p:cNvPr id="9" name="Ink 8"/>
              <p:cNvPicPr/>
              <p:nvPr/>
            </p:nvPicPr>
            <p:blipFill>
              <a:blip r:embed="rId5"/>
              <a:stretch>
                <a:fillRect/>
              </a:stretch>
            </p:blipFill>
            <p:spPr>
              <a:xfrm>
                <a:off x="732230" y="524827"/>
                <a:ext cx="9648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p14:cNvContentPartPr/>
              <p14:nvPr/>
            </p14:nvContentPartPr>
            <p14:xfrm>
              <a:off x="780110" y="620947"/>
              <a:ext cx="360" cy="360"/>
            </p14:xfrm>
          </p:contentPart>
        </mc:Choice>
        <mc:Fallback xmlns="">
          <p:pic>
            <p:nvPicPr>
              <p:cNvPr id="11" name="Ink 10"/>
              <p:cNvPicPr/>
              <p:nvPr/>
            </p:nvPicPr>
            <p:blipFill>
              <a:blip r:embed="rId5"/>
              <a:stretch>
                <a:fillRect/>
              </a:stretch>
            </p:blipFill>
            <p:spPr>
              <a:xfrm>
                <a:off x="732230" y="524827"/>
                <a:ext cx="9648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p14:cNvContentPartPr/>
              <p14:nvPr/>
            </p14:nvContentPartPr>
            <p14:xfrm>
              <a:off x="596150" y="620947"/>
              <a:ext cx="183960" cy="227160"/>
            </p14:xfrm>
          </p:contentPart>
        </mc:Choice>
        <mc:Fallback xmlns="">
          <p:pic>
            <p:nvPicPr>
              <p:cNvPr id="12" name="Ink 11"/>
              <p:cNvPicPr/>
              <p:nvPr/>
            </p:nvPicPr>
            <p:blipFill>
              <a:blip r:embed="rId8"/>
              <a:stretch>
                <a:fillRect/>
              </a:stretch>
            </p:blipFill>
            <p:spPr>
              <a:xfrm>
                <a:off x="547910" y="524827"/>
                <a:ext cx="28044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p14:cNvContentPartPr/>
              <p14:nvPr/>
            </p14:nvContentPartPr>
            <p14:xfrm>
              <a:off x="561950" y="780067"/>
              <a:ext cx="360" cy="360"/>
            </p14:xfrm>
          </p:contentPart>
        </mc:Choice>
        <mc:Fallback xmlns="">
          <p:pic>
            <p:nvPicPr>
              <p:cNvPr id="13" name="Ink 12"/>
              <p:cNvPicPr/>
              <p:nvPr/>
            </p:nvPicPr>
            <p:blipFill>
              <a:blip r:embed="rId5"/>
              <a:stretch>
                <a:fillRect/>
              </a:stretch>
            </p:blipFill>
            <p:spPr>
              <a:xfrm>
                <a:off x="514070" y="684307"/>
                <a:ext cx="9648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p14:cNvContentPartPr/>
              <p14:nvPr/>
            </p14:nvContentPartPr>
            <p14:xfrm>
              <a:off x="-411130" y="570547"/>
              <a:ext cx="1703520" cy="201600"/>
            </p14:xfrm>
          </p:contentPart>
        </mc:Choice>
        <mc:Fallback xmlns="">
          <p:pic>
            <p:nvPicPr>
              <p:cNvPr id="14" name="Ink 13"/>
              <p:cNvPicPr/>
              <p:nvPr/>
            </p:nvPicPr>
            <p:blipFill>
              <a:blip r:embed="rId11"/>
              <a:stretch>
                <a:fillRect/>
              </a:stretch>
            </p:blipFill>
            <p:spPr>
              <a:xfrm>
                <a:off x="-459010" y="474427"/>
                <a:ext cx="1799280" cy="393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4"/>
              <p14:cNvContentPartPr/>
              <p14:nvPr/>
            </p14:nvContentPartPr>
            <p14:xfrm>
              <a:off x="604070" y="570547"/>
              <a:ext cx="671400" cy="93600"/>
            </p14:xfrm>
          </p:contentPart>
        </mc:Choice>
        <mc:Fallback xmlns="">
          <p:pic>
            <p:nvPicPr>
              <p:cNvPr id="15" name="Ink 14"/>
              <p:cNvPicPr/>
              <p:nvPr/>
            </p:nvPicPr>
            <p:blipFill>
              <a:blip r:embed="rId13"/>
              <a:stretch>
                <a:fillRect/>
              </a:stretch>
            </p:blipFill>
            <p:spPr>
              <a:xfrm>
                <a:off x="584990" y="532387"/>
                <a:ext cx="70956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p14:cNvContentPartPr/>
              <p14:nvPr/>
            </p14:nvContentPartPr>
            <p14:xfrm>
              <a:off x="1065230" y="570547"/>
              <a:ext cx="360" cy="360"/>
            </p14:xfrm>
          </p:contentPart>
        </mc:Choice>
        <mc:Fallback xmlns="">
          <p:pic>
            <p:nvPicPr>
              <p:cNvPr id="16" name="Ink 15"/>
              <p:cNvPicPr/>
              <p:nvPr/>
            </p:nvPicPr>
            <p:blipFill>
              <a:blip r:embed="rId15"/>
              <a:stretch>
                <a:fillRect/>
              </a:stretch>
            </p:blipFill>
            <p:spPr>
              <a:xfrm>
                <a:off x="1046510" y="532387"/>
                <a:ext cx="3816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Ink 16"/>
              <p14:cNvContentPartPr/>
              <p14:nvPr/>
            </p14:nvContentPartPr>
            <p14:xfrm>
              <a:off x="847430" y="612307"/>
              <a:ext cx="25920" cy="17280"/>
            </p14:xfrm>
          </p:contentPart>
        </mc:Choice>
        <mc:Fallback xmlns="">
          <p:pic>
            <p:nvPicPr>
              <p:cNvPr id="17" name="Ink 16"/>
              <p:cNvPicPr/>
              <p:nvPr/>
            </p:nvPicPr>
            <p:blipFill>
              <a:blip r:embed="rId17"/>
              <a:stretch>
                <a:fillRect/>
              </a:stretch>
            </p:blipFill>
            <p:spPr>
              <a:xfrm>
                <a:off x="828350" y="574147"/>
                <a:ext cx="6372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p14:cNvContentPartPr/>
              <p14:nvPr/>
            </p14:nvContentPartPr>
            <p14:xfrm>
              <a:off x="830510" y="629227"/>
              <a:ext cx="360" cy="360"/>
            </p14:xfrm>
          </p:contentPart>
        </mc:Choice>
        <mc:Fallback xmlns="">
          <p:pic>
            <p:nvPicPr>
              <p:cNvPr id="18" name="Ink 17"/>
              <p:cNvPicPr/>
              <p:nvPr/>
            </p:nvPicPr>
            <p:blipFill>
              <a:blip r:embed="rId19"/>
              <a:stretch>
                <a:fillRect/>
              </a:stretch>
            </p:blipFill>
            <p:spPr>
              <a:xfrm>
                <a:off x="811430" y="591067"/>
                <a:ext cx="3852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Ink 18"/>
              <p14:cNvContentPartPr/>
              <p14:nvPr/>
            </p14:nvContentPartPr>
            <p14:xfrm>
              <a:off x="486710" y="416467"/>
              <a:ext cx="344160" cy="498240"/>
            </p14:xfrm>
          </p:contentPart>
        </mc:Choice>
        <mc:Fallback xmlns="">
          <p:pic>
            <p:nvPicPr>
              <p:cNvPr id="19" name="Ink 18"/>
              <p:cNvPicPr/>
              <p:nvPr/>
            </p:nvPicPr>
            <p:blipFill>
              <a:blip r:embed="rId21"/>
              <a:stretch>
                <a:fillRect/>
              </a:stretch>
            </p:blipFill>
            <p:spPr>
              <a:xfrm>
                <a:off x="467630" y="378307"/>
                <a:ext cx="382320" cy="57456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9200" y="0"/>
            <a:ext cx="7467600" cy="857250"/>
          </a:xfrm>
        </p:spPr>
        <p:txBody>
          <a:bodyPr>
            <a:normAutofit/>
          </a:bodyPr>
          <a:lstStyle/>
          <a:p>
            <a:r>
              <a:rPr lang="en-US" dirty="0">
                <a:solidFill>
                  <a:srgbClr val="002060"/>
                </a:solidFill>
                <a:latin typeface="Gill Sans MT" pitchFamily="34" charset="0"/>
                <a:cs typeface="Arial" panose="020B0604020202020204"/>
                <a:sym typeface="Arial" panose="020B0604020202020204"/>
              </a:rPr>
              <a:t>Project Timeline (Sample-GANTT)</a:t>
            </a:r>
            <a:endParaRPr lang="en-US" dirty="0">
              <a:solidFill>
                <a:srgbClr val="002060"/>
              </a:solidFill>
              <a:latin typeface="Gill Sans MT" pitchFamily="34" charset="0"/>
            </a:endParaRPr>
          </a:p>
        </p:txBody>
      </p:sp>
      <p:sp>
        <p:nvSpPr>
          <p:cNvPr id="6" name="Date Placeholder 5"/>
          <p:cNvSpPr>
            <a:spLocks noGrp="1"/>
          </p:cNvSpPr>
          <p:nvPr>
            <p:ph type="dt" sz="half" idx="10"/>
          </p:nvPr>
        </p:nvSpPr>
        <p:spPr/>
        <p:txBody>
          <a:bodyPr/>
          <a:lstStyle/>
          <a:p>
            <a:fld id="{9CAA6616-65A5-4DCF-A910-75CE66667BD3}" type="datetime3">
              <a:rPr lang="en-US" smtClean="0"/>
              <a:pPr/>
              <a:t>4 March 2025</a:t>
            </a:fld>
            <a:endParaRPr lang="en-US" dirty="0"/>
          </a:p>
        </p:txBody>
      </p:sp>
      <p:sp>
        <p:nvSpPr>
          <p:cNvPr id="7" name="Slide Number Placeholder 6"/>
          <p:cNvSpPr>
            <a:spLocks noGrp="1"/>
          </p:cNvSpPr>
          <p:nvPr>
            <p:ph type="sldNum" sz="quarter" idx="12"/>
          </p:nvPr>
        </p:nvSpPr>
        <p:spPr/>
        <p:txBody>
          <a:bodyPr/>
          <a:lstStyle/>
          <a:p>
            <a:fld id="{73313D1A-C5C1-46DD-9AB3-02A8F009D7E1}" type="slidenum">
              <a:rPr lang="en-US" smtClean="0"/>
              <a:pPr/>
              <a:t>10</a:t>
            </a:fld>
            <a:endParaRPr lang="en-US" dirty="0"/>
          </a:p>
        </p:txBody>
      </p:sp>
      <p:sp>
        <p:nvSpPr>
          <p:cNvPr id="8" name="Footer Placeholder 7"/>
          <p:cNvSpPr>
            <a:spLocks noGrp="1"/>
          </p:cNvSpPr>
          <p:nvPr>
            <p:ph type="ftr" sz="quarter" idx="11"/>
          </p:nvPr>
        </p:nvSpPr>
        <p:spPr/>
        <p:txBody>
          <a:bodyPr/>
          <a:lstStyle/>
          <a:p>
            <a:r>
              <a:rPr lang="en-US"/>
              <a:t>18IT810 – Project First Review</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rcRect t="2240"/>
          <a:stretch/>
        </p:blipFill>
        <p:spPr>
          <a:xfrm>
            <a:off x="1828800" y="819150"/>
            <a:ext cx="5867400" cy="429768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rgbClr val="002060"/>
                </a:solidFill>
                <a:latin typeface="Gill Sans MT" pitchFamily="34" charset="0"/>
                <a:cs typeface="Arial" panose="020B0604020202020204"/>
                <a:sym typeface="Arial" panose="020B0604020202020204"/>
              </a:rPr>
              <a:t>Estimated Cost - Project</a:t>
            </a:r>
            <a:endParaRPr lang="en-US" dirty="0">
              <a:solidFill>
                <a:srgbClr val="002060"/>
              </a:solidFill>
              <a:latin typeface="Gill Sans MT" pitchFamily="34" charset="0"/>
            </a:endParaRPr>
          </a:p>
        </p:txBody>
      </p:sp>
      <p:sp>
        <p:nvSpPr>
          <p:cNvPr id="6" name="Date Placeholder 5"/>
          <p:cNvSpPr>
            <a:spLocks noGrp="1"/>
          </p:cNvSpPr>
          <p:nvPr>
            <p:ph type="dt" sz="half" idx="10"/>
          </p:nvPr>
        </p:nvSpPr>
        <p:spPr/>
        <p:txBody>
          <a:bodyPr/>
          <a:lstStyle/>
          <a:p>
            <a:fld id="{9CAA6616-65A5-4DCF-A910-75CE66667BD3}" type="datetime3">
              <a:rPr lang="en-US" smtClean="0"/>
              <a:pPr/>
              <a:t>4 March 2025</a:t>
            </a:fld>
            <a:endParaRPr lang="en-US" dirty="0"/>
          </a:p>
        </p:txBody>
      </p:sp>
      <p:sp>
        <p:nvSpPr>
          <p:cNvPr id="7" name="Slide Number Placeholder 6"/>
          <p:cNvSpPr>
            <a:spLocks noGrp="1"/>
          </p:cNvSpPr>
          <p:nvPr>
            <p:ph type="sldNum" sz="quarter" idx="12"/>
          </p:nvPr>
        </p:nvSpPr>
        <p:spPr/>
        <p:txBody>
          <a:bodyPr/>
          <a:lstStyle/>
          <a:p>
            <a:fld id="{73313D1A-C5C1-46DD-9AB3-02A8F009D7E1}" type="slidenum">
              <a:rPr lang="en-US" smtClean="0"/>
              <a:pPr/>
              <a:t>11</a:t>
            </a:fld>
            <a:endParaRPr lang="en-US" dirty="0"/>
          </a:p>
        </p:txBody>
      </p:sp>
      <p:sp>
        <p:nvSpPr>
          <p:cNvPr id="8" name="Footer Placeholder 7"/>
          <p:cNvSpPr>
            <a:spLocks noGrp="1"/>
          </p:cNvSpPr>
          <p:nvPr>
            <p:ph type="ftr" sz="quarter" idx="11"/>
          </p:nvPr>
        </p:nvSpPr>
        <p:spPr/>
        <p:txBody>
          <a:bodyPr/>
          <a:lstStyle/>
          <a:p>
            <a:r>
              <a:rPr lang="en-US"/>
              <a:t>18IT810 – Project First Review</a:t>
            </a:r>
            <a:endParaRPr lang="en-US" dirty="0"/>
          </a:p>
        </p:txBody>
      </p:sp>
      <p:pic>
        <p:nvPicPr>
          <p:cNvPr id="5" name="Picture 4">
            <a:extLst>
              <a:ext uri="{FF2B5EF4-FFF2-40B4-BE49-F238E27FC236}">
                <a16:creationId xmlns:a16="http://schemas.microsoft.com/office/drawing/2014/main" id="{919FFF7B-C5F4-1FE6-A8EA-4D73E789E7F2}"/>
              </a:ext>
            </a:extLst>
          </p:cNvPr>
          <p:cNvPicPr>
            <a:picLocks noChangeAspect="1"/>
          </p:cNvPicPr>
          <p:nvPr/>
        </p:nvPicPr>
        <p:blipFill>
          <a:blip r:embed="rId2"/>
          <a:stretch>
            <a:fillRect/>
          </a:stretch>
        </p:blipFill>
        <p:spPr>
          <a:xfrm>
            <a:off x="1066800" y="1051799"/>
            <a:ext cx="7467600" cy="344658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150551"/>
            <a:ext cx="7467600" cy="857250"/>
          </a:xfrm>
        </p:spPr>
        <p:txBody>
          <a:bodyPr>
            <a:normAutofit/>
          </a:bodyPr>
          <a:lstStyle/>
          <a:p>
            <a:r>
              <a:rPr lang="en-US" dirty="0">
                <a:solidFill>
                  <a:srgbClr val="002060"/>
                </a:solidFill>
                <a:latin typeface="Calibri" panose="020F0502020204030204" pitchFamily="34" charset="0"/>
                <a:ea typeface="Calibri" panose="020F0502020204030204" pitchFamily="34" charset="0"/>
                <a:cs typeface="Calibri" panose="020F0502020204030204" pitchFamily="34" charset="0"/>
                <a:sym typeface="Arial" panose="020B0604020202020204"/>
              </a:rPr>
              <a:t>References</a:t>
            </a:r>
            <a:endParaRPr lang="en-US"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6" name="Date Placeholder 5"/>
          <p:cNvSpPr>
            <a:spLocks noGrp="1"/>
          </p:cNvSpPr>
          <p:nvPr>
            <p:ph type="dt" sz="half" idx="10"/>
          </p:nvPr>
        </p:nvSpPr>
        <p:spPr/>
        <p:txBody>
          <a:bodyPr/>
          <a:lstStyle/>
          <a:p>
            <a:fld id="{2D5CD01A-1677-4A8A-8FF3-CC476AEB62FF}" type="datetime3">
              <a:rPr lang="en-US" smtClean="0">
                <a:latin typeface="Calibri" panose="020F0502020204030204" pitchFamily="34" charset="0"/>
                <a:ea typeface="Calibri" panose="020F0502020204030204" pitchFamily="34" charset="0"/>
                <a:cs typeface="Calibri" panose="020F0502020204030204" pitchFamily="34" charset="0"/>
              </a:rPr>
              <a:pPr/>
              <a:t>4 March 2025</a:t>
            </a:fld>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7" name="Slide Number Placeholder 6"/>
          <p:cNvSpPr>
            <a:spLocks noGrp="1"/>
          </p:cNvSpPr>
          <p:nvPr>
            <p:ph type="sldNum" sz="quarter" idx="12"/>
          </p:nvPr>
        </p:nvSpPr>
        <p:spPr/>
        <p:txBody>
          <a:bodyPr/>
          <a:lstStyle/>
          <a:p>
            <a:fld id="{73313D1A-C5C1-46DD-9AB3-02A8F009D7E1}" type="slidenum">
              <a:rPr lang="en-US" smtClean="0">
                <a:latin typeface="Calibri" panose="020F0502020204030204" pitchFamily="34" charset="0"/>
                <a:ea typeface="Calibri" panose="020F0502020204030204" pitchFamily="34" charset="0"/>
                <a:cs typeface="Calibri" panose="020F0502020204030204" pitchFamily="34" charset="0"/>
              </a:rPr>
              <a:pPr/>
              <a:t>12</a:t>
            </a:fld>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8" name="Footer Placeholder 7"/>
          <p:cNvSpPr>
            <a:spLocks noGrp="1"/>
          </p:cNvSpPr>
          <p:nvPr>
            <p:ph type="ftr" sz="quarter" idx="1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22IT810 – Project First Review</a:t>
            </a:r>
          </a:p>
        </p:txBody>
      </p:sp>
      <p:sp>
        <p:nvSpPr>
          <p:cNvPr id="12" name="TextBox 11">
            <a:extLst>
              <a:ext uri="{FF2B5EF4-FFF2-40B4-BE49-F238E27FC236}">
                <a16:creationId xmlns:a16="http://schemas.microsoft.com/office/drawing/2014/main" id="{995EAF45-EBFC-452D-6A53-D0BF8F57F2CD}"/>
              </a:ext>
            </a:extLst>
          </p:cNvPr>
          <p:cNvSpPr txBox="1"/>
          <p:nvPr/>
        </p:nvSpPr>
        <p:spPr>
          <a:xfrm>
            <a:off x="478420" y="3842740"/>
            <a:ext cx="8229600" cy="738664"/>
          </a:xfrm>
          <a:prstGeom prst="rect">
            <a:avLst/>
          </a:prstGeom>
          <a:noFill/>
        </p:spPr>
        <p:txBody>
          <a:bodyPr wrap="square">
            <a:spAutoFit/>
          </a:bodyPr>
          <a:lstStyle/>
          <a:p>
            <a:r>
              <a:rPr lang="en-IN" sz="1400" dirty="0">
                <a:latin typeface="Calibri" panose="020F0502020204030204" pitchFamily="34" charset="0"/>
                <a:ea typeface="Calibri" panose="020F0502020204030204" pitchFamily="34" charset="0"/>
                <a:cs typeface="Calibri" panose="020F0502020204030204" pitchFamily="34" charset="0"/>
              </a:rPr>
              <a:t>5.  Nikolaos </a:t>
            </a:r>
            <a:r>
              <a:rPr lang="en-IN" sz="1400" dirty="0" err="1">
                <a:latin typeface="Calibri" panose="020F0502020204030204" pitchFamily="34" charset="0"/>
                <a:ea typeface="Calibri" panose="020F0502020204030204" pitchFamily="34" charset="0"/>
                <a:cs typeface="Calibri" panose="020F0502020204030204" pitchFamily="34" charset="0"/>
              </a:rPr>
              <a:t>Aletras</a:t>
            </a:r>
            <a:r>
              <a:rPr lang="en-IN" sz="1400" dirty="0">
                <a:latin typeface="Calibri" panose="020F0502020204030204" pitchFamily="34" charset="0"/>
                <a:ea typeface="Calibri" panose="020F0502020204030204" pitchFamily="34" charset="0"/>
                <a:cs typeface="Calibri" panose="020F0502020204030204" pitchFamily="34" charset="0"/>
              </a:rPr>
              <a:t>, Dimitrios </a:t>
            </a:r>
            <a:r>
              <a:rPr lang="en-IN" sz="1400" dirty="0" err="1">
                <a:latin typeface="Calibri" panose="020F0502020204030204" pitchFamily="34" charset="0"/>
                <a:ea typeface="Calibri" panose="020F0502020204030204" pitchFamily="34" charset="0"/>
                <a:cs typeface="Calibri" panose="020F0502020204030204" pitchFamily="34" charset="0"/>
              </a:rPr>
              <a:t>Tsarapatsanis</a:t>
            </a:r>
            <a:r>
              <a:rPr lang="en-IN" sz="1400" dirty="0">
                <a:latin typeface="Calibri" panose="020F0502020204030204" pitchFamily="34" charset="0"/>
                <a:ea typeface="Calibri" panose="020F0502020204030204" pitchFamily="34" charset="0"/>
                <a:cs typeface="Calibri" panose="020F0502020204030204" pitchFamily="34" charset="0"/>
              </a:rPr>
              <a:t>, Daniel </a:t>
            </a:r>
            <a:r>
              <a:rPr lang="en-IN" sz="1400" dirty="0" err="1">
                <a:latin typeface="Calibri" panose="020F0502020204030204" pitchFamily="34" charset="0"/>
                <a:ea typeface="Calibri" panose="020F0502020204030204" pitchFamily="34" charset="0"/>
                <a:cs typeface="Calibri" panose="020F0502020204030204" pitchFamily="34" charset="0"/>
              </a:rPr>
              <a:t>Preoţiuc</a:t>
            </a:r>
            <a:r>
              <a:rPr lang="en-IN" sz="1400" dirty="0">
                <a:latin typeface="Calibri" panose="020F0502020204030204" pitchFamily="34" charset="0"/>
                <a:ea typeface="Calibri" panose="020F0502020204030204" pitchFamily="34" charset="0"/>
                <a:cs typeface="Calibri" panose="020F0502020204030204" pitchFamily="34" charset="0"/>
              </a:rPr>
              <a:t> Pietro, and Vasileios </a:t>
            </a:r>
            <a:r>
              <a:rPr lang="en-IN" sz="1400" dirty="0" err="1">
                <a:latin typeface="Calibri" panose="020F0502020204030204" pitchFamily="34" charset="0"/>
                <a:ea typeface="Calibri" panose="020F0502020204030204" pitchFamily="34" charset="0"/>
                <a:cs typeface="Calibri" panose="020F0502020204030204" pitchFamily="34" charset="0"/>
              </a:rPr>
              <a:t>Lampos</a:t>
            </a:r>
            <a:r>
              <a:rPr lang="en-IN" sz="1400" dirty="0">
                <a:latin typeface="Calibri" panose="020F0502020204030204" pitchFamily="34" charset="0"/>
                <a:ea typeface="Calibri" panose="020F0502020204030204" pitchFamily="34" charset="0"/>
                <a:cs typeface="Calibri" panose="020F0502020204030204" pitchFamily="34" charset="0"/>
              </a:rPr>
              <a:t>. “</a:t>
            </a:r>
            <a:r>
              <a:rPr lang="en-IN" sz="1400" b="1" dirty="0">
                <a:latin typeface="Calibri" panose="020F0502020204030204" pitchFamily="34" charset="0"/>
                <a:ea typeface="Calibri" panose="020F0502020204030204" pitchFamily="34" charset="0"/>
                <a:cs typeface="Calibri" panose="020F0502020204030204" pitchFamily="34" charset="0"/>
              </a:rPr>
              <a:t>Predicting</a:t>
            </a:r>
          </a:p>
          <a:p>
            <a:r>
              <a:rPr lang="en-IN" sz="1400" b="1" dirty="0">
                <a:latin typeface="Calibri" panose="020F0502020204030204" pitchFamily="34" charset="0"/>
                <a:ea typeface="Calibri" panose="020F0502020204030204" pitchFamily="34" charset="0"/>
                <a:cs typeface="Calibri" panose="020F0502020204030204" pitchFamily="34" charset="0"/>
              </a:rPr>
              <a:t>judicial decisions of the European Court of Human Rights: A natural language processing</a:t>
            </a:r>
          </a:p>
          <a:p>
            <a:r>
              <a:rPr lang="en-IN" sz="1400" b="1" dirty="0">
                <a:latin typeface="Calibri" panose="020F0502020204030204" pitchFamily="34" charset="0"/>
                <a:ea typeface="Calibri" panose="020F0502020204030204" pitchFamily="34" charset="0"/>
                <a:cs typeface="Calibri" panose="020F0502020204030204" pitchFamily="34" charset="0"/>
              </a:rPr>
              <a:t>perspective</a:t>
            </a:r>
            <a:r>
              <a:rPr lang="en-IN" sz="1400" dirty="0">
                <a:latin typeface="Calibri" panose="020F0502020204030204" pitchFamily="34" charset="0"/>
                <a:ea typeface="Calibri" panose="020F0502020204030204" pitchFamily="34" charset="0"/>
                <a:cs typeface="Calibri" panose="020F0502020204030204" pitchFamily="34" charset="0"/>
              </a:rPr>
              <a:t>”. </a:t>
            </a:r>
            <a:r>
              <a:rPr lang="en-IN" sz="1400" dirty="0" err="1">
                <a:latin typeface="Calibri" panose="020F0502020204030204" pitchFamily="34" charset="0"/>
                <a:ea typeface="Calibri" panose="020F0502020204030204" pitchFamily="34" charset="0"/>
                <a:cs typeface="Calibri" panose="020F0502020204030204" pitchFamily="34" charset="0"/>
              </a:rPr>
              <a:t>PeerJ</a:t>
            </a:r>
            <a:r>
              <a:rPr lang="en-IN" sz="1400" dirty="0">
                <a:latin typeface="Calibri" panose="020F0502020204030204" pitchFamily="34" charset="0"/>
                <a:ea typeface="Calibri" panose="020F0502020204030204" pitchFamily="34" charset="0"/>
                <a:cs typeface="Calibri" panose="020F0502020204030204" pitchFamily="34" charset="0"/>
              </a:rPr>
              <a:t> Computer Science 2, 2016, </a:t>
            </a:r>
          </a:p>
        </p:txBody>
      </p:sp>
      <p:sp>
        <p:nvSpPr>
          <p:cNvPr id="14" name="TextBox 13">
            <a:extLst>
              <a:ext uri="{FF2B5EF4-FFF2-40B4-BE49-F238E27FC236}">
                <a16:creationId xmlns:a16="http://schemas.microsoft.com/office/drawing/2014/main" id="{8428A1E3-439D-227C-A510-16889758BA94}"/>
              </a:ext>
            </a:extLst>
          </p:cNvPr>
          <p:cNvSpPr txBox="1"/>
          <p:nvPr/>
        </p:nvSpPr>
        <p:spPr>
          <a:xfrm>
            <a:off x="480349" y="2202418"/>
            <a:ext cx="8229600" cy="738664"/>
          </a:xfrm>
          <a:prstGeom prst="rect">
            <a:avLst/>
          </a:prstGeom>
          <a:noFill/>
        </p:spPr>
        <p:txBody>
          <a:bodyPr wrap="square">
            <a:spAutoFit/>
          </a:bodyPr>
          <a:lstStyle/>
          <a:p>
            <a:r>
              <a:rPr lang="en-IN" sz="1400" dirty="0">
                <a:latin typeface="Calibri" panose="020F0502020204030204" pitchFamily="34" charset="0"/>
                <a:ea typeface="Calibri" panose="020F0502020204030204" pitchFamily="34" charset="0"/>
                <a:cs typeface="Calibri" panose="020F0502020204030204" pitchFamily="34" charset="0"/>
              </a:rPr>
              <a:t>3.  </a:t>
            </a:r>
            <a:r>
              <a:rPr lang="en-IN" sz="1400" dirty="0" err="1">
                <a:latin typeface="Calibri" panose="020F0502020204030204" pitchFamily="34" charset="0"/>
                <a:ea typeface="Calibri" panose="020F0502020204030204" pitchFamily="34" charset="0"/>
                <a:cs typeface="Calibri" panose="020F0502020204030204" pitchFamily="34" charset="0"/>
              </a:rPr>
              <a:t>Chaojun</a:t>
            </a:r>
            <a:r>
              <a:rPr lang="en-IN" sz="1400" dirty="0">
                <a:latin typeface="Calibri" panose="020F0502020204030204" pitchFamily="34" charset="0"/>
                <a:ea typeface="Calibri" panose="020F0502020204030204" pitchFamily="34" charset="0"/>
                <a:cs typeface="Calibri" panose="020F0502020204030204" pitchFamily="34" charset="0"/>
              </a:rPr>
              <a:t> Xiao, </a:t>
            </a:r>
            <a:r>
              <a:rPr lang="en-IN" sz="1400" dirty="0" err="1">
                <a:latin typeface="Calibri" panose="020F0502020204030204" pitchFamily="34" charset="0"/>
                <a:ea typeface="Calibri" panose="020F0502020204030204" pitchFamily="34" charset="0"/>
                <a:cs typeface="Calibri" panose="020F0502020204030204" pitchFamily="34" charset="0"/>
              </a:rPr>
              <a:t>Haoxi</a:t>
            </a:r>
            <a:r>
              <a:rPr lang="en-IN" sz="1400" dirty="0">
                <a:latin typeface="Calibri" panose="020F0502020204030204" pitchFamily="34" charset="0"/>
                <a:ea typeface="Calibri" panose="020F0502020204030204" pitchFamily="34" charset="0"/>
                <a:cs typeface="Calibri" panose="020F0502020204030204" pitchFamily="34" charset="0"/>
              </a:rPr>
              <a:t> Zhong, </a:t>
            </a:r>
            <a:r>
              <a:rPr lang="en-IN" sz="1400" dirty="0" err="1">
                <a:latin typeface="Calibri" panose="020F0502020204030204" pitchFamily="34" charset="0"/>
                <a:ea typeface="Calibri" panose="020F0502020204030204" pitchFamily="34" charset="0"/>
                <a:cs typeface="Calibri" panose="020F0502020204030204" pitchFamily="34" charset="0"/>
              </a:rPr>
              <a:t>Zhipeng</a:t>
            </a:r>
            <a:r>
              <a:rPr lang="en-IN" sz="1400" dirty="0">
                <a:latin typeface="Calibri" panose="020F0502020204030204" pitchFamily="34" charset="0"/>
                <a:ea typeface="Calibri" panose="020F0502020204030204" pitchFamily="34" charset="0"/>
                <a:cs typeface="Calibri" panose="020F0502020204030204" pitchFamily="34" charset="0"/>
              </a:rPr>
              <a:t> Guo, </a:t>
            </a:r>
            <a:r>
              <a:rPr lang="en-IN" sz="1400" dirty="0" err="1">
                <a:latin typeface="Calibri" panose="020F0502020204030204" pitchFamily="34" charset="0"/>
                <a:ea typeface="Calibri" panose="020F0502020204030204" pitchFamily="34" charset="0"/>
                <a:cs typeface="Calibri" panose="020F0502020204030204" pitchFamily="34" charset="0"/>
              </a:rPr>
              <a:t>Cunchao</a:t>
            </a:r>
            <a:r>
              <a:rPr lang="en-IN" sz="1400" dirty="0">
                <a:latin typeface="Calibri" panose="020F0502020204030204" pitchFamily="34" charset="0"/>
                <a:ea typeface="Calibri" panose="020F0502020204030204" pitchFamily="34" charset="0"/>
                <a:cs typeface="Calibri" panose="020F0502020204030204" pitchFamily="34" charset="0"/>
              </a:rPr>
              <a:t> Tu, </a:t>
            </a:r>
            <a:r>
              <a:rPr lang="en-IN" sz="1400" dirty="0" err="1">
                <a:latin typeface="Calibri" panose="020F0502020204030204" pitchFamily="34" charset="0"/>
                <a:ea typeface="Calibri" panose="020F0502020204030204" pitchFamily="34" charset="0"/>
                <a:cs typeface="Calibri" panose="020F0502020204030204" pitchFamily="34" charset="0"/>
              </a:rPr>
              <a:t>Zhiyuan</a:t>
            </a:r>
            <a:r>
              <a:rPr lang="en-IN" sz="1400" dirty="0">
                <a:latin typeface="Calibri" panose="020F0502020204030204" pitchFamily="34" charset="0"/>
                <a:ea typeface="Calibri" panose="020F0502020204030204" pitchFamily="34" charset="0"/>
                <a:cs typeface="Calibri" panose="020F0502020204030204" pitchFamily="34" charset="0"/>
              </a:rPr>
              <a:t> Liu, </a:t>
            </a:r>
            <a:r>
              <a:rPr lang="en-IN" sz="1400" dirty="0" err="1">
                <a:latin typeface="Calibri" panose="020F0502020204030204" pitchFamily="34" charset="0"/>
                <a:ea typeface="Calibri" panose="020F0502020204030204" pitchFamily="34" charset="0"/>
                <a:cs typeface="Calibri" panose="020F0502020204030204" pitchFamily="34" charset="0"/>
              </a:rPr>
              <a:t>Maosong</a:t>
            </a:r>
            <a:r>
              <a:rPr lang="en-IN" sz="1400" dirty="0">
                <a:latin typeface="Calibri" panose="020F0502020204030204" pitchFamily="34" charset="0"/>
                <a:ea typeface="Calibri" panose="020F0502020204030204" pitchFamily="34" charset="0"/>
                <a:cs typeface="Calibri" panose="020F0502020204030204" pitchFamily="34" charset="0"/>
              </a:rPr>
              <a:t> Sun, </a:t>
            </a:r>
            <a:r>
              <a:rPr lang="en-IN" sz="1400" dirty="0" err="1">
                <a:latin typeface="Calibri" panose="020F0502020204030204" pitchFamily="34" charset="0"/>
                <a:ea typeface="Calibri" panose="020F0502020204030204" pitchFamily="34" charset="0"/>
                <a:cs typeface="Calibri" panose="020F0502020204030204" pitchFamily="34" charset="0"/>
              </a:rPr>
              <a:t>Yansong</a:t>
            </a:r>
            <a:r>
              <a:rPr lang="en-IN" sz="1400" dirty="0">
                <a:latin typeface="Calibri" panose="020F0502020204030204" pitchFamily="34" charset="0"/>
                <a:ea typeface="Calibri" panose="020F0502020204030204" pitchFamily="34" charset="0"/>
                <a:cs typeface="Calibri" panose="020F0502020204030204" pitchFamily="34" charset="0"/>
              </a:rPr>
              <a:t> Feng,</a:t>
            </a:r>
          </a:p>
          <a:p>
            <a:r>
              <a:rPr lang="en-IN" sz="1400" dirty="0" err="1">
                <a:latin typeface="Calibri" panose="020F0502020204030204" pitchFamily="34" charset="0"/>
                <a:ea typeface="Calibri" panose="020F0502020204030204" pitchFamily="34" charset="0"/>
                <a:cs typeface="Calibri" panose="020F0502020204030204" pitchFamily="34" charset="0"/>
              </a:rPr>
              <a:t>Xianpei</a:t>
            </a:r>
            <a:r>
              <a:rPr lang="en-IN" sz="1400" dirty="0">
                <a:latin typeface="Calibri" panose="020F0502020204030204" pitchFamily="34" charset="0"/>
                <a:ea typeface="Calibri" panose="020F0502020204030204" pitchFamily="34" charset="0"/>
                <a:cs typeface="Calibri" panose="020F0502020204030204" pitchFamily="34" charset="0"/>
              </a:rPr>
              <a:t> Han, Zhen Hu, </a:t>
            </a:r>
            <a:r>
              <a:rPr lang="en-IN" sz="1400" dirty="0" err="1">
                <a:latin typeface="Calibri" panose="020F0502020204030204" pitchFamily="34" charset="0"/>
                <a:ea typeface="Calibri" panose="020F0502020204030204" pitchFamily="34" charset="0"/>
                <a:cs typeface="Calibri" panose="020F0502020204030204" pitchFamily="34" charset="0"/>
              </a:rPr>
              <a:t>HengWang</a:t>
            </a:r>
            <a:r>
              <a:rPr lang="en-IN" sz="1400" dirty="0">
                <a:latin typeface="Calibri" panose="020F0502020204030204" pitchFamily="34" charset="0"/>
                <a:ea typeface="Calibri" panose="020F0502020204030204" pitchFamily="34" charset="0"/>
                <a:cs typeface="Calibri" panose="020F0502020204030204" pitchFamily="34" charset="0"/>
              </a:rPr>
              <a:t>, </a:t>
            </a:r>
            <a:r>
              <a:rPr lang="en-IN" sz="1400" dirty="0" err="1">
                <a:latin typeface="Calibri" panose="020F0502020204030204" pitchFamily="34" charset="0"/>
                <a:ea typeface="Calibri" panose="020F0502020204030204" pitchFamily="34" charset="0"/>
                <a:cs typeface="Calibri" panose="020F0502020204030204" pitchFamily="34" charset="0"/>
              </a:rPr>
              <a:t>Jianfeng</a:t>
            </a:r>
            <a:r>
              <a:rPr lang="en-IN" sz="1400" dirty="0">
                <a:latin typeface="Calibri" panose="020F0502020204030204" pitchFamily="34" charset="0"/>
                <a:ea typeface="Calibri" panose="020F0502020204030204" pitchFamily="34" charset="0"/>
                <a:cs typeface="Calibri" panose="020F0502020204030204" pitchFamily="34" charset="0"/>
              </a:rPr>
              <a:t> Xu, “ </a:t>
            </a:r>
            <a:r>
              <a:rPr lang="en-IN" sz="1400" b="1" dirty="0">
                <a:latin typeface="Calibri" panose="020F0502020204030204" pitchFamily="34" charset="0"/>
                <a:ea typeface="Calibri" panose="020F0502020204030204" pitchFamily="34" charset="0"/>
                <a:cs typeface="Calibri" panose="020F0502020204030204" pitchFamily="34" charset="0"/>
              </a:rPr>
              <a:t>A Large-Scale Legal Dataset for Judgment</a:t>
            </a:r>
          </a:p>
          <a:p>
            <a:r>
              <a:rPr lang="en-IN" sz="1400" b="1" dirty="0">
                <a:latin typeface="Calibri" panose="020F0502020204030204" pitchFamily="34" charset="0"/>
                <a:ea typeface="Calibri" panose="020F0502020204030204" pitchFamily="34" charset="0"/>
                <a:cs typeface="Calibri" panose="020F0502020204030204" pitchFamily="34" charset="0"/>
              </a:rPr>
              <a:t>Prediction</a:t>
            </a:r>
            <a:r>
              <a:rPr lang="en-IN" sz="1400" dirty="0">
                <a:latin typeface="Calibri" panose="020F0502020204030204" pitchFamily="34" charset="0"/>
                <a:ea typeface="Calibri" panose="020F0502020204030204" pitchFamily="34" charset="0"/>
                <a:cs typeface="Calibri" panose="020F0502020204030204" pitchFamily="34" charset="0"/>
              </a:rPr>
              <a:t>”, </a:t>
            </a:r>
            <a:r>
              <a:rPr lang="en-IN" sz="1400" dirty="0" err="1">
                <a:latin typeface="Calibri" panose="020F0502020204030204" pitchFamily="34" charset="0"/>
                <a:ea typeface="Calibri" panose="020F0502020204030204" pitchFamily="34" charset="0"/>
                <a:cs typeface="Calibri" panose="020F0502020204030204" pitchFamily="34" charset="0"/>
              </a:rPr>
              <a:t>CoRR</a:t>
            </a:r>
            <a:r>
              <a:rPr lang="en-IN" sz="1400" dirty="0">
                <a:latin typeface="Calibri" panose="020F0502020204030204" pitchFamily="34" charset="0"/>
                <a:ea typeface="Calibri" panose="020F0502020204030204" pitchFamily="34" charset="0"/>
                <a:cs typeface="Calibri" panose="020F0502020204030204" pitchFamily="34" charset="0"/>
              </a:rPr>
              <a:t> abs/1807.02478 (2018)</a:t>
            </a:r>
          </a:p>
        </p:txBody>
      </p:sp>
      <p:sp>
        <p:nvSpPr>
          <p:cNvPr id="16" name="TextBox 15">
            <a:extLst>
              <a:ext uri="{FF2B5EF4-FFF2-40B4-BE49-F238E27FC236}">
                <a16:creationId xmlns:a16="http://schemas.microsoft.com/office/drawing/2014/main" id="{FFCEC66C-B93F-8AEE-1366-87ED439217BD}"/>
              </a:ext>
            </a:extLst>
          </p:cNvPr>
          <p:cNvSpPr txBox="1"/>
          <p:nvPr/>
        </p:nvSpPr>
        <p:spPr>
          <a:xfrm>
            <a:off x="478420" y="3047346"/>
            <a:ext cx="7848599" cy="738664"/>
          </a:xfrm>
          <a:prstGeom prst="rect">
            <a:avLst/>
          </a:prstGeom>
          <a:noFill/>
        </p:spPr>
        <p:txBody>
          <a:bodyPr wrap="square">
            <a:spAutoFit/>
          </a:bodyPr>
          <a:lstStyle/>
          <a:p>
            <a:r>
              <a:rPr lang="en-IN" sz="1400" dirty="0">
                <a:latin typeface="Calibri" panose="020F0502020204030204" pitchFamily="34" charset="0"/>
                <a:ea typeface="Calibri" panose="020F0502020204030204" pitchFamily="34" charset="0"/>
                <a:cs typeface="Calibri" panose="020F0502020204030204" pitchFamily="34" charset="0"/>
              </a:rPr>
              <a:t>4.  N. </a:t>
            </a:r>
            <a:r>
              <a:rPr lang="en-IN" sz="1400" dirty="0" err="1">
                <a:latin typeface="Calibri" panose="020F0502020204030204" pitchFamily="34" charset="0"/>
                <a:ea typeface="Calibri" panose="020F0502020204030204" pitchFamily="34" charset="0"/>
                <a:cs typeface="Calibri" panose="020F0502020204030204" pitchFamily="34" charset="0"/>
              </a:rPr>
              <a:t>Aletras</a:t>
            </a:r>
            <a:r>
              <a:rPr lang="en-IN" sz="1400" dirty="0">
                <a:latin typeface="Calibri" panose="020F0502020204030204" pitchFamily="34" charset="0"/>
                <a:ea typeface="Calibri" panose="020F0502020204030204" pitchFamily="34" charset="0"/>
                <a:cs typeface="Calibri" panose="020F0502020204030204" pitchFamily="34" charset="0"/>
              </a:rPr>
              <a:t>, D. </a:t>
            </a:r>
            <a:r>
              <a:rPr lang="en-IN" sz="1400" dirty="0" err="1">
                <a:latin typeface="Calibri" panose="020F0502020204030204" pitchFamily="34" charset="0"/>
                <a:ea typeface="Calibri" panose="020F0502020204030204" pitchFamily="34" charset="0"/>
                <a:cs typeface="Calibri" panose="020F0502020204030204" pitchFamily="34" charset="0"/>
              </a:rPr>
              <a:t>Tsarapatsanis</a:t>
            </a:r>
            <a:r>
              <a:rPr lang="en-IN" sz="1400" dirty="0">
                <a:latin typeface="Calibri" panose="020F0502020204030204" pitchFamily="34" charset="0"/>
                <a:ea typeface="Calibri" panose="020F0502020204030204" pitchFamily="34" charset="0"/>
                <a:cs typeface="Calibri" panose="020F0502020204030204" pitchFamily="34" charset="0"/>
              </a:rPr>
              <a:t>, D. </a:t>
            </a:r>
            <a:r>
              <a:rPr lang="en-IN" sz="1400" dirty="0" err="1">
                <a:latin typeface="Calibri" panose="020F0502020204030204" pitchFamily="34" charset="0"/>
                <a:ea typeface="Calibri" panose="020F0502020204030204" pitchFamily="34" charset="0"/>
                <a:cs typeface="Calibri" panose="020F0502020204030204" pitchFamily="34" charset="0"/>
              </a:rPr>
              <a:t>Preosiuc</a:t>
            </a:r>
            <a:r>
              <a:rPr lang="en-IN" sz="1400" dirty="0">
                <a:latin typeface="Calibri" panose="020F0502020204030204" pitchFamily="34" charset="0"/>
                <a:ea typeface="Calibri" panose="020F0502020204030204" pitchFamily="34" charset="0"/>
                <a:cs typeface="Calibri" panose="020F0502020204030204" pitchFamily="34" charset="0"/>
              </a:rPr>
              <a:t>-Pietro, and V. </a:t>
            </a:r>
            <a:r>
              <a:rPr lang="en-IN" sz="1400" dirty="0" err="1">
                <a:latin typeface="Calibri" panose="020F0502020204030204" pitchFamily="34" charset="0"/>
                <a:ea typeface="Calibri" panose="020F0502020204030204" pitchFamily="34" charset="0"/>
                <a:cs typeface="Calibri" panose="020F0502020204030204" pitchFamily="34" charset="0"/>
              </a:rPr>
              <a:t>Lampos</a:t>
            </a:r>
            <a:r>
              <a:rPr lang="en-IN" sz="1400" dirty="0">
                <a:latin typeface="Calibri" panose="020F0502020204030204" pitchFamily="34" charset="0"/>
                <a:ea typeface="Calibri" panose="020F0502020204030204" pitchFamily="34" charset="0"/>
                <a:cs typeface="Calibri" panose="020F0502020204030204" pitchFamily="34" charset="0"/>
              </a:rPr>
              <a:t>,‘‘</a:t>
            </a:r>
            <a:r>
              <a:rPr lang="en-IN" sz="1400" b="1" dirty="0">
                <a:latin typeface="Calibri" panose="020F0502020204030204" pitchFamily="34" charset="0"/>
                <a:ea typeface="Calibri" panose="020F0502020204030204" pitchFamily="34" charset="0"/>
                <a:cs typeface="Calibri" panose="020F0502020204030204" pitchFamily="34" charset="0"/>
              </a:rPr>
              <a:t>Predicting judicial decisions of the European court of human </a:t>
            </a:r>
            <a:r>
              <a:rPr lang="en-IN" sz="1400" b="1" dirty="0" err="1">
                <a:latin typeface="Calibri" panose="020F0502020204030204" pitchFamily="34" charset="0"/>
                <a:ea typeface="Calibri" panose="020F0502020204030204" pitchFamily="34" charset="0"/>
                <a:cs typeface="Calibri" panose="020F0502020204030204" pitchFamily="34" charset="0"/>
              </a:rPr>
              <a:t>rights:A</a:t>
            </a:r>
            <a:r>
              <a:rPr lang="en-IN" sz="1400" b="1" dirty="0">
                <a:latin typeface="Calibri" panose="020F0502020204030204" pitchFamily="34" charset="0"/>
                <a:ea typeface="Calibri" panose="020F0502020204030204" pitchFamily="34" charset="0"/>
                <a:cs typeface="Calibri" panose="020F0502020204030204" pitchFamily="34" charset="0"/>
              </a:rPr>
              <a:t> natural language processing perspective</a:t>
            </a:r>
            <a:r>
              <a:rPr lang="en-IN" sz="1400" dirty="0">
                <a:latin typeface="Calibri" panose="020F0502020204030204" pitchFamily="34" charset="0"/>
                <a:ea typeface="Calibri" panose="020F0502020204030204" pitchFamily="34" charset="0"/>
                <a:cs typeface="Calibri" panose="020F0502020204030204" pitchFamily="34" charset="0"/>
              </a:rPr>
              <a:t>,’’ </a:t>
            </a:r>
            <a:r>
              <a:rPr lang="en-IN" sz="1400" dirty="0" err="1">
                <a:latin typeface="Calibri" panose="020F0502020204030204" pitchFamily="34" charset="0"/>
                <a:ea typeface="Calibri" panose="020F0502020204030204" pitchFamily="34" charset="0"/>
                <a:cs typeface="Calibri" panose="020F0502020204030204" pitchFamily="34" charset="0"/>
              </a:rPr>
              <a:t>PeerJ</a:t>
            </a:r>
            <a:r>
              <a:rPr lang="en-IN" sz="1400" dirty="0">
                <a:latin typeface="Calibri" panose="020F0502020204030204" pitchFamily="34" charset="0"/>
                <a:ea typeface="Calibri" panose="020F0502020204030204" pitchFamily="34" charset="0"/>
                <a:cs typeface="Calibri" panose="020F0502020204030204" pitchFamily="34" charset="0"/>
              </a:rPr>
              <a:t> </a:t>
            </a:r>
            <a:r>
              <a:rPr lang="en-IN" sz="1400" dirty="0" err="1">
                <a:latin typeface="Calibri" panose="020F0502020204030204" pitchFamily="34" charset="0"/>
                <a:ea typeface="Calibri" panose="020F0502020204030204" pitchFamily="34" charset="0"/>
                <a:cs typeface="Calibri" panose="020F0502020204030204" pitchFamily="34" charset="0"/>
              </a:rPr>
              <a:t>Comput</a:t>
            </a:r>
            <a:r>
              <a:rPr lang="en-IN" sz="1400" dirty="0">
                <a:latin typeface="Calibri" panose="020F0502020204030204" pitchFamily="34" charset="0"/>
                <a:ea typeface="Calibri" panose="020F0502020204030204" pitchFamily="34" charset="0"/>
                <a:cs typeface="Calibri" panose="020F0502020204030204" pitchFamily="34" charset="0"/>
              </a:rPr>
              <a:t>. Sci., vol. 2,p. e93, Oct. 2016</a:t>
            </a:r>
          </a:p>
        </p:txBody>
      </p:sp>
      <p:sp>
        <p:nvSpPr>
          <p:cNvPr id="20" name="TextBox 19">
            <a:extLst>
              <a:ext uri="{FF2B5EF4-FFF2-40B4-BE49-F238E27FC236}">
                <a16:creationId xmlns:a16="http://schemas.microsoft.com/office/drawing/2014/main" id="{5BD85DCC-B5EE-6C5E-01E5-E2C183350AF9}"/>
              </a:ext>
            </a:extLst>
          </p:cNvPr>
          <p:cNvSpPr txBox="1"/>
          <p:nvPr/>
        </p:nvSpPr>
        <p:spPr>
          <a:xfrm>
            <a:off x="478420" y="1055425"/>
            <a:ext cx="8229600" cy="523220"/>
          </a:xfrm>
          <a:prstGeom prst="rect">
            <a:avLst/>
          </a:prstGeom>
          <a:noFill/>
        </p:spPr>
        <p:txBody>
          <a:bodyPr wrap="square">
            <a:spAutoFit/>
          </a:bodyPr>
          <a:lstStyle/>
          <a:p>
            <a:r>
              <a:rPr lang="en-IN" sz="1400" dirty="0">
                <a:latin typeface="Calibri" panose="020F0502020204030204" pitchFamily="34" charset="0"/>
                <a:ea typeface="Calibri" panose="020F0502020204030204" pitchFamily="34" charset="0"/>
                <a:cs typeface="Calibri" panose="020F0502020204030204" pitchFamily="34" charset="0"/>
              </a:rPr>
              <a:t>1.F. Amato, A. Castiglione, G. Cozzolino, and F. Narducci, ‘‘</a:t>
            </a:r>
            <a:r>
              <a:rPr lang="en-IN" sz="1400" b="1" dirty="0">
                <a:latin typeface="Calibri" panose="020F0502020204030204" pitchFamily="34" charset="0"/>
                <a:ea typeface="Calibri" panose="020F0502020204030204" pitchFamily="34" charset="0"/>
                <a:cs typeface="Calibri" panose="020F0502020204030204" pitchFamily="34" charset="0"/>
              </a:rPr>
              <a:t>A semantic-based methodology for digital forensics analysis</a:t>
            </a:r>
            <a:r>
              <a:rPr lang="en-IN" sz="1400" dirty="0">
                <a:latin typeface="Calibri" panose="020F0502020204030204" pitchFamily="34" charset="0"/>
                <a:ea typeface="Calibri" panose="020F0502020204030204" pitchFamily="34" charset="0"/>
                <a:cs typeface="Calibri" panose="020F0502020204030204" pitchFamily="34" charset="0"/>
              </a:rPr>
              <a:t>,’’ J. Parallel </a:t>
            </a:r>
            <a:r>
              <a:rPr lang="en-IN" sz="1400" dirty="0" err="1">
                <a:latin typeface="Calibri" panose="020F0502020204030204" pitchFamily="34" charset="0"/>
                <a:ea typeface="Calibri" panose="020F0502020204030204" pitchFamily="34" charset="0"/>
                <a:cs typeface="Calibri" panose="020F0502020204030204" pitchFamily="34" charset="0"/>
              </a:rPr>
              <a:t>Distrib.Comput</a:t>
            </a:r>
            <a:r>
              <a:rPr lang="en-IN" sz="1400" dirty="0">
                <a:latin typeface="Calibri" panose="020F0502020204030204" pitchFamily="34" charset="0"/>
                <a:ea typeface="Calibri" panose="020F0502020204030204" pitchFamily="34" charset="0"/>
                <a:cs typeface="Calibri" panose="020F0502020204030204" pitchFamily="34" charset="0"/>
              </a:rPr>
              <a:t>., vol. 138, Apr. 2020.</a:t>
            </a:r>
          </a:p>
        </p:txBody>
      </p:sp>
      <p:sp>
        <p:nvSpPr>
          <p:cNvPr id="22" name="TextBox 21">
            <a:extLst>
              <a:ext uri="{FF2B5EF4-FFF2-40B4-BE49-F238E27FC236}">
                <a16:creationId xmlns:a16="http://schemas.microsoft.com/office/drawing/2014/main" id="{8A691695-8348-029B-3A2E-0FF5D4F19E8F}"/>
              </a:ext>
            </a:extLst>
          </p:cNvPr>
          <p:cNvSpPr txBox="1"/>
          <p:nvPr/>
        </p:nvSpPr>
        <p:spPr>
          <a:xfrm>
            <a:off x="478420" y="1625648"/>
            <a:ext cx="8229600" cy="523220"/>
          </a:xfrm>
          <a:prstGeom prst="rect">
            <a:avLst/>
          </a:prstGeom>
          <a:noFill/>
        </p:spPr>
        <p:txBody>
          <a:bodyPr wrap="square">
            <a:spAutoFit/>
          </a:bodyPr>
          <a:lstStyle/>
          <a:p>
            <a:r>
              <a:rPr lang="en-IN" sz="1400" dirty="0">
                <a:latin typeface="Calibri" panose="020F0502020204030204" pitchFamily="34" charset="0"/>
                <a:ea typeface="Calibri" panose="020F0502020204030204" pitchFamily="34" charset="0"/>
                <a:cs typeface="Calibri" panose="020F0502020204030204" pitchFamily="34" charset="0"/>
              </a:rPr>
              <a:t>2.J. Gao, H. Ning, Z. Han, L. Kong, and H. Qi, ‘‘</a:t>
            </a:r>
            <a:r>
              <a:rPr lang="en-IN" sz="1400" b="1" dirty="0">
                <a:latin typeface="Calibri" panose="020F0502020204030204" pitchFamily="34" charset="0"/>
                <a:ea typeface="Calibri" panose="020F0502020204030204" pitchFamily="34" charset="0"/>
                <a:cs typeface="Calibri" panose="020F0502020204030204" pitchFamily="34" charset="0"/>
              </a:rPr>
              <a:t>Legal text classification model based on text statistical features and deep semantic features</a:t>
            </a:r>
            <a:r>
              <a:rPr lang="en-IN" sz="1400" dirty="0">
                <a:latin typeface="Calibri" panose="020F0502020204030204" pitchFamily="34" charset="0"/>
                <a:ea typeface="Calibri" panose="020F0502020204030204" pitchFamily="34" charset="0"/>
                <a:cs typeface="Calibri" panose="020F0502020204030204" pitchFamily="34" charset="0"/>
              </a:rPr>
              <a:t>,’’ in Proc. FIRE, 2020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rgbClr val="002060"/>
                </a:solidFill>
                <a:latin typeface="Gill Sans MT" pitchFamily="34" charset="0"/>
                <a:ea typeface="Arial" panose="020B0604020202020204"/>
                <a:cs typeface="Arial" panose="020B0604020202020204"/>
                <a:sym typeface="Arial" panose="020B0604020202020204"/>
              </a:rPr>
              <a:t>Overview</a:t>
            </a:r>
            <a:endParaRPr lang="en-US" dirty="0">
              <a:solidFill>
                <a:srgbClr val="002060"/>
              </a:solidFill>
              <a:latin typeface="Gill Sans MT" pitchFamily="34" charset="0"/>
            </a:endParaRPr>
          </a:p>
        </p:txBody>
      </p:sp>
      <p:sp>
        <p:nvSpPr>
          <p:cNvPr id="5" name="Content Placeholder 4"/>
          <p:cNvSpPr>
            <a:spLocks noGrp="1"/>
          </p:cNvSpPr>
          <p:nvPr>
            <p:ph idx="1"/>
          </p:nvPr>
        </p:nvSpPr>
        <p:spPr>
          <a:xfrm>
            <a:off x="457200" y="1200151"/>
            <a:ext cx="8153400" cy="3505199"/>
          </a:xfrm>
        </p:spPr>
        <p:txBody>
          <a:bodyPr>
            <a:normAutofit fontScale="62500" lnSpcReduction="20000"/>
          </a:bodyPr>
          <a:lstStyle/>
          <a:p>
            <a:pPr lvl="0"/>
            <a:r>
              <a:rPr lang="en-US" sz="4000" dirty="0">
                <a:solidFill>
                  <a:srgbClr val="800000"/>
                </a:solidFill>
                <a:latin typeface="Gill Sans MT" pitchFamily="34" charset="0"/>
                <a:cs typeface="Arial" pitchFamily="34" charset="0"/>
              </a:rPr>
              <a:t>Introduction</a:t>
            </a:r>
          </a:p>
          <a:p>
            <a:pPr lvl="0"/>
            <a:r>
              <a:rPr lang="en-US" sz="4000" dirty="0">
                <a:solidFill>
                  <a:srgbClr val="800000"/>
                </a:solidFill>
                <a:latin typeface="Gill Sans MT" pitchFamily="34" charset="0"/>
                <a:cs typeface="Arial" pitchFamily="34" charset="0"/>
              </a:rPr>
              <a:t>Problem Statement &amp; Descriptions</a:t>
            </a:r>
          </a:p>
          <a:p>
            <a:pPr lvl="0"/>
            <a:r>
              <a:rPr lang="en-US" sz="4000" dirty="0">
                <a:solidFill>
                  <a:srgbClr val="800000"/>
                </a:solidFill>
                <a:latin typeface="Gill Sans MT" pitchFamily="34" charset="0"/>
                <a:cs typeface="Arial" pitchFamily="34" charset="0"/>
              </a:rPr>
              <a:t>Literature Review/Existing Solutions</a:t>
            </a:r>
          </a:p>
          <a:p>
            <a:pPr lvl="0"/>
            <a:r>
              <a:rPr lang="en-US" sz="4000" dirty="0">
                <a:solidFill>
                  <a:srgbClr val="800000"/>
                </a:solidFill>
                <a:latin typeface="Gill Sans MT" pitchFamily="34" charset="0"/>
                <a:cs typeface="Arial" pitchFamily="34" charset="0"/>
              </a:rPr>
              <a:t>Objectives</a:t>
            </a:r>
          </a:p>
          <a:p>
            <a:pPr lvl="0"/>
            <a:r>
              <a:rPr lang="en-US" sz="4000" dirty="0">
                <a:solidFill>
                  <a:srgbClr val="800000"/>
                </a:solidFill>
                <a:latin typeface="Gill Sans MT" pitchFamily="34" charset="0"/>
                <a:cs typeface="Arial" pitchFamily="34" charset="0"/>
              </a:rPr>
              <a:t>Methodologies to solve the problem</a:t>
            </a:r>
          </a:p>
          <a:p>
            <a:pPr lvl="0"/>
            <a:r>
              <a:rPr lang="en-US" sz="4000" dirty="0">
                <a:solidFill>
                  <a:srgbClr val="800000"/>
                </a:solidFill>
                <a:latin typeface="Gill Sans MT" pitchFamily="34" charset="0"/>
                <a:cs typeface="Arial" pitchFamily="34" charset="0"/>
              </a:rPr>
              <a:t>Application of Engineering Principles</a:t>
            </a:r>
          </a:p>
          <a:p>
            <a:pPr lvl="0"/>
            <a:r>
              <a:rPr lang="en-US" sz="4000" dirty="0">
                <a:solidFill>
                  <a:srgbClr val="800000"/>
                </a:solidFill>
                <a:latin typeface="Gill Sans MT" pitchFamily="34" charset="0"/>
                <a:cs typeface="Arial" pitchFamily="34" charset="0"/>
              </a:rPr>
              <a:t>Social Relevancy &amp; Impact on Environment</a:t>
            </a:r>
          </a:p>
          <a:p>
            <a:r>
              <a:rPr lang="en-US" sz="4000" dirty="0">
                <a:solidFill>
                  <a:srgbClr val="800000"/>
                </a:solidFill>
                <a:latin typeface="Gill Sans MT" pitchFamily="34" charset="0"/>
                <a:cs typeface="Arial" pitchFamily="34" charset="0"/>
              </a:rPr>
              <a:t>Project Timeline/ Individual Contributions</a:t>
            </a:r>
          </a:p>
          <a:p>
            <a:pPr lvl="0"/>
            <a:r>
              <a:rPr lang="en-US" sz="4000" dirty="0">
                <a:solidFill>
                  <a:srgbClr val="800000"/>
                </a:solidFill>
                <a:latin typeface="Gill Sans MT" pitchFamily="34" charset="0"/>
                <a:cs typeface="Arial" pitchFamily="34" charset="0"/>
              </a:rPr>
              <a:t>References</a:t>
            </a:r>
          </a:p>
        </p:txBody>
      </p:sp>
      <p:sp>
        <p:nvSpPr>
          <p:cNvPr id="6" name="Date Placeholder 5"/>
          <p:cNvSpPr>
            <a:spLocks noGrp="1"/>
          </p:cNvSpPr>
          <p:nvPr>
            <p:ph type="dt" sz="half" idx="10"/>
          </p:nvPr>
        </p:nvSpPr>
        <p:spPr/>
        <p:txBody>
          <a:bodyPr/>
          <a:lstStyle/>
          <a:p>
            <a:fld id="{2025F8AC-2EAF-4398-A188-81907D916B6C}" type="datetime3">
              <a:rPr lang="en-US" smtClean="0"/>
              <a:pPr/>
              <a:t>4 March 2025</a:t>
            </a:fld>
            <a:endParaRPr lang="en-US" dirty="0"/>
          </a:p>
        </p:txBody>
      </p:sp>
      <p:sp>
        <p:nvSpPr>
          <p:cNvPr id="7" name="Slide Number Placeholder 6"/>
          <p:cNvSpPr>
            <a:spLocks noGrp="1"/>
          </p:cNvSpPr>
          <p:nvPr>
            <p:ph type="sldNum" sz="quarter" idx="12"/>
          </p:nvPr>
        </p:nvSpPr>
        <p:spPr/>
        <p:txBody>
          <a:bodyPr/>
          <a:lstStyle/>
          <a:p>
            <a:fld id="{73313D1A-C5C1-46DD-9AB3-02A8F009D7E1}" type="slidenum">
              <a:rPr lang="en-US" smtClean="0"/>
              <a:pPr/>
              <a:t>2</a:t>
            </a:fld>
            <a:endParaRPr lang="en-US" dirty="0"/>
          </a:p>
        </p:txBody>
      </p:sp>
      <p:sp>
        <p:nvSpPr>
          <p:cNvPr id="8" name="Footer Placeholder 7"/>
          <p:cNvSpPr>
            <a:spLocks noGrp="1"/>
          </p:cNvSpPr>
          <p:nvPr>
            <p:ph type="ftr" sz="quarter" idx="11"/>
          </p:nvPr>
        </p:nvSpPr>
        <p:spPr/>
        <p:txBody>
          <a:bodyPr/>
          <a:lstStyle/>
          <a:p>
            <a:r>
              <a:rPr lang="en-US" dirty="0"/>
              <a:t>18IT810 – Project First Review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rgbClr val="002060"/>
                </a:solidFill>
                <a:latin typeface="Gill Sans MT" pitchFamily="34" charset="0"/>
                <a:cs typeface="Arial" panose="020B0604020202020204"/>
                <a:sym typeface="Arial" panose="020B0604020202020204"/>
              </a:rPr>
              <a:t>Problem Statement &amp; Description</a:t>
            </a:r>
            <a:endParaRPr lang="en-US" dirty="0">
              <a:solidFill>
                <a:srgbClr val="002060"/>
              </a:solidFill>
              <a:latin typeface="Gill Sans MT" pitchFamily="34" charset="0"/>
            </a:endParaRPr>
          </a:p>
        </p:txBody>
      </p:sp>
      <p:sp>
        <p:nvSpPr>
          <p:cNvPr id="5" name="Content Placeholder 4"/>
          <p:cNvSpPr>
            <a:spLocks noGrp="1"/>
          </p:cNvSpPr>
          <p:nvPr>
            <p:ph idx="1"/>
          </p:nvPr>
        </p:nvSpPr>
        <p:spPr>
          <a:xfrm>
            <a:off x="561975" y="3105150"/>
            <a:ext cx="8353424" cy="1295400"/>
          </a:xfrm>
          <a:ln>
            <a:solidFill>
              <a:schemeClr val="tx1"/>
            </a:solidFill>
          </a:ln>
        </p:spPr>
        <p:txBody>
          <a:bodyPr>
            <a:noAutofit/>
          </a:bodyPr>
          <a:lstStyle/>
          <a:p>
            <a:pPr marL="0" indent="0">
              <a:lnSpc>
                <a:spcPct val="120000"/>
              </a:lnSpc>
              <a:buNone/>
            </a:pPr>
            <a:r>
              <a:rPr lang="en-US" sz="1100" b="1" dirty="0"/>
              <a:t>Solution:</a:t>
            </a:r>
          </a:p>
          <a:p>
            <a:pPr>
              <a:lnSpc>
                <a:spcPct val="120000"/>
              </a:lnSpc>
            </a:pPr>
            <a:r>
              <a:rPr lang="en-US" sz="1300" dirty="0"/>
              <a:t>An </a:t>
            </a:r>
            <a:r>
              <a:rPr lang="en-US" sz="1300" b="1" dirty="0"/>
              <a:t>API </a:t>
            </a:r>
            <a:r>
              <a:rPr lang="en-US" sz="1300" dirty="0"/>
              <a:t>End-Point that can quickly provide the relevant legal information (sections and acts) when officers input the incident details. This app would rely on a large legal database and ensure that each FIR is filed with the appropriate legal foundation, thereby reducing the likelihood of errors and improving the integrity of the investigation.</a:t>
            </a:r>
          </a:p>
          <a:p>
            <a:pPr>
              <a:lnSpc>
                <a:spcPct val="120000"/>
              </a:lnSpc>
            </a:pPr>
            <a:endParaRPr lang="en-US" sz="1100" dirty="0">
              <a:solidFill>
                <a:srgbClr val="800000"/>
              </a:solidFill>
              <a:latin typeface="Gill Sans MT" pitchFamily="34" charset="0"/>
              <a:cs typeface="Arial" pitchFamily="34" charset="0"/>
            </a:endParaRPr>
          </a:p>
        </p:txBody>
      </p:sp>
      <p:sp>
        <p:nvSpPr>
          <p:cNvPr id="6" name="Date Placeholder 5"/>
          <p:cNvSpPr>
            <a:spLocks noGrp="1"/>
          </p:cNvSpPr>
          <p:nvPr>
            <p:ph type="dt" sz="half" idx="10"/>
          </p:nvPr>
        </p:nvSpPr>
        <p:spPr/>
        <p:txBody>
          <a:bodyPr/>
          <a:lstStyle/>
          <a:p>
            <a:fld id="{A92210DB-7A0F-4F54-A771-A397819032B6}" type="datetime3">
              <a:rPr lang="en-US" smtClean="0"/>
              <a:pPr/>
              <a:t>4 March 2025</a:t>
            </a:fld>
            <a:endParaRPr lang="en-US" dirty="0"/>
          </a:p>
        </p:txBody>
      </p:sp>
      <p:sp>
        <p:nvSpPr>
          <p:cNvPr id="7" name="Slide Number Placeholder 6"/>
          <p:cNvSpPr>
            <a:spLocks noGrp="1"/>
          </p:cNvSpPr>
          <p:nvPr>
            <p:ph type="sldNum" sz="quarter" idx="12"/>
          </p:nvPr>
        </p:nvSpPr>
        <p:spPr/>
        <p:txBody>
          <a:bodyPr/>
          <a:lstStyle/>
          <a:p>
            <a:fld id="{73313D1A-C5C1-46DD-9AB3-02A8F009D7E1}" type="slidenum">
              <a:rPr lang="en-US" smtClean="0"/>
              <a:pPr/>
              <a:t>3</a:t>
            </a:fld>
            <a:endParaRPr lang="en-US" dirty="0"/>
          </a:p>
        </p:txBody>
      </p:sp>
      <p:sp>
        <p:nvSpPr>
          <p:cNvPr id="8" name="Footer Placeholder 7"/>
          <p:cNvSpPr>
            <a:spLocks noGrp="1"/>
          </p:cNvSpPr>
          <p:nvPr>
            <p:ph type="ftr" sz="quarter" idx="11"/>
          </p:nvPr>
        </p:nvSpPr>
        <p:spPr/>
        <p:txBody>
          <a:bodyPr/>
          <a:lstStyle/>
          <a:p>
            <a:r>
              <a:rPr lang="en-US"/>
              <a:t>18IT810 – Project First Review</a:t>
            </a:r>
            <a:endParaRPr lang="en-US" dirty="0"/>
          </a:p>
        </p:txBody>
      </p:sp>
      <p:sp>
        <p:nvSpPr>
          <p:cNvPr id="2" name="TextBox 1"/>
          <p:cNvSpPr txBox="1"/>
          <p:nvPr/>
        </p:nvSpPr>
        <p:spPr>
          <a:xfrm>
            <a:off x="533400" y="1352550"/>
            <a:ext cx="4038600" cy="1532727"/>
          </a:xfrm>
          <a:prstGeom prst="rect">
            <a:avLst/>
          </a:prstGeom>
          <a:noFill/>
          <a:ln>
            <a:solidFill>
              <a:schemeClr val="tx1"/>
            </a:solidFill>
          </a:ln>
        </p:spPr>
        <p:txBody>
          <a:bodyPr wrap="square" rtlCol="0">
            <a:spAutoFit/>
          </a:bodyPr>
          <a:lstStyle/>
          <a:p>
            <a:pPr lvl="0">
              <a:spcBef>
                <a:spcPct val="20000"/>
              </a:spcBef>
            </a:pPr>
            <a:r>
              <a:rPr lang="en-US" sz="1300" b="1" dirty="0">
                <a:solidFill>
                  <a:prstClr val="black"/>
                </a:solidFill>
              </a:rPr>
              <a:t>Background:</a:t>
            </a:r>
          </a:p>
          <a:p>
            <a:pPr marL="342900" lvl="0" indent="-342900">
              <a:spcBef>
                <a:spcPct val="20000"/>
              </a:spcBef>
              <a:buFont typeface="Arial" pitchFamily="34" charset="0"/>
              <a:buChar char="•"/>
            </a:pPr>
            <a:r>
              <a:rPr lang="en-US" sz="1300" dirty="0">
                <a:solidFill>
                  <a:prstClr val="black"/>
                </a:solidFill>
              </a:rPr>
              <a:t>Due to limited access to legal experts at police stations, law enforcement personnel often lack the knowledge to accurately apply legal sections and acts when drafting FIRs. These errors can result in delayed or flawed investigations, which ultimately impact justice.</a:t>
            </a:r>
            <a:endParaRPr lang="en-IN" sz="1300" dirty="0"/>
          </a:p>
        </p:txBody>
      </p:sp>
      <p:sp>
        <p:nvSpPr>
          <p:cNvPr id="3" name="TextBox 2"/>
          <p:cNvSpPr txBox="1"/>
          <p:nvPr/>
        </p:nvSpPr>
        <p:spPr>
          <a:xfrm>
            <a:off x="4695824" y="1362075"/>
            <a:ext cx="4219575" cy="1532727"/>
          </a:xfrm>
          <a:prstGeom prst="rect">
            <a:avLst/>
          </a:prstGeom>
          <a:noFill/>
          <a:ln>
            <a:solidFill>
              <a:schemeClr val="tx1"/>
            </a:solidFill>
          </a:ln>
        </p:spPr>
        <p:txBody>
          <a:bodyPr wrap="square" rtlCol="0">
            <a:spAutoFit/>
          </a:bodyPr>
          <a:lstStyle/>
          <a:p>
            <a:pPr lvl="0">
              <a:spcBef>
                <a:spcPct val="20000"/>
              </a:spcBef>
            </a:pPr>
            <a:r>
              <a:rPr lang="en-US" sz="1300" b="1" dirty="0">
                <a:solidFill>
                  <a:prstClr val="black"/>
                </a:solidFill>
              </a:rPr>
              <a:t>Problem:</a:t>
            </a:r>
          </a:p>
          <a:p>
            <a:pPr marL="342900" lvl="0" indent="-342900">
              <a:spcBef>
                <a:spcPct val="20000"/>
              </a:spcBef>
              <a:buFont typeface="Arial" pitchFamily="34" charset="0"/>
              <a:buChar char="•"/>
            </a:pPr>
            <a:r>
              <a:rPr lang="en-US" sz="1300" dirty="0">
                <a:solidFill>
                  <a:prstClr val="black"/>
                </a:solidFill>
              </a:rPr>
              <a:t>The main challenge is that police officers, who may not be well-versed in legal details, make mistakes in identifying the right sections or laws to apply in the FIR, leading to incorrect processing of complaints. This can cause legal loopholes that may affect the overall investigation.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9200" y="209550"/>
            <a:ext cx="7467600" cy="857250"/>
          </a:xfrm>
        </p:spPr>
        <p:txBody>
          <a:bodyPr>
            <a:normAutofit fontScale="90000"/>
          </a:bodyPr>
          <a:lstStyle/>
          <a:p>
            <a:r>
              <a:rPr lang="en-US" dirty="0">
                <a:solidFill>
                  <a:srgbClr val="002060"/>
                </a:solidFill>
                <a:latin typeface="Gill Sans MT" pitchFamily="34" charset="0"/>
                <a:cs typeface="Arial" panose="020B0604020202020204"/>
                <a:sym typeface="Arial" panose="020B0604020202020204"/>
              </a:rPr>
              <a:t>Literature/Existing Solutions Review</a:t>
            </a:r>
            <a:endParaRPr lang="en-US" dirty="0">
              <a:solidFill>
                <a:srgbClr val="002060"/>
              </a:solidFill>
              <a:latin typeface="Gill Sans MT"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121495528"/>
              </p:ext>
            </p:extLst>
          </p:nvPr>
        </p:nvGraphicFramePr>
        <p:xfrm>
          <a:off x="152400" y="1073150"/>
          <a:ext cx="8750300" cy="3852672"/>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3492500">
                  <a:extLst>
                    <a:ext uri="{9D8B030D-6E8A-4147-A177-3AD203B41FA5}">
                      <a16:colId xmlns:a16="http://schemas.microsoft.com/office/drawing/2014/main" val="20004"/>
                    </a:ext>
                  </a:extLst>
                </a:gridCol>
              </a:tblGrid>
              <a:tr h="370840">
                <a:tc>
                  <a:txBody>
                    <a:bodyPr/>
                    <a:lstStyle/>
                    <a:p>
                      <a:r>
                        <a:rPr lang="en-US" sz="1200" dirty="0"/>
                        <a:t>Sl. No</a:t>
                      </a:r>
                    </a:p>
                  </a:txBody>
                  <a:tcPr anchor="ctr"/>
                </a:tc>
                <a:tc>
                  <a:txBody>
                    <a:bodyPr/>
                    <a:lstStyle/>
                    <a:p>
                      <a:pPr algn="ctr"/>
                      <a:r>
                        <a:rPr lang="en-US" sz="1200" dirty="0"/>
                        <a:t>Title</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Authors/ Affiliations</a:t>
                      </a:r>
                    </a:p>
                  </a:txBody>
                  <a:tcPr/>
                </a:tc>
                <a:tc>
                  <a:txBody>
                    <a:bodyPr/>
                    <a:lstStyle/>
                    <a:p>
                      <a:r>
                        <a:rPr lang="en-US" sz="1200" dirty="0"/>
                        <a:t>Journal Name, Year</a:t>
                      </a:r>
                    </a:p>
                  </a:txBody>
                  <a:tcPr anchor="ctr"/>
                </a:tc>
                <a:tc>
                  <a:txBody>
                    <a:bodyPr/>
                    <a:lstStyle/>
                    <a:p>
                      <a:pPr algn="ctr"/>
                      <a:r>
                        <a:rPr lang="en-US" sz="2000" baseline="-25000" dirty="0"/>
                        <a:t>Observations</a:t>
                      </a:r>
                    </a:p>
                  </a:txBody>
                  <a:tcPr/>
                </a:tc>
                <a:extLst>
                  <a:ext uri="{0D108BD9-81ED-4DB2-BD59-A6C34878D82A}">
                    <a16:rowId xmlns:a16="http://schemas.microsoft.com/office/drawing/2014/main" val="10000"/>
                  </a:ext>
                </a:extLst>
              </a:tr>
              <a:tr h="370840">
                <a:tc>
                  <a:txBody>
                    <a:bodyPr/>
                    <a:lstStyle/>
                    <a:p>
                      <a:pPr marL="0" marR="0">
                        <a:lnSpc>
                          <a:spcPct val="107000"/>
                        </a:lnSpc>
                        <a:spcBef>
                          <a:spcPts val="0"/>
                        </a:spcBef>
                        <a:spcAft>
                          <a:spcPts val="0"/>
                        </a:spcAft>
                      </a:pPr>
                      <a:r>
                        <a:rPr lang="en-IN" sz="1000" b="0" dirty="0">
                          <a:latin typeface="Calibri" pitchFamily="34" charset="0"/>
                          <a:ea typeface="Calibri"/>
                          <a:cs typeface="Calibri" pitchFamily="34" charset="0"/>
                        </a:rPr>
                        <a:t>1</a:t>
                      </a:r>
                      <a:endParaRPr lang="en-US" sz="1000" b="0" dirty="0">
                        <a:latin typeface="Calibri" pitchFamily="34" charset="0"/>
                        <a:ea typeface="Calibri"/>
                        <a:cs typeface="Calibri" pitchFamily="34" charset="0"/>
                      </a:endParaRPr>
                    </a:p>
                  </a:txBody>
                  <a:tcPr marL="68580" marR="68580" marT="0" marB="0"/>
                </a:tc>
                <a:tc>
                  <a:txBody>
                    <a:bodyPr/>
                    <a:lstStyle/>
                    <a:p>
                      <a:pPr marL="0" marR="0" algn="l">
                        <a:lnSpc>
                          <a:spcPct val="107000"/>
                        </a:lnSpc>
                        <a:spcBef>
                          <a:spcPts val="0"/>
                        </a:spcBef>
                        <a:spcAft>
                          <a:spcPts val="0"/>
                        </a:spcAft>
                      </a:pPr>
                      <a:r>
                        <a:rPr lang="en-IN" sz="1000" b="0" dirty="0">
                          <a:latin typeface="Calibri" pitchFamily="34" charset="0"/>
                          <a:ea typeface="Calibri"/>
                          <a:cs typeface="Calibri" pitchFamily="34" charset="0"/>
                        </a:rPr>
                        <a:t>Text similarity algorithms to determine Indian penal code sections for offence report</a:t>
                      </a:r>
                      <a:endParaRPr lang="en-US" sz="1000" b="0" dirty="0">
                        <a:latin typeface="Calibri" pitchFamily="34" charset="0"/>
                        <a:ea typeface="Calibri"/>
                        <a:cs typeface="Calibri" pitchFamily="34" charset="0"/>
                      </a:endParaRPr>
                    </a:p>
                  </a:txBody>
                  <a:tcPr marL="68580" marR="68580" marT="0" marB="0"/>
                </a:tc>
                <a:tc>
                  <a:txBody>
                    <a:bodyPr/>
                    <a:lstStyle/>
                    <a:p>
                      <a:pPr marL="0" marR="0">
                        <a:lnSpc>
                          <a:spcPct val="107000"/>
                        </a:lnSpc>
                        <a:spcBef>
                          <a:spcPts val="0"/>
                        </a:spcBef>
                        <a:spcAft>
                          <a:spcPts val="0"/>
                        </a:spcAft>
                      </a:pPr>
                      <a:r>
                        <a:rPr lang="en-IN" sz="1000" b="0" dirty="0" err="1">
                          <a:latin typeface="Calibri" pitchFamily="34" charset="0"/>
                          <a:ea typeface="Calibri"/>
                          <a:cs typeface="Calibri" pitchFamily="34" charset="0"/>
                        </a:rPr>
                        <a:t>Ambrish</a:t>
                      </a:r>
                      <a:r>
                        <a:rPr lang="en-IN" sz="1000" b="0" dirty="0">
                          <a:latin typeface="Calibri" pitchFamily="34" charset="0"/>
                          <a:ea typeface="Calibri"/>
                          <a:cs typeface="Calibri" pitchFamily="34" charset="0"/>
                        </a:rPr>
                        <a:t> </a:t>
                      </a:r>
                      <a:r>
                        <a:rPr lang="en-IN" sz="1000" b="0" dirty="0" err="1">
                          <a:latin typeface="Calibri" pitchFamily="34" charset="0"/>
                          <a:ea typeface="Calibri"/>
                          <a:cs typeface="Calibri" pitchFamily="34" charset="0"/>
                        </a:rPr>
                        <a:t>Srivastav</a:t>
                      </a:r>
                      <a:r>
                        <a:rPr lang="en-IN" sz="1000" b="0" dirty="0">
                          <a:latin typeface="Calibri" pitchFamily="34" charset="0"/>
                          <a:ea typeface="Calibri"/>
                          <a:cs typeface="Calibri" pitchFamily="34" charset="0"/>
                        </a:rPr>
                        <a:t>, </a:t>
                      </a:r>
                      <a:r>
                        <a:rPr lang="en-IN" sz="1000" b="0" dirty="0" err="1">
                          <a:latin typeface="Calibri" pitchFamily="34" charset="0"/>
                          <a:ea typeface="Calibri"/>
                          <a:cs typeface="Calibri" pitchFamily="34" charset="0"/>
                        </a:rPr>
                        <a:t>Shaligram</a:t>
                      </a:r>
                      <a:r>
                        <a:rPr lang="en-IN" sz="1000" b="0" dirty="0">
                          <a:latin typeface="Calibri" pitchFamily="34" charset="0"/>
                          <a:ea typeface="Calibri"/>
                          <a:cs typeface="Calibri" pitchFamily="34" charset="0"/>
                        </a:rPr>
                        <a:t> </a:t>
                      </a:r>
                      <a:r>
                        <a:rPr lang="en-IN" sz="1000" b="0" dirty="0" err="1">
                          <a:latin typeface="Calibri" pitchFamily="34" charset="0"/>
                          <a:ea typeface="Calibri"/>
                          <a:cs typeface="Calibri" pitchFamily="34" charset="0"/>
                        </a:rPr>
                        <a:t>Prajapat</a:t>
                      </a:r>
                      <a:endParaRPr lang="en-US" sz="1000" b="0" dirty="0">
                        <a:latin typeface="Calibri" pitchFamily="34" charset="0"/>
                        <a:ea typeface="Calibri"/>
                        <a:cs typeface="Calibri" pitchFamily="34" charset="0"/>
                      </a:endParaRPr>
                    </a:p>
                  </a:txBody>
                  <a:tcPr marL="68580" marR="68580" marT="0" marB="0"/>
                </a:tc>
                <a:tc>
                  <a:txBody>
                    <a:bodyPr/>
                    <a:lstStyle/>
                    <a:p>
                      <a:pPr marL="0" marR="0">
                        <a:lnSpc>
                          <a:spcPct val="107000"/>
                        </a:lnSpc>
                        <a:spcBef>
                          <a:spcPts val="0"/>
                        </a:spcBef>
                        <a:spcAft>
                          <a:spcPts val="0"/>
                        </a:spcAft>
                      </a:pPr>
                      <a:r>
                        <a:rPr lang="en-IN" sz="1000" b="0" dirty="0">
                          <a:latin typeface="Calibri" pitchFamily="34" charset="0"/>
                          <a:ea typeface="Calibri"/>
                          <a:cs typeface="Calibri" pitchFamily="34" charset="0"/>
                        </a:rPr>
                        <a:t>International Journal of Artificial Intelligence, Vol. 11, No. 1, March 2022</a:t>
                      </a:r>
                      <a:endParaRPr lang="en-US" sz="1000" b="0" dirty="0">
                        <a:latin typeface="Calibri" pitchFamily="34" charset="0"/>
                        <a:ea typeface="Calibri"/>
                        <a:cs typeface="Calibri" pitchFamily="34" charset="0"/>
                      </a:endParaRPr>
                    </a:p>
                  </a:txBody>
                  <a:tcPr marL="68580" marR="68580" marT="0" marB="0"/>
                </a:tc>
                <a:tc>
                  <a:txBody>
                    <a:bodyPr/>
                    <a:lstStyle/>
                    <a:p>
                      <a:pPr marL="0" marR="0">
                        <a:lnSpc>
                          <a:spcPct val="107000"/>
                        </a:lnSpc>
                        <a:spcBef>
                          <a:spcPts val="0"/>
                        </a:spcBef>
                        <a:spcAft>
                          <a:spcPts val="0"/>
                        </a:spcAft>
                      </a:pPr>
                      <a:r>
                        <a:rPr lang="en-IN" sz="1000" b="1" dirty="0">
                          <a:solidFill>
                            <a:srgbClr val="262626"/>
                          </a:solidFill>
                          <a:latin typeface="Calibri" pitchFamily="34" charset="0"/>
                          <a:ea typeface="Calibri"/>
                          <a:cs typeface="Calibri" pitchFamily="34" charset="0"/>
                        </a:rPr>
                        <a:t> Decision Support System (DSS) that uses NLP and text similarity algorithms to identify relevant</a:t>
                      </a:r>
                      <a:r>
                        <a:rPr lang="en-IN" sz="1000" b="1" baseline="0" dirty="0">
                          <a:solidFill>
                            <a:srgbClr val="262626"/>
                          </a:solidFill>
                          <a:latin typeface="Calibri" pitchFamily="34" charset="0"/>
                          <a:ea typeface="Calibri"/>
                          <a:cs typeface="Calibri" pitchFamily="34" charset="0"/>
                        </a:rPr>
                        <a:t> </a:t>
                      </a:r>
                      <a:r>
                        <a:rPr lang="en-IN" sz="1000" b="1" dirty="0">
                          <a:solidFill>
                            <a:srgbClr val="262626"/>
                          </a:solidFill>
                          <a:latin typeface="Calibri" pitchFamily="34" charset="0"/>
                          <a:ea typeface="Calibri"/>
                          <a:cs typeface="Calibri" pitchFamily="34" charset="0"/>
                        </a:rPr>
                        <a:t>IPC sections. It employs techniques like TF-IDF, cosine similarity, and word embeddings to enhance accuracy for legal professionals and users.</a:t>
                      </a:r>
                      <a:endParaRPr lang="en-US" sz="1000" b="1" dirty="0">
                        <a:latin typeface="Calibri" pitchFamily="34" charset="0"/>
                        <a:ea typeface="Calibri"/>
                        <a:cs typeface="Calibri" pitchFamily="34" charset="0"/>
                      </a:endParaRPr>
                    </a:p>
                  </a:txBody>
                  <a:tcPr marL="68580" marR="68580" marT="0" marB="0"/>
                </a:tc>
                <a:extLst>
                  <a:ext uri="{0D108BD9-81ED-4DB2-BD59-A6C34878D82A}">
                    <a16:rowId xmlns:a16="http://schemas.microsoft.com/office/drawing/2014/main" val="10001"/>
                  </a:ext>
                </a:extLst>
              </a:tr>
              <a:tr h="370840">
                <a:tc>
                  <a:txBody>
                    <a:bodyPr/>
                    <a:lstStyle/>
                    <a:p>
                      <a:r>
                        <a:rPr lang="en-US" sz="1000" b="0" dirty="0">
                          <a:latin typeface="Calibri" pitchFamily="34" charset="0"/>
                          <a:cs typeface="Calibri" pitchFamily="34" charset="0"/>
                        </a:rPr>
                        <a:t>2</a:t>
                      </a:r>
                    </a:p>
                  </a:txBody>
                  <a:tcPr/>
                </a:tc>
                <a:tc>
                  <a:txBody>
                    <a:bodyPr/>
                    <a:lstStyle/>
                    <a:p>
                      <a:pPr marL="0" marR="0">
                        <a:lnSpc>
                          <a:spcPct val="107000"/>
                        </a:lnSpc>
                        <a:spcBef>
                          <a:spcPts val="0"/>
                        </a:spcBef>
                        <a:spcAft>
                          <a:spcPts val="0"/>
                        </a:spcAft>
                      </a:pPr>
                      <a:r>
                        <a:rPr lang="en-US" sz="1000" b="0" dirty="0" err="1">
                          <a:latin typeface="Calibri" pitchFamily="34" charset="0"/>
                          <a:ea typeface="Calibri"/>
                          <a:cs typeface="Calibri" pitchFamily="34" charset="0"/>
                        </a:rPr>
                        <a:t>LegalReasoner:A</a:t>
                      </a:r>
                      <a:r>
                        <a:rPr lang="en-US" sz="1000" b="0" dirty="0">
                          <a:latin typeface="Calibri" pitchFamily="34" charset="0"/>
                          <a:ea typeface="Calibri"/>
                          <a:cs typeface="Calibri" pitchFamily="34" charset="0"/>
                        </a:rPr>
                        <a:t> Multi-Stage Framework for Legal Judgment Prediction via Large Language Models and Knowledge Integration</a:t>
                      </a:r>
                    </a:p>
                  </a:txBody>
                  <a:tcPr marL="68580" marR="68580" marT="0" marB="0"/>
                </a:tc>
                <a:tc>
                  <a:txBody>
                    <a:bodyPr/>
                    <a:lstStyle/>
                    <a:p>
                      <a:pPr marL="0" marR="0">
                        <a:lnSpc>
                          <a:spcPct val="107000"/>
                        </a:lnSpc>
                        <a:spcBef>
                          <a:spcPts val="0"/>
                        </a:spcBef>
                        <a:spcAft>
                          <a:spcPts val="0"/>
                        </a:spcAft>
                      </a:pPr>
                      <a:r>
                        <a:rPr lang="en-US" sz="1000" b="0" dirty="0" err="1">
                          <a:latin typeface="Calibri" pitchFamily="34" charset="0"/>
                          <a:ea typeface="Calibri"/>
                          <a:cs typeface="Calibri" pitchFamily="34" charset="0"/>
                        </a:rPr>
                        <a:t>Xuran</a:t>
                      </a:r>
                      <a:r>
                        <a:rPr lang="en-US" sz="1000" b="0" dirty="0">
                          <a:latin typeface="Calibri" pitchFamily="34" charset="0"/>
                          <a:ea typeface="Calibri"/>
                          <a:cs typeface="Calibri" pitchFamily="34" charset="0"/>
                        </a:rPr>
                        <a:t> </a:t>
                      </a:r>
                      <a:r>
                        <a:rPr lang="en-US" sz="1000" b="0" dirty="0" err="1">
                          <a:latin typeface="Calibri" pitchFamily="34" charset="0"/>
                          <a:ea typeface="Calibri"/>
                          <a:cs typeface="Calibri" pitchFamily="34" charset="0"/>
                        </a:rPr>
                        <a:t>Wang,Xinguang</a:t>
                      </a:r>
                      <a:endParaRPr lang="en-US" sz="1000" b="0" dirty="0">
                        <a:latin typeface="Calibri" pitchFamily="34" charset="0"/>
                        <a:ea typeface="Calibri"/>
                        <a:cs typeface="Calibri" pitchFamily="34" charset="0"/>
                      </a:endParaRPr>
                    </a:p>
                    <a:p>
                      <a:pPr marL="0" marR="0">
                        <a:lnSpc>
                          <a:spcPct val="107000"/>
                        </a:lnSpc>
                        <a:spcBef>
                          <a:spcPts val="0"/>
                        </a:spcBef>
                        <a:spcAft>
                          <a:spcPts val="0"/>
                        </a:spcAft>
                      </a:pPr>
                      <a:r>
                        <a:rPr lang="en-US" sz="1000" b="0" dirty="0" err="1">
                          <a:latin typeface="Calibri" pitchFamily="34" charset="0"/>
                          <a:ea typeface="Calibri"/>
                          <a:cs typeface="Calibri" pitchFamily="34" charset="0"/>
                        </a:rPr>
                        <a:t>Zhang,Vanessa</a:t>
                      </a:r>
                      <a:r>
                        <a:rPr lang="en-US" sz="1000" b="0" dirty="0">
                          <a:latin typeface="Calibri" pitchFamily="34" charset="0"/>
                          <a:ea typeface="Calibri"/>
                          <a:cs typeface="Calibri" pitchFamily="34" charset="0"/>
                        </a:rPr>
                        <a:t> Hoo,</a:t>
                      </a:r>
                    </a:p>
                    <a:p>
                      <a:pPr marL="0" marR="0">
                        <a:lnSpc>
                          <a:spcPct val="107000"/>
                        </a:lnSpc>
                        <a:spcBef>
                          <a:spcPts val="0"/>
                        </a:spcBef>
                        <a:spcAft>
                          <a:spcPts val="0"/>
                        </a:spcAft>
                      </a:pPr>
                      <a:r>
                        <a:rPr lang="en-US" sz="1000" b="0" dirty="0" err="1">
                          <a:latin typeface="Calibri" pitchFamily="34" charset="0"/>
                          <a:ea typeface="Calibri"/>
                          <a:cs typeface="Calibri" pitchFamily="34" charset="0"/>
                        </a:rPr>
                        <a:t>ZhouhangShao,Xuguang</a:t>
                      </a:r>
                      <a:r>
                        <a:rPr lang="en-US" sz="1000" b="0" dirty="0">
                          <a:latin typeface="Calibri" pitchFamily="34" charset="0"/>
                          <a:ea typeface="Calibri"/>
                          <a:cs typeface="Calibri" pitchFamily="34" charset="0"/>
                        </a:rPr>
                        <a:t> Zhang</a:t>
                      </a:r>
                    </a:p>
                  </a:txBody>
                  <a:tcPr marL="68580" marR="68580" marT="0" marB="0"/>
                </a:tc>
                <a:tc>
                  <a:txBody>
                    <a:bodyPr/>
                    <a:lstStyle/>
                    <a:p>
                      <a:pPr marL="0" marR="0">
                        <a:lnSpc>
                          <a:spcPct val="107000"/>
                        </a:lnSpc>
                        <a:spcBef>
                          <a:spcPts val="0"/>
                        </a:spcBef>
                        <a:spcAft>
                          <a:spcPts val="0"/>
                        </a:spcAft>
                      </a:pPr>
                      <a:r>
                        <a:rPr lang="en-US" sz="1000" b="0" dirty="0">
                          <a:latin typeface="Calibri" pitchFamily="34" charset="0"/>
                          <a:ea typeface="Calibri"/>
                          <a:cs typeface="Calibri" pitchFamily="34" charset="0"/>
                        </a:rPr>
                        <a:t>University of Pennsylvania,</a:t>
                      </a:r>
                    </a:p>
                    <a:p>
                      <a:pPr marL="0" marR="0">
                        <a:lnSpc>
                          <a:spcPct val="107000"/>
                        </a:lnSpc>
                        <a:spcBef>
                          <a:spcPts val="0"/>
                        </a:spcBef>
                        <a:spcAft>
                          <a:spcPts val="0"/>
                        </a:spcAft>
                      </a:pPr>
                      <a:r>
                        <a:rPr lang="en-US" sz="1000" b="0" dirty="0">
                          <a:latin typeface="Calibri" pitchFamily="34" charset="0"/>
                          <a:ea typeface="Calibri"/>
                          <a:cs typeface="Calibri" pitchFamily="34" charset="0"/>
                        </a:rPr>
                        <a:t>The University of Texas at</a:t>
                      </a:r>
                    </a:p>
                    <a:p>
                      <a:pPr marL="0" marR="0">
                        <a:lnSpc>
                          <a:spcPct val="107000"/>
                        </a:lnSpc>
                        <a:spcBef>
                          <a:spcPts val="0"/>
                        </a:spcBef>
                        <a:spcAft>
                          <a:spcPts val="0"/>
                        </a:spcAft>
                      </a:pPr>
                      <a:r>
                        <a:rPr lang="en-US" sz="1000" b="0" dirty="0">
                          <a:latin typeface="Calibri" pitchFamily="34" charset="0"/>
                          <a:ea typeface="Calibri"/>
                          <a:cs typeface="Calibri" pitchFamily="34" charset="0"/>
                        </a:rPr>
                        <a:t>Dallas, Georgia Institute of</a:t>
                      </a:r>
                    </a:p>
                    <a:p>
                      <a:pPr marL="0" marR="0">
                        <a:lnSpc>
                          <a:spcPct val="107000"/>
                        </a:lnSpc>
                        <a:spcBef>
                          <a:spcPts val="0"/>
                        </a:spcBef>
                        <a:spcAft>
                          <a:spcPts val="0"/>
                        </a:spcAft>
                      </a:pPr>
                      <a:r>
                        <a:rPr lang="en-US" sz="1000" b="0" dirty="0">
                          <a:latin typeface="Calibri" pitchFamily="34" charset="0"/>
                          <a:ea typeface="Calibri"/>
                          <a:cs typeface="Calibri" pitchFamily="34" charset="0"/>
                        </a:rPr>
                        <a:t>Technology, University of</a:t>
                      </a:r>
                    </a:p>
                    <a:p>
                      <a:pPr marL="0" marR="0">
                        <a:lnSpc>
                          <a:spcPct val="107000"/>
                        </a:lnSpc>
                        <a:spcBef>
                          <a:spcPts val="0"/>
                        </a:spcBef>
                        <a:spcAft>
                          <a:spcPts val="0"/>
                        </a:spcAft>
                      </a:pPr>
                      <a:r>
                        <a:rPr lang="en-US" sz="1000" b="0" dirty="0">
                          <a:latin typeface="Calibri" pitchFamily="34" charset="0"/>
                          <a:ea typeface="Calibri"/>
                          <a:cs typeface="Calibri" pitchFamily="34" charset="0"/>
                        </a:rPr>
                        <a:t>California, San </a:t>
                      </a:r>
                      <a:r>
                        <a:rPr lang="en-US" sz="1000" b="0" dirty="0" err="1">
                          <a:latin typeface="Calibri" pitchFamily="34" charset="0"/>
                          <a:ea typeface="Calibri"/>
                          <a:cs typeface="Calibri" pitchFamily="34" charset="0"/>
                        </a:rPr>
                        <a:t>Diego,University</a:t>
                      </a:r>
                      <a:r>
                        <a:rPr lang="en-US" sz="1000" b="0" dirty="0">
                          <a:latin typeface="Calibri" pitchFamily="34" charset="0"/>
                          <a:ea typeface="Calibri"/>
                          <a:cs typeface="Calibri" pitchFamily="34" charset="0"/>
                        </a:rPr>
                        <a:t> of Gloucestershire</a:t>
                      </a:r>
                    </a:p>
                  </a:txBody>
                  <a:tcPr marL="68580" marR="68580" marT="0" marB="0"/>
                </a:tc>
                <a:tc>
                  <a:txBody>
                    <a:bodyPr/>
                    <a:lstStyle/>
                    <a:p>
                      <a:pPr marL="0" marR="0">
                        <a:lnSpc>
                          <a:spcPct val="107000"/>
                        </a:lnSpc>
                        <a:spcBef>
                          <a:spcPts val="0"/>
                        </a:spcBef>
                        <a:spcAft>
                          <a:spcPts val="0"/>
                        </a:spcAft>
                      </a:pPr>
                      <a:r>
                        <a:rPr lang="en-US" sz="1000" b="1" dirty="0">
                          <a:latin typeface="Calibri" pitchFamily="34" charset="0"/>
                          <a:ea typeface="Calibri"/>
                          <a:cs typeface="Calibri" pitchFamily="34" charset="0"/>
                        </a:rPr>
                        <a:t>Legal Reasoner is a multi-stage framework enhancing legal judgment prediction by integrating large language models with domain- specific knowledge. It improves accuracy by 7.8% through stages of knowledge infusion, case-law retrieval, multi-hop reasoning, and judgment synthesis, providing insights into decision-making processes.</a:t>
                      </a:r>
                    </a:p>
                  </a:txBody>
                  <a:tcPr marL="68580" marR="68580" marT="0" marB="0"/>
                </a:tc>
                <a:extLst>
                  <a:ext uri="{0D108BD9-81ED-4DB2-BD59-A6C34878D82A}">
                    <a16:rowId xmlns:a16="http://schemas.microsoft.com/office/drawing/2014/main" val="10002"/>
                  </a:ext>
                </a:extLst>
              </a:tr>
              <a:tr h="370840">
                <a:tc>
                  <a:txBody>
                    <a:bodyPr/>
                    <a:lstStyle/>
                    <a:p>
                      <a:r>
                        <a:rPr lang="en-US" sz="1000" b="0" dirty="0">
                          <a:latin typeface="Calibri" pitchFamily="34" charset="0"/>
                          <a:cs typeface="Calibri" pitchFamily="34" charset="0"/>
                        </a:rPr>
                        <a:t>3</a:t>
                      </a:r>
                    </a:p>
                  </a:txBody>
                  <a:tcPr/>
                </a:tc>
                <a:tc>
                  <a:txBody>
                    <a:bodyPr/>
                    <a:lstStyle/>
                    <a:p>
                      <a:pPr marL="0" marR="0">
                        <a:lnSpc>
                          <a:spcPct val="107000"/>
                        </a:lnSpc>
                        <a:spcBef>
                          <a:spcPts val="0"/>
                        </a:spcBef>
                        <a:spcAft>
                          <a:spcPts val="0"/>
                        </a:spcAft>
                      </a:pPr>
                      <a:r>
                        <a:rPr lang="en-IN" sz="1000" b="0" dirty="0">
                          <a:latin typeface="Calibri" pitchFamily="34" charset="0"/>
                          <a:ea typeface="Calibri"/>
                          <a:cs typeface="Calibri" pitchFamily="34" charset="0"/>
                        </a:rPr>
                        <a:t>A Survey of Text Similarity Approaches</a:t>
                      </a:r>
                      <a:endParaRPr lang="en-US" sz="1000" b="0" dirty="0">
                        <a:latin typeface="Calibri" pitchFamily="34" charset="0"/>
                        <a:ea typeface="Calibri"/>
                        <a:cs typeface="Calibri" pitchFamily="34" charset="0"/>
                      </a:endParaRPr>
                    </a:p>
                  </a:txBody>
                  <a:tcPr marL="68580" marR="68580" marT="0" marB="0"/>
                </a:tc>
                <a:tc>
                  <a:txBody>
                    <a:bodyPr/>
                    <a:lstStyle/>
                    <a:p>
                      <a:pPr marL="0" marR="0">
                        <a:lnSpc>
                          <a:spcPct val="107000"/>
                        </a:lnSpc>
                        <a:spcBef>
                          <a:spcPts val="0"/>
                        </a:spcBef>
                        <a:spcAft>
                          <a:spcPts val="0"/>
                        </a:spcAft>
                      </a:pPr>
                      <a:r>
                        <a:rPr lang="en-IN" sz="1000" b="0" dirty="0" err="1">
                          <a:latin typeface="Calibri" pitchFamily="34" charset="0"/>
                          <a:ea typeface="Calibri"/>
                          <a:cs typeface="Calibri" pitchFamily="34" charset="0"/>
                        </a:rPr>
                        <a:t>Wael</a:t>
                      </a:r>
                      <a:r>
                        <a:rPr lang="en-IN" sz="1000" b="0" dirty="0">
                          <a:latin typeface="Calibri" pitchFamily="34" charset="0"/>
                          <a:ea typeface="Calibri"/>
                          <a:cs typeface="Calibri" pitchFamily="34" charset="0"/>
                        </a:rPr>
                        <a:t> H. </a:t>
                      </a:r>
                      <a:r>
                        <a:rPr lang="en-IN" sz="1000" b="0" dirty="0" err="1">
                          <a:latin typeface="Calibri" pitchFamily="34" charset="0"/>
                          <a:ea typeface="Calibri"/>
                          <a:cs typeface="Calibri" pitchFamily="34" charset="0"/>
                        </a:rPr>
                        <a:t>Gomaa,Aly</a:t>
                      </a:r>
                      <a:r>
                        <a:rPr lang="en-IN" sz="1000" b="0" dirty="0">
                          <a:latin typeface="Calibri" pitchFamily="34" charset="0"/>
                          <a:ea typeface="Calibri"/>
                          <a:cs typeface="Calibri" pitchFamily="34" charset="0"/>
                        </a:rPr>
                        <a:t> A. </a:t>
                      </a:r>
                      <a:r>
                        <a:rPr lang="en-IN" sz="1000" b="0" dirty="0" err="1">
                          <a:latin typeface="Calibri" pitchFamily="34" charset="0"/>
                          <a:ea typeface="Calibri"/>
                          <a:cs typeface="Calibri" pitchFamily="34" charset="0"/>
                        </a:rPr>
                        <a:t>Fahmy</a:t>
                      </a:r>
                      <a:endParaRPr lang="en-US" sz="1000" b="0" dirty="0">
                        <a:latin typeface="Calibri" pitchFamily="34" charset="0"/>
                        <a:ea typeface="Calibri"/>
                        <a:cs typeface="Calibri" pitchFamily="34" charset="0"/>
                      </a:endParaRPr>
                    </a:p>
                  </a:txBody>
                  <a:tcPr marL="68580" marR="68580" marT="0" marB="0"/>
                </a:tc>
                <a:tc>
                  <a:txBody>
                    <a:bodyPr/>
                    <a:lstStyle/>
                    <a:p>
                      <a:pPr marL="0" marR="0">
                        <a:lnSpc>
                          <a:spcPct val="107000"/>
                        </a:lnSpc>
                        <a:spcBef>
                          <a:spcPts val="0"/>
                        </a:spcBef>
                        <a:spcAft>
                          <a:spcPts val="0"/>
                        </a:spcAft>
                      </a:pPr>
                      <a:r>
                        <a:rPr lang="en-IN" sz="1000" b="0" dirty="0">
                          <a:latin typeface="Calibri" pitchFamily="34" charset="0"/>
                          <a:ea typeface="Calibri"/>
                          <a:cs typeface="Calibri" pitchFamily="34" charset="0"/>
                        </a:rPr>
                        <a:t>International Journal of Computer Applications (0975 – 8887), Volume 68 – No.13, April 2013.</a:t>
                      </a:r>
                      <a:endParaRPr lang="en-US" sz="1000" b="0" dirty="0">
                        <a:latin typeface="Calibri" pitchFamily="34" charset="0"/>
                        <a:ea typeface="Calibri"/>
                        <a:cs typeface="Calibri" pitchFamily="34" charset="0"/>
                      </a:endParaRPr>
                    </a:p>
                  </a:txBody>
                  <a:tcPr marL="68580" marR="68580" marT="0" marB="0"/>
                </a:tc>
                <a:tc>
                  <a:txBody>
                    <a:bodyPr/>
                    <a:lstStyle/>
                    <a:p>
                      <a:pPr marL="0" marR="0">
                        <a:lnSpc>
                          <a:spcPct val="107000"/>
                        </a:lnSpc>
                        <a:spcBef>
                          <a:spcPts val="0"/>
                        </a:spcBef>
                        <a:spcAft>
                          <a:spcPts val="0"/>
                        </a:spcAft>
                      </a:pPr>
                      <a:r>
                        <a:rPr lang="en-IN" sz="1000" b="1" dirty="0">
                          <a:solidFill>
                            <a:srgbClr val="262626"/>
                          </a:solidFill>
                          <a:latin typeface="Calibri" pitchFamily="34" charset="0"/>
                          <a:ea typeface="Calibri"/>
                          <a:cs typeface="Calibri" pitchFamily="34" charset="0"/>
                        </a:rPr>
                        <a:t>This research introduces a two-staged NLP framework for sentiment assessment in Indian Supreme Court judgments. </a:t>
                      </a:r>
                      <a:endParaRPr lang="en-US" sz="1000" b="1" dirty="0">
                        <a:latin typeface="Calibri" pitchFamily="34" charset="0"/>
                        <a:ea typeface="Calibri"/>
                        <a:cs typeface="Calibri" pitchFamily="34" charset="0"/>
                      </a:endParaRPr>
                    </a:p>
                  </a:txBody>
                  <a:tcPr marL="68580" marR="68580" marT="0" marB="0"/>
                </a:tc>
                <a:extLst>
                  <a:ext uri="{0D108BD9-81ED-4DB2-BD59-A6C34878D82A}">
                    <a16:rowId xmlns:a16="http://schemas.microsoft.com/office/drawing/2014/main" val="10003"/>
                  </a:ext>
                </a:extLst>
              </a:tr>
              <a:tr h="370840">
                <a:tc>
                  <a:txBody>
                    <a:bodyPr/>
                    <a:lstStyle/>
                    <a:p>
                      <a:r>
                        <a:rPr lang="en-US" sz="1000" b="0" dirty="0">
                          <a:latin typeface="Calibri" pitchFamily="34" charset="0"/>
                          <a:cs typeface="Calibri" pitchFamily="34" charset="0"/>
                        </a:rPr>
                        <a:t>4</a:t>
                      </a:r>
                    </a:p>
                  </a:txBody>
                  <a:tcPr/>
                </a:tc>
                <a:tc>
                  <a:txBody>
                    <a:bodyPr/>
                    <a:lstStyle/>
                    <a:p>
                      <a:pPr marL="0" marR="0">
                        <a:lnSpc>
                          <a:spcPct val="107000"/>
                        </a:lnSpc>
                        <a:spcBef>
                          <a:spcPts val="0"/>
                        </a:spcBef>
                        <a:spcAft>
                          <a:spcPts val="0"/>
                        </a:spcAft>
                      </a:pPr>
                      <a:r>
                        <a:rPr lang="en-IN" sz="1000" b="0" dirty="0" err="1">
                          <a:solidFill>
                            <a:srgbClr val="262626"/>
                          </a:solidFill>
                          <a:latin typeface="Calibri" pitchFamily="34" charset="0"/>
                          <a:ea typeface="Calibri"/>
                          <a:cs typeface="Calibri" pitchFamily="34" charset="0"/>
                        </a:rPr>
                        <a:t>JusticeAI</a:t>
                      </a:r>
                      <a:r>
                        <a:rPr lang="en-IN" sz="1000" b="0" dirty="0">
                          <a:solidFill>
                            <a:srgbClr val="262626"/>
                          </a:solidFill>
                          <a:latin typeface="Calibri" pitchFamily="34" charset="0"/>
                          <a:ea typeface="Calibri"/>
                          <a:cs typeface="Calibri" pitchFamily="34" charset="0"/>
                        </a:rPr>
                        <a:t>: A Large Language Models Inspired Collaborative and Cross-Domain Multimodal System for Automatic Judicial Rulings in Smart Courts</a:t>
                      </a:r>
                      <a:endParaRPr lang="en-US" sz="1000" b="0" dirty="0">
                        <a:latin typeface="Calibri" pitchFamily="34" charset="0"/>
                        <a:ea typeface="Calibri"/>
                        <a:cs typeface="Calibri" pitchFamily="34" charset="0"/>
                      </a:endParaRPr>
                    </a:p>
                  </a:txBody>
                  <a:tcPr marL="68580" marR="68580" marT="0" marB="0"/>
                </a:tc>
                <a:tc>
                  <a:txBody>
                    <a:bodyPr/>
                    <a:lstStyle/>
                    <a:p>
                      <a:pPr marL="0" marR="0">
                        <a:lnSpc>
                          <a:spcPct val="107000"/>
                        </a:lnSpc>
                        <a:spcBef>
                          <a:spcPts val="0"/>
                        </a:spcBef>
                        <a:spcAft>
                          <a:spcPts val="0"/>
                        </a:spcAft>
                      </a:pPr>
                      <a:r>
                        <a:rPr lang="en-IN" sz="1000" b="0" dirty="0" err="1">
                          <a:solidFill>
                            <a:srgbClr val="262626"/>
                          </a:solidFill>
                          <a:latin typeface="Calibri" pitchFamily="34" charset="0"/>
                          <a:ea typeface="Calibri"/>
                          <a:cs typeface="Calibri" pitchFamily="34" charset="0"/>
                        </a:rPr>
                        <a:t>Nagwan</a:t>
                      </a:r>
                      <a:r>
                        <a:rPr lang="en-IN" sz="1000" b="0" dirty="0">
                          <a:solidFill>
                            <a:srgbClr val="262626"/>
                          </a:solidFill>
                          <a:latin typeface="Calibri" pitchFamily="34" charset="0"/>
                          <a:ea typeface="Calibri"/>
                          <a:cs typeface="Calibri" pitchFamily="34" charset="0"/>
                        </a:rPr>
                        <a:t> Abdel </a:t>
                      </a:r>
                      <a:r>
                        <a:rPr lang="en-IN" sz="1000" b="0" dirty="0" err="1">
                          <a:solidFill>
                            <a:srgbClr val="262626"/>
                          </a:solidFill>
                          <a:latin typeface="Calibri" pitchFamily="34" charset="0"/>
                          <a:ea typeface="Calibri"/>
                          <a:cs typeface="Calibri" pitchFamily="34" charset="0"/>
                        </a:rPr>
                        <a:t>Samee</a:t>
                      </a:r>
                      <a:r>
                        <a:rPr lang="en-IN" sz="1000" b="0" dirty="0">
                          <a:solidFill>
                            <a:srgbClr val="262626"/>
                          </a:solidFill>
                          <a:latin typeface="Calibri" pitchFamily="34" charset="0"/>
                          <a:ea typeface="Calibri"/>
                          <a:cs typeface="Calibri" pitchFamily="34" charset="0"/>
                        </a:rPr>
                        <a:t>, </a:t>
                      </a:r>
                      <a:r>
                        <a:rPr lang="en-IN" sz="1000" b="0" dirty="0" err="1">
                          <a:solidFill>
                            <a:srgbClr val="262626"/>
                          </a:solidFill>
                          <a:latin typeface="Calibri" pitchFamily="34" charset="0"/>
                          <a:ea typeface="Calibri"/>
                          <a:cs typeface="Calibri" pitchFamily="34" charset="0"/>
                        </a:rPr>
                        <a:t>Maali</a:t>
                      </a:r>
                      <a:r>
                        <a:rPr lang="en-IN" sz="1000" b="0" dirty="0">
                          <a:solidFill>
                            <a:srgbClr val="262626"/>
                          </a:solidFill>
                          <a:latin typeface="Calibri" pitchFamily="34" charset="0"/>
                          <a:ea typeface="Calibri"/>
                          <a:cs typeface="Calibri" pitchFamily="34" charset="0"/>
                        </a:rPr>
                        <a:t> </a:t>
                      </a:r>
                      <a:r>
                        <a:rPr lang="en-IN" sz="1000" b="0" dirty="0" err="1">
                          <a:solidFill>
                            <a:srgbClr val="262626"/>
                          </a:solidFill>
                          <a:latin typeface="Calibri" pitchFamily="34" charset="0"/>
                          <a:ea typeface="Calibri"/>
                          <a:cs typeface="Calibri" pitchFamily="34" charset="0"/>
                        </a:rPr>
                        <a:t>Alabdulhafith</a:t>
                      </a:r>
                      <a:r>
                        <a:rPr lang="en-IN" sz="1000" b="0" dirty="0">
                          <a:solidFill>
                            <a:srgbClr val="262626"/>
                          </a:solidFill>
                          <a:latin typeface="Calibri" pitchFamily="34" charset="0"/>
                          <a:ea typeface="Calibri"/>
                          <a:cs typeface="Calibri" pitchFamily="34" charset="0"/>
                        </a:rPr>
                        <a:t>, </a:t>
                      </a:r>
                      <a:r>
                        <a:rPr lang="en-IN" sz="1000" b="0" dirty="0" err="1">
                          <a:solidFill>
                            <a:srgbClr val="262626"/>
                          </a:solidFill>
                          <a:latin typeface="Calibri" pitchFamily="34" charset="0"/>
                          <a:ea typeface="Calibri"/>
                          <a:cs typeface="Calibri" pitchFamily="34" charset="0"/>
                        </a:rPr>
                        <a:t>Syed</a:t>
                      </a:r>
                      <a:r>
                        <a:rPr lang="en-IN" sz="1000" b="0" dirty="0">
                          <a:solidFill>
                            <a:srgbClr val="262626"/>
                          </a:solidFill>
                          <a:latin typeface="Calibri" pitchFamily="34" charset="0"/>
                          <a:ea typeface="Calibri"/>
                          <a:cs typeface="Calibri" pitchFamily="34" charset="0"/>
                        </a:rPr>
                        <a:t> Muhammad Ahmed Hassan Shah, </a:t>
                      </a:r>
                      <a:r>
                        <a:rPr lang="en-IN" sz="1000" b="0" dirty="0" err="1">
                          <a:solidFill>
                            <a:srgbClr val="262626"/>
                          </a:solidFill>
                          <a:latin typeface="Calibri" pitchFamily="34" charset="0"/>
                          <a:ea typeface="Calibri"/>
                          <a:cs typeface="Calibri" pitchFamily="34" charset="0"/>
                        </a:rPr>
                        <a:t>Atif</a:t>
                      </a:r>
                      <a:r>
                        <a:rPr lang="en-IN" sz="1000" b="0" dirty="0">
                          <a:solidFill>
                            <a:srgbClr val="262626"/>
                          </a:solidFill>
                          <a:latin typeface="Calibri" pitchFamily="34" charset="0"/>
                          <a:ea typeface="Calibri"/>
                          <a:cs typeface="Calibri" pitchFamily="34" charset="0"/>
                        </a:rPr>
                        <a:t> </a:t>
                      </a:r>
                      <a:r>
                        <a:rPr lang="en-IN" sz="1000" b="0" dirty="0" err="1">
                          <a:solidFill>
                            <a:srgbClr val="262626"/>
                          </a:solidFill>
                          <a:latin typeface="Calibri" pitchFamily="34" charset="0"/>
                          <a:ea typeface="Calibri"/>
                          <a:cs typeface="Calibri" pitchFamily="34" charset="0"/>
                        </a:rPr>
                        <a:t>Rizwan</a:t>
                      </a:r>
                      <a:endParaRPr lang="en-US" sz="1000" b="0" dirty="0">
                        <a:latin typeface="Calibri" pitchFamily="34" charset="0"/>
                        <a:ea typeface="Calibri"/>
                        <a:cs typeface="Calibri" pitchFamily="34" charset="0"/>
                      </a:endParaRPr>
                    </a:p>
                  </a:txBody>
                  <a:tcPr marL="68580" marR="68580" marT="0" marB="0"/>
                </a:tc>
                <a:tc>
                  <a:txBody>
                    <a:bodyPr/>
                    <a:lstStyle/>
                    <a:p>
                      <a:pPr marL="0" marR="0">
                        <a:lnSpc>
                          <a:spcPct val="107000"/>
                        </a:lnSpc>
                        <a:spcBef>
                          <a:spcPts val="0"/>
                        </a:spcBef>
                        <a:spcAft>
                          <a:spcPts val="0"/>
                        </a:spcAft>
                      </a:pPr>
                      <a:r>
                        <a:rPr lang="en-IN" sz="1000" b="0" dirty="0">
                          <a:solidFill>
                            <a:srgbClr val="262626"/>
                          </a:solidFill>
                          <a:latin typeface="Calibri" pitchFamily="34" charset="0"/>
                          <a:ea typeface="Calibri"/>
                          <a:cs typeface="Calibri" pitchFamily="34" charset="0"/>
                        </a:rPr>
                        <a:t>IEEE Access</a:t>
                      </a:r>
                      <a:endParaRPr lang="en-US" sz="1000" b="0" dirty="0">
                        <a:latin typeface="Calibri" pitchFamily="34" charset="0"/>
                        <a:ea typeface="Calibri"/>
                        <a:cs typeface="Calibri" pitchFamily="34" charset="0"/>
                      </a:endParaRPr>
                    </a:p>
                  </a:txBody>
                  <a:tcPr marL="68580" marR="68580" marT="0" marB="0"/>
                </a:tc>
                <a:tc>
                  <a:txBody>
                    <a:bodyPr/>
                    <a:lstStyle/>
                    <a:p>
                      <a:pPr marL="0" marR="0">
                        <a:lnSpc>
                          <a:spcPct val="107000"/>
                        </a:lnSpc>
                        <a:spcBef>
                          <a:spcPts val="0"/>
                        </a:spcBef>
                        <a:spcAft>
                          <a:spcPts val="800"/>
                        </a:spcAft>
                      </a:pPr>
                      <a:r>
                        <a:rPr lang="en-IN" sz="1000" b="1" dirty="0">
                          <a:solidFill>
                            <a:srgbClr val="262626"/>
                          </a:solidFill>
                          <a:latin typeface="Calibri" pitchFamily="34" charset="0"/>
                          <a:ea typeface="Calibri"/>
                          <a:cs typeface="Calibri" pitchFamily="34" charset="0"/>
                        </a:rPr>
                        <a:t>This study presents the Cross-Domain Neural Knowledge Fusion (CDKF) system, enhancing judicial decision-making accuracy to 83% by integrating AI methodologies with ECHR</a:t>
                      </a:r>
                      <a:r>
                        <a:rPr lang="en-IN" sz="1000" b="1" baseline="0" dirty="0">
                          <a:solidFill>
                            <a:srgbClr val="262626"/>
                          </a:solidFill>
                          <a:latin typeface="Calibri" pitchFamily="34" charset="0"/>
                          <a:ea typeface="Calibri"/>
                          <a:cs typeface="Calibri" pitchFamily="34" charset="0"/>
                        </a:rPr>
                        <a:t> </a:t>
                      </a:r>
                      <a:r>
                        <a:rPr lang="en-IN" sz="1000" b="1" dirty="0">
                          <a:solidFill>
                            <a:srgbClr val="262626"/>
                          </a:solidFill>
                          <a:latin typeface="Calibri" pitchFamily="34" charset="0"/>
                          <a:ea typeface="Calibri"/>
                          <a:cs typeface="Calibri" pitchFamily="34" charset="0"/>
                        </a:rPr>
                        <a:t>data for smart court rulings.</a:t>
                      </a:r>
                      <a:endParaRPr lang="en-US" sz="1000" b="1" dirty="0">
                        <a:latin typeface="Calibri" pitchFamily="34" charset="0"/>
                        <a:ea typeface="Calibri"/>
                        <a:cs typeface="Calibri" pitchFamily="34" charset="0"/>
                      </a:endParaRPr>
                    </a:p>
                    <a:p>
                      <a:pPr marL="0" marR="0">
                        <a:lnSpc>
                          <a:spcPct val="107000"/>
                        </a:lnSpc>
                        <a:spcBef>
                          <a:spcPts val="0"/>
                        </a:spcBef>
                        <a:spcAft>
                          <a:spcPts val="800"/>
                        </a:spcAft>
                      </a:pPr>
                      <a:r>
                        <a:rPr lang="en-IN" sz="1000" b="0" dirty="0">
                          <a:solidFill>
                            <a:srgbClr val="262626"/>
                          </a:solidFill>
                          <a:latin typeface="Calibri" pitchFamily="34" charset="0"/>
                          <a:ea typeface="Calibri"/>
                          <a:cs typeface="Calibri" pitchFamily="34" charset="0"/>
                        </a:rPr>
                        <a:t>DOI: 10.1109/ACCESS.2024.3491775</a:t>
                      </a:r>
                      <a:endParaRPr lang="en-US" sz="1000" b="0" dirty="0">
                        <a:latin typeface="Calibri" pitchFamily="34" charset="0"/>
                        <a:ea typeface="Calibri"/>
                        <a:cs typeface="Calibri" pitchFamily="34" charset="0"/>
                      </a:endParaRPr>
                    </a:p>
                  </a:txBody>
                  <a:tcPr marL="68580" marR="68580" marT="0" marB="0"/>
                </a:tc>
                <a:extLst>
                  <a:ext uri="{0D108BD9-81ED-4DB2-BD59-A6C34878D82A}">
                    <a16:rowId xmlns:a16="http://schemas.microsoft.com/office/drawing/2014/main" val="10004"/>
                  </a:ext>
                </a:extLst>
              </a:tr>
            </a:tbl>
          </a:graphicData>
        </a:graphic>
      </p:graphicFrame>
      <p:sp>
        <p:nvSpPr>
          <p:cNvPr id="6" name="Date Placeholder 5"/>
          <p:cNvSpPr>
            <a:spLocks noGrp="1"/>
          </p:cNvSpPr>
          <p:nvPr>
            <p:ph type="dt" sz="half" idx="10"/>
          </p:nvPr>
        </p:nvSpPr>
        <p:spPr/>
        <p:txBody>
          <a:bodyPr/>
          <a:lstStyle/>
          <a:p>
            <a:fld id="{303847D0-7F79-4E36-AE96-7CDF00F2536E}" type="datetime3">
              <a:rPr lang="en-US" smtClean="0"/>
              <a:pPr/>
              <a:t>4 March 2025</a:t>
            </a:fld>
            <a:endParaRPr lang="en-US" dirty="0"/>
          </a:p>
        </p:txBody>
      </p:sp>
      <p:sp>
        <p:nvSpPr>
          <p:cNvPr id="7" name="Slide Number Placeholder 6"/>
          <p:cNvSpPr>
            <a:spLocks noGrp="1"/>
          </p:cNvSpPr>
          <p:nvPr>
            <p:ph type="sldNum" sz="quarter" idx="12"/>
          </p:nvPr>
        </p:nvSpPr>
        <p:spPr/>
        <p:txBody>
          <a:bodyPr/>
          <a:lstStyle/>
          <a:p>
            <a:fld id="{73313D1A-C5C1-46DD-9AB3-02A8F009D7E1}" type="slidenum">
              <a:rPr lang="en-US" smtClean="0"/>
              <a:pPr/>
              <a:t>4</a:t>
            </a:fld>
            <a:endParaRPr lang="en-US" dirty="0"/>
          </a:p>
        </p:txBody>
      </p:sp>
      <p:sp>
        <p:nvSpPr>
          <p:cNvPr id="8" name="Footer Placeholder 7"/>
          <p:cNvSpPr>
            <a:spLocks noGrp="1"/>
          </p:cNvSpPr>
          <p:nvPr>
            <p:ph type="ftr" sz="quarter" idx="11"/>
          </p:nvPr>
        </p:nvSpPr>
        <p:spPr/>
        <p:txBody>
          <a:bodyPr/>
          <a:lstStyle/>
          <a:p>
            <a:r>
              <a:rPr lang="en-US"/>
              <a:t>18IT810 – Project First Review</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solidFill>
                  <a:srgbClr val="002060"/>
                </a:solidFill>
                <a:latin typeface="Gill Sans MT" pitchFamily="34" charset="0"/>
                <a:cs typeface="Arial" panose="020B0604020202020204"/>
                <a:sym typeface="Arial" panose="020B0604020202020204"/>
              </a:rPr>
              <a:t>Literature/Existing Solutions Review</a:t>
            </a:r>
            <a:endParaRPr lang="en-US" dirty="0">
              <a:solidFill>
                <a:srgbClr val="002060"/>
              </a:solidFill>
              <a:latin typeface="Gill Sans MT"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593749709"/>
              </p:ext>
            </p:extLst>
          </p:nvPr>
        </p:nvGraphicFramePr>
        <p:xfrm>
          <a:off x="304800" y="971551"/>
          <a:ext cx="8608060" cy="3534663"/>
        </p:xfrm>
        <a:graphic>
          <a:graphicData uri="http://schemas.openxmlformats.org/drawingml/2006/table">
            <a:tbl>
              <a:tblPr firstRow="1" bandRow="1">
                <a:tableStyleId>{5C22544A-7EE6-4342-B048-85BDC9FD1C3A}</a:tableStyleId>
              </a:tblPr>
              <a:tblGrid>
                <a:gridCol w="659130">
                  <a:extLst>
                    <a:ext uri="{9D8B030D-6E8A-4147-A177-3AD203B41FA5}">
                      <a16:colId xmlns:a16="http://schemas.microsoft.com/office/drawing/2014/main" val="20000"/>
                    </a:ext>
                  </a:extLst>
                </a:gridCol>
                <a:gridCol w="1626870">
                  <a:extLst>
                    <a:ext uri="{9D8B030D-6E8A-4147-A177-3AD203B41FA5}">
                      <a16:colId xmlns:a16="http://schemas.microsoft.com/office/drawing/2014/main" val="20001"/>
                    </a:ext>
                  </a:extLst>
                </a:gridCol>
                <a:gridCol w="1978660">
                  <a:extLst>
                    <a:ext uri="{9D8B030D-6E8A-4147-A177-3AD203B41FA5}">
                      <a16:colId xmlns:a16="http://schemas.microsoft.com/office/drawing/2014/main" val="20002"/>
                    </a:ext>
                  </a:extLst>
                </a:gridCol>
                <a:gridCol w="1374140">
                  <a:extLst>
                    <a:ext uri="{9D8B030D-6E8A-4147-A177-3AD203B41FA5}">
                      <a16:colId xmlns:a16="http://schemas.microsoft.com/office/drawing/2014/main" val="20003"/>
                    </a:ext>
                  </a:extLst>
                </a:gridCol>
                <a:gridCol w="2969260">
                  <a:extLst>
                    <a:ext uri="{9D8B030D-6E8A-4147-A177-3AD203B41FA5}">
                      <a16:colId xmlns:a16="http://schemas.microsoft.com/office/drawing/2014/main" val="20004"/>
                    </a:ext>
                  </a:extLst>
                </a:gridCol>
              </a:tblGrid>
              <a:tr h="378045">
                <a:tc>
                  <a:txBody>
                    <a:bodyPr/>
                    <a:lstStyle/>
                    <a:p>
                      <a:pPr algn="ctr"/>
                      <a:r>
                        <a:rPr lang="en-US" sz="1400" dirty="0">
                          <a:latin typeface="Calibri" panose="020F0502020204030204" pitchFamily="34" charset="0"/>
                          <a:cs typeface="Calibri" panose="020F0502020204030204" pitchFamily="34" charset="0"/>
                        </a:rPr>
                        <a:t>Sl. No</a:t>
                      </a:r>
                    </a:p>
                  </a:txBody>
                  <a:tcPr/>
                </a:tc>
                <a:tc>
                  <a:txBody>
                    <a:bodyPr/>
                    <a:lstStyle/>
                    <a:p>
                      <a:pPr algn="ctr"/>
                      <a:r>
                        <a:rPr lang="en-US" sz="1400" dirty="0">
                          <a:latin typeface="Calibri" panose="020F0502020204030204" pitchFamily="34" charset="0"/>
                          <a:cs typeface="Calibri" panose="020F0502020204030204" pitchFamily="34" charset="0"/>
                        </a:rPr>
                        <a:t>Title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Calibri" panose="020F0502020204030204" pitchFamily="34" charset="0"/>
                          <a:cs typeface="Calibri" panose="020F0502020204030204" pitchFamily="34" charset="0"/>
                        </a:rPr>
                        <a:t>Authors/ Affiliations</a:t>
                      </a:r>
                    </a:p>
                    <a:p>
                      <a:pPr algn="ctr"/>
                      <a:endParaRPr lang="en-US" sz="1400" dirty="0">
                        <a:latin typeface="Calibri" panose="020F0502020204030204" pitchFamily="34" charset="0"/>
                        <a:cs typeface="Calibri" panose="020F0502020204030204" pitchFamily="34" charset="0"/>
                      </a:endParaRPr>
                    </a:p>
                  </a:txBody>
                  <a:tcPr/>
                </a:tc>
                <a:tc>
                  <a:txBody>
                    <a:bodyPr/>
                    <a:lstStyle/>
                    <a:p>
                      <a:r>
                        <a:rPr lang="en-US" sz="1200" dirty="0">
                          <a:latin typeface="Calibri" panose="020F0502020204030204" pitchFamily="34" charset="0"/>
                          <a:cs typeface="Calibri" panose="020F0502020204030204" pitchFamily="34" charset="0"/>
                        </a:rPr>
                        <a:t>Journal</a:t>
                      </a:r>
                      <a:r>
                        <a:rPr lang="en-US" sz="1200" baseline="0" dirty="0">
                          <a:latin typeface="Calibri" panose="020F0502020204030204" pitchFamily="34" charset="0"/>
                          <a:cs typeface="Calibri" panose="020F0502020204030204" pitchFamily="34" charset="0"/>
                        </a:rPr>
                        <a:t> </a:t>
                      </a:r>
                      <a:r>
                        <a:rPr lang="en-US" sz="1200" dirty="0">
                          <a:latin typeface="Calibri" panose="020F0502020204030204" pitchFamily="34" charset="0"/>
                          <a:cs typeface="Calibri" panose="020F0502020204030204" pitchFamily="34" charset="0"/>
                        </a:rPr>
                        <a:t>Name,</a:t>
                      </a:r>
                    </a:p>
                    <a:p>
                      <a:r>
                        <a:rPr lang="en-US" sz="1200" dirty="0">
                          <a:latin typeface="Calibri" panose="020F0502020204030204" pitchFamily="34" charset="0"/>
                          <a:cs typeface="Calibri" panose="020F0502020204030204" pitchFamily="34" charset="0"/>
                        </a:rPr>
                        <a:t>Year </a:t>
                      </a:r>
                    </a:p>
                  </a:txBody>
                  <a:tcPr/>
                </a:tc>
                <a:tc>
                  <a:txBody>
                    <a:bodyPr/>
                    <a:lstStyle/>
                    <a:p>
                      <a:pPr algn="ctr"/>
                      <a:r>
                        <a:rPr lang="en-US" sz="1400" dirty="0">
                          <a:latin typeface="Calibri" panose="020F0502020204030204" pitchFamily="34" charset="0"/>
                          <a:cs typeface="Calibri" panose="020F0502020204030204" pitchFamily="34" charset="0"/>
                        </a:rPr>
                        <a:t>Observations</a:t>
                      </a:r>
                    </a:p>
                  </a:txBody>
                  <a:tcPr/>
                </a:tc>
                <a:extLst>
                  <a:ext uri="{0D108BD9-81ED-4DB2-BD59-A6C34878D82A}">
                    <a16:rowId xmlns:a16="http://schemas.microsoft.com/office/drawing/2014/main" val="10000"/>
                  </a:ext>
                </a:extLst>
              </a:tr>
              <a:tr h="545756">
                <a:tc>
                  <a:txBody>
                    <a:bodyPr/>
                    <a:lstStyle/>
                    <a:p>
                      <a:pPr marL="0" marR="0">
                        <a:lnSpc>
                          <a:spcPct val="107000"/>
                        </a:lnSpc>
                        <a:spcBef>
                          <a:spcPts val="0"/>
                        </a:spcBef>
                        <a:spcAft>
                          <a:spcPts val="0"/>
                        </a:spcAft>
                      </a:pPr>
                      <a:r>
                        <a:rPr lang="en-US" sz="1000" b="0" dirty="0">
                          <a:latin typeface="Calibri" pitchFamily="34" charset="0"/>
                          <a:ea typeface="Calibri"/>
                          <a:cs typeface="Calibri" pitchFamily="34" charset="0"/>
                        </a:rPr>
                        <a:t>5</a:t>
                      </a:r>
                    </a:p>
                  </a:txBody>
                  <a:tcPr marL="68580" marR="68580" marT="0" marB="0"/>
                </a:tc>
                <a:tc>
                  <a:txBody>
                    <a:bodyPr/>
                    <a:lstStyle/>
                    <a:p>
                      <a:pPr marL="0" marR="0">
                        <a:lnSpc>
                          <a:spcPct val="107000"/>
                        </a:lnSpc>
                        <a:spcBef>
                          <a:spcPts val="0"/>
                        </a:spcBef>
                        <a:spcAft>
                          <a:spcPts val="0"/>
                        </a:spcAft>
                      </a:pPr>
                      <a:r>
                        <a:rPr lang="en-IN" sz="1000" b="0" dirty="0">
                          <a:solidFill>
                            <a:srgbClr val="262626"/>
                          </a:solidFill>
                          <a:latin typeface="Calibri" pitchFamily="34" charset="0"/>
                          <a:ea typeface="Calibri"/>
                          <a:cs typeface="Calibri" pitchFamily="34" charset="0"/>
                        </a:rPr>
                        <a:t>A Novel Method of Indian Penal Code Section Classification for Offence Incident Report</a:t>
                      </a:r>
                      <a:endParaRPr lang="en-US" sz="1000" b="0" dirty="0">
                        <a:latin typeface="Calibri" pitchFamily="34" charset="0"/>
                        <a:ea typeface="Calibri"/>
                        <a:cs typeface="Calibri" pitchFamily="34" charset="0"/>
                      </a:endParaRPr>
                    </a:p>
                  </a:txBody>
                  <a:tcPr marL="68580" marR="68580" marT="0" marB="0"/>
                </a:tc>
                <a:tc>
                  <a:txBody>
                    <a:bodyPr/>
                    <a:lstStyle/>
                    <a:p>
                      <a:pPr marL="0" marR="0">
                        <a:lnSpc>
                          <a:spcPct val="107000"/>
                        </a:lnSpc>
                        <a:spcBef>
                          <a:spcPts val="0"/>
                        </a:spcBef>
                        <a:spcAft>
                          <a:spcPts val="0"/>
                        </a:spcAft>
                      </a:pPr>
                      <a:r>
                        <a:rPr lang="en-IN" sz="1000" b="0" dirty="0" err="1">
                          <a:solidFill>
                            <a:srgbClr val="262626"/>
                          </a:solidFill>
                          <a:latin typeface="Calibri" pitchFamily="34" charset="0"/>
                          <a:ea typeface="Calibri"/>
                          <a:cs typeface="Calibri" pitchFamily="34" charset="0"/>
                        </a:rPr>
                        <a:t>Ambrish</a:t>
                      </a:r>
                      <a:r>
                        <a:rPr lang="en-IN" sz="1000" b="0" dirty="0">
                          <a:solidFill>
                            <a:srgbClr val="262626"/>
                          </a:solidFill>
                          <a:latin typeface="Calibri" pitchFamily="34" charset="0"/>
                          <a:ea typeface="Calibri"/>
                          <a:cs typeface="Calibri" pitchFamily="34" charset="0"/>
                        </a:rPr>
                        <a:t> </a:t>
                      </a:r>
                      <a:r>
                        <a:rPr lang="en-IN" sz="1000" b="0" dirty="0" err="1">
                          <a:solidFill>
                            <a:srgbClr val="262626"/>
                          </a:solidFill>
                          <a:latin typeface="Calibri" pitchFamily="34" charset="0"/>
                          <a:ea typeface="Calibri"/>
                          <a:cs typeface="Calibri" pitchFamily="34" charset="0"/>
                        </a:rPr>
                        <a:t>Srivastav</a:t>
                      </a:r>
                      <a:r>
                        <a:rPr lang="en-IN" sz="1000" b="0" dirty="0">
                          <a:solidFill>
                            <a:srgbClr val="262626"/>
                          </a:solidFill>
                          <a:latin typeface="Calibri" pitchFamily="34" charset="0"/>
                          <a:ea typeface="Calibri"/>
                          <a:cs typeface="Calibri" pitchFamily="34" charset="0"/>
                        </a:rPr>
                        <a:t>, </a:t>
                      </a:r>
                      <a:r>
                        <a:rPr lang="en-IN" sz="1000" b="0" dirty="0" err="1">
                          <a:solidFill>
                            <a:srgbClr val="262626"/>
                          </a:solidFill>
                          <a:latin typeface="Calibri" pitchFamily="34" charset="0"/>
                          <a:ea typeface="Calibri"/>
                          <a:cs typeface="Calibri" pitchFamily="34" charset="0"/>
                        </a:rPr>
                        <a:t>Shaligram</a:t>
                      </a:r>
                      <a:r>
                        <a:rPr lang="en-IN" sz="1000" b="0" dirty="0">
                          <a:solidFill>
                            <a:srgbClr val="262626"/>
                          </a:solidFill>
                          <a:latin typeface="Calibri" pitchFamily="34" charset="0"/>
                          <a:ea typeface="Calibri"/>
                          <a:cs typeface="Calibri" pitchFamily="34" charset="0"/>
                        </a:rPr>
                        <a:t> </a:t>
                      </a:r>
                      <a:r>
                        <a:rPr lang="en-IN" sz="1000" b="0" dirty="0" err="1">
                          <a:solidFill>
                            <a:srgbClr val="262626"/>
                          </a:solidFill>
                          <a:latin typeface="Calibri" pitchFamily="34" charset="0"/>
                          <a:ea typeface="Calibri"/>
                          <a:cs typeface="Calibri" pitchFamily="34" charset="0"/>
                        </a:rPr>
                        <a:t>Prajapat</a:t>
                      </a:r>
                      <a:endParaRPr lang="en-US" sz="1000" b="0" dirty="0">
                        <a:latin typeface="Calibri" pitchFamily="34" charset="0"/>
                        <a:ea typeface="Calibri"/>
                        <a:cs typeface="Calibri" pitchFamily="34" charset="0"/>
                      </a:endParaRPr>
                    </a:p>
                  </a:txBody>
                  <a:tcPr marL="68580" marR="68580" marT="0" marB="0"/>
                </a:tc>
                <a:tc>
                  <a:txBody>
                    <a:bodyPr/>
                    <a:lstStyle/>
                    <a:p>
                      <a:pPr marL="0" marR="0">
                        <a:lnSpc>
                          <a:spcPct val="107000"/>
                        </a:lnSpc>
                        <a:spcBef>
                          <a:spcPts val="0"/>
                        </a:spcBef>
                        <a:spcAft>
                          <a:spcPts val="0"/>
                        </a:spcAft>
                      </a:pPr>
                      <a:r>
                        <a:rPr lang="en-US" sz="1000" b="0" dirty="0">
                          <a:latin typeface="Calibri" pitchFamily="34" charset="0"/>
                          <a:ea typeface="Calibri"/>
                          <a:cs typeface="Calibri" pitchFamily="34" charset="0"/>
                        </a:rPr>
                        <a:t>IEEE Access</a:t>
                      </a:r>
                    </a:p>
                  </a:txBody>
                  <a:tcPr marL="68580" marR="68580" marT="0" marB="0"/>
                </a:tc>
                <a:tc>
                  <a:txBody>
                    <a:bodyPr/>
                    <a:lstStyle/>
                    <a:p>
                      <a:pPr marL="0" marR="0">
                        <a:lnSpc>
                          <a:spcPct val="107000"/>
                        </a:lnSpc>
                        <a:spcBef>
                          <a:spcPts val="0"/>
                        </a:spcBef>
                        <a:spcAft>
                          <a:spcPts val="800"/>
                        </a:spcAft>
                      </a:pPr>
                      <a:r>
                        <a:rPr lang="en-IN" sz="800" b="1" dirty="0">
                          <a:solidFill>
                            <a:srgbClr val="262626"/>
                          </a:solidFill>
                          <a:latin typeface="Calibri" pitchFamily="34" charset="0"/>
                          <a:ea typeface="Calibri"/>
                          <a:cs typeface="Calibri" pitchFamily="34" charset="0"/>
                        </a:rPr>
                        <a:t>This research proposes a novel corpus for the Indian Penal Code (IPC) to enhance text similarity analysis using various algorithms, aiming to improve classification of offences in legal documents through advanced NLP techniques.</a:t>
                      </a:r>
                      <a:endParaRPr lang="en-US" sz="800" b="1" dirty="0">
                        <a:latin typeface="Calibri" pitchFamily="34" charset="0"/>
                        <a:ea typeface="Calibri"/>
                        <a:cs typeface="Calibri" pitchFamily="34" charset="0"/>
                      </a:endParaRPr>
                    </a:p>
                    <a:p>
                      <a:pPr marL="0" marR="0">
                        <a:lnSpc>
                          <a:spcPct val="107000"/>
                        </a:lnSpc>
                        <a:spcBef>
                          <a:spcPts val="0"/>
                        </a:spcBef>
                        <a:spcAft>
                          <a:spcPts val="800"/>
                        </a:spcAft>
                      </a:pPr>
                      <a:r>
                        <a:rPr lang="en-IN" sz="800" b="0" dirty="0">
                          <a:solidFill>
                            <a:srgbClr val="262626"/>
                          </a:solidFill>
                          <a:latin typeface="Calibri" pitchFamily="34" charset="0"/>
                          <a:ea typeface="Calibri"/>
                          <a:cs typeface="Calibri" pitchFamily="34" charset="0"/>
                        </a:rPr>
                        <a:t>DOI:</a:t>
                      </a:r>
                      <a:r>
                        <a:rPr lang="en-IN" sz="800" b="0" dirty="0">
                          <a:latin typeface="Calibri" pitchFamily="34" charset="0"/>
                          <a:ea typeface="Calibri"/>
                          <a:cs typeface="Calibri" pitchFamily="34" charset="0"/>
                        </a:rPr>
                        <a:t> </a:t>
                      </a:r>
                      <a:r>
                        <a:rPr lang="en-IN" sz="800" b="0" u="sng" dirty="0">
                          <a:solidFill>
                            <a:srgbClr val="0000FF"/>
                          </a:solidFill>
                          <a:latin typeface="Calibri" pitchFamily="34" charset="0"/>
                          <a:ea typeface="Calibri"/>
                          <a:cs typeface="Calibri" pitchFamily="34" charset="0"/>
                          <a:hlinkClick r:id="rId3"/>
                        </a:rPr>
                        <a:t>https://doi.org/10.21203/rs.3.rs-2885274/v1</a:t>
                      </a:r>
                      <a:endParaRPr lang="en-US" sz="800" b="0" dirty="0">
                        <a:latin typeface="Calibri" pitchFamily="34" charset="0"/>
                        <a:ea typeface="Calibri"/>
                        <a:cs typeface="Calibri" pitchFamily="34" charset="0"/>
                      </a:endParaRPr>
                    </a:p>
                  </a:txBody>
                  <a:tcPr marL="68580" marR="68580" marT="0" marB="0"/>
                </a:tc>
                <a:extLst>
                  <a:ext uri="{0D108BD9-81ED-4DB2-BD59-A6C34878D82A}">
                    <a16:rowId xmlns:a16="http://schemas.microsoft.com/office/drawing/2014/main" val="10002"/>
                  </a:ext>
                </a:extLst>
              </a:tr>
              <a:tr h="639989">
                <a:tc>
                  <a:txBody>
                    <a:bodyPr/>
                    <a:lstStyle/>
                    <a:p>
                      <a:pPr marL="0" marR="0">
                        <a:lnSpc>
                          <a:spcPct val="107000"/>
                        </a:lnSpc>
                        <a:spcBef>
                          <a:spcPts val="0"/>
                        </a:spcBef>
                        <a:spcAft>
                          <a:spcPts val="0"/>
                        </a:spcAft>
                      </a:pPr>
                      <a:r>
                        <a:rPr lang="en-US" sz="1000" dirty="0">
                          <a:latin typeface="Calibri" panose="020F0502020204030204" pitchFamily="34" charset="0"/>
                          <a:ea typeface="Calibri"/>
                          <a:cs typeface="Calibri" panose="020F0502020204030204" pitchFamily="34" charset="0"/>
                        </a:rPr>
                        <a:t>6</a:t>
                      </a:r>
                    </a:p>
                  </a:txBody>
                  <a:tcPr marL="68580" marR="68580" marT="0" marB="0"/>
                </a:tc>
                <a:tc>
                  <a:txBody>
                    <a:bodyPr/>
                    <a:lstStyle/>
                    <a:p>
                      <a:pPr marL="0" marR="0">
                        <a:lnSpc>
                          <a:spcPct val="107000"/>
                        </a:lnSpc>
                        <a:spcBef>
                          <a:spcPts val="0"/>
                        </a:spcBef>
                        <a:spcAft>
                          <a:spcPts val="0"/>
                        </a:spcAft>
                      </a:pPr>
                      <a:r>
                        <a:rPr lang="en-IN" sz="1000" b="0" dirty="0">
                          <a:solidFill>
                            <a:srgbClr val="262626"/>
                          </a:solidFill>
                          <a:latin typeface="Calibri" panose="020F0502020204030204" pitchFamily="34" charset="0"/>
                          <a:ea typeface="Calibri"/>
                          <a:cs typeface="Calibri" panose="020F0502020204030204" pitchFamily="34" charset="0"/>
                        </a:rPr>
                        <a:t>A two-staged NLP-based framework for assessing the sentiments on Indian Supreme Court judgments</a:t>
                      </a:r>
                      <a:endParaRPr lang="en-US" sz="1000" b="0" dirty="0">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IN" sz="1000" b="0" dirty="0" err="1">
                          <a:solidFill>
                            <a:srgbClr val="262626"/>
                          </a:solidFill>
                          <a:latin typeface="Calibri" panose="020F0502020204030204" pitchFamily="34" charset="0"/>
                          <a:ea typeface="Calibri"/>
                          <a:cs typeface="Calibri" panose="020F0502020204030204" pitchFamily="34" charset="0"/>
                        </a:rPr>
                        <a:t>Isha</a:t>
                      </a:r>
                      <a:r>
                        <a:rPr lang="en-IN" sz="1000" b="0" dirty="0">
                          <a:solidFill>
                            <a:srgbClr val="262626"/>
                          </a:solidFill>
                          <a:latin typeface="Calibri" panose="020F0502020204030204" pitchFamily="34" charset="0"/>
                          <a:ea typeface="Calibri"/>
                          <a:cs typeface="Calibri" panose="020F0502020204030204" pitchFamily="34" charset="0"/>
                        </a:rPr>
                        <a:t> Gupta, </a:t>
                      </a:r>
                      <a:r>
                        <a:rPr lang="en-IN" sz="1000" b="0" dirty="0" err="1">
                          <a:solidFill>
                            <a:srgbClr val="262626"/>
                          </a:solidFill>
                          <a:latin typeface="Calibri" panose="020F0502020204030204" pitchFamily="34" charset="0"/>
                          <a:ea typeface="Calibri"/>
                          <a:cs typeface="Calibri" panose="020F0502020204030204" pitchFamily="34" charset="0"/>
                        </a:rPr>
                        <a:t>Indranath</a:t>
                      </a:r>
                      <a:r>
                        <a:rPr lang="en-IN" sz="1000" b="0" dirty="0">
                          <a:solidFill>
                            <a:srgbClr val="262626"/>
                          </a:solidFill>
                          <a:latin typeface="Calibri" panose="020F0502020204030204" pitchFamily="34" charset="0"/>
                          <a:ea typeface="Calibri"/>
                          <a:cs typeface="Calibri" panose="020F0502020204030204" pitchFamily="34" charset="0"/>
                        </a:rPr>
                        <a:t> </a:t>
                      </a:r>
                      <a:r>
                        <a:rPr lang="en-IN" sz="1000" b="0" dirty="0" err="1">
                          <a:solidFill>
                            <a:srgbClr val="262626"/>
                          </a:solidFill>
                          <a:latin typeface="Calibri" panose="020F0502020204030204" pitchFamily="34" charset="0"/>
                          <a:ea typeface="Calibri"/>
                          <a:cs typeface="Calibri" panose="020F0502020204030204" pitchFamily="34" charset="0"/>
                        </a:rPr>
                        <a:t>Chatterjee</a:t>
                      </a:r>
                      <a:r>
                        <a:rPr lang="en-IN" sz="1000" b="0" dirty="0">
                          <a:solidFill>
                            <a:srgbClr val="262626"/>
                          </a:solidFill>
                          <a:latin typeface="Calibri" panose="020F0502020204030204" pitchFamily="34" charset="0"/>
                          <a:ea typeface="Calibri"/>
                          <a:cs typeface="Calibri" panose="020F0502020204030204" pitchFamily="34" charset="0"/>
                        </a:rPr>
                        <a:t>, </a:t>
                      </a:r>
                      <a:r>
                        <a:rPr lang="en-IN" sz="1000" b="0" dirty="0" err="1">
                          <a:solidFill>
                            <a:srgbClr val="262626"/>
                          </a:solidFill>
                          <a:latin typeface="Calibri" panose="020F0502020204030204" pitchFamily="34" charset="0"/>
                          <a:ea typeface="Calibri"/>
                          <a:cs typeface="Calibri" panose="020F0502020204030204" pitchFamily="34" charset="0"/>
                        </a:rPr>
                        <a:t>Neha</a:t>
                      </a:r>
                      <a:r>
                        <a:rPr lang="en-IN" sz="1000" b="0" dirty="0">
                          <a:solidFill>
                            <a:srgbClr val="262626"/>
                          </a:solidFill>
                          <a:latin typeface="Calibri" panose="020F0502020204030204" pitchFamily="34" charset="0"/>
                          <a:ea typeface="Calibri"/>
                          <a:cs typeface="Calibri" panose="020F0502020204030204" pitchFamily="34" charset="0"/>
                        </a:rPr>
                        <a:t> Gupta</a:t>
                      </a:r>
                      <a:endParaRPr lang="en-US" sz="1000" b="0" dirty="0">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IN" sz="1000" b="0" dirty="0">
                          <a:solidFill>
                            <a:srgbClr val="262626"/>
                          </a:solidFill>
                          <a:latin typeface="Calibri" panose="020F0502020204030204" pitchFamily="34" charset="0"/>
                          <a:ea typeface="Calibri"/>
                          <a:cs typeface="Calibri" panose="020F0502020204030204" pitchFamily="34" charset="0"/>
                        </a:rPr>
                        <a:t>International Journal of Information Technology</a:t>
                      </a:r>
                      <a:endParaRPr lang="en-US" sz="1000" b="0" dirty="0">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nSpc>
                          <a:spcPct val="107000"/>
                        </a:lnSpc>
                        <a:spcBef>
                          <a:spcPts val="0"/>
                        </a:spcBef>
                        <a:spcAft>
                          <a:spcPts val="800"/>
                        </a:spcAft>
                      </a:pPr>
                      <a:r>
                        <a:rPr lang="en-IN" sz="800" b="1" dirty="0">
                          <a:solidFill>
                            <a:srgbClr val="262626"/>
                          </a:solidFill>
                          <a:latin typeface="Calibri" panose="020F0502020204030204" pitchFamily="34" charset="0"/>
                          <a:ea typeface="Calibri"/>
                          <a:cs typeface="Calibri" panose="020F0502020204030204" pitchFamily="34" charset="0"/>
                        </a:rPr>
                        <a:t>This study introduces a two-stage NLP model using Latent </a:t>
                      </a:r>
                      <a:r>
                        <a:rPr lang="en-IN" sz="800" b="1" dirty="0" err="1">
                          <a:solidFill>
                            <a:srgbClr val="262626"/>
                          </a:solidFill>
                          <a:latin typeface="Calibri" panose="020F0502020204030204" pitchFamily="34" charset="0"/>
                          <a:ea typeface="Calibri"/>
                          <a:cs typeface="Calibri" panose="020F0502020204030204" pitchFamily="34" charset="0"/>
                        </a:rPr>
                        <a:t>Dirichlet</a:t>
                      </a:r>
                      <a:r>
                        <a:rPr lang="en-IN" sz="800" b="1" dirty="0">
                          <a:solidFill>
                            <a:srgbClr val="262626"/>
                          </a:solidFill>
                          <a:latin typeface="Calibri" panose="020F0502020204030204" pitchFamily="34" charset="0"/>
                          <a:ea typeface="Calibri"/>
                          <a:cs typeface="Calibri" panose="020F0502020204030204" pitchFamily="34" charset="0"/>
                        </a:rPr>
                        <a:t> Allocation and sentiment analysis to assess public sentiment on Indian Supreme Court judgments, enhancing understanding of legal documents.</a:t>
                      </a:r>
                      <a:endParaRPr lang="en-US" sz="800" b="1" dirty="0">
                        <a:latin typeface="Calibri" panose="020F0502020204030204" pitchFamily="34" charset="0"/>
                        <a:ea typeface="Calibri"/>
                        <a:cs typeface="Calibri" panose="020F0502020204030204" pitchFamily="34" charset="0"/>
                      </a:endParaRPr>
                    </a:p>
                    <a:p>
                      <a:pPr marL="0" marR="0">
                        <a:lnSpc>
                          <a:spcPct val="107000"/>
                        </a:lnSpc>
                        <a:spcBef>
                          <a:spcPts val="0"/>
                        </a:spcBef>
                        <a:spcAft>
                          <a:spcPts val="800"/>
                        </a:spcAft>
                      </a:pPr>
                      <a:r>
                        <a:rPr lang="en-IN" sz="800" b="1" dirty="0">
                          <a:solidFill>
                            <a:srgbClr val="262626"/>
                          </a:solidFill>
                          <a:latin typeface="Calibri" panose="020F0502020204030204" pitchFamily="34" charset="0"/>
                          <a:ea typeface="Calibri"/>
                          <a:cs typeface="Calibri" panose="020F0502020204030204" pitchFamily="34" charset="0"/>
                        </a:rPr>
                        <a:t>DOI: 10.1007/s41870-023-01273-z</a:t>
                      </a:r>
                      <a:endParaRPr lang="en-US" sz="800" b="1" dirty="0">
                        <a:latin typeface="Calibri" panose="020F0502020204030204" pitchFamily="34" charset="0"/>
                        <a:ea typeface="Calibri"/>
                        <a:cs typeface="Calibri" panose="020F0502020204030204" pitchFamily="34" charset="0"/>
                      </a:endParaRPr>
                    </a:p>
                  </a:txBody>
                  <a:tcPr marL="68580" marR="68580" marT="0" marB="0"/>
                </a:tc>
                <a:extLst>
                  <a:ext uri="{0D108BD9-81ED-4DB2-BD59-A6C34878D82A}">
                    <a16:rowId xmlns:a16="http://schemas.microsoft.com/office/drawing/2014/main" val="10003"/>
                  </a:ext>
                </a:extLst>
              </a:tr>
              <a:tr h="544829">
                <a:tc>
                  <a:txBody>
                    <a:bodyPr/>
                    <a:lstStyle/>
                    <a:p>
                      <a:r>
                        <a:rPr lang="en-US" sz="1000" b="0" dirty="0">
                          <a:latin typeface="Calibri" pitchFamily="34" charset="0"/>
                          <a:cs typeface="Calibri" pitchFamily="34" charset="0"/>
                        </a:rPr>
                        <a:t>7</a:t>
                      </a:r>
                    </a:p>
                  </a:txBody>
                  <a:tcPr/>
                </a:tc>
                <a:tc>
                  <a:txBody>
                    <a:bodyPr/>
                    <a:lstStyle/>
                    <a:p>
                      <a:pPr marL="0" marR="0">
                        <a:lnSpc>
                          <a:spcPct val="107000"/>
                        </a:lnSpc>
                        <a:spcBef>
                          <a:spcPts val="0"/>
                        </a:spcBef>
                        <a:spcAft>
                          <a:spcPts val="0"/>
                        </a:spcAft>
                      </a:pPr>
                      <a:r>
                        <a:rPr lang="en-IN" sz="1000" b="0" dirty="0" err="1">
                          <a:latin typeface="Calibri" pitchFamily="34" charset="0"/>
                          <a:ea typeface="Calibri"/>
                          <a:cs typeface="Calibri" pitchFamily="34" charset="0"/>
                        </a:rPr>
                        <a:t>Ipc</a:t>
                      </a:r>
                      <a:r>
                        <a:rPr lang="en-IN" sz="1000" b="0" dirty="0">
                          <a:latin typeface="Calibri" pitchFamily="34" charset="0"/>
                          <a:ea typeface="Calibri"/>
                          <a:cs typeface="Calibri" pitchFamily="34" charset="0"/>
                        </a:rPr>
                        <a:t> Chatbot: A Chatbot For Indian Penal Code</a:t>
                      </a:r>
                      <a:endParaRPr lang="en-US" sz="1000" b="0" dirty="0">
                        <a:latin typeface="Calibri" pitchFamily="34" charset="0"/>
                        <a:ea typeface="Calibri"/>
                        <a:cs typeface="Calibri" pitchFamily="34" charset="0"/>
                      </a:endParaRPr>
                    </a:p>
                  </a:txBody>
                  <a:tcPr marL="68580" marR="68580" marT="0" marB="0"/>
                </a:tc>
                <a:tc>
                  <a:txBody>
                    <a:bodyPr/>
                    <a:lstStyle/>
                    <a:p>
                      <a:pPr marL="0" marR="0">
                        <a:lnSpc>
                          <a:spcPct val="107000"/>
                        </a:lnSpc>
                        <a:spcBef>
                          <a:spcPts val="0"/>
                        </a:spcBef>
                        <a:spcAft>
                          <a:spcPts val="0"/>
                        </a:spcAft>
                      </a:pPr>
                      <a:r>
                        <a:rPr lang="en-IN" sz="1000" b="0" dirty="0" err="1">
                          <a:latin typeface="Calibri" pitchFamily="34" charset="0"/>
                          <a:ea typeface="Calibri"/>
                          <a:cs typeface="Calibri" pitchFamily="34" charset="0"/>
                        </a:rPr>
                        <a:t>Murugesan</a:t>
                      </a:r>
                      <a:r>
                        <a:rPr lang="en-IN" sz="1000" b="0" dirty="0">
                          <a:latin typeface="Calibri" pitchFamily="34" charset="0"/>
                          <a:ea typeface="Calibri"/>
                          <a:cs typeface="Calibri" pitchFamily="34" charset="0"/>
                        </a:rPr>
                        <a:t> J, </a:t>
                      </a:r>
                      <a:r>
                        <a:rPr lang="en-IN" sz="1000" b="0" dirty="0" err="1">
                          <a:latin typeface="Calibri" pitchFamily="34" charset="0"/>
                          <a:ea typeface="Calibri"/>
                          <a:cs typeface="Calibri" pitchFamily="34" charset="0"/>
                        </a:rPr>
                        <a:t>Dinesh</a:t>
                      </a:r>
                      <a:r>
                        <a:rPr lang="en-IN" sz="1000" b="0" dirty="0">
                          <a:latin typeface="Calibri" pitchFamily="34" charset="0"/>
                          <a:ea typeface="Calibri"/>
                          <a:cs typeface="Calibri" pitchFamily="34" charset="0"/>
                        </a:rPr>
                        <a:t> M, </a:t>
                      </a:r>
                      <a:r>
                        <a:rPr lang="en-IN" sz="1000" b="0" dirty="0" err="1">
                          <a:latin typeface="Calibri" pitchFamily="34" charset="0"/>
                          <a:ea typeface="Calibri"/>
                          <a:cs typeface="Calibri" pitchFamily="34" charset="0"/>
                        </a:rPr>
                        <a:t>Kaneshk</a:t>
                      </a:r>
                      <a:r>
                        <a:rPr lang="en-IN" sz="1000" b="0" dirty="0">
                          <a:latin typeface="Calibri" pitchFamily="34" charset="0"/>
                          <a:ea typeface="Calibri"/>
                          <a:cs typeface="Calibri" pitchFamily="34" charset="0"/>
                        </a:rPr>
                        <a:t> P M, </a:t>
                      </a:r>
                      <a:r>
                        <a:rPr lang="en-IN" sz="1000" b="0" dirty="0" err="1">
                          <a:latin typeface="Calibri" pitchFamily="34" charset="0"/>
                          <a:ea typeface="Calibri"/>
                          <a:cs typeface="Calibri" pitchFamily="34" charset="0"/>
                        </a:rPr>
                        <a:t>Narayanasamy</a:t>
                      </a:r>
                      <a:r>
                        <a:rPr lang="en-IN" sz="1000" b="0" dirty="0">
                          <a:latin typeface="Calibri" pitchFamily="34" charset="0"/>
                          <a:ea typeface="Calibri"/>
                          <a:cs typeface="Calibri" pitchFamily="34" charset="0"/>
                        </a:rPr>
                        <a:t> R, </a:t>
                      </a:r>
                      <a:r>
                        <a:rPr lang="en-IN" sz="1000" b="0" dirty="0" err="1">
                          <a:latin typeface="Calibri" pitchFamily="34" charset="0"/>
                          <a:ea typeface="Calibri"/>
                          <a:cs typeface="Calibri" pitchFamily="34" charset="0"/>
                        </a:rPr>
                        <a:t>Susmitha</a:t>
                      </a:r>
                      <a:r>
                        <a:rPr lang="en-IN" sz="1000" b="0" dirty="0">
                          <a:latin typeface="Calibri" pitchFamily="34" charset="0"/>
                          <a:ea typeface="Calibri"/>
                          <a:cs typeface="Calibri" pitchFamily="34" charset="0"/>
                        </a:rPr>
                        <a:t> V</a:t>
                      </a:r>
                      <a:endParaRPr lang="en-US" sz="1000" b="0" dirty="0">
                        <a:latin typeface="Calibri" pitchFamily="34" charset="0"/>
                        <a:ea typeface="Calibri"/>
                        <a:cs typeface="Calibri" pitchFamily="34" charset="0"/>
                      </a:endParaRPr>
                    </a:p>
                  </a:txBody>
                  <a:tcPr marL="68580" marR="68580" marT="0" marB="0"/>
                </a:tc>
                <a:tc>
                  <a:txBody>
                    <a:bodyPr/>
                    <a:lstStyle/>
                    <a:p>
                      <a:pPr marL="0" marR="0">
                        <a:lnSpc>
                          <a:spcPct val="107000"/>
                        </a:lnSpc>
                        <a:spcBef>
                          <a:spcPts val="0"/>
                        </a:spcBef>
                        <a:spcAft>
                          <a:spcPts val="0"/>
                        </a:spcAft>
                      </a:pPr>
                      <a:r>
                        <a:rPr lang="en-IN" sz="1000" b="0" dirty="0">
                          <a:latin typeface="Calibri" pitchFamily="34" charset="0"/>
                          <a:ea typeface="Calibri"/>
                          <a:cs typeface="Calibri" pitchFamily="34" charset="0"/>
                        </a:rPr>
                        <a:t>International Journal of Creative Research Thoughts (IJCRT)</a:t>
                      </a:r>
                      <a:endParaRPr lang="en-US" sz="1000" b="0" dirty="0">
                        <a:latin typeface="Calibri" pitchFamily="34" charset="0"/>
                        <a:ea typeface="Calibri"/>
                        <a:cs typeface="Calibri" pitchFamily="34" charset="0"/>
                      </a:endParaRPr>
                    </a:p>
                  </a:txBody>
                  <a:tcPr marL="68580" marR="68580" marT="0" marB="0"/>
                </a:tc>
                <a:tc>
                  <a:txBody>
                    <a:bodyPr/>
                    <a:lstStyle/>
                    <a:p>
                      <a:pPr marL="0" marR="0">
                        <a:lnSpc>
                          <a:spcPct val="107000"/>
                        </a:lnSpc>
                        <a:spcBef>
                          <a:spcPts val="0"/>
                        </a:spcBef>
                        <a:spcAft>
                          <a:spcPts val="0"/>
                        </a:spcAft>
                      </a:pPr>
                      <a:r>
                        <a:rPr lang="en-IN" sz="1000" b="1" dirty="0">
                          <a:solidFill>
                            <a:srgbClr val="262626"/>
                          </a:solidFill>
                          <a:latin typeface="Calibri" pitchFamily="34" charset="0"/>
                          <a:ea typeface="Calibri"/>
                          <a:cs typeface="Calibri" pitchFamily="34" charset="0"/>
                        </a:rPr>
                        <a:t>Information on crimes and penalties under the Indian Penal Code, utilizing a CSV dataset  and language support.</a:t>
                      </a:r>
                      <a:endParaRPr lang="en-US" sz="1000" b="0" dirty="0">
                        <a:latin typeface="Calibri" pitchFamily="34" charset="0"/>
                        <a:ea typeface="Calibri"/>
                        <a:cs typeface="Calibri" pitchFamily="34" charset="0"/>
                      </a:endParaRPr>
                    </a:p>
                  </a:txBody>
                  <a:tcPr marL="68580" marR="68580" marT="0" marB="0"/>
                </a:tc>
                <a:extLst>
                  <a:ext uri="{0D108BD9-81ED-4DB2-BD59-A6C34878D82A}">
                    <a16:rowId xmlns:a16="http://schemas.microsoft.com/office/drawing/2014/main" val="10004"/>
                  </a:ext>
                </a:extLst>
              </a:tr>
              <a:tr h="710780">
                <a:tc>
                  <a:txBody>
                    <a:bodyPr/>
                    <a:lstStyle/>
                    <a:p>
                      <a:pPr marL="0" marR="0">
                        <a:lnSpc>
                          <a:spcPct val="107000"/>
                        </a:lnSpc>
                        <a:spcBef>
                          <a:spcPts val="0"/>
                        </a:spcBef>
                        <a:spcAft>
                          <a:spcPts val="0"/>
                        </a:spcAft>
                      </a:pPr>
                      <a:r>
                        <a:rPr lang="en-IN" sz="800" b="0" dirty="0">
                          <a:latin typeface="Calibri" panose="020F0502020204030204" pitchFamily="34" charset="0"/>
                          <a:ea typeface="Calibri"/>
                          <a:cs typeface="Calibri" panose="020F0502020204030204" pitchFamily="34" charset="0"/>
                        </a:rPr>
                        <a:t>8</a:t>
                      </a:r>
                      <a:endParaRPr lang="en-US" sz="800" b="0" dirty="0">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IN" sz="900" b="0" dirty="0">
                          <a:solidFill>
                            <a:srgbClr val="262626"/>
                          </a:solidFill>
                          <a:latin typeface="Calibri" panose="020F0502020204030204" pitchFamily="34" charset="0"/>
                          <a:ea typeface="Calibri"/>
                          <a:cs typeface="Calibri" panose="020F0502020204030204" pitchFamily="34" charset="0"/>
                        </a:rPr>
                        <a:t>Keywords based Closed Domain Question Answering System for Indian Penal Code Sections and Indian Amendment Laws</a:t>
                      </a:r>
                      <a:endParaRPr lang="en-US" sz="800" b="0" dirty="0">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IN" sz="900" b="0">
                          <a:solidFill>
                            <a:srgbClr val="262626"/>
                          </a:solidFill>
                          <a:latin typeface="Calibri" panose="020F0502020204030204" pitchFamily="34" charset="0"/>
                          <a:ea typeface="Calibri"/>
                          <a:cs typeface="Calibri" panose="020F0502020204030204" pitchFamily="34" charset="0"/>
                        </a:rPr>
                        <a:t>Rohini P. Kamdi, Avinash J. Agrawal</a:t>
                      </a:r>
                      <a:endParaRPr lang="en-US" sz="800" b="0">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IN" sz="900" b="0">
                          <a:solidFill>
                            <a:srgbClr val="262626"/>
                          </a:solidFill>
                          <a:latin typeface="Calibri" panose="020F0502020204030204" pitchFamily="34" charset="0"/>
                          <a:ea typeface="Calibri"/>
                          <a:cs typeface="Calibri" panose="020F0502020204030204" pitchFamily="34" charset="0"/>
                        </a:rPr>
                        <a:t>International Journal of Intelligent Systems Technologies and Applications</a:t>
                      </a:r>
                      <a:endParaRPr lang="en-US" sz="800" b="0">
                        <a:latin typeface="Calibri" panose="020F0502020204030204" pitchFamily="34" charset="0"/>
                        <a:ea typeface="Calibri"/>
                        <a:cs typeface="Calibri" panose="020F0502020204030204" pitchFamily="34" charset="0"/>
                      </a:endParaRPr>
                    </a:p>
                  </a:txBody>
                  <a:tcPr marL="68580" marR="68580" marT="0" marB="0"/>
                </a:tc>
                <a:tc>
                  <a:txBody>
                    <a:bodyPr/>
                    <a:lstStyle/>
                    <a:p>
                      <a:pPr marL="0" marR="0">
                        <a:lnSpc>
                          <a:spcPct val="107000"/>
                        </a:lnSpc>
                        <a:spcBef>
                          <a:spcPts val="0"/>
                        </a:spcBef>
                        <a:spcAft>
                          <a:spcPts val="800"/>
                        </a:spcAft>
                      </a:pPr>
                      <a:r>
                        <a:rPr lang="en-IN" sz="900" b="0" dirty="0">
                          <a:solidFill>
                            <a:srgbClr val="262626"/>
                          </a:solidFill>
                          <a:latin typeface="Calibri" panose="020F0502020204030204" pitchFamily="34" charset="0"/>
                          <a:ea typeface="Calibri"/>
                          <a:cs typeface="Calibri" panose="020F0502020204030204" pitchFamily="34" charset="0"/>
                        </a:rPr>
                        <a:t>Proposes a closed-domain QA system for Indian Penal Code and amendment laws, utilizing keyword-based retrieval to enhance answer precision. The system processes structured and unstructured queries, achieving 94% precision and 82% recall in tests.</a:t>
                      </a:r>
                      <a:endParaRPr lang="en-US" sz="800" b="0" dirty="0">
                        <a:latin typeface="Calibri" panose="020F0502020204030204" pitchFamily="34" charset="0"/>
                        <a:ea typeface="Calibri"/>
                        <a:cs typeface="Calibri" panose="020F0502020204030204" pitchFamily="34" charset="0"/>
                      </a:endParaRPr>
                    </a:p>
                    <a:p>
                      <a:pPr marL="0" marR="0">
                        <a:lnSpc>
                          <a:spcPct val="107000"/>
                        </a:lnSpc>
                        <a:spcBef>
                          <a:spcPts val="0"/>
                        </a:spcBef>
                        <a:spcAft>
                          <a:spcPts val="800"/>
                        </a:spcAft>
                      </a:pPr>
                      <a:r>
                        <a:rPr lang="en-IN" sz="900" b="0" dirty="0">
                          <a:solidFill>
                            <a:srgbClr val="262626"/>
                          </a:solidFill>
                          <a:latin typeface="Calibri" panose="020F0502020204030204" pitchFamily="34" charset="0"/>
                          <a:ea typeface="Calibri"/>
                          <a:cs typeface="Calibri" panose="020F0502020204030204" pitchFamily="34" charset="0"/>
                        </a:rPr>
                        <a:t>DOI: 10.5815/ijisa.2015.12.06</a:t>
                      </a:r>
                      <a:endParaRPr lang="en-US" sz="800" b="0" dirty="0">
                        <a:latin typeface="Calibri" panose="020F0502020204030204" pitchFamily="34" charset="0"/>
                        <a:ea typeface="Calibri"/>
                        <a:cs typeface="Calibri" panose="020F0502020204030204" pitchFamily="34" charset="0"/>
                      </a:endParaRPr>
                    </a:p>
                  </a:txBody>
                  <a:tcPr marL="68580" marR="68580" marT="0" marB="0"/>
                </a:tc>
                <a:extLst>
                  <a:ext uri="{0D108BD9-81ED-4DB2-BD59-A6C34878D82A}">
                    <a16:rowId xmlns:a16="http://schemas.microsoft.com/office/drawing/2014/main" val="10005"/>
                  </a:ext>
                </a:extLst>
              </a:tr>
            </a:tbl>
          </a:graphicData>
        </a:graphic>
      </p:graphicFrame>
      <p:sp>
        <p:nvSpPr>
          <p:cNvPr id="6" name="Date Placeholder 5"/>
          <p:cNvSpPr>
            <a:spLocks noGrp="1"/>
          </p:cNvSpPr>
          <p:nvPr>
            <p:ph type="dt" sz="half" idx="10"/>
          </p:nvPr>
        </p:nvSpPr>
        <p:spPr/>
        <p:txBody>
          <a:bodyPr/>
          <a:lstStyle/>
          <a:p>
            <a:fld id="{C80ED4C2-63C0-4371-B1EE-2A8B347E5DC0}" type="datetime3">
              <a:rPr lang="en-US" smtClean="0"/>
              <a:pPr/>
              <a:t>4 March 2025</a:t>
            </a:fld>
            <a:endParaRPr lang="en-US" dirty="0"/>
          </a:p>
        </p:txBody>
      </p:sp>
      <p:sp>
        <p:nvSpPr>
          <p:cNvPr id="7" name="Slide Number Placeholder 6"/>
          <p:cNvSpPr>
            <a:spLocks noGrp="1"/>
          </p:cNvSpPr>
          <p:nvPr>
            <p:ph type="sldNum" sz="quarter" idx="12"/>
          </p:nvPr>
        </p:nvSpPr>
        <p:spPr/>
        <p:txBody>
          <a:bodyPr/>
          <a:lstStyle/>
          <a:p>
            <a:fld id="{73313D1A-C5C1-46DD-9AB3-02A8F009D7E1}" type="slidenum">
              <a:rPr lang="en-US" smtClean="0"/>
              <a:pPr/>
              <a:t>5</a:t>
            </a:fld>
            <a:endParaRPr lang="en-US" dirty="0"/>
          </a:p>
        </p:txBody>
      </p:sp>
      <p:sp>
        <p:nvSpPr>
          <p:cNvPr id="8" name="Footer Placeholder 7"/>
          <p:cNvSpPr>
            <a:spLocks noGrp="1"/>
          </p:cNvSpPr>
          <p:nvPr>
            <p:ph type="ftr" sz="quarter" idx="11"/>
          </p:nvPr>
        </p:nvSpPr>
        <p:spPr/>
        <p:txBody>
          <a:bodyPr/>
          <a:lstStyle/>
          <a:p>
            <a:r>
              <a:rPr lang="en-US" dirty="0"/>
              <a:t>18IT810 – Project First Review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78925"/>
            <a:ext cx="7467600" cy="857250"/>
          </a:xfrm>
        </p:spPr>
        <p:txBody>
          <a:bodyPr>
            <a:normAutofit/>
          </a:bodyPr>
          <a:lstStyle/>
          <a:p>
            <a:r>
              <a:rPr lang="en-US" dirty="0">
                <a:solidFill>
                  <a:srgbClr val="002060"/>
                </a:solidFill>
                <a:latin typeface="Gill Sans MT" pitchFamily="34" charset="0"/>
                <a:cs typeface="Arial" panose="020B0604020202020204"/>
                <a:sym typeface="Arial" panose="020B0604020202020204"/>
              </a:rPr>
              <a:t>Objectives</a:t>
            </a:r>
            <a:endParaRPr lang="en-US" dirty="0">
              <a:solidFill>
                <a:srgbClr val="002060"/>
              </a:solidFill>
              <a:latin typeface="Gill Sans MT" pitchFamily="34" charset="0"/>
            </a:endParaRPr>
          </a:p>
        </p:txBody>
      </p:sp>
      <p:sp>
        <p:nvSpPr>
          <p:cNvPr id="5" name="Content Placeholder 4"/>
          <p:cNvSpPr>
            <a:spLocks noGrp="1"/>
          </p:cNvSpPr>
          <p:nvPr>
            <p:ph idx="1"/>
          </p:nvPr>
        </p:nvSpPr>
        <p:spPr>
          <a:xfrm>
            <a:off x="685800" y="1123950"/>
            <a:ext cx="8153400" cy="3177944"/>
          </a:xfrm>
          <a:ln>
            <a:solidFill>
              <a:schemeClr val="tx1"/>
            </a:solidFill>
          </a:ln>
        </p:spPr>
        <p:txBody>
          <a:bodyPr>
            <a:normAutofit fontScale="85000" lnSpcReduction="10000"/>
          </a:bodyPr>
          <a:lstStyle/>
          <a:p>
            <a:pPr>
              <a:lnSpc>
                <a:spcPct val="150000"/>
              </a:lnSpc>
            </a:pPr>
            <a:r>
              <a:rPr lang="en-US" sz="1400" dirty="0">
                <a:ea typeface="Calibri" panose="020F0502020204030204" pitchFamily="34" charset="0"/>
                <a:cs typeface="Calibri" panose="020F0502020204030204" pitchFamily="34" charset="0"/>
              </a:rPr>
              <a:t>To develop an </a:t>
            </a:r>
            <a:r>
              <a:rPr lang="en-US" sz="1400" b="1" dirty="0">
                <a:ea typeface="Calibri" panose="020F0502020204030204" pitchFamily="34" charset="0"/>
                <a:cs typeface="Calibri" panose="020F0502020204030204" pitchFamily="34" charset="0"/>
              </a:rPr>
              <a:t>API endpoint</a:t>
            </a:r>
            <a:r>
              <a:rPr lang="en-US" sz="1400" dirty="0">
                <a:ea typeface="Calibri" panose="020F0502020204030204" pitchFamily="34" charset="0"/>
                <a:cs typeface="Calibri" panose="020F0502020204030204" pitchFamily="34" charset="0"/>
              </a:rPr>
              <a:t> that efficiently processes </a:t>
            </a:r>
            <a:r>
              <a:rPr lang="en-US" sz="1400" b="1" dirty="0">
                <a:ea typeface="Calibri" panose="020F0502020204030204" pitchFamily="34" charset="0"/>
                <a:cs typeface="Calibri" panose="020F0502020204030204" pitchFamily="34" charset="0"/>
              </a:rPr>
              <a:t>complaints</a:t>
            </a:r>
            <a:r>
              <a:rPr lang="en-US" sz="1400" dirty="0">
                <a:ea typeface="Calibri" panose="020F0502020204030204" pitchFamily="34" charset="0"/>
                <a:cs typeface="Calibri" panose="020F0502020204030204" pitchFamily="34" charset="0"/>
              </a:rPr>
              <a:t> or </a:t>
            </a:r>
            <a:r>
              <a:rPr lang="en-US" sz="1400" b="1" dirty="0">
                <a:ea typeface="Calibri" panose="020F0502020204030204" pitchFamily="34" charset="0"/>
                <a:cs typeface="Calibri" panose="020F0502020204030204" pitchFamily="34" charset="0"/>
              </a:rPr>
              <a:t>text inputs</a:t>
            </a:r>
            <a:r>
              <a:rPr lang="en-US" sz="1400" dirty="0">
                <a:ea typeface="Calibri" panose="020F0502020204030204" pitchFamily="34" charset="0"/>
                <a:cs typeface="Calibri" panose="020F0502020204030204" pitchFamily="34" charset="0"/>
              </a:rPr>
              <a:t> and accurately returns relevant </a:t>
            </a:r>
            <a:r>
              <a:rPr lang="en-US" sz="1400" b="1" dirty="0">
                <a:ea typeface="Calibri" panose="020F0502020204030204" pitchFamily="34" charset="0"/>
                <a:cs typeface="Calibri" panose="020F0502020204030204" pitchFamily="34" charset="0"/>
              </a:rPr>
              <a:t>IPC sections</a:t>
            </a:r>
            <a:r>
              <a:rPr lang="en-US" sz="1400" dirty="0">
                <a:ea typeface="Calibri" panose="020F0502020204030204" pitchFamily="34" charset="0"/>
                <a:cs typeface="Calibri" panose="020F0502020204030204" pitchFamily="34" charset="0"/>
              </a:rPr>
              <a:t>, legal acts, and case laws, thereby enhancing the </a:t>
            </a:r>
            <a:r>
              <a:rPr lang="en-US" sz="1400" b="1" dirty="0">
                <a:ea typeface="Calibri" panose="020F0502020204030204" pitchFamily="34" charset="0"/>
                <a:cs typeface="Calibri" panose="020F0502020204030204" pitchFamily="34" charset="0"/>
              </a:rPr>
              <a:t>speed</a:t>
            </a:r>
            <a:r>
              <a:rPr lang="en-US" sz="1400" dirty="0">
                <a:ea typeface="Calibri" panose="020F0502020204030204" pitchFamily="34" charset="0"/>
                <a:cs typeface="Calibri" panose="020F0502020204030204" pitchFamily="34" charset="0"/>
              </a:rPr>
              <a:t> and </a:t>
            </a:r>
            <a:r>
              <a:rPr lang="en-US" sz="1400" b="1" dirty="0">
                <a:ea typeface="Calibri" panose="020F0502020204030204" pitchFamily="34" charset="0"/>
                <a:cs typeface="Calibri" panose="020F0502020204030204" pitchFamily="34" charset="0"/>
              </a:rPr>
              <a:t>effectiveness</a:t>
            </a:r>
            <a:r>
              <a:rPr lang="en-US" sz="1400" dirty="0">
                <a:ea typeface="Calibri" panose="020F0502020204030204" pitchFamily="34" charset="0"/>
                <a:cs typeface="Calibri" panose="020F0502020204030204" pitchFamily="34" charset="0"/>
              </a:rPr>
              <a:t> of FIR filing.</a:t>
            </a:r>
          </a:p>
          <a:p>
            <a:pPr marL="0" indent="0">
              <a:lnSpc>
                <a:spcPct val="150000"/>
              </a:lnSpc>
              <a:buNone/>
            </a:pPr>
            <a:endParaRPr lang="en-US" sz="1400" dirty="0">
              <a:ea typeface="Calibri" panose="020F0502020204030204" pitchFamily="34" charset="0"/>
              <a:cs typeface="Calibri" panose="020F0502020204030204" pitchFamily="34" charset="0"/>
            </a:endParaRPr>
          </a:p>
          <a:p>
            <a:pPr>
              <a:lnSpc>
                <a:spcPct val="150000"/>
              </a:lnSpc>
            </a:pPr>
            <a:r>
              <a:rPr lang="en-US" sz="1400" dirty="0">
                <a:ea typeface="Calibri" panose="020F0502020204030204" pitchFamily="34" charset="0"/>
                <a:cs typeface="Calibri" panose="020F0502020204030204" pitchFamily="34" charset="0"/>
              </a:rPr>
              <a:t>To implement </a:t>
            </a:r>
            <a:r>
              <a:rPr lang="en-US" sz="1400" b="1" dirty="0">
                <a:ea typeface="Calibri" panose="020F0502020204030204" pitchFamily="34" charset="0"/>
                <a:cs typeface="Calibri" panose="020F0502020204030204" pitchFamily="34" charset="0"/>
              </a:rPr>
              <a:t>bilingual functionality</a:t>
            </a:r>
            <a:r>
              <a:rPr lang="en-US" sz="1400" dirty="0">
                <a:ea typeface="Calibri" panose="020F0502020204030204" pitchFamily="34" charset="0"/>
                <a:cs typeface="Calibri" panose="020F0502020204030204" pitchFamily="34" charset="0"/>
              </a:rPr>
              <a:t> in both </a:t>
            </a:r>
            <a:r>
              <a:rPr lang="en-US" sz="1400" b="1" dirty="0">
                <a:ea typeface="Calibri" panose="020F0502020204030204" pitchFamily="34" charset="0"/>
                <a:cs typeface="Calibri" panose="020F0502020204030204" pitchFamily="34" charset="0"/>
              </a:rPr>
              <a:t>Tamil</a:t>
            </a:r>
            <a:r>
              <a:rPr lang="en-US" sz="1400" dirty="0">
                <a:ea typeface="Calibri" panose="020F0502020204030204" pitchFamily="34" charset="0"/>
                <a:cs typeface="Calibri" panose="020F0502020204030204" pitchFamily="34" charset="0"/>
              </a:rPr>
              <a:t> and </a:t>
            </a:r>
            <a:r>
              <a:rPr lang="en-US" sz="1400" b="1" dirty="0">
                <a:ea typeface="Calibri" panose="020F0502020204030204" pitchFamily="34" charset="0"/>
                <a:cs typeface="Calibri" panose="020F0502020204030204" pitchFamily="34" charset="0"/>
              </a:rPr>
              <a:t>English</a:t>
            </a:r>
            <a:r>
              <a:rPr lang="en-US" sz="1400" dirty="0">
                <a:ea typeface="Calibri" panose="020F0502020204030204" pitchFamily="34" charset="0"/>
                <a:cs typeface="Calibri" panose="020F0502020204030204" pitchFamily="34" charset="0"/>
              </a:rPr>
              <a:t>, ensuring greater </a:t>
            </a:r>
            <a:r>
              <a:rPr lang="en-US" sz="1400" b="1" dirty="0">
                <a:ea typeface="Calibri" panose="020F0502020204030204" pitchFamily="34" charset="0"/>
                <a:cs typeface="Calibri" panose="020F0502020204030204" pitchFamily="34" charset="0"/>
              </a:rPr>
              <a:t>accessibility</a:t>
            </a:r>
            <a:r>
              <a:rPr lang="en-US" sz="1400" dirty="0">
                <a:ea typeface="Calibri" panose="020F0502020204030204" pitchFamily="34" charset="0"/>
                <a:cs typeface="Calibri" panose="020F0502020204030204" pitchFamily="34" charset="0"/>
              </a:rPr>
              <a:t> and </a:t>
            </a:r>
            <a:r>
              <a:rPr lang="en-US" sz="1400" b="1" dirty="0">
                <a:ea typeface="Calibri" panose="020F0502020204030204" pitchFamily="34" charset="0"/>
                <a:cs typeface="Calibri" panose="020F0502020204030204" pitchFamily="34" charset="0"/>
              </a:rPr>
              <a:t>ease of use</a:t>
            </a:r>
            <a:r>
              <a:rPr lang="en-US" sz="1400" dirty="0">
                <a:ea typeface="Calibri" panose="020F0502020204030204" pitchFamily="34" charset="0"/>
                <a:cs typeface="Calibri" panose="020F0502020204030204" pitchFamily="34" charset="0"/>
              </a:rPr>
              <a:t> for police personnel across diverse linguistic regions.</a:t>
            </a:r>
          </a:p>
          <a:p>
            <a:pPr>
              <a:lnSpc>
                <a:spcPct val="150000"/>
              </a:lnSpc>
            </a:pPr>
            <a:endParaRPr lang="en-US" sz="1400" dirty="0">
              <a:ea typeface="Calibri" panose="020F0502020204030204" pitchFamily="34" charset="0"/>
              <a:cs typeface="Calibri" panose="020F0502020204030204" pitchFamily="34" charset="0"/>
            </a:endParaRPr>
          </a:p>
          <a:p>
            <a:pPr>
              <a:lnSpc>
                <a:spcPct val="150000"/>
              </a:lnSpc>
            </a:pPr>
            <a:r>
              <a:rPr lang="en-US" sz="1400" dirty="0">
                <a:ea typeface="Calibri" panose="020F0502020204030204" pitchFamily="34" charset="0"/>
                <a:cs typeface="Calibri" panose="020F0502020204030204" pitchFamily="34" charset="0"/>
              </a:rPr>
              <a:t>To significantly improve the </a:t>
            </a:r>
            <a:r>
              <a:rPr lang="en-US" sz="1400" b="1" dirty="0">
                <a:ea typeface="Calibri" panose="020F0502020204030204" pitchFamily="34" charset="0"/>
                <a:cs typeface="Calibri" panose="020F0502020204030204" pitchFamily="34" charset="0"/>
              </a:rPr>
              <a:t>accuracy</a:t>
            </a:r>
            <a:r>
              <a:rPr lang="en-US" sz="1400" dirty="0">
                <a:ea typeface="Calibri" panose="020F0502020204030204" pitchFamily="34" charset="0"/>
                <a:cs typeface="Calibri" panose="020F0502020204030204" pitchFamily="34" charset="0"/>
              </a:rPr>
              <a:t> of the existing model and optimize the </a:t>
            </a:r>
            <a:r>
              <a:rPr lang="en-US" sz="1400" b="1" dirty="0">
                <a:ea typeface="Calibri" panose="020F0502020204030204" pitchFamily="34" charset="0"/>
                <a:cs typeface="Calibri" panose="020F0502020204030204" pitchFamily="34" charset="0"/>
              </a:rPr>
              <a:t>system architecture</a:t>
            </a:r>
            <a:r>
              <a:rPr lang="en-US" sz="1400" dirty="0">
                <a:ea typeface="Calibri" panose="020F0502020204030204" pitchFamily="34" charset="0"/>
                <a:cs typeface="Calibri" panose="020F0502020204030204" pitchFamily="34" charset="0"/>
              </a:rPr>
              <a:t> through the integration of </a:t>
            </a:r>
            <a:r>
              <a:rPr lang="en-US" sz="1400" b="1" dirty="0">
                <a:ea typeface="Calibri" panose="020F0502020204030204" pitchFamily="34" charset="0"/>
                <a:cs typeface="Calibri" panose="020F0502020204030204" pitchFamily="34" charset="0"/>
              </a:rPr>
              <a:t>machine learning techniques</a:t>
            </a:r>
            <a:r>
              <a:rPr lang="en-US" sz="1400" dirty="0">
                <a:ea typeface="Calibri" panose="020F0502020204030204" pitchFamily="34" charset="0"/>
                <a:cs typeface="Calibri" panose="020F0502020204030204" pitchFamily="34" charset="0"/>
              </a:rPr>
              <a:t>, delivering more </a:t>
            </a:r>
            <a:r>
              <a:rPr lang="en-US" sz="1400" b="1" dirty="0">
                <a:ea typeface="Calibri" panose="020F0502020204030204" pitchFamily="34" charset="0"/>
                <a:cs typeface="Calibri" panose="020F0502020204030204" pitchFamily="34" charset="0"/>
              </a:rPr>
              <a:t>precise</a:t>
            </a:r>
            <a:r>
              <a:rPr lang="en-US" sz="1400" dirty="0">
                <a:ea typeface="Calibri" panose="020F0502020204030204" pitchFamily="34" charset="0"/>
                <a:cs typeface="Calibri" panose="020F0502020204030204" pitchFamily="34" charset="0"/>
              </a:rPr>
              <a:t> and </a:t>
            </a:r>
            <a:r>
              <a:rPr lang="en-US" sz="1400" b="1" dirty="0">
                <a:ea typeface="Calibri" panose="020F0502020204030204" pitchFamily="34" charset="0"/>
                <a:cs typeface="Calibri" panose="020F0502020204030204" pitchFamily="34" charset="0"/>
              </a:rPr>
              <a:t>reliable</a:t>
            </a:r>
            <a:r>
              <a:rPr lang="en-US" sz="1400" dirty="0">
                <a:ea typeface="Calibri" panose="020F0502020204030204" pitchFamily="34" charset="0"/>
                <a:cs typeface="Calibri" panose="020F0502020204030204" pitchFamily="34" charset="0"/>
              </a:rPr>
              <a:t> legal recommendations. </a:t>
            </a:r>
          </a:p>
          <a:p>
            <a:pPr>
              <a:lnSpc>
                <a:spcPct val="150000"/>
              </a:lnSpc>
            </a:pPr>
            <a:endParaRPr lang="en-US" sz="1400" dirty="0">
              <a:ea typeface="Calibri" panose="020F0502020204030204" pitchFamily="34" charset="0"/>
              <a:cs typeface="Calibri" panose="020F0502020204030204" pitchFamily="34" charset="0"/>
            </a:endParaRPr>
          </a:p>
          <a:p>
            <a:pPr>
              <a:lnSpc>
                <a:spcPct val="150000"/>
              </a:lnSpc>
            </a:pPr>
            <a:r>
              <a:rPr lang="en-US" sz="1400" dirty="0">
                <a:ea typeface="Calibri" panose="020F0502020204030204" pitchFamily="34" charset="0"/>
                <a:cs typeface="Calibri" panose="020F0502020204030204" pitchFamily="34" charset="0"/>
              </a:rPr>
              <a:t>To enhance </a:t>
            </a:r>
            <a:r>
              <a:rPr lang="en-US" sz="1400" b="1" dirty="0">
                <a:ea typeface="Calibri" panose="020F0502020204030204" pitchFamily="34" charset="0"/>
                <a:cs typeface="Calibri" panose="020F0502020204030204" pitchFamily="34" charset="0"/>
              </a:rPr>
              <a:t>legal knowledge accessibility</a:t>
            </a:r>
            <a:r>
              <a:rPr lang="en-US" sz="1400" dirty="0">
                <a:ea typeface="Calibri" panose="020F0502020204030204" pitchFamily="34" charset="0"/>
                <a:cs typeface="Calibri" panose="020F0502020204030204" pitchFamily="34" charset="0"/>
              </a:rPr>
              <a:t> within police stations, particularly in regions with </a:t>
            </a:r>
            <a:r>
              <a:rPr lang="en-US" sz="1400" b="1" dirty="0">
                <a:ea typeface="Calibri" panose="020F0502020204030204" pitchFamily="34" charset="0"/>
                <a:cs typeface="Calibri" panose="020F0502020204030204" pitchFamily="34" charset="0"/>
              </a:rPr>
              <a:t>limited legal expertise</a:t>
            </a:r>
            <a:r>
              <a:rPr lang="en-US" sz="1400" dirty="0">
                <a:ea typeface="Calibri" panose="020F0502020204030204" pitchFamily="34" charset="0"/>
                <a:cs typeface="Calibri" panose="020F0502020204030204" pitchFamily="34" charset="0"/>
              </a:rPr>
              <a:t>, by providing access to everyone in requirement of legal assistance on FIR Drafting.</a:t>
            </a:r>
          </a:p>
          <a:p>
            <a:pPr>
              <a:lnSpc>
                <a:spcPct val="150000"/>
              </a:lnSpc>
            </a:pPr>
            <a:endParaRPr lang="en-US" sz="900" dirty="0"/>
          </a:p>
        </p:txBody>
      </p:sp>
      <p:sp>
        <p:nvSpPr>
          <p:cNvPr id="6" name="Date Placeholder 5"/>
          <p:cNvSpPr>
            <a:spLocks noGrp="1"/>
          </p:cNvSpPr>
          <p:nvPr>
            <p:ph type="dt" sz="half" idx="10"/>
          </p:nvPr>
        </p:nvSpPr>
        <p:spPr/>
        <p:txBody>
          <a:bodyPr/>
          <a:lstStyle/>
          <a:p>
            <a:fld id="{BE4F8757-4ABB-42CF-83EA-17B49E8A5053}" type="datetime3">
              <a:rPr lang="en-US" smtClean="0"/>
              <a:pPr/>
              <a:t>4 March 2025</a:t>
            </a:fld>
            <a:endParaRPr lang="en-US" dirty="0"/>
          </a:p>
        </p:txBody>
      </p:sp>
      <p:sp>
        <p:nvSpPr>
          <p:cNvPr id="7" name="Slide Number Placeholder 6"/>
          <p:cNvSpPr>
            <a:spLocks noGrp="1"/>
          </p:cNvSpPr>
          <p:nvPr>
            <p:ph type="sldNum" sz="quarter" idx="12"/>
          </p:nvPr>
        </p:nvSpPr>
        <p:spPr/>
        <p:txBody>
          <a:bodyPr/>
          <a:lstStyle/>
          <a:p>
            <a:fld id="{73313D1A-C5C1-46DD-9AB3-02A8F009D7E1}" type="slidenum">
              <a:rPr lang="en-US" smtClean="0"/>
              <a:pPr/>
              <a:t>6</a:t>
            </a:fld>
            <a:endParaRPr lang="en-US" dirty="0"/>
          </a:p>
        </p:txBody>
      </p:sp>
      <p:sp>
        <p:nvSpPr>
          <p:cNvPr id="8" name="Footer Placeholder 7"/>
          <p:cNvSpPr>
            <a:spLocks noGrp="1"/>
          </p:cNvSpPr>
          <p:nvPr>
            <p:ph type="ftr" sz="quarter" idx="11"/>
          </p:nvPr>
        </p:nvSpPr>
        <p:spPr/>
        <p:txBody>
          <a:bodyPr/>
          <a:lstStyle/>
          <a:p>
            <a:r>
              <a:rPr lang="en-US"/>
              <a:t>18IT810 – Project First Review</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50032"/>
            <a:ext cx="7467600" cy="857250"/>
          </a:xfrm>
        </p:spPr>
        <p:txBody>
          <a:bodyPr>
            <a:normAutofit/>
          </a:bodyPr>
          <a:lstStyle/>
          <a:p>
            <a:r>
              <a:rPr lang="en-US" dirty="0">
                <a:solidFill>
                  <a:srgbClr val="002060"/>
                </a:solidFill>
                <a:latin typeface="Gill Sans MT" pitchFamily="34" charset="0"/>
                <a:cs typeface="Arial" panose="020B0604020202020204"/>
                <a:sym typeface="Arial" panose="020B0604020202020204"/>
              </a:rPr>
              <a:t>Methodologies</a:t>
            </a:r>
            <a:endParaRPr lang="en-US" dirty="0">
              <a:solidFill>
                <a:srgbClr val="002060"/>
              </a:solidFill>
              <a:latin typeface="Gill Sans MT" pitchFamily="34" charset="0"/>
            </a:endParaRPr>
          </a:p>
        </p:txBody>
      </p:sp>
      <p:sp>
        <p:nvSpPr>
          <p:cNvPr id="6" name="Date Placeholder 5"/>
          <p:cNvSpPr>
            <a:spLocks noGrp="1"/>
          </p:cNvSpPr>
          <p:nvPr>
            <p:ph type="dt" sz="half" idx="10"/>
          </p:nvPr>
        </p:nvSpPr>
        <p:spPr/>
        <p:txBody>
          <a:bodyPr/>
          <a:lstStyle/>
          <a:p>
            <a:fld id="{166EDE82-C8ED-46A8-BBBB-ADA40020019A}" type="datetime3">
              <a:rPr lang="en-US" smtClean="0"/>
              <a:pPr/>
              <a:t>4 March 2025</a:t>
            </a:fld>
            <a:endParaRPr lang="en-US" dirty="0"/>
          </a:p>
        </p:txBody>
      </p:sp>
      <p:sp>
        <p:nvSpPr>
          <p:cNvPr id="7" name="Slide Number Placeholder 6"/>
          <p:cNvSpPr>
            <a:spLocks noGrp="1"/>
          </p:cNvSpPr>
          <p:nvPr>
            <p:ph type="sldNum" sz="quarter" idx="12"/>
          </p:nvPr>
        </p:nvSpPr>
        <p:spPr/>
        <p:txBody>
          <a:bodyPr/>
          <a:lstStyle/>
          <a:p>
            <a:fld id="{73313D1A-C5C1-46DD-9AB3-02A8F009D7E1}" type="slidenum">
              <a:rPr lang="en-US" smtClean="0"/>
              <a:pPr/>
              <a:t>7</a:t>
            </a:fld>
            <a:endParaRPr lang="en-US" dirty="0"/>
          </a:p>
        </p:txBody>
      </p:sp>
      <p:sp>
        <p:nvSpPr>
          <p:cNvPr id="8" name="Footer Placeholder 7"/>
          <p:cNvSpPr>
            <a:spLocks noGrp="1"/>
          </p:cNvSpPr>
          <p:nvPr>
            <p:ph type="ftr" sz="quarter" idx="11"/>
          </p:nvPr>
        </p:nvSpPr>
        <p:spPr/>
        <p:txBody>
          <a:bodyPr/>
          <a:lstStyle/>
          <a:p>
            <a:r>
              <a:rPr lang="en-US"/>
              <a:t>18IT810 – Project First Review</a:t>
            </a:r>
            <a:endParaRPr lang="en-US" dirty="0"/>
          </a:p>
        </p:txBody>
      </p:sp>
      <p:sp>
        <p:nvSpPr>
          <p:cNvPr id="3" name="Content Placeholder 2"/>
          <p:cNvSpPr>
            <a:spLocks noGrp="1" noChangeArrowheads="1"/>
          </p:cNvSpPr>
          <p:nvPr>
            <p:ph idx="1"/>
          </p:nvPr>
        </p:nvSpPr>
        <p:spPr bwMode="auto">
          <a:xfrm>
            <a:off x="609600" y="1424032"/>
            <a:ext cx="8305800" cy="2893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1.Model Development:</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indent="0" eaLnBrk="0" fontAlgn="base" hangingPunct="0">
              <a:spcBef>
                <a:spcPct val="0"/>
              </a:spcBef>
              <a:spcAft>
                <a:spcPct val="0"/>
              </a:spcAft>
              <a:buNone/>
            </a:pPr>
            <a:r>
              <a:rPr kumimoji="0" lang="en-US" altLang="en-US" sz="1300" b="1" i="0" u="none" strike="noStrike" cap="none" normalizeH="0" baseline="0" dirty="0">
                <a:ln>
                  <a:noFill/>
                </a:ln>
                <a:solidFill>
                  <a:schemeClr val="tx1"/>
                </a:solidFill>
                <a:effectLst/>
                <a:latin typeface="Arial" panose="020B0604020202020204" pitchFamily="34" charset="0"/>
              </a:rPr>
              <a:t>                </a:t>
            </a:r>
            <a:r>
              <a:rPr lang="en-US" altLang="en-US" sz="1300" b="1" dirty="0">
                <a:latin typeface="Arial" panose="020B0604020202020204" pitchFamily="34" charset="0"/>
              </a:rPr>
              <a:t> </a:t>
            </a:r>
            <a:r>
              <a:rPr lang="en-US" altLang="en-US" sz="1300" b="1" dirty="0" err="1">
                <a:latin typeface="Arial" panose="020B0604020202020204" pitchFamily="34" charset="0"/>
              </a:rPr>
              <a:t>i</a:t>
            </a:r>
            <a:r>
              <a:rPr lang="en-US" altLang="en-US" sz="1300" b="1" dirty="0">
                <a:latin typeface="Arial" panose="020B0604020202020204" pitchFamily="34" charset="0"/>
              </a:rPr>
              <a:t>)</a:t>
            </a:r>
            <a:r>
              <a:rPr kumimoji="0" lang="en-US" altLang="en-US" sz="1300" b="1" i="0" u="none" strike="noStrike" cap="none" normalizeH="0" baseline="0" dirty="0">
                <a:ln>
                  <a:noFill/>
                </a:ln>
                <a:solidFill>
                  <a:schemeClr val="tx1"/>
                </a:solidFill>
                <a:effectLst/>
                <a:latin typeface="Arial" panose="020B0604020202020204" pitchFamily="34" charset="0"/>
              </a:rPr>
              <a:t> </a:t>
            </a:r>
            <a:r>
              <a:rPr kumimoji="0" lang="en-US" altLang="en-US" sz="1300" b="0" i="0" u="none" strike="noStrike" cap="none" normalizeH="0" baseline="0" dirty="0">
                <a:ln>
                  <a:noFill/>
                </a:ln>
                <a:solidFill>
                  <a:schemeClr val="tx1"/>
                </a:solidFill>
                <a:effectLst/>
                <a:latin typeface="Arial" panose="020B0604020202020204" pitchFamily="34" charset="0"/>
              </a:rPr>
              <a:t>Use Natural Language Processing (NLP) to allow the </a:t>
            </a:r>
            <a:r>
              <a:rPr lang="en-US" altLang="en-US" sz="1300" dirty="0">
                <a:latin typeface="Arial" panose="020B0604020202020204" pitchFamily="34" charset="0"/>
              </a:rPr>
              <a:t>model</a:t>
            </a:r>
            <a:r>
              <a:rPr kumimoji="0" lang="en-US" altLang="en-US" sz="1300" b="0" i="0" u="none" strike="noStrike" cap="none" normalizeH="0" baseline="0" dirty="0">
                <a:ln>
                  <a:noFill/>
                </a:ln>
                <a:solidFill>
                  <a:schemeClr val="tx1"/>
                </a:solidFill>
                <a:effectLst/>
                <a:latin typeface="Arial" panose="020B0604020202020204" pitchFamily="34" charset="0"/>
              </a:rPr>
              <a:t> to understand and interpret written inputs related to the complainant's case.</a:t>
            </a:r>
          </a:p>
          <a:p>
            <a:pPr marL="0" indent="0" eaLnBrk="0" fontAlgn="base" hangingPunct="0">
              <a:spcBef>
                <a:spcPct val="0"/>
              </a:spcBef>
              <a:spcAft>
                <a:spcPct val="0"/>
              </a:spcAft>
              <a:buNone/>
            </a:pPr>
            <a:r>
              <a:rPr kumimoji="0" lang="en-US" altLang="en-US" sz="1300" b="0" i="0" u="none" strike="noStrike" cap="none" normalizeH="0" baseline="0" dirty="0">
                <a:ln>
                  <a:noFill/>
                </a:ln>
                <a:solidFill>
                  <a:schemeClr val="tx1"/>
                </a:solidFill>
                <a:effectLst/>
                <a:latin typeface="Arial" panose="020B0604020202020204" pitchFamily="34" charset="0"/>
              </a:rPr>
              <a:t>                 </a:t>
            </a:r>
            <a:r>
              <a:rPr kumimoji="0" lang="en-US" altLang="en-US" sz="1300" b="1" i="0" u="none" strike="noStrike" cap="none" normalizeH="0" baseline="0" dirty="0">
                <a:ln>
                  <a:noFill/>
                </a:ln>
                <a:solidFill>
                  <a:schemeClr val="tx1"/>
                </a:solidFill>
                <a:effectLst/>
                <a:latin typeface="Arial" panose="020B0604020202020204" pitchFamily="34" charset="0"/>
              </a:rPr>
              <a:t>ii)</a:t>
            </a:r>
            <a:r>
              <a:rPr kumimoji="0" lang="en-US" altLang="en-US" sz="1300" b="0" i="0" u="none" strike="noStrike" cap="none" normalizeH="0" baseline="0" dirty="0">
                <a:ln>
                  <a:noFill/>
                </a:ln>
                <a:solidFill>
                  <a:schemeClr val="tx1"/>
                </a:solidFill>
                <a:effectLst/>
                <a:latin typeface="Arial" panose="020B0604020202020204" pitchFamily="34" charset="0"/>
              </a:rPr>
              <a:t> Integrate machine learning algorithms to provide accurate and appropriate suggestions based on the details provided in the FIR.</a:t>
            </a:r>
          </a:p>
          <a:p>
            <a:pPr marL="0" indent="0" eaLnBrk="0" fontAlgn="base" hangingPunct="0">
              <a:spcBef>
                <a:spcPct val="0"/>
              </a:spcBef>
              <a:spcAft>
                <a:spcPct val="0"/>
              </a:spcAft>
              <a:buNone/>
            </a:pP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300" b="1" dirty="0">
                <a:latin typeface="Arial" panose="020B0604020202020204" pitchFamily="34" charset="0"/>
              </a:rPr>
              <a:t>2</a:t>
            </a:r>
            <a:r>
              <a:rPr kumimoji="0" lang="en-US" altLang="en-US" sz="1300" b="1" i="0" u="none" strike="noStrike" cap="none" normalizeH="0" baseline="0" dirty="0">
                <a:ln>
                  <a:noFill/>
                </a:ln>
                <a:solidFill>
                  <a:schemeClr val="tx1"/>
                </a:solidFill>
                <a:effectLst/>
                <a:latin typeface="Arial" panose="020B0604020202020204" pitchFamily="34" charset="0"/>
              </a:rPr>
              <a:t>.User Interface (UI) and Experience (UX):</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indent="0" eaLnBrk="0" fontAlgn="base" hangingPunct="0">
              <a:spcBef>
                <a:spcPct val="0"/>
              </a:spcBef>
              <a:spcAft>
                <a:spcPct val="0"/>
              </a:spcAft>
              <a:buNone/>
            </a:pPr>
            <a:r>
              <a:rPr kumimoji="0" lang="en-US" altLang="en-US" sz="1300" b="1" i="0" u="none" strike="noStrike" cap="none" normalizeH="0" baseline="0" dirty="0">
                <a:ln>
                  <a:noFill/>
                </a:ln>
                <a:solidFill>
                  <a:schemeClr val="tx1"/>
                </a:solidFill>
                <a:effectLst/>
                <a:latin typeface="Arial" panose="020B0604020202020204" pitchFamily="34" charset="0"/>
              </a:rPr>
              <a:t>                 </a:t>
            </a:r>
            <a:r>
              <a:rPr kumimoji="0" lang="en-US" altLang="en-US" sz="1300" b="1" i="0" u="none" strike="noStrike" cap="none" normalizeH="0" baseline="0" dirty="0" err="1">
                <a:ln>
                  <a:noFill/>
                </a:ln>
                <a:solidFill>
                  <a:schemeClr val="tx1"/>
                </a:solidFill>
                <a:effectLst/>
                <a:latin typeface="Arial" panose="020B0604020202020204" pitchFamily="34" charset="0"/>
              </a:rPr>
              <a:t>i</a:t>
            </a:r>
            <a:r>
              <a:rPr kumimoji="0" lang="en-US" altLang="en-US" sz="1300" b="1" i="0" u="none" strike="noStrike" cap="none" normalizeH="0" baseline="0" dirty="0">
                <a:ln>
                  <a:noFill/>
                </a:ln>
                <a:solidFill>
                  <a:schemeClr val="tx1"/>
                </a:solidFill>
                <a:effectLst/>
                <a:latin typeface="Arial" panose="020B0604020202020204" pitchFamily="34" charset="0"/>
              </a:rPr>
              <a:t>)</a:t>
            </a:r>
            <a:r>
              <a:rPr kumimoji="0" lang="en-US" altLang="en-US" sz="1300" b="0" i="0" u="none" strike="noStrike" cap="none" normalizeH="0" baseline="0" dirty="0">
                <a:ln>
                  <a:noFill/>
                </a:ln>
                <a:solidFill>
                  <a:schemeClr val="tx1"/>
                </a:solidFill>
                <a:effectLst/>
                <a:latin typeface="Arial" panose="020B0604020202020204" pitchFamily="34" charset="0"/>
              </a:rPr>
              <a:t> Design an intuitive and easy-to-use interface for law enforcement personnel with minimal training using the API End Point.</a:t>
            </a:r>
          </a:p>
          <a:p>
            <a:pPr marL="0" indent="0" eaLnBrk="0" fontAlgn="base" hangingPunct="0">
              <a:spcBef>
                <a:spcPct val="0"/>
              </a:spcBef>
              <a:spcAft>
                <a:spcPct val="0"/>
              </a:spcAft>
              <a:buNone/>
            </a:pPr>
            <a:r>
              <a:rPr kumimoji="0" lang="en-US" altLang="en-US" sz="1300" b="1" i="0" u="none" strike="noStrike" cap="none" normalizeH="0" baseline="0" dirty="0">
                <a:ln>
                  <a:noFill/>
                </a:ln>
                <a:solidFill>
                  <a:schemeClr val="tx1"/>
                </a:solidFill>
                <a:effectLst/>
                <a:latin typeface="Arial" panose="020B0604020202020204" pitchFamily="34" charset="0"/>
              </a:rPr>
              <a:t>                 ii) </a:t>
            </a:r>
            <a:r>
              <a:rPr kumimoji="0" lang="en-US" altLang="en-US" sz="1300" b="0" i="0" u="none" strike="noStrike" cap="none" normalizeH="0" baseline="0" dirty="0">
                <a:ln>
                  <a:noFill/>
                </a:ln>
                <a:solidFill>
                  <a:schemeClr val="tx1"/>
                </a:solidFill>
                <a:effectLst/>
                <a:latin typeface="Arial" panose="020B0604020202020204" pitchFamily="34" charset="0"/>
              </a:rPr>
              <a:t>Implement text input options </a:t>
            </a:r>
            <a:r>
              <a:rPr lang="en-US" altLang="en-US" sz="1300" dirty="0">
                <a:latin typeface="Arial" panose="020B0604020202020204" pitchFamily="34" charset="0"/>
              </a:rPr>
              <a:t>and</a:t>
            </a:r>
            <a:r>
              <a:rPr kumimoji="0" lang="en-US" altLang="en-US" sz="1300" b="0" i="0" u="none" strike="noStrike" cap="none" normalizeH="0" baseline="0" dirty="0">
                <a:ln>
                  <a:noFill/>
                </a:ln>
                <a:solidFill>
                  <a:schemeClr val="tx1"/>
                </a:solidFill>
                <a:effectLst/>
                <a:latin typeface="Arial" panose="020B0604020202020204" pitchFamily="34" charset="0"/>
              </a:rPr>
              <a:t> suit preferences.</a:t>
            </a:r>
          </a:p>
          <a:p>
            <a:pPr marL="0" indent="0" eaLnBrk="0" fontAlgn="base" hangingPunct="0">
              <a:spcBef>
                <a:spcPct val="0"/>
              </a:spcBef>
              <a:spcAft>
                <a:spcPct val="0"/>
              </a:spcAft>
              <a:buNone/>
            </a:pP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300" b="1" dirty="0">
                <a:latin typeface="Arial" panose="020B0604020202020204" pitchFamily="34" charset="0"/>
              </a:rPr>
              <a:t>3</a:t>
            </a:r>
            <a:r>
              <a:rPr kumimoji="0" lang="en-US" altLang="en-US" sz="1300" b="1" i="0" u="none" strike="noStrike" cap="none" normalizeH="0" baseline="0" dirty="0">
                <a:ln>
                  <a:noFill/>
                </a:ln>
                <a:solidFill>
                  <a:schemeClr val="tx1"/>
                </a:solidFill>
                <a:effectLst/>
                <a:latin typeface="Arial" panose="020B0604020202020204" pitchFamily="34" charset="0"/>
              </a:rPr>
              <a:t>.Testing and Validation: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indent="0" eaLnBrk="0" fontAlgn="base" hangingPunct="0">
              <a:spcBef>
                <a:spcPct val="0"/>
              </a:spcBef>
              <a:spcAft>
                <a:spcPct val="0"/>
              </a:spcAft>
              <a:buNone/>
            </a:pPr>
            <a:r>
              <a:rPr kumimoji="0" lang="en-US" altLang="en-US" sz="1300" b="1" i="0" u="none" strike="noStrike" cap="none" normalizeH="0" baseline="0" dirty="0">
                <a:ln>
                  <a:noFill/>
                </a:ln>
                <a:solidFill>
                  <a:schemeClr val="tx1"/>
                </a:solidFill>
                <a:effectLst/>
                <a:latin typeface="Arial" panose="020B0604020202020204" pitchFamily="34" charset="0"/>
              </a:rPr>
              <a:t>                 </a:t>
            </a:r>
            <a:r>
              <a:rPr kumimoji="0" lang="en-US" altLang="en-US" sz="1300" b="1" i="0" u="none" strike="noStrike" cap="none" normalizeH="0" baseline="0" dirty="0" err="1">
                <a:ln>
                  <a:noFill/>
                </a:ln>
                <a:solidFill>
                  <a:schemeClr val="tx1"/>
                </a:solidFill>
                <a:effectLst/>
                <a:latin typeface="Arial" panose="020B0604020202020204" pitchFamily="34" charset="0"/>
              </a:rPr>
              <a:t>i</a:t>
            </a:r>
            <a:r>
              <a:rPr kumimoji="0" lang="en-US" altLang="en-US" sz="1300" b="1" i="0" u="none" strike="noStrike" cap="none" normalizeH="0" baseline="0" dirty="0">
                <a:ln>
                  <a:noFill/>
                </a:ln>
                <a:solidFill>
                  <a:schemeClr val="tx1"/>
                </a:solidFill>
                <a:effectLst/>
                <a:latin typeface="Arial" panose="020B0604020202020204" pitchFamily="34" charset="0"/>
              </a:rPr>
              <a:t>) </a:t>
            </a:r>
            <a:r>
              <a:rPr kumimoji="0" lang="en-US" altLang="en-US" sz="1300" b="0" i="0" u="none" strike="noStrike" cap="none" normalizeH="0" baseline="0" dirty="0">
                <a:ln>
                  <a:noFill/>
                </a:ln>
                <a:solidFill>
                  <a:schemeClr val="tx1"/>
                </a:solidFill>
                <a:effectLst/>
                <a:latin typeface="Arial" panose="020B0604020202020204" pitchFamily="34" charset="0"/>
              </a:rPr>
              <a:t>Conduct tests at a police station to assess the software's accuracy and efficiency.</a:t>
            </a:r>
          </a:p>
          <a:p>
            <a:pPr marL="0" indent="0" eaLnBrk="0" fontAlgn="base" hangingPunct="0">
              <a:spcBef>
                <a:spcPct val="0"/>
              </a:spcBef>
              <a:spcAft>
                <a:spcPct val="0"/>
              </a:spcAft>
              <a:buNone/>
            </a:pPr>
            <a:r>
              <a:rPr kumimoji="0" lang="en-US" altLang="en-US" sz="1300" b="0" i="0" u="none" strike="noStrike" cap="none" normalizeH="0" baseline="0" dirty="0">
                <a:ln>
                  <a:noFill/>
                </a:ln>
                <a:solidFill>
                  <a:schemeClr val="tx1"/>
                </a:solidFill>
                <a:effectLst/>
                <a:latin typeface="Arial" panose="020B0604020202020204" pitchFamily="34" charset="0"/>
              </a:rPr>
              <a:t>                 </a:t>
            </a:r>
            <a:r>
              <a:rPr kumimoji="0" lang="en-US" altLang="en-US" sz="1300" b="1" i="0" u="none" strike="noStrike" cap="none" normalizeH="0" baseline="0" dirty="0">
                <a:ln>
                  <a:noFill/>
                </a:ln>
                <a:solidFill>
                  <a:schemeClr val="tx1"/>
                </a:solidFill>
                <a:effectLst/>
                <a:latin typeface="Arial" panose="020B0604020202020204" pitchFamily="34" charset="0"/>
              </a:rPr>
              <a:t>ii)</a:t>
            </a:r>
            <a:r>
              <a:rPr kumimoji="0" lang="en-US" altLang="en-US" sz="1300" b="1" i="0" u="none" strike="noStrike" cap="none" normalizeH="0" dirty="0">
                <a:ln>
                  <a:noFill/>
                </a:ln>
                <a:solidFill>
                  <a:schemeClr val="tx1"/>
                </a:solidFill>
                <a:effectLst/>
                <a:latin typeface="Arial" panose="020B0604020202020204" pitchFamily="34" charset="0"/>
              </a:rPr>
              <a:t> </a:t>
            </a:r>
            <a:r>
              <a:rPr kumimoji="0" lang="en-US" altLang="en-US" sz="1300" b="0" i="0" u="none" strike="noStrike" cap="none" normalizeH="0" baseline="0" dirty="0">
                <a:ln>
                  <a:noFill/>
                </a:ln>
                <a:solidFill>
                  <a:schemeClr val="tx1"/>
                </a:solidFill>
                <a:effectLst/>
                <a:latin typeface="Arial" panose="020B0604020202020204" pitchFamily="34" charset="0"/>
              </a:rPr>
              <a:t>Use feedback from officers to continuously improve the system.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solidFill>
                  <a:srgbClr val="002060"/>
                </a:solidFill>
                <a:latin typeface="Calibri" panose="020F0502020204030204" pitchFamily="34" charset="0"/>
                <a:ea typeface="Calibri" panose="020F0502020204030204" pitchFamily="34" charset="0"/>
                <a:cs typeface="Calibri" panose="020F0502020204030204" pitchFamily="34" charset="0"/>
                <a:sym typeface="Arial" panose="020B0604020202020204"/>
              </a:rPr>
              <a:t>Application of Engineering Principles</a:t>
            </a:r>
            <a:endParaRPr lang="en-US"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7" name="Slide Number Placeholder 6"/>
          <p:cNvSpPr>
            <a:spLocks noGrp="1"/>
          </p:cNvSpPr>
          <p:nvPr>
            <p:ph type="sldNum" sz="quarter" idx="12"/>
          </p:nvPr>
        </p:nvSpPr>
        <p:spPr/>
        <p:txBody>
          <a:bodyPr/>
          <a:lstStyle/>
          <a:p>
            <a:fld id="{73313D1A-C5C1-46DD-9AB3-02A8F009D7E1}" type="slidenum">
              <a:rPr lang="en-US" smtClean="0">
                <a:latin typeface="Calibri" panose="020F0502020204030204" pitchFamily="34" charset="0"/>
                <a:ea typeface="Calibri" panose="020F0502020204030204" pitchFamily="34" charset="0"/>
                <a:cs typeface="Calibri" panose="020F0502020204030204" pitchFamily="34" charset="0"/>
              </a:rPr>
              <a:pPr/>
              <a:t>8</a:t>
            </a:fld>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F35BB731-7D69-C064-08A5-A3811CB30356}"/>
              </a:ext>
            </a:extLst>
          </p:cNvPr>
          <p:cNvSpPr txBox="1"/>
          <p:nvPr/>
        </p:nvSpPr>
        <p:spPr>
          <a:xfrm>
            <a:off x="897569" y="1021334"/>
            <a:ext cx="2286000" cy="1577355"/>
          </a:xfrm>
          <a:prstGeom prst="rect">
            <a:avLst/>
          </a:prstGeom>
          <a:noFill/>
          <a:ln>
            <a:solidFill>
              <a:schemeClr val="accent1"/>
            </a:solidFill>
          </a:ln>
        </p:spPr>
        <p:txBody>
          <a:bodyPr wrap="square">
            <a:spAutoFit/>
          </a:bodyPr>
          <a:lstStyle/>
          <a:p>
            <a:pPr marL="285750" indent="-285750" algn="l">
              <a:spcBef>
                <a:spcPts val="300"/>
              </a:spcBef>
              <a:buFont typeface="Arial" panose="020B0604020202020204" pitchFamily="34" charset="0"/>
              <a:buChar char="•"/>
            </a:pPr>
            <a:r>
              <a:rPr lang="en-IN" sz="1400" dirty="0">
                <a:latin typeface="Calibri" panose="020F0502020204030204" pitchFamily="34" charset="0"/>
                <a:ea typeface="Calibri" panose="020F0502020204030204" pitchFamily="34" charset="0"/>
                <a:cs typeface="Calibri" panose="020F0502020204030204" pitchFamily="34" charset="0"/>
              </a:rPr>
              <a:t>Lower Casing</a:t>
            </a:r>
            <a:endParaRPr lang="en-US" sz="1400" b="0" i="0" dirty="0">
              <a:solidFill>
                <a:srgbClr val="40404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gn="l">
              <a:spcBef>
                <a:spcPts val="300"/>
              </a:spcBef>
              <a:buFont typeface="Arial" panose="020B0604020202020204" pitchFamily="34" charset="0"/>
              <a:buChar char="•"/>
            </a:pPr>
            <a:r>
              <a:rPr lang="en-US" sz="1400" b="0" i="0"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Tokenization </a:t>
            </a:r>
          </a:p>
          <a:p>
            <a:pPr marL="285750" indent="-285750" algn="l">
              <a:spcBef>
                <a:spcPts val="300"/>
              </a:spcBef>
              <a:buFont typeface="Arial" panose="020B0604020202020204" pitchFamily="34" charset="0"/>
              <a:buChar char="•"/>
            </a:pPr>
            <a:endParaRPr lang="en-US" sz="1400" b="0" i="0" dirty="0">
              <a:solidFill>
                <a:srgbClr val="40404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spcBef>
                <a:spcPts val="300"/>
              </a:spcBef>
              <a:buFont typeface="Arial" panose="020B0604020202020204" pitchFamily="34" charset="0"/>
              <a:buChar char="•"/>
            </a:pPr>
            <a:r>
              <a:rPr lang="en-US" sz="1400" b="0" i="0"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Stop Word Removal</a:t>
            </a:r>
          </a:p>
          <a:p>
            <a:pPr marL="285750" indent="-285750" algn="l">
              <a:spcBef>
                <a:spcPts val="300"/>
              </a:spcBef>
              <a:buFont typeface="Arial" panose="020B0604020202020204" pitchFamily="34" charset="0"/>
              <a:buChar char="•"/>
            </a:pPr>
            <a:r>
              <a:rPr lang="en-US" sz="1400" b="0" i="0"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Lemmatization</a:t>
            </a:r>
            <a:endParaRPr lang="en-US" sz="1400" dirty="0">
              <a:solidFill>
                <a:srgbClr val="404040"/>
              </a:solidFill>
              <a:latin typeface="Calibri" panose="020F0502020204030204" pitchFamily="34" charset="0"/>
              <a:ea typeface="Calibri" panose="020F0502020204030204" pitchFamily="34" charset="0"/>
              <a:cs typeface="Calibri" panose="020F0502020204030204" pitchFamily="34" charset="0"/>
            </a:endParaRPr>
          </a:p>
          <a:p>
            <a:pPr marL="285750" indent="-285750" algn="l">
              <a:spcBef>
                <a:spcPts val="300"/>
              </a:spcBef>
              <a:buFont typeface="Arial" panose="020B0604020202020204" pitchFamily="34" charset="0"/>
              <a:buChar char="•"/>
            </a:pPr>
            <a:endParaRPr lang="en-US" sz="1400" dirty="0">
              <a:solidFill>
                <a:srgbClr val="404040"/>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9D5A5C72-67B9-D1C3-DBFE-C8416FA917FF}"/>
              </a:ext>
            </a:extLst>
          </p:cNvPr>
          <p:cNvSpPr txBox="1"/>
          <p:nvPr/>
        </p:nvSpPr>
        <p:spPr>
          <a:xfrm>
            <a:off x="3352800" y="1021334"/>
            <a:ext cx="4572000" cy="1600438"/>
          </a:xfrm>
          <a:prstGeom prst="rect">
            <a:avLst/>
          </a:prstGeom>
          <a:noFill/>
          <a:ln>
            <a:solidFill>
              <a:schemeClr val="accent1"/>
            </a:solidFill>
          </a:ln>
        </p:spPr>
        <p:txBody>
          <a:bodyPr wrap="square">
            <a:spAutoFit/>
          </a:bodyPr>
          <a:lstStyle/>
          <a:p>
            <a:pPr marL="285750" indent="-285750">
              <a:buFont typeface="Arial" panose="020B0604020202020204" pitchFamily="34" charset="0"/>
              <a:buChar char="•"/>
            </a:pPr>
            <a:r>
              <a:rPr lang="en-IN" sz="1400" i="0"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Jaccard Similarity </a:t>
            </a:r>
          </a:p>
          <a:p>
            <a:endParaRPr lang="en-IN" sz="1400" dirty="0">
              <a:solidFill>
                <a:srgbClr val="404040"/>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1400" i="0"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 Cosine Similarity</a:t>
            </a:r>
            <a:endParaRPr lang="en-IN" sz="1400" dirty="0">
              <a:solidFill>
                <a:srgbClr val="404040"/>
              </a:solidFill>
              <a:latin typeface="Calibri" panose="020F0502020204030204" pitchFamily="34" charset="0"/>
              <a:ea typeface="Calibri" panose="020F0502020204030204" pitchFamily="34" charset="0"/>
              <a:cs typeface="Calibri" panose="020F0502020204030204" pitchFamily="34" charset="0"/>
            </a:endParaRPr>
          </a:p>
          <a:p>
            <a:endParaRPr lang="en-IN" sz="1400" i="0" dirty="0">
              <a:solidFill>
                <a:srgbClr val="40404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i="0"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 TF-IDF (Term Frequency-Inverse  Document Frequency)</a:t>
            </a:r>
          </a:p>
          <a:p>
            <a:pPr marL="285750" indent="-285750">
              <a:buFont typeface="Arial" panose="020B0604020202020204" pitchFamily="34" charset="0"/>
              <a:buChar char="•"/>
            </a:pPr>
            <a:endParaRPr lang="en-US" sz="1400" dirty="0">
              <a:solidFill>
                <a:srgbClr val="404040"/>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400" i="0" dirty="0">
              <a:solidFill>
                <a:srgbClr val="404040"/>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13" name="Picture 12">
            <a:extLst>
              <a:ext uri="{FF2B5EF4-FFF2-40B4-BE49-F238E27FC236}">
                <a16:creationId xmlns:a16="http://schemas.microsoft.com/office/drawing/2014/main" id="{A387CDB0-645E-BACD-F6B1-4898CDC3BBEC}"/>
              </a:ext>
            </a:extLst>
          </p:cNvPr>
          <p:cNvPicPr>
            <a:picLocks noChangeAspect="1"/>
          </p:cNvPicPr>
          <p:nvPr/>
        </p:nvPicPr>
        <p:blipFill>
          <a:blip r:embed="rId2"/>
          <a:stretch>
            <a:fillRect/>
          </a:stretch>
        </p:blipFill>
        <p:spPr>
          <a:xfrm>
            <a:off x="5291975" y="1035498"/>
            <a:ext cx="1828286" cy="396496"/>
          </a:xfrm>
          <a:prstGeom prst="rect">
            <a:avLst/>
          </a:prstGeom>
        </p:spPr>
      </p:pic>
      <p:pic>
        <p:nvPicPr>
          <p:cNvPr id="15" name="Picture 14">
            <a:extLst>
              <a:ext uri="{FF2B5EF4-FFF2-40B4-BE49-F238E27FC236}">
                <a16:creationId xmlns:a16="http://schemas.microsoft.com/office/drawing/2014/main" id="{CB20BC6B-E87C-A634-9E0D-7860ABE2365C}"/>
              </a:ext>
            </a:extLst>
          </p:cNvPr>
          <p:cNvPicPr>
            <a:picLocks noChangeAspect="1"/>
          </p:cNvPicPr>
          <p:nvPr/>
        </p:nvPicPr>
        <p:blipFill>
          <a:blip r:embed="rId3"/>
          <a:stretch>
            <a:fillRect/>
          </a:stretch>
        </p:blipFill>
        <p:spPr>
          <a:xfrm>
            <a:off x="5393369" y="1524406"/>
            <a:ext cx="2319661" cy="404869"/>
          </a:xfrm>
          <a:prstGeom prst="rect">
            <a:avLst/>
          </a:prstGeom>
        </p:spPr>
      </p:pic>
      <p:pic>
        <p:nvPicPr>
          <p:cNvPr id="17" name="Picture 16">
            <a:extLst>
              <a:ext uri="{FF2B5EF4-FFF2-40B4-BE49-F238E27FC236}">
                <a16:creationId xmlns:a16="http://schemas.microsoft.com/office/drawing/2014/main" id="{B8BFCA8C-B1C5-8EBA-C0E2-64E021A640C1}"/>
              </a:ext>
            </a:extLst>
          </p:cNvPr>
          <p:cNvPicPr>
            <a:picLocks noChangeAspect="1"/>
          </p:cNvPicPr>
          <p:nvPr/>
        </p:nvPicPr>
        <p:blipFill>
          <a:blip r:embed="rId4"/>
          <a:stretch>
            <a:fillRect/>
          </a:stretch>
        </p:blipFill>
        <p:spPr>
          <a:xfrm>
            <a:off x="3657600" y="2139330"/>
            <a:ext cx="2179090" cy="272386"/>
          </a:xfrm>
          <a:prstGeom prst="rect">
            <a:avLst/>
          </a:prstGeom>
        </p:spPr>
      </p:pic>
      <p:sp>
        <p:nvSpPr>
          <p:cNvPr id="19" name="TextBox 18">
            <a:extLst>
              <a:ext uri="{FF2B5EF4-FFF2-40B4-BE49-F238E27FC236}">
                <a16:creationId xmlns:a16="http://schemas.microsoft.com/office/drawing/2014/main" id="{5DEEFC5A-EE6C-4381-3574-C38C15BB0597}"/>
              </a:ext>
            </a:extLst>
          </p:cNvPr>
          <p:cNvSpPr txBox="1"/>
          <p:nvPr/>
        </p:nvSpPr>
        <p:spPr>
          <a:xfrm rot="16200000">
            <a:off x="-347603" y="1353804"/>
            <a:ext cx="1978938" cy="369332"/>
          </a:xfrm>
          <a:prstGeom prst="rect">
            <a:avLst/>
          </a:prstGeom>
          <a:noFill/>
        </p:spPr>
        <p:txBody>
          <a:bodyPr wrap="square">
            <a:spAutoFit/>
          </a:bodyPr>
          <a:lstStyle/>
          <a:p>
            <a:pPr algn="l">
              <a:spcBef>
                <a:spcPts val="300"/>
              </a:spcBef>
            </a:pPr>
            <a:r>
              <a:rPr lang="en-US" sz="1800" b="1" i="0"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Pre </a:t>
            </a:r>
            <a:r>
              <a:rPr lang="en-US" sz="1800" b="1" dirty="0">
                <a:solidFill>
                  <a:srgbClr val="404040"/>
                </a:solidFill>
                <a:latin typeface="Calibri" panose="020F0502020204030204" pitchFamily="34" charset="0"/>
                <a:ea typeface="Calibri" panose="020F0502020204030204" pitchFamily="34" charset="0"/>
                <a:cs typeface="Calibri" panose="020F0502020204030204" pitchFamily="34" charset="0"/>
              </a:rPr>
              <a:t>P</a:t>
            </a:r>
            <a:r>
              <a:rPr lang="en-US" sz="1800" b="1" i="0"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rocessing</a:t>
            </a:r>
            <a:r>
              <a:rPr lang="en-US" sz="1800" b="0" i="0"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 </a:t>
            </a:r>
          </a:p>
        </p:txBody>
      </p:sp>
      <p:sp>
        <p:nvSpPr>
          <p:cNvPr id="24" name="TextBox 23">
            <a:extLst>
              <a:ext uri="{FF2B5EF4-FFF2-40B4-BE49-F238E27FC236}">
                <a16:creationId xmlns:a16="http://schemas.microsoft.com/office/drawing/2014/main" id="{314D95FD-0D15-8107-213B-10A5EB9A39CB}"/>
              </a:ext>
            </a:extLst>
          </p:cNvPr>
          <p:cNvSpPr txBox="1"/>
          <p:nvPr/>
        </p:nvSpPr>
        <p:spPr>
          <a:xfrm rot="16200000">
            <a:off x="7320771" y="1380016"/>
            <a:ext cx="1854390" cy="646331"/>
          </a:xfrm>
          <a:prstGeom prst="rect">
            <a:avLst/>
          </a:prstGeom>
          <a:noFill/>
        </p:spPr>
        <p:txBody>
          <a:bodyPr wrap="square">
            <a:spAutoFit/>
          </a:bodyPr>
          <a:lstStyle/>
          <a:p>
            <a:pPr algn="l"/>
            <a:r>
              <a:rPr lang="en-IN" b="1" i="0"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Text Similarity</a:t>
            </a:r>
          </a:p>
          <a:p>
            <a:pPr algn="l"/>
            <a:r>
              <a:rPr lang="en-IN" b="1" i="0"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 Algorithms</a:t>
            </a:r>
          </a:p>
        </p:txBody>
      </p:sp>
      <p:pic>
        <p:nvPicPr>
          <p:cNvPr id="26" name="Picture 25">
            <a:extLst>
              <a:ext uri="{FF2B5EF4-FFF2-40B4-BE49-F238E27FC236}">
                <a16:creationId xmlns:a16="http://schemas.microsoft.com/office/drawing/2014/main" id="{F434D287-9BAB-B1C3-9B9D-069DB8DB2410}"/>
              </a:ext>
            </a:extLst>
          </p:cNvPr>
          <p:cNvPicPr>
            <a:picLocks noChangeAspect="1"/>
          </p:cNvPicPr>
          <p:nvPr/>
        </p:nvPicPr>
        <p:blipFill>
          <a:blip r:embed="rId5"/>
          <a:stretch>
            <a:fillRect/>
          </a:stretch>
        </p:blipFill>
        <p:spPr>
          <a:xfrm>
            <a:off x="1193613" y="1484170"/>
            <a:ext cx="1809971" cy="316200"/>
          </a:xfrm>
          <a:prstGeom prst="rect">
            <a:avLst/>
          </a:prstGeom>
        </p:spPr>
      </p:pic>
      <p:sp>
        <p:nvSpPr>
          <p:cNvPr id="29" name="TextBox 28">
            <a:extLst>
              <a:ext uri="{FF2B5EF4-FFF2-40B4-BE49-F238E27FC236}">
                <a16:creationId xmlns:a16="http://schemas.microsoft.com/office/drawing/2014/main" id="{71D3583C-1743-195C-CD78-8CE15C172AFA}"/>
              </a:ext>
            </a:extLst>
          </p:cNvPr>
          <p:cNvSpPr txBox="1"/>
          <p:nvPr/>
        </p:nvSpPr>
        <p:spPr>
          <a:xfrm>
            <a:off x="866702" y="2769241"/>
            <a:ext cx="3248097" cy="2054409"/>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IN" sz="1200" dirty="0">
                <a:latin typeface="Calibri" panose="020F0502020204030204" pitchFamily="34" charset="0"/>
                <a:ea typeface="Calibri" panose="020F0502020204030204" pitchFamily="34" charset="0"/>
                <a:cs typeface="Calibri" panose="020F0502020204030204" pitchFamily="34" charset="0"/>
              </a:rPr>
              <a:t>Precision</a:t>
            </a:r>
          </a:p>
          <a:p>
            <a:pPr marL="285750" indent="-285750">
              <a:buFont typeface="Arial" panose="020B0604020202020204" pitchFamily="34" charset="0"/>
              <a:buChar char="•"/>
            </a:pPr>
            <a:endParaRPr lang="en-IN" sz="1200" dirty="0">
              <a:latin typeface="Calibri" panose="020F0502020204030204" pitchFamily="34" charset="0"/>
              <a:ea typeface="Calibri" panose="020F0502020204030204" pitchFamily="34" charset="0"/>
              <a:cs typeface="Calibri" panose="020F0502020204030204" pitchFamily="34" charset="0"/>
            </a:endParaRPr>
          </a:p>
          <a:p>
            <a:endParaRPr lang="en-IN" sz="12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1200" dirty="0">
                <a:latin typeface="Calibri" panose="020F0502020204030204" pitchFamily="34" charset="0"/>
                <a:ea typeface="Calibri" panose="020F0502020204030204" pitchFamily="34" charset="0"/>
                <a:cs typeface="Calibri" panose="020F0502020204030204" pitchFamily="34" charset="0"/>
              </a:rPr>
              <a:t>Recall</a:t>
            </a:r>
          </a:p>
          <a:p>
            <a:pPr marL="285750" indent="-285750">
              <a:buFont typeface="Arial" panose="020B0604020202020204" pitchFamily="34" charset="0"/>
              <a:buChar char="•"/>
            </a:pPr>
            <a:endParaRPr lang="en-IN" sz="12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sz="12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sz="12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1200" dirty="0">
                <a:latin typeface="Calibri" panose="020F0502020204030204" pitchFamily="34" charset="0"/>
                <a:ea typeface="Calibri" panose="020F0502020204030204" pitchFamily="34" charset="0"/>
                <a:cs typeface="Calibri" panose="020F0502020204030204" pitchFamily="34" charset="0"/>
              </a:rPr>
              <a:t>F1-Score</a:t>
            </a:r>
          </a:p>
          <a:p>
            <a:pPr marL="285750" indent="-285750">
              <a:buFont typeface="Arial" panose="020B0604020202020204" pitchFamily="34" charset="0"/>
              <a:buChar char="•"/>
            </a:pPr>
            <a:endParaRPr lang="en-IN" sz="105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sz="105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sz="1050" dirty="0">
              <a:latin typeface="Calibri" panose="020F0502020204030204" pitchFamily="34" charset="0"/>
              <a:ea typeface="Calibri" panose="020F0502020204030204" pitchFamily="34" charset="0"/>
              <a:cs typeface="Calibri" panose="020F0502020204030204" pitchFamily="34" charset="0"/>
            </a:endParaRPr>
          </a:p>
        </p:txBody>
      </p:sp>
      <p:pic>
        <p:nvPicPr>
          <p:cNvPr id="31" name="Picture 30">
            <a:extLst>
              <a:ext uri="{FF2B5EF4-FFF2-40B4-BE49-F238E27FC236}">
                <a16:creationId xmlns:a16="http://schemas.microsoft.com/office/drawing/2014/main" id="{853567AE-DB60-E253-332A-6F002430E084}"/>
              </a:ext>
            </a:extLst>
          </p:cNvPr>
          <p:cNvPicPr>
            <a:picLocks noChangeAspect="1"/>
          </p:cNvPicPr>
          <p:nvPr/>
        </p:nvPicPr>
        <p:blipFill>
          <a:blip r:embed="rId6"/>
          <a:srcRect t="25165"/>
          <a:stretch/>
        </p:blipFill>
        <p:spPr>
          <a:xfrm>
            <a:off x="1155031" y="3008493"/>
            <a:ext cx="2693557" cy="335954"/>
          </a:xfrm>
          <a:prstGeom prst="rect">
            <a:avLst/>
          </a:prstGeom>
        </p:spPr>
      </p:pic>
      <p:pic>
        <p:nvPicPr>
          <p:cNvPr id="33" name="Picture 32">
            <a:extLst>
              <a:ext uri="{FF2B5EF4-FFF2-40B4-BE49-F238E27FC236}">
                <a16:creationId xmlns:a16="http://schemas.microsoft.com/office/drawing/2014/main" id="{0A81BCB6-F990-BE4C-4101-F807C0311B80}"/>
              </a:ext>
            </a:extLst>
          </p:cNvPr>
          <p:cNvPicPr>
            <a:picLocks noChangeAspect="1"/>
          </p:cNvPicPr>
          <p:nvPr/>
        </p:nvPicPr>
        <p:blipFill>
          <a:blip r:embed="rId7"/>
          <a:stretch>
            <a:fillRect/>
          </a:stretch>
        </p:blipFill>
        <p:spPr>
          <a:xfrm>
            <a:off x="1186427" y="3648323"/>
            <a:ext cx="2693557" cy="391371"/>
          </a:xfrm>
          <a:prstGeom prst="rect">
            <a:avLst/>
          </a:prstGeom>
        </p:spPr>
      </p:pic>
      <p:pic>
        <p:nvPicPr>
          <p:cNvPr id="35" name="Picture 34">
            <a:extLst>
              <a:ext uri="{FF2B5EF4-FFF2-40B4-BE49-F238E27FC236}">
                <a16:creationId xmlns:a16="http://schemas.microsoft.com/office/drawing/2014/main" id="{2720C884-3404-D136-452F-FBAD9ED713D9}"/>
              </a:ext>
            </a:extLst>
          </p:cNvPr>
          <p:cNvPicPr>
            <a:picLocks noChangeAspect="1"/>
          </p:cNvPicPr>
          <p:nvPr/>
        </p:nvPicPr>
        <p:blipFill>
          <a:blip r:embed="rId8"/>
          <a:stretch>
            <a:fillRect/>
          </a:stretch>
        </p:blipFill>
        <p:spPr>
          <a:xfrm>
            <a:off x="1512178" y="4292759"/>
            <a:ext cx="2488425" cy="472256"/>
          </a:xfrm>
          <a:prstGeom prst="rect">
            <a:avLst/>
          </a:prstGeom>
        </p:spPr>
      </p:pic>
      <p:sp>
        <p:nvSpPr>
          <p:cNvPr id="37" name="TextBox 36">
            <a:extLst>
              <a:ext uri="{FF2B5EF4-FFF2-40B4-BE49-F238E27FC236}">
                <a16:creationId xmlns:a16="http://schemas.microsoft.com/office/drawing/2014/main" id="{0D769BE6-4452-C1AB-B202-894BBEA51670}"/>
              </a:ext>
            </a:extLst>
          </p:cNvPr>
          <p:cNvSpPr txBox="1"/>
          <p:nvPr/>
        </p:nvSpPr>
        <p:spPr>
          <a:xfrm rot="16200000">
            <a:off x="3083370" y="3358096"/>
            <a:ext cx="2543296" cy="615553"/>
          </a:xfrm>
          <a:prstGeom prst="rect">
            <a:avLst/>
          </a:prstGeom>
          <a:noFill/>
        </p:spPr>
        <p:txBody>
          <a:bodyPr wrap="square">
            <a:spAutoFit/>
          </a:bodyPr>
          <a:lstStyle/>
          <a:p>
            <a:pPr algn="l"/>
            <a:r>
              <a:rPr lang="en-IN" b="1" i="0"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 </a:t>
            </a:r>
            <a:r>
              <a:rPr lang="en-IN" sz="1600" b="1" i="0"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Performance Evaluation</a:t>
            </a:r>
            <a:endParaRPr lang="en-IN" sz="1600" b="1" dirty="0">
              <a:solidFill>
                <a:srgbClr val="404040"/>
              </a:solidFill>
              <a:latin typeface="Calibri" panose="020F0502020204030204" pitchFamily="34" charset="0"/>
              <a:ea typeface="Calibri" panose="020F0502020204030204" pitchFamily="34" charset="0"/>
              <a:cs typeface="Calibri" panose="020F0502020204030204" pitchFamily="34" charset="0"/>
            </a:endParaRPr>
          </a:p>
          <a:p>
            <a:pPr algn="l"/>
            <a:r>
              <a:rPr lang="en-IN" sz="1600" b="1" i="0"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 Metrics</a:t>
            </a:r>
          </a:p>
        </p:txBody>
      </p:sp>
      <p:sp>
        <p:nvSpPr>
          <p:cNvPr id="38" name="TextBox 37">
            <a:extLst>
              <a:ext uri="{FF2B5EF4-FFF2-40B4-BE49-F238E27FC236}">
                <a16:creationId xmlns:a16="http://schemas.microsoft.com/office/drawing/2014/main" id="{793D9979-E430-A46B-B71F-017BA7A50A0E}"/>
              </a:ext>
            </a:extLst>
          </p:cNvPr>
          <p:cNvSpPr txBox="1"/>
          <p:nvPr/>
        </p:nvSpPr>
        <p:spPr>
          <a:xfrm>
            <a:off x="4800600" y="2769241"/>
            <a:ext cx="3124200" cy="2092881"/>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IN" sz="1400" i="0"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Word2Vec</a:t>
            </a:r>
          </a:p>
          <a:p>
            <a:pPr marL="285750" indent="-285750">
              <a:buFont typeface="Arial" panose="020B0604020202020204" pitchFamily="34" charset="0"/>
              <a:buChar char="•"/>
            </a:pPr>
            <a:endParaRPr lang="en-IN" sz="1400" dirty="0">
              <a:solidFill>
                <a:srgbClr val="404040"/>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sz="1400" i="0" dirty="0">
              <a:solidFill>
                <a:srgbClr val="40404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1400" i="0"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BERT</a:t>
            </a:r>
          </a:p>
          <a:p>
            <a:pPr marL="285750" indent="-285750">
              <a:buFont typeface="Arial" panose="020B0604020202020204" pitchFamily="34" charset="0"/>
              <a:buChar char="•"/>
            </a:pPr>
            <a:endParaRPr lang="en-IN" sz="1400" dirty="0">
              <a:solidFill>
                <a:srgbClr val="404040"/>
              </a:solidFill>
              <a:latin typeface="Calibri" panose="020F0502020204030204" pitchFamily="34" charset="0"/>
              <a:ea typeface="Calibri" panose="020F0502020204030204" pitchFamily="34" charset="0"/>
              <a:cs typeface="Calibri" panose="020F0502020204030204" pitchFamily="34" charset="0"/>
            </a:endParaRPr>
          </a:p>
          <a:p>
            <a:endParaRPr lang="en-IN" sz="1400" i="0" dirty="0">
              <a:solidFill>
                <a:srgbClr val="40404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1400" i="0"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Levelled Searching Algorithm</a:t>
            </a:r>
          </a:p>
          <a:p>
            <a:r>
              <a:rPr lang="en-IN" sz="1400" b="1" dirty="0">
                <a:solidFill>
                  <a:srgbClr val="404040"/>
                </a:solidFill>
                <a:latin typeface="Calibri" panose="020F0502020204030204" pitchFamily="34" charset="0"/>
                <a:ea typeface="Calibri" panose="020F0502020204030204" pitchFamily="34" charset="0"/>
                <a:cs typeface="Calibri" panose="020F0502020204030204" pitchFamily="34" charset="0"/>
              </a:rPr>
              <a:t>        </a:t>
            </a:r>
            <a:endParaRPr lang="en-IN" sz="1400" b="1" i="0" dirty="0">
              <a:solidFill>
                <a:srgbClr val="404040"/>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40" name="Picture 39">
            <a:extLst>
              <a:ext uri="{FF2B5EF4-FFF2-40B4-BE49-F238E27FC236}">
                <a16:creationId xmlns:a16="http://schemas.microsoft.com/office/drawing/2014/main" id="{9EA2195C-72F1-E61A-EBDF-7EE04F6D931C}"/>
              </a:ext>
            </a:extLst>
          </p:cNvPr>
          <p:cNvPicPr>
            <a:picLocks noChangeAspect="1"/>
          </p:cNvPicPr>
          <p:nvPr/>
        </p:nvPicPr>
        <p:blipFill>
          <a:blip r:embed="rId9"/>
          <a:stretch>
            <a:fillRect/>
          </a:stretch>
        </p:blipFill>
        <p:spPr>
          <a:xfrm>
            <a:off x="5200300" y="3045867"/>
            <a:ext cx="2011636" cy="396496"/>
          </a:xfrm>
          <a:prstGeom prst="rect">
            <a:avLst/>
          </a:prstGeom>
        </p:spPr>
      </p:pic>
      <p:pic>
        <p:nvPicPr>
          <p:cNvPr id="42" name="Picture 41">
            <a:extLst>
              <a:ext uri="{FF2B5EF4-FFF2-40B4-BE49-F238E27FC236}">
                <a16:creationId xmlns:a16="http://schemas.microsoft.com/office/drawing/2014/main" id="{EDC26B4B-7CFD-37CE-9648-DA946FCA41A6}"/>
              </a:ext>
            </a:extLst>
          </p:cNvPr>
          <p:cNvPicPr>
            <a:picLocks noChangeAspect="1"/>
          </p:cNvPicPr>
          <p:nvPr/>
        </p:nvPicPr>
        <p:blipFill>
          <a:blip r:embed="rId10"/>
          <a:stretch>
            <a:fillRect/>
          </a:stretch>
        </p:blipFill>
        <p:spPr>
          <a:xfrm>
            <a:off x="5275729" y="3718989"/>
            <a:ext cx="2453698" cy="408950"/>
          </a:xfrm>
          <a:prstGeom prst="rect">
            <a:avLst/>
          </a:prstGeom>
        </p:spPr>
      </p:pic>
      <p:sp>
        <p:nvSpPr>
          <p:cNvPr id="44" name="TextBox 43">
            <a:extLst>
              <a:ext uri="{FF2B5EF4-FFF2-40B4-BE49-F238E27FC236}">
                <a16:creationId xmlns:a16="http://schemas.microsoft.com/office/drawing/2014/main" id="{64A972A3-6322-EC04-2C79-993894FB8D84}"/>
              </a:ext>
            </a:extLst>
          </p:cNvPr>
          <p:cNvSpPr txBox="1"/>
          <p:nvPr/>
        </p:nvSpPr>
        <p:spPr>
          <a:xfrm rot="16200000">
            <a:off x="6711150" y="3052059"/>
            <a:ext cx="3005975" cy="584775"/>
          </a:xfrm>
          <a:prstGeom prst="rect">
            <a:avLst/>
          </a:prstGeom>
          <a:noFill/>
        </p:spPr>
        <p:txBody>
          <a:bodyPr wrap="square">
            <a:spAutoFit/>
          </a:bodyPr>
          <a:lstStyle/>
          <a:p>
            <a:pPr algn="l"/>
            <a:r>
              <a:rPr lang="en-IN" sz="1600" b="1" i="0"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Word Embedding </a:t>
            </a:r>
          </a:p>
          <a:p>
            <a:pPr algn="l"/>
            <a:r>
              <a:rPr lang="en-IN" sz="1600" b="1" i="0"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Techniques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solidFill>
                  <a:srgbClr val="002060"/>
                </a:solidFill>
                <a:latin typeface="Gill Sans MT" pitchFamily="34" charset="0"/>
                <a:cs typeface="Arial" panose="020B0604020202020204"/>
                <a:sym typeface="Arial" panose="020B0604020202020204"/>
              </a:rPr>
              <a:t>Social Relevancy &amp; Environment Impact</a:t>
            </a:r>
            <a:endParaRPr lang="en-US" dirty="0">
              <a:solidFill>
                <a:srgbClr val="002060"/>
              </a:solidFill>
              <a:latin typeface="Gill Sans MT" pitchFamily="34" charset="0"/>
            </a:endParaRPr>
          </a:p>
        </p:txBody>
      </p:sp>
      <p:sp>
        <p:nvSpPr>
          <p:cNvPr id="5" name="Content Placeholder 4"/>
          <p:cNvSpPr>
            <a:spLocks noGrp="1"/>
          </p:cNvSpPr>
          <p:nvPr>
            <p:ph idx="1"/>
          </p:nvPr>
        </p:nvSpPr>
        <p:spPr>
          <a:xfrm>
            <a:off x="633412" y="1123950"/>
            <a:ext cx="7877175" cy="3414713"/>
          </a:xfrm>
        </p:spPr>
        <p:txBody>
          <a:bodyPr>
            <a:normAutofit fontScale="92500" lnSpcReduction="20000"/>
          </a:bodyPr>
          <a:lstStyle/>
          <a:p>
            <a:pPr marL="0" indent="0">
              <a:lnSpc>
                <a:spcPct val="120000"/>
              </a:lnSpc>
              <a:buNone/>
            </a:pPr>
            <a:r>
              <a:rPr lang="en-US" sz="1400" b="1" dirty="0"/>
              <a:t>Social Relevancy:</a:t>
            </a:r>
          </a:p>
          <a:p>
            <a:pPr>
              <a:lnSpc>
                <a:spcPct val="120000"/>
              </a:lnSpc>
            </a:pPr>
            <a:r>
              <a:rPr lang="en-US" sz="1400" b="1" dirty="0"/>
              <a:t>Improved Justice Delivery:</a:t>
            </a:r>
            <a:r>
              <a:rPr lang="en-US" sz="1400" dirty="0"/>
              <a:t> The application ensures that FIRs are filed correctly, which helps improve the fairness of investigations and justice outcomes.</a:t>
            </a:r>
          </a:p>
          <a:p>
            <a:pPr>
              <a:lnSpc>
                <a:spcPct val="120000"/>
              </a:lnSpc>
            </a:pPr>
            <a:r>
              <a:rPr lang="en-US" sz="1400" b="1" dirty="0"/>
              <a:t>Enhanced Training for Officers:</a:t>
            </a:r>
            <a:r>
              <a:rPr lang="en-US" sz="1400" dirty="0"/>
              <a:t> With the app, even officers with limited legal expertise can have access to accurate legal knowledge, bridging the knowledge gap.</a:t>
            </a:r>
          </a:p>
          <a:p>
            <a:pPr>
              <a:lnSpc>
                <a:spcPct val="120000"/>
              </a:lnSpc>
            </a:pPr>
            <a:r>
              <a:rPr lang="en-US" sz="1400" b="1" dirty="0"/>
              <a:t>Transparency:</a:t>
            </a:r>
            <a:r>
              <a:rPr lang="en-US" sz="1400" dirty="0"/>
              <a:t> The system ensures that there is a consistent application of legal provisions, reducing the chances of errors due to lack of knowledge or negligence.</a:t>
            </a:r>
          </a:p>
          <a:p>
            <a:pPr marL="0" indent="0">
              <a:lnSpc>
                <a:spcPct val="120000"/>
              </a:lnSpc>
              <a:buNone/>
            </a:pPr>
            <a:endParaRPr lang="en-US" sz="1400" dirty="0"/>
          </a:p>
          <a:p>
            <a:pPr marL="0" lvl="0" indent="0" eaLnBrk="0" fontAlgn="base" hangingPunct="0">
              <a:lnSpc>
                <a:spcPct val="120000"/>
              </a:lnSpc>
              <a:spcBef>
                <a:spcPct val="0"/>
              </a:spcBef>
              <a:spcAft>
                <a:spcPct val="0"/>
              </a:spcAft>
              <a:buNone/>
            </a:pPr>
            <a:r>
              <a:rPr lang="en-US" sz="1400" b="1" dirty="0"/>
              <a:t>Environmental Impact:</a:t>
            </a:r>
          </a:p>
          <a:p>
            <a:pPr lvl="2" eaLnBrk="0" fontAlgn="base" hangingPunct="0">
              <a:lnSpc>
                <a:spcPct val="120000"/>
              </a:lnSpc>
              <a:spcBef>
                <a:spcPct val="0"/>
              </a:spcBef>
              <a:spcAft>
                <a:spcPct val="0"/>
              </a:spcAft>
              <a:buFont typeface="+mj-lt"/>
              <a:buAutoNum type="arabicPeriod"/>
            </a:pPr>
            <a:r>
              <a:rPr lang="en-US" altLang="en-US" sz="1300" b="1" dirty="0">
                <a:solidFill>
                  <a:srgbClr val="222222"/>
                </a:solidFill>
                <a:cs typeface="Arial" panose="020B0604020202020204" pitchFamily="34" charset="0"/>
              </a:rPr>
              <a:t>SDG 16: Peace, Justice, and Strong Institutions   </a:t>
            </a:r>
          </a:p>
          <a:p>
            <a:pPr marL="1314450" lvl="3" indent="0" eaLnBrk="0" fontAlgn="base" hangingPunct="0">
              <a:lnSpc>
                <a:spcPct val="120000"/>
              </a:lnSpc>
              <a:spcBef>
                <a:spcPct val="0"/>
              </a:spcBef>
              <a:spcAft>
                <a:spcPct val="0"/>
              </a:spcAft>
              <a:buFontTx/>
              <a:buChar char="•"/>
            </a:pPr>
            <a:r>
              <a:rPr lang="en-US" altLang="en-US" sz="1300" dirty="0">
                <a:solidFill>
                  <a:srgbClr val="222222"/>
                </a:solidFill>
                <a:cs typeface="Arial" panose="020B0604020202020204" pitchFamily="34" charset="0"/>
              </a:rPr>
              <a:t>      Your system helps in automating legal complaint classification, ensuring faster legal processing and reducing delays in justice.</a:t>
            </a:r>
          </a:p>
          <a:p>
            <a:pPr marL="1314450" lvl="3" indent="0" eaLnBrk="0" fontAlgn="base" hangingPunct="0">
              <a:lnSpc>
                <a:spcPct val="120000"/>
              </a:lnSpc>
              <a:spcBef>
                <a:spcPct val="0"/>
              </a:spcBef>
              <a:spcAft>
                <a:spcPct val="0"/>
              </a:spcAft>
              <a:buFontTx/>
              <a:buChar char="•"/>
            </a:pPr>
            <a:r>
              <a:rPr lang="en-US" altLang="en-US" sz="1300" dirty="0">
                <a:solidFill>
                  <a:srgbClr val="222222"/>
                </a:solidFill>
                <a:cs typeface="Arial" panose="020B0604020202020204" pitchFamily="34" charset="0"/>
              </a:rPr>
              <a:t>      It strengthens institutions by making legal access more efficient and transparent for individuals filing complaints.</a:t>
            </a:r>
            <a:endParaRPr lang="en-US" altLang="en-US" sz="3300" b="1" dirty="0">
              <a:solidFill>
                <a:srgbClr val="222222"/>
              </a:solidFill>
              <a:cs typeface="Arial" panose="020B0604020202020204" pitchFamily="34" charset="0"/>
            </a:endParaRPr>
          </a:p>
          <a:p>
            <a:pPr marL="0" indent="0">
              <a:lnSpc>
                <a:spcPct val="120000"/>
              </a:lnSpc>
              <a:buNone/>
            </a:pPr>
            <a:r>
              <a:rPr lang="en-US" sz="1300" b="1" dirty="0"/>
              <a:t>                      2. SDG 9: Industry, Innovation, and Infrastructure   </a:t>
            </a:r>
          </a:p>
          <a:p>
            <a:pPr marL="0" indent="0">
              <a:lnSpc>
                <a:spcPct val="120000"/>
              </a:lnSpc>
              <a:buNone/>
            </a:pPr>
            <a:r>
              <a:rPr lang="en-US" altLang="en-US" sz="1300" dirty="0">
                <a:solidFill>
                  <a:srgbClr val="222222"/>
                </a:solidFill>
                <a:cs typeface="Arial" panose="020B0604020202020204" pitchFamily="34" charset="0"/>
              </a:rPr>
              <a:t>.</a:t>
            </a:r>
          </a:p>
          <a:p>
            <a:pPr>
              <a:lnSpc>
                <a:spcPct val="120000"/>
              </a:lnSpc>
            </a:pPr>
            <a:endParaRPr lang="en-US" sz="1300" b="1" dirty="0"/>
          </a:p>
          <a:p>
            <a:pPr>
              <a:lnSpc>
                <a:spcPct val="150000"/>
              </a:lnSpc>
            </a:pPr>
            <a:endParaRPr lang="en-US" sz="1400" b="1" dirty="0"/>
          </a:p>
          <a:p>
            <a:pPr>
              <a:lnSpc>
                <a:spcPct val="150000"/>
              </a:lnSpc>
            </a:pPr>
            <a:endParaRPr lang="en-US" sz="1400" b="1" dirty="0"/>
          </a:p>
          <a:p>
            <a:pPr marL="0" indent="0">
              <a:lnSpc>
                <a:spcPct val="150000"/>
              </a:lnSpc>
              <a:buNone/>
            </a:pPr>
            <a:endParaRPr lang="en-US" sz="1400" b="1" dirty="0"/>
          </a:p>
        </p:txBody>
      </p:sp>
      <p:sp>
        <p:nvSpPr>
          <p:cNvPr id="6" name="Date Placeholder 5"/>
          <p:cNvSpPr>
            <a:spLocks noGrp="1"/>
          </p:cNvSpPr>
          <p:nvPr>
            <p:ph type="dt" sz="half" idx="10"/>
          </p:nvPr>
        </p:nvSpPr>
        <p:spPr/>
        <p:txBody>
          <a:bodyPr/>
          <a:lstStyle/>
          <a:p>
            <a:fld id="{9FDF897E-F5A2-4AC8-8017-20077F047299}" type="datetime3">
              <a:rPr lang="en-US" smtClean="0"/>
              <a:pPr/>
              <a:t>4 March 2025</a:t>
            </a:fld>
            <a:endParaRPr lang="en-US" dirty="0"/>
          </a:p>
        </p:txBody>
      </p:sp>
      <p:sp>
        <p:nvSpPr>
          <p:cNvPr id="7" name="Slide Number Placeholder 6"/>
          <p:cNvSpPr>
            <a:spLocks noGrp="1"/>
          </p:cNvSpPr>
          <p:nvPr>
            <p:ph type="sldNum" sz="quarter" idx="12"/>
          </p:nvPr>
        </p:nvSpPr>
        <p:spPr/>
        <p:txBody>
          <a:bodyPr/>
          <a:lstStyle/>
          <a:p>
            <a:fld id="{73313D1A-C5C1-46DD-9AB3-02A8F009D7E1}" type="slidenum">
              <a:rPr lang="en-US" smtClean="0"/>
              <a:pPr/>
              <a:t>9</a:t>
            </a:fld>
            <a:endParaRPr lang="en-US" dirty="0"/>
          </a:p>
        </p:txBody>
      </p:sp>
      <p:sp>
        <p:nvSpPr>
          <p:cNvPr id="8" name="Footer Placeholder 7"/>
          <p:cNvSpPr>
            <a:spLocks noGrp="1"/>
          </p:cNvSpPr>
          <p:nvPr>
            <p:ph type="ftr" sz="quarter" idx="11"/>
          </p:nvPr>
        </p:nvSpPr>
        <p:spPr/>
        <p:txBody>
          <a:bodyPr/>
          <a:lstStyle/>
          <a:p>
            <a:r>
              <a:rPr lang="en-US"/>
              <a:t>18IT810 – Project First Review</a:t>
            </a:r>
            <a:endParaRPr lang="en-US" dirty="0"/>
          </a:p>
        </p:txBody>
      </p:sp>
      <p:sp>
        <p:nvSpPr>
          <p:cNvPr id="3" name="TextBox 2">
            <a:extLst>
              <a:ext uri="{FF2B5EF4-FFF2-40B4-BE49-F238E27FC236}">
                <a16:creationId xmlns:a16="http://schemas.microsoft.com/office/drawing/2014/main" id="{02783E4E-9F03-42D1-23B4-6F02DEA6F80D}"/>
              </a:ext>
            </a:extLst>
          </p:cNvPr>
          <p:cNvSpPr txBox="1"/>
          <p:nvPr/>
        </p:nvSpPr>
        <p:spPr>
          <a:xfrm>
            <a:off x="1066800" y="4221653"/>
            <a:ext cx="7620000" cy="707886"/>
          </a:xfrm>
          <a:prstGeom prst="rect">
            <a:avLst/>
          </a:prstGeom>
          <a:noFill/>
        </p:spPr>
        <p:txBody>
          <a:bodyPr wrap="square">
            <a:spAutoFit/>
          </a:bodyPr>
          <a:lstStyle/>
          <a:p>
            <a:pPr marL="1200150" lvl="2" indent="-285750">
              <a:lnSpc>
                <a:spcPct val="120000"/>
              </a:lnSpc>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Enhances digital transformation in legal sectors, making them more efficient</a:t>
            </a:r>
          </a:p>
          <a:p>
            <a:pPr marL="1200150" lvl="2" indent="-285750">
              <a:lnSpc>
                <a:spcPct val="120000"/>
              </a:lnSpc>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Uses AI and NLP technologies to modernize legal workflows</a:t>
            </a:r>
          </a:p>
          <a:p>
            <a:pPr marL="1200150" lvl="2" indent="-285750">
              <a:lnSpc>
                <a:spcPct val="120000"/>
              </a:lnSpc>
              <a:buFont typeface="Arial" panose="020B0604020202020204" pitchFamily="34" charset="0"/>
              <a:buChar char="•"/>
            </a:pPr>
            <a:endParaRPr lang="en-US" sz="1000" dirty="0">
              <a:latin typeface="Calibri" panose="020F0502020204030204" pitchFamily="34" charset="0"/>
              <a:ea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46849604-7926-B4A2-9BDE-8C82BF97C32B}"/>
              </a:ext>
            </a:extLst>
          </p:cNvPr>
          <p:cNvSpPr/>
          <p:nvPr/>
        </p:nvSpPr>
        <p:spPr>
          <a:xfrm>
            <a:off x="633412" y="2831306"/>
            <a:ext cx="7877175" cy="1935957"/>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16525EE6-1B2F-AFBA-D1A3-C3B09CE365BF}"/>
              </a:ext>
            </a:extLst>
          </p:cNvPr>
          <p:cNvSpPr/>
          <p:nvPr/>
        </p:nvSpPr>
        <p:spPr>
          <a:xfrm>
            <a:off x="633412" y="1063229"/>
            <a:ext cx="7877175" cy="1707356"/>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TM03090434[[fn=Wood Type]]</Template>
  <TotalTime>1260</TotalTime>
  <Words>1639</Words>
  <Application>Microsoft Office PowerPoint</Application>
  <PresentationFormat>On-screen Show (16:9)</PresentationFormat>
  <Paragraphs>204</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Gill Sans MT</vt:lpstr>
      <vt:lpstr>Office Theme</vt:lpstr>
      <vt:lpstr>Legal Act and IPC Section Prediction System Using Complaint Text Analysis</vt:lpstr>
      <vt:lpstr>Overview</vt:lpstr>
      <vt:lpstr>Problem Statement &amp; Description</vt:lpstr>
      <vt:lpstr>Literature/Existing Solutions Review</vt:lpstr>
      <vt:lpstr>Literature/Existing Solutions Review</vt:lpstr>
      <vt:lpstr>Objectives</vt:lpstr>
      <vt:lpstr>Methodologies</vt:lpstr>
      <vt:lpstr>Application of Engineering Principles</vt:lpstr>
      <vt:lpstr>Social Relevancy &amp; Environment Impact</vt:lpstr>
      <vt:lpstr>Project Timeline (Sample-GANTT)</vt:lpstr>
      <vt:lpstr>Estimated Cost - Project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RAJA RAJESWARI</cp:lastModifiedBy>
  <cp:revision>137</cp:revision>
  <dcterms:created xsi:type="dcterms:W3CDTF">2020-09-18T09:16:28Z</dcterms:created>
  <dcterms:modified xsi:type="dcterms:W3CDTF">2025-03-04T18:12:02Z</dcterms:modified>
</cp:coreProperties>
</file>