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4"/>
  </p:notesMasterIdLst>
  <p:sldIdLst>
    <p:sldId id="311" r:id="rId2"/>
    <p:sldId id="293" r:id="rId3"/>
    <p:sldId id="312" r:id="rId4"/>
    <p:sldId id="313" r:id="rId5"/>
    <p:sldId id="294" r:id="rId6"/>
    <p:sldId id="300" r:id="rId7"/>
    <p:sldId id="307" r:id="rId8"/>
    <p:sldId id="314" r:id="rId9"/>
    <p:sldId id="308" r:id="rId10"/>
    <p:sldId id="315" r:id="rId11"/>
    <p:sldId id="309" r:id="rId12"/>
    <p:sldId id="303" r:id="rId1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3" d="100"/>
          <a:sy n="103" d="100"/>
        </p:scale>
        <p:origin x="874" y="77"/>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287"/>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-1 119 0,'46'0'62,"187"0"-46,-46 0-16,116 0 15,-117-47-15,-23 47 16,-139 0 0,45-23-16,95 0 15,-71 23-15,-23 0 16,-24-24-16,-46 1 16,-46 23 109,-141 23-110,71 1-15,46-24 16,-23 70-1,46-47 1,24-23-16,-47 0 16,23 47-16</inkml:trace>
</inkml:ink>
</file>

<file path=ppt/ink/ink10.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390"/>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11.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4.270"/>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955 591 0,'-23'0'109,"-24"0"-109,-46 46 16,70 1-16,-71 46 15,1 0-15,0-23 16,-24 24-16,24 22 15,0-23-15,23-69 16,47 22-16,23-22 16,-47 22-16,47-139 109,0-70-93,23-94-1,-23 1-15,0 70 16,24 69-16,-1-46 16,24 47-16,-47 92 15,0 1 1,23 46 78,-23 117-79,-23 47-15,-1-48 16,-69 24-16,93-139 15,-23 46-15,23 0 16,-23-1-16,23 1 16,0-46-16,46-71 109,71-186-93,23 47-16,-117 69 15,0 71-15,0-1 16,1 24-16,-24-1 16</inkml:trace>
</inkml:ink>
</file>

<file path=ppt/ink/ink2.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50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7.66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4.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8.118"/>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511 0 0,'-46'23'109,"22"47"-109,-69 0 16,0 69-16,70-115 15,-47 69-15,46-70 16,-22 24 0,-1 23-16,24-24 15,0-46-15,23 24 16</inkml:trace>
</inkml:ink>
</file>

<file path=ppt/ink/ink5.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8.334"/>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6.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39.222"/>
    </inkml:context>
    <inkml:brush xml:id="br0">
      <inkml:brushProperty name="width" value="0.26667" units="cm"/>
      <inkml:brushProperty name="height" value="0.53333" units="cm"/>
      <inkml:brushProperty name="color" value="#FFFFFF"/>
      <inkml:brushProperty name="tip" value="rectangle"/>
      <inkml:brushProperty name="rasterOp" value="maskPen"/>
      <inkml:brushProperty name="fitToCurve" value="1"/>
    </inkml:brush>
  </inkml:definitions>
  <inkml:trace contextRef="#ctx0" brushRef="#br0">2703 559 0,'24'-70'78,"139"47"-62,93-1-16,24 24 16,23-93-16,-233 93 15,-47 0 1,187 0-16,46 0 16,-70-93-16,-23 70 15,-93 23-15,-46 0 16,-48 0 93,-185 0-93,-211 0-16,164 0 15,-467-117-15,-302 47 16,559 24-16,-47 46 16,-186 0-16,420 0 15,162 0-15,47 0 16,163 0 93,71 0-93,92 0-16,47 0 16,93 70-16,-93-47 15,47 0-15,-24-23 16,-70 24-16,-116 22 15</inkml:trace>
</inkml:ink>
</file>

<file path=ppt/ink/ink7.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2.798"/>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70 233 0,'46'0'109,"71"0"-93,-1 23-16,24-23 15,163 0-15,-23 0 16,-1-23-16,1-24 15,-70-23-15,-187 70 16,-23-46 78,0 22-79,-186 24 1,-117 24-16,-93-71 16,46 47-16,117 0 15,140 0 1,-94 0-16,117 0 16,24 0-16,23 0 15,116 0 95,70 0-95,-140 0-15,210 23 16,24-46-16,22 23 15,-139 0-15,-47-23 16,-70 23-16</inkml:trace>
</inkml:ink>
</file>

<file path=ppt/ink/ink8.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022"/>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0 0 0</inkml:trace>
</inkml:ink>
</file>

<file path=ppt/ink/ink9.xml><?xml version="1.0" encoding="utf-8"?>
<inkml:ink xmlns:inkml="http://www.w3.org/2003/InkML">
  <inkml:definitions>
    <inkml:context xml:id="ctx0">
      <inkml:inkSource xml:id="inkSrc0">
        <inkml:traceFormat>
          <inkml:channel name="X" type="integer" max="1600" units="cm"/>
          <inkml:channel name="Y" type="integer" max="900" units="cm"/>
          <inkml:channel name="T" type="integer" max="2.14748E9" units="dev"/>
        </inkml:traceFormat>
        <inkml:channelProperties>
          <inkml:channelProperty channel="X" name="resolution" value="37.03704" units="1/cm"/>
          <inkml:channelProperty channel="Y" name="resolution" value="37.5" units="1/cm"/>
          <inkml:channelProperty channel="T" name="resolution" value="1" units="1/dev"/>
        </inkml:channelProperties>
      </inkml:inkSource>
      <inkml:timestamp xml:id="ts0" timeString="2025-02-03T08:31:43.206"/>
    </inkml:context>
    <inkml:brush xml:id="br0">
      <inkml:brushProperty name="width" value="0.10583" units="cm"/>
      <inkml:brushProperty name="height" value="0.21167" units="cm"/>
      <inkml:brushProperty name="color" value="#FFFFFF"/>
      <inkml:brushProperty name="tip" value="rectangle"/>
      <inkml:brushProperty name="rasterOp" value="maskPen"/>
      <inkml:brushProperty name="fitToCurve" value="1"/>
    </inkml:brush>
  </inkml:definitions>
  <inkml:trace contextRef="#ctx0" brushRef="#br0">70 0 0,'-24'24'16,"1"-24"-16,0 0 47,23 23-16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AE93D1-3C7B-44C0-8A68-F28ED3EAFC54}" type="datetimeFigureOut">
              <a:rPr lang="en-US" smtClean="0"/>
              <a:pPr/>
              <a:t>3/25/2025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E28DFA-8A55-4AB9-8FAA-44715EDA977A}" type="slidenum">
              <a:rPr lang="en-US" smtClean="0"/>
              <a:pPr/>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9E28DFA-8A55-4AB9-8FAA-44715EDA977A}" type="slidenum">
              <a:rPr lang="en-US" smtClean="0"/>
              <a:pPr/>
              <a:t>2</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9E28DFA-8A55-4AB9-8FAA-44715EDA977A}" type="slidenum">
              <a:rPr lang="en-US" smtClean="0"/>
              <a:pPr/>
              <a:t>6</a:t>
            </a:fld>
            <a:endParaRPr lang="en-US" dirty="0"/>
          </a:p>
        </p:txBody>
      </p:sp>
    </p:spTree>
    <p:extLst>
      <p:ext uri="{BB962C8B-B14F-4D97-AF65-F5344CB8AC3E}">
        <p14:creationId xmlns:p14="http://schemas.microsoft.com/office/powerpoint/2010/main" val="34272795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83C7933-5646-4FDD-B771-45DE41B9E626}" type="datetime3">
              <a:rPr lang="en-US" smtClean="0"/>
              <a:pPr/>
              <a:t>25 March 2025</a:t>
            </a:fld>
            <a:endParaRPr lang="en-US" dirty="0"/>
          </a:p>
        </p:txBody>
      </p:sp>
      <p:sp>
        <p:nvSpPr>
          <p:cNvPr id="5" name="Footer Placeholder 4"/>
          <p:cNvSpPr>
            <a:spLocks noGrp="1"/>
          </p:cNvSpPr>
          <p:nvPr>
            <p:ph type="ftr" sz="quarter" idx="11"/>
          </p:nvPr>
        </p:nvSpPr>
        <p:spPr/>
        <p:txBody>
          <a:bodyPr/>
          <a:lstStyle/>
          <a:p>
            <a:r>
              <a:rPr lang="en-US"/>
              <a:t>18IT810 – Project Second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258FB26-4CCD-481B-BE52-5232FB654D2B}" type="datetime3">
              <a:rPr lang="en-US" smtClean="0"/>
              <a:pPr/>
              <a:t>25 March 2025</a:t>
            </a:fld>
            <a:endParaRPr lang="en-US" dirty="0"/>
          </a:p>
        </p:txBody>
      </p:sp>
      <p:sp>
        <p:nvSpPr>
          <p:cNvPr id="5" name="Footer Placeholder 4"/>
          <p:cNvSpPr>
            <a:spLocks noGrp="1"/>
          </p:cNvSpPr>
          <p:nvPr>
            <p:ph type="ftr" sz="quarter" idx="11"/>
          </p:nvPr>
        </p:nvSpPr>
        <p:spPr/>
        <p:txBody>
          <a:bodyPr/>
          <a:lstStyle/>
          <a:p>
            <a:r>
              <a:rPr lang="en-US"/>
              <a:t>18IT810 – Project Second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547DC-4822-4BBD-9E05-D337A39CED8F}" type="datetime3">
              <a:rPr lang="en-US" smtClean="0"/>
              <a:pPr/>
              <a:t>25 March 2025</a:t>
            </a:fld>
            <a:endParaRPr lang="en-US" dirty="0"/>
          </a:p>
        </p:txBody>
      </p:sp>
      <p:sp>
        <p:nvSpPr>
          <p:cNvPr id="5" name="Footer Placeholder 4"/>
          <p:cNvSpPr>
            <a:spLocks noGrp="1"/>
          </p:cNvSpPr>
          <p:nvPr>
            <p:ph type="ftr" sz="quarter" idx="11"/>
          </p:nvPr>
        </p:nvSpPr>
        <p:spPr/>
        <p:txBody>
          <a:bodyPr/>
          <a:lstStyle/>
          <a:p>
            <a:r>
              <a:rPr lang="en-US"/>
              <a:t>18IT810 – Project Second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F08A449-2953-4E98-AB5A-AAA27B70401A}" type="datetime3">
              <a:rPr lang="en-US" smtClean="0"/>
              <a:pPr/>
              <a:t>25 March 2025</a:t>
            </a:fld>
            <a:endParaRPr lang="en-US" dirty="0"/>
          </a:p>
        </p:txBody>
      </p:sp>
      <p:sp>
        <p:nvSpPr>
          <p:cNvPr id="5" name="Footer Placeholder 4"/>
          <p:cNvSpPr>
            <a:spLocks noGrp="1"/>
          </p:cNvSpPr>
          <p:nvPr>
            <p:ph type="ftr" sz="quarter" idx="11"/>
          </p:nvPr>
        </p:nvSpPr>
        <p:spPr/>
        <p:txBody>
          <a:bodyPr/>
          <a:lstStyle/>
          <a:p>
            <a:r>
              <a:rPr lang="en-US"/>
              <a:t>18IT810 – Project Second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180E29-59B2-4766-A54A-F46363381AA3}" type="datetime3">
              <a:rPr lang="en-US" smtClean="0"/>
              <a:pPr/>
              <a:t>25 March 2025</a:t>
            </a:fld>
            <a:endParaRPr lang="en-US" dirty="0"/>
          </a:p>
        </p:txBody>
      </p:sp>
      <p:sp>
        <p:nvSpPr>
          <p:cNvPr id="5" name="Footer Placeholder 4"/>
          <p:cNvSpPr>
            <a:spLocks noGrp="1"/>
          </p:cNvSpPr>
          <p:nvPr>
            <p:ph type="ftr" sz="quarter" idx="11"/>
          </p:nvPr>
        </p:nvSpPr>
        <p:spPr/>
        <p:txBody>
          <a:bodyPr/>
          <a:lstStyle/>
          <a:p>
            <a:r>
              <a:rPr lang="en-US"/>
              <a:t>18IT810 – Project Second Review</a:t>
            </a:r>
            <a:endParaRPr lang="en-US" dirty="0"/>
          </a:p>
        </p:txBody>
      </p:sp>
      <p:sp>
        <p:nvSpPr>
          <p:cNvPr id="6" name="Slide Number Placeholder 5"/>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4200390-94D0-4E28-84C6-F6A466799252}" type="datetime3">
              <a:rPr lang="en-US" smtClean="0"/>
              <a:pPr/>
              <a:t>25 March 2025</a:t>
            </a:fld>
            <a:endParaRPr lang="en-US" dirty="0"/>
          </a:p>
        </p:txBody>
      </p:sp>
      <p:sp>
        <p:nvSpPr>
          <p:cNvPr id="6" name="Footer Placeholder 5"/>
          <p:cNvSpPr>
            <a:spLocks noGrp="1"/>
          </p:cNvSpPr>
          <p:nvPr>
            <p:ph type="ftr" sz="quarter" idx="11"/>
          </p:nvPr>
        </p:nvSpPr>
        <p:spPr/>
        <p:txBody>
          <a:bodyPr/>
          <a:lstStyle/>
          <a:p>
            <a:r>
              <a:rPr lang="en-US"/>
              <a:t>18IT810 – Project Second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A3A5B1C-4A7A-46DA-AD6C-530AED9B4DBB}" type="datetime3">
              <a:rPr lang="en-US" smtClean="0"/>
              <a:pPr/>
              <a:t>25 March 2025</a:t>
            </a:fld>
            <a:endParaRPr lang="en-US" dirty="0"/>
          </a:p>
        </p:txBody>
      </p:sp>
      <p:sp>
        <p:nvSpPr>
          <p:cNvPr id="8" name="Footer Placeholder 7"/>
          <p:cNvSpPr>
            <a:spLocks noGrp="1"/>
          </p:cNvSpPr>
          <p:nvPr>
            <p:ph type="ftr" sz="quarter" idx="11"/>
          </p:nvPr>
        </p:nvSpPr>
        <p:spPr/>
        <p:txBody>
          <a:bodyPr/>
          <a:lstStyle/>
          <a:p>
            <a:r>
              <a:rPr lang="en-US"/>
              <a:t>18IT810 – Project Second Review</a:t>
            </a:r>
            <a:endParaRPr lang="en-US" dirty="0"/>
          </a:p>
        </p:txBody>
      </p:sp>
      <p:sp>
        <p:nvSpPr>
          <p:cNvPr id="9" name="Slide Number Placeholder 8"/>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43A549A-3A9A-49F2-AF19-6E965C580755}" type="datetime3">
              <a:rPr lang="en-US" smtClean="0"/>
              <a:pPr/>
              <a:t>25 March 2025</a:t>
            </a:fld>
            <a:endParaRPr lang="en-US" dirty="0"/>
          </a:p>
        </p:txBody>
      </p:sp>
      <p:sp>
        <p:nvSpPr>
          <p:cNvPr id="4" name="Footer Placeholder 3"/>
          <p:cNvSpPr>
            <a:spLocks noGrp="1"/>
          </p:cNvSpPr>
          <p:nvPr>
            <p:ph type="ftr" sz="quarter" idx="11"/>
          </p:nvPr>
        </p:nvSpPr>
        <p:spPr/>
        <p:txBody>
          <a:bodyPr/>
          <a:lstStyle/>
          <a:p>
            <a:r>
              <a:rPr lang="en-US"/>
              <a:t>18IT810 – Project Second Review</a:t>
            </a:r>
            <a:endParaRPr lang="en-US" dirty="0"/>
          </a:p>
        </p:txBody>
      </p:sp>
      <p:sp>
        <p:nvSpPr>
          <p:cNvPr id="5" name="Slide Number Placeholder 4"/>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F4B445-7060-48E7-84A2-F5835D2B29E4}" type="datetime3">
              <a:rPr lang="en-US" smtClean="0"/>
              <a:pPr/>
              <a:t>25 March 2025</a:t>
            </a:fld>
            <a:endParaRPr lang="en-US" dirty="0"/>
          </a:p>
        </p:txBody>
      </p:sp>
      <p:sp>
        <p:nvSpPr>
          <p:cNvPr id="3" name="Footer Placeholder 2"/>
          <p:cNvSpPr>
            <a:spLocks noGrp="1"/>
          </p:cNvSpPr>
          <p:nvPr>
            <p:ph type="ftr" sz="quarter" idx="11"/>
          </p:nvPr>
        </p:nvSpPr>
        <p:spPr/>
        <p:txBody>
          <a:bodyPr/>
          <a:lstStyle/>
          <a:p>
            <a:r>
              <a:rPr lang="en-US"/>
              <a:t>18IT810 – Project Second Review</a:t>
            </a:r>
            <a:endParaRPr lang="en-US" dirty="0"/>
          </a:p>
        </p:txBody>
      </p:sp>
      <p:sp>
        <p:nvSpPr>
          <p:cNvPr id="4" name="Slide Number Placeholder 3"/>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BF63A7-2B10-4F80-AC82-70223F94EF7C}" type="datetime3">
              <a:rPr lang="en-US" smtClean="0"/>
              <a:pPr/>
              <a:t>25 March 2025</a:t>
            </a:fld>
            <a:endParaRPr lang="en-US" dirty="0"/>
          </a:p>
        </p:txBody>
      </p:sp>
      <p:sp>
        <p:nvSpPr>
          <p:cNvPr id="6" name="Footer Placeholder 5"/>
          <p:cNvSpPr>
            <a:spLocks noGrp="1"/>
          </p:cNvSpPr>
          <p:nvPr>
            <p:ph type="ftr" sz="quarter" idx="11"/>
          </p:nvPr>
        </p:nvSpPr>
        <p:spPr/>
        <p:txBody>
          <a:bodyPr/>
          <a:lstStyle/>
          <a:p>
            <a:r>
              <a:rPr lang="en-US"/>
              <a:t>18IT810 – Project Second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186EE76-E942-49B3-AD25-4BBC3526562B}" type="datetime3">
              <a:rPr lang="en-US" smtClean="0"/>
              <a:pPr/>
              <a:t>25 March 2025</a:t>
            </a:fld>
            <a:endParaRPr lang="en-US" dirty="0"/>
          </a:p>
        </p:txBody>
      </p:sp>
      <p:sp>
        <p:nvSpPr>
          <p:cNvPr id="6" name="Footer Placeholder 5"/>
          <p:cNvSpPr>
            <a:spLocks noGrp="1"/>
          </p:cNvSpPr>
          <p:nvPr>
            <p:ph type="ftr" sz="quarter" idx="11"/>
          </p:nvPr>
        </p:nvSpPr>
        <p:spPr/>
        <p:txBody>
          <a:bodyPr/>
          <a:lstStyle/>
          <a:p>
            <a:r>
              <a:rPr lang="en-US"/>
              <a:t>18IT810 – Project Second Review</a:t>
            </a:r>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9200" y="205979"/>
            <a:ext cx="7467600" cy="85725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3EF0D86B-800E-44EC-B017-6BF228D6CA5E}" type="datetime3">
              <a:rPr lang="en-US" smtClean="0"/>
              <a:pPr/>
              <a:t>25 March 2025</a:t>
            </a:fld>
            <a:endParaRPr lang="en-US" dirty="0"/>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18IT810 – Project Second Review</a:t>
            </a:r>
            <a:endParaRPr lang="en-US" dirty="0"/>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73313D1A-C5C1-46DD-9AB3-02A8F009D7E1}" type="slidenum">
              <a:rPr lang="en-US" smtClean="0"/>
              <a:pPr/>
              <a:t>‹#›</a:t>
            </a:fld>
            <a:endParaRPr lang="en-US" dirty="0"/>
          </a:p>
        </p:txBody>
      </p:sp>
      <p:pic>
        <p:nvPicPr>
          <p:cNvPr id="8" name="Google Shape;102;p13" descr="E:\Pedagogy\IUCEE\ICTIEE2018\Flyer\tce_logo.png"/>
          <p:cNvPicPr preferRelativeResize="0">
            <a:picLocks noChangeAspect="1"/>
          </p:cNvPicPr>
          <p:nvPr userDrawn="1"/>
        </p:nvPicPr>
        <p:blipFill rotWithShape="1">
          <a:blip r:embed="rId13" cstate="print">
            <a:alphaModFix/>
          </a:blip>
          <a:srcRect/>
          <a:stretch/>
        </p:blipFill>
        <p:spPr>
          <a:xfrm>
            <a:off x="304800" y="209550"/>
            <a:ext cx="879616" cy="822960"/>
          </a:xfrm>
          <a:prstGeom prst="rect">
            <a:avLst/>
          </a:prstGeom>
          <a:noFill/>
          <a:ln>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0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emf"/><Relationship Id="rId13" Type="http://schemas.openxmlformats.org/officeDocument/2006/relationships/image" Target="../media/image6.emf"/><Relationship Id="rId18" Type="http://schemas.openxmlformats.org/officeDocument/2006/relationships/customXml" Target="../ink/ink10.xml"/><Relationship Id="rId3" Type="http://schemas.openxmlformats.org/officeDocument/2006/relationships/image" Target="../media/image2.emf"/><Relationship Id="rId21" Type="http://schemas.openxmlformats.org/officeDocument/2006/relationships/image" Target="../media/image10.emf"/><Relationship Id="rId7" Type="http://schemas.openxmlformats.org/officeDocument/2006/relationships/customXml" Target="../ink/ink4.xml"/><Relationship Id="rId12" Type="http://schemas.openxmlformats.org/officeDocument/2006/relationships/customXml" Target="../ink/ink7.xml"/><Relationship Id="rId17" Type="http://schemas.openxmlformats.org/officeDocument/2006/relationships/image" Target="../media/image8.emf"/><Relationship Id="rId2" Type="http://schemas.openxmlformats.org/officeDocument/2006/relationships/customXml" Target="../ink/ink1.xml"/><Relationship Id="rId16" Type="http://schemas.openxmlformats.org/officeDocument/2006/relationships/customXml" Target="../ink/ink9.xml"/><Relationship Id="rId20" Type="http://schemas.openxmlformats.org/officeDocument/2006/relationships/customXml" Target="../ink/ink11.xml"/><Relationship Id="rId1" Type="http://schemas.openxmlformats.org/officeDocument/2006/relationships/slideLayout" Target="../slideLayouts/slideLayout1.xml"/><Relationship Id="rId6" Type="http://schemas.openxmlformats.org/officeDocument/2006/relationships/customXml" Target="../ink/ink3.xml"/><Relationship Id="rId11" Type="http://schemas.openxmlformats.org/officeDocument/2006/relationships/image" Target="../media/image5.emf"/><Relationship Id="rId5" Type="http://schemas.openxmlformats.org/officeDocument/2006/relationships/image" Target="../media/image3.emf"/><Relationship Id="rId15" Type="http://schemas.openxmlformats.org/officeDocument/2006/relationships/image" Target="../media/image7.emf"/><Relationship Id="rId10" Type="http://schemas.openxmlformats.org/officeDocument/2006/relationships/customXml" Target="../ink/ink6.xml"/><Relationship Id="rId19" Type="http://schemas.openxmlformats.org/officeDocument/2006/relationships/image" Target="../media/image9.emf"/><Relationship Id="rId4" Type="http://schemas.openxmlformats.org/officeDocument/2006/relationships/customXml" Target="../ink/ink2.xml"/><Relationship Id="rId9" Type="http://schemas.openxmlformats.org/officeDocument/2006/relationships/customXml" Target="../ink/ink5.xml"/><Relationship Id="rId14" Type="http://schemas.openxmlformats.org/officeDocument/2006/relationships/customXml" Target="../ink/ink8.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688130" y="1124256"/>
            <a:ext cx="7772400" cy="1102519"/>
          </a:xfrm>
        </p:spPr>
        <p:txBody>
          <a:bodyPr>
            <a:normAutofit fontScale="90000"/>
          </a:bodyPr>
          <a:lstStyle/>
          <a:p>
            <a:r>
              <a:rPr lang="en-US" sz="3600" i="1" dirty="0">
                <a:solidFill>
                  <a:srgbClr val="002060"/>
                </a:solidFill>
                <a:latin typeface="Gill Sans MT" pitchFamily="34" charset="0"/>
              </a:rPr>
              <a:t>Legal Act and IPC Section Prediction System Using Complaint Text Analysis</a:t>
            </a:r>
          </a:p>
        </p:txBody>
      </p:sp>
      <p:sp>
        <p:nvSpPr>
          <p:cNvPr id="5" name="Subtitle 4"/>
          <p:cNvSpPr>
            <a:spLocks noGrp="1"/>
          </p:cNvSpPr>
          <p:nvPr>
            <p:ph type="subTitle" idx="1"/>
          </p:nvPr>
        </p:nvSpPr>
        <p:spPr>
          <a:xfrm>
            <a:off x="908807" y="2800350"/>
            <a:ext cx="7442957" cy="1600200"/>
          </a:xfrm>
        </p:spPr>
        <p:txBody>
          <a:bodyPr>
            <a:normAutofit fontScale="85000" lnSpcReduction="20000"/>
          </a:bodyPr>
          <a:lstStyle/>
          <a:p>
            <a:r>
              <a:rPr lang="en-US" sz="2000" i="1" dirty="0">
                <a:solidFill>
                  <a:schemeClr val="tx1"/>
                </a:solidFill>
                <a:latin typeface="Gill Sans MT" pitchFamily="34" charset="0"/>
              </a:rPr>
              <a:t>Team No: 30</a:t>
            </a:r>
          </a:p>
          <a:p>
            <a:r>
              <a:rPr lang="en-US" sz="2000" i="1" dirty="0">
                <a:solidFill>
                  <a:schemeClr val="tx1"/>
                </a:solidFill>
                <a:latin typeface="Gill Sans MT" pitchFamily="34" charset="0"/>
              </a:rPr>
              <a:t>Team Members:</a:t>
            </a:r>
          </a:p>
          <a:p>
            <a:r>
              <a:rPr lang="en-US" sz="2000" i="1" dirty="0">
                <a:solidFill>
                  <a:schemeClr val="tx1"/>
                </a:solidFill>
                <a:latin typeface="Gill Sans MT" pitchFamily="34" charset="0"/>
              </a:rPr>
              <a:t>        Raja </a:t>
            </a:r>
            <a:r>
              <a:rPr lang="en-US" sz="2000" i="1" dirty="0" err="1">
                <a:solidFill>
                  <a:schemeClr val="tx1"/>
                </a:solidFill>
                <a:latin typeface="Gill Sans MT" pitchFamily="34" charset="0"/>
              </a:rPr>
              <a:t>Rajeswari</a:t>
            </a:r>
            <a:r>
              <a:rPr lang="en-US" sz="2000" i="1" dirty="0">
                <a:solidFill>
                  <a:schemeClr val="tx1"/>
                </a:solidFill>
                <a:latin typeface="Gill Sans MT" pitchFamily="34" charset="0"/>
              </a:rPr>
              <a:t> R [22IT072]</a:t>
            </a:r>
          </a:p>
          <a:p>
            <a:r>
              <a:rPr lang="en-US" sz="2000" i="1" dirty="0">
                <a:solidFill>
                  <a:schemeClr val="tx1"/>
                </a:solidFill>
                <a:latin typeface="Gill Sans MT" pitchFamily="34" charset="0"/>
              </a:rPr>
              <a:t>        </a:t>
            </a:r>
            <a:r>
              <a:rPr lang="en-US" sz="2000" i="1" dirty="0" err="1">
                <a:solidFill>
                  <a:schemeClr val="tx1"/>
                </a:solidFill>
                <a:latin typeface="Gill Sans MT" pitchFamily="34" charset="0"/>
              </a:rPr>
              <a:t>Nivasshini</a:t>
            </a:r>
            <a:r>
              <a:rPr lang="en-US" sz="2000" i="1" dirty="0">
                <a:solidFill>
                  <a:schemeClr val="tx1"/>
                </a:solidFill>
                <a:latin typeface="Gill Sans MT" pitchFamily="34" charset="0"/>
              </a:rPr>
              <a:t> R [22IT063]              </a:t>
            </a:r>
          </a:p>
          <a:p>
            <a:r>
              <a:rPr lang="en-US" sz="2000" i="1" dirty="0">
                <a:solidFill>
                  <a:schemeClr val="tx1"/>
                </a:solidFill>
                <a:latin typeface="Gill Sans MT" pitchFamily="34" charset="0"/>
              </a:rPr>
              <a:t>  </a:t>
            </a:r>
            <a:r>
              <a:rPr lang="en-US" sz="2000" dirty="0">
                <a:solidFill>
                  <a:schemeClr val="tx1"/>
                </a:solidFill>
                <a:latin typeface="Gill Sans MT" pitchFamily="34" charset="0"/>
              </a:rPr>
              <a:t>Guide Name: </a:t>
            </a:r>
          </a:p>
          <a:p>
            <a:r>
              <a:rPr lang="en-US" sz="2000" dirty="0" err="1">
                <a:solidFill>
                  <a:schemeClr val="tx1"/>
                </a:solidFill>
                <a:latin typeface="Gill Sans MT" pitchFamily="34" charset="0"/>
              </a:rPr>
              <a:t>Mrs.S.Pudumalar</a:t>
            </a:r>
            <a:endParaRPr lang="en-US" sz="2000" dirty="0">
              <a:solidFill>
                <a:schemeClr val="tx1"/>
              </a:solidFill>
              <a:latin typeface="Gill Sans MT" pitchFamily="34" charset="0"/>
            </a:endParaRPr>
          </a:p>
          <a:p>
            <a:endParaRPr lang="en-US" sz="2000" i="1" dirty="0">
              <a:solidFill>
                <a:schemeClr val="tx1"/>
              </a:solidFill>
              <a:latin typeface="Gill Sans MT" pitchFamily="34" charset="0"/>
            </a:endParaRPr>
          </a:p>
          <a:p>
            <a:endParaRPr lang="en-US" sz="2000" dirty="0">
              <a:solidFill>
                <a:schemeClr val="tx1"/>
              </a:solidFill>
              <a:latin typeface="Gill Sans MT" pitchFamily="34" charset="0"/>
            </a:endParaRPr>
          </a:p>
          <a:p>
            <a:endParaRPr lang="en-US" sz="2000" dirty="0">
              <a:solidFill>
                <a:schemeClr val="tx1"/>
              </a:solidFill>
              <a:latin typeface="Gill Sans MT" pitchFamily="34" charset="0"/>
            </a:endParaRPr>
          </a:p>
        </p:txBody>
      </p:sp>
      <p:sp>
        <p:nvSpPr>
          <p:cNvPr id="6" name="Rectangle 3"/>
          <p:cNvSpPr>
            <a:spLocks noChangeArrowheads="1"/>
          </p:cNvSpPr>
          <p:nvPr/>
        </p:nvSpPr>
        <p:spPr bwMode="auto">
          <a:xfrm flipV="1">
            <a:off x="3167893" y="1047750"/>
            <a:ext cx="506730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7" name="Rectangle 4"/>
          <p:cNvSpPr>
            <a:spLocks noChangeArrowheads="1"/>
          </p:cNvSpPr>
          <p:nvPr/>
        </p:nvSpPr>
        <p:spPr bwMode="auto">
          <a:xfrm flipV="1">
            <a:off x="1676400" y="1235867"/>
            <a:ext cx="8077200" cy="34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IN"/>
          </a:p>
        </p:txBody>
      </p:sp>
      <p:sp>
        <p:nvSpPr>
          <p:cNvPr id="8" name="Rectangle 5"/>
          <p:cNvSpPr>
            <a:spLocks noChangeArrowheads="1"/>
          </p:cNvSpPr>
          <p:nvPr/>
        </p:nvSpPr>
        <p:spPr bwMode="auto">
          <a:xfrm>
            <a:off x="3505200" y="10934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cxnSp>
        <p:nvCxnSpPr>
          <p:cNvPr id="10" name="Straight Connector 9"/>
          <p:cNvCxnSpPr/>
          <p:nvPr/>
        </p:nvCxnSpPr>
        <p:spPr>
          <a:xfrm flipV="1">
            <a:off x="1524000" y="2203915"/>
            <a:ext cx="6096000" cy="45719"/>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3" name="Ink 2"/>
              <p14:cNvContentPartPr/>
              <p14:nvPr/>
            </p14:nvContentPartPr>
            <p14:xfrm>
              <a:off x="461870" y="561187"/>
              <a:ext cx="569880" cy="60480"/>
            </p14:xfrm>
          </p:contentPart>
        </mc:Choice>
        <mc:Fallback xmlns="">
          <p:pic>
            <p:nvPicPr>
              <p:cNvPr id="3" name="Ink 2"/>
              <p:cNvPicPr/>
              <p:nvPr/>
            </p:nvPicPr>
            <p:blipFill>
              <a:blip r:embed="rId3"/>
              <a:stretch>
                <a:fillRect/>
              </a:stretch>
            </p:blipFill>
            <p:spPr>
              <a:xfrm>
                <a:off x="413630" y="465067"/>
                <a:ext cx="666360" cy="25236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9" name="Ink 8"/>
              <p14:cNvContentPartPr/>
              <p14:nvPr/>
            </p14:nvContentPartPr>
            <p14:xfrm>
              <a:off x="780110" y="620947"/>
              <a:ext cx="360" cy="360"/>
            </p14:xfrm>
          </p:contentPart>
        </mc:Choice>
        <mc:Fallback xmlns="">
          <p:pic>
            <p:nvPicPr>
              <p:cNvPr id="9" name="Ink 8"/>
              <p:cNvPicPr/>
              <p:nvPr/>
            </p:nvPicPr>
            <p:blipFill>
              <a:blip r:embed="rId5"/>
              <a:stretch>
                <a:fillRect/>
              </a:stretch>
            </p:blipFill>
            <p:spPr>
              <a:xfrm>
                <a:off x="732230" y="52482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1" name="Ink 10"/>
              <p14:cNvContentPartPr/>
              <p14:nvPr/>
            </p14:nvContentPartPr>
            <p14:xfrm>
              <a:off x="780110" y="620947"/>
              <a:ext cx="360" cy="360"/>
            </p14:xfrm>
          </p:contentPart>
        </mc:Choice>
        <mc:Fallback xmlns="">
          <p:pic>
            <p:nvPicPr>
              <p:cNvPr id="11" name="Ink 10"/>
              <p:cNvPicPr/>
              <p:nvPr/>
            </p:nvPicPr>
            <p:blipFill>
              <a:blip r:embed="rId5"/>
              <a:stretch>
                <a:fillRect/>
              </a:stretch>
            </p:blipFill>
            <p:spPr>
              <a:xfrm>
                <a:off x="732230" y="52482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p14:cNvContentPartPr/>
              <p14:nvPr/>
            </p14:nvContentPartPr>
            <p14:xfrm>
              <a:off x="596150" y="620947"/>
              <a:ext cx="183960" cy="227160"/>
            </p14:xfrm>
          </p:contentPart>
        </mc:Choice>
        <mc:Fallback xmlns="">
          <p:pic>
            <p:nvPicPr>
              <p:cNvPr id="12" name="Ink 11"/>
              <p:cNvPicPr/>
              <p:nvPr/>
            </p:nvPicPr>
            <p:blipFill>
              <a:blip r:embed="rId8"/>
              <a:stretch>
                <a:fillRect/>
              </a:stretch>
            </p:blipFill>
            <p:spPr>
              <a:xfrm>
                <a:off x="547910" y="524827"/>
                <a:ext cx="280440" cy="41904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3" name="Ink 12"/>
              <p14:cNvContentPartPr/>
              <p14:nvPr/>
            </p14:nvContentPartPr>
            <p14:xfrm>
              <a:off x="561950" y="780067"/>
              <a:ext cx="360" cy="360"/>
            </p14:xfrm>
          </p:contentPart>
        </mc:Choice>
        <mc:Fallback xmlns="">
          <p:pic>
            <p:nvPicPr>
              <p:cNvPr id="13" name="Ink 12"/>
              <p:cNvPicPr/>
              <p:nvPr/>
            </p:nvPicPr>
            <p:blipFill>
              <a:blip r:embed="rId5"/>
              <a:stretch>
                <a:fillRect/>
              </a:stretch>
            </p:blipFill>
            <p:spPr>
              <a:xfrm>
                <a:off x="514070" y="684307"/>
                <a:ext cx="96480" cy="1922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4" name="Ink 13"/>
              <p14:cNvContentPartPr/>
              <p14:nvPr/>
            </p14:nvContentPartPr>
            <p14:xfrm>
              <a:off x="-411130" y="570547"/>
              <a:ext cx="1703520" cy="201600"/>
            </p14:xfrm>
          </p:contentPart>
        </mc:Choice>
        <mc:Fallback xmlns="">
          <p:pic>
            <p:nvPicPr>
              <p:cNvPr id="14" name="Ink 13"/>
              <p:cNvPicPr/>
              <p:nvPr/>
            </p:nvPicPr>
            <p:blipFill>
              <a:blip r:embed="rId11"/>
              <a:stretch>
                <a:fillRect/>
              </a:stretch>
            </p:blipFill>
            <p:spPr>
              <a:xfrm>
                <a:off x="-459010" y="474427"/>
                <a:ext cx="1799280" cy="393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5" name="Ink 14"/>
              <p14:cNvContentPartPr/>
              <p14:nvPr/>
            </p14:nvContentPartPr>
            <p14:xfrm>
              <a:off x="604070" y="570547"/>
              <a:ext cx="671400" cy="93600"/>
            </p14:xfrm>
          </p:contentPart>
        </mc:Choice>
        <mc:Fallback xmlns="">
          <p:pic>
            <p:nvPicPr>
              <p:cNvPr id="15" name="Ink 14"/>
              <p:cNvPicPr/>
              <p:nvPr/>
            </p:nvPicPr>
            <p:blipFill>
              <a:blip r:embed="rId13"/>
              <a:stretch>
                <a:fillRect/>
              </a:stretch>
            </p:blipFill>
            <p:spPr>
              <a:xfrm>
                <a:off x="584990" y="532387"/>
                <a:ext cx="7095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6" name="Ink 15"/>
              <p14:cNvContentPartPr/>
              <p14:nvPr/>
            </p14:nvContentPartPr>
            <p14:xfrm>
              <a:off x="1065230" y="570547"/>
              <a:ext cx="360" cy="360"/>
            </p14:xfrm>
          </p:contentPart>
        </mc:Choice>
        <mc:Fallback xmlns="">
          <p:pic>
            <p:nvPicPr>
              <p:cNvPr id="16" name="Ink 15"/>
              <p:cNvPicPr/>
              <p:nvPr/>
            </p:nvPicPr>
            <p:blipFill>
              <a:blip r:embed="rId15"/>
              <a:stretch>
                <a:fillRect/>
              </a:stretch>
            </p:blipFill>
            <p:spPr>
              <a:xfrm>
                <a:off x="1046510" y="532387"/>
                <a:ext cx="3816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7" name="Ink 16"/>
              <p14:cNvContentPartPr/>
              <p14:nvPr/>
            </p14:nvContentPartPr>
            <p14:xfrm>
              <a:off x="847430" y="612307"/>
              <a:ext cx="25920" cy="17280"/>
            </p14:xfrm>
          </p:contentPart>
        </mc:Choice>
        <mc:Fallback xmlns="">
          <p:pic>
            <p:nvPicPr>
              <p:cNvPr id="17" name="Ink 16"/>
              <p:cNvPicPr/>
              <p:nvPr/>
            </p:nvPicPr>
            <p:blipFill>
              <a:blip r:embed="rId17"/>
              <a:stretch>
                <a:fillRect/>
              </a:stretch>
            </p:blipFill>
            <p:spPr>
              <a:xfrm>
                <a:off x="828350" y="574147"/>
                <a:ext cx="63720" cy="9360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8" name="Ink 17"/>
              <p14:cNvContentPartPr/>
              <p14:nvPr/>
            </p14:nvContentPartPr>
            <p14:xfrm>
              <a:off x="830510" y="629227"/>
              <a:ext cx="360" cy="360"/>
            </p14:xfrm>
          </p:contentPart>
        </mc:Choice>
        <mc:Fallback xmlns="">
          <p:pic>
            <p:nvPicPr>
              <p:cNvPr id="18" name="Ink 17"/>
              <p:cNvPicPr/>
              <p:nvPr/>
            </p:nvPicPr>
            <p:blipFill>
              <a:blip r:embed="rId19"/>
              <a:stretch>
                <a:fillRect/>
              </a:stretch>
            </p:blipFill>
            <p:spPr>
              <a:xfrm>
                <a:off x="811430" y="591067"/>
                <a:ext cx="38520" cy="766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9" name="Ink 18"/>
              <p14:cNvContentPartPr/>
              <p14:nvPr/>
            </p14:nvContentPartPr>
            <p14:xfrm>
              <a:off x="486710" y="416467"/>
              <a:ext cx="344160" cy="498240"/>
            </p14:xfrm>
          </p:contentPart>
        </mc:Choice>
        <mc:Fallback xmlns="">
          <p:pic>
            <p:nvPicPr>
              <p:cNvPr id="19" name="Ink 18"/>
              <p:cNvPicPr/>
              <p:nvPr/>
            </p:nvPicPr>
            <p:blipFill>
              <a:blip r:embed="rId21"/>
              <a:stretch>
                <a:fillRect/>
              </a:stretch>
            </p:blipFill>
            <p:spPr>
              <a:xfrm>
                <a:off x="467630" y="378307"/>
                <a:ext cx="382320" cy="574560"/>
              </a:xfrm>
              <a:prstGeom prst="rect">
                <a:avLst/>
              </a:prstGeom>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F1AD00-BCA3-AB80-89C1-861B57B1CE9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379FC93-9E1A-5CEC-431B-8426DDEFEDB6}"/>
              </a:ext>
            </a:extLst>
          </p:cNvPr>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Intermediate Results</a:t>
            </a:r>
            <a:endParaRPr lang="en-US" dirty="0">
              <a:solidFill>
                <a:srgbClr val="002060"/>
              </a:solidFill>
              <a:latin typeface="Gill Sans MT" pitchFamily="34" charset="0"/>
            </a:endParaRPr>
          </a:p>
        </p:txBody>
      </p:sp>
      <p:sp>
        <p:nvSpPr>
          <p:cNvPr id="6" name="Date Placeholder 5">
            <a:extLst>
              <a:ext uri="{FF2B5EF4-FFF2-40B4-BE49-F238E27FC236}">
                <a16:creationId xmlns:a16="http://schemas.microsoft.com/office/drawing/2014/main" id="{8DB5C448-50A7-FD34-5DDE-33D07E0546BD}"/>
              </a:ext>
            </a:extLst>
          </p:cNvPr>
          <p:cNvSpPr>
            <a:spLocks noGrp="1"/>
          </p:cNvSpPr>
          <p:nvPr>
            <p:ph type="dt" sz="half" idx="10"/>
          </p:nvPr>
        </p:nvSpPr>
        <p:spPr/>
        <p:txBody>
          <a:bodyPr/>
          <a:lstStyle/>
          <a:p>
            <a:fld id="{22390EF3-B026-4C4A-B66A-294AFE32222C}" type="datetime3">
              <a:rPr lang="en-US" smtClean="0"/>
              <a:pPr/>
              <a:t>25 March 2025</a:t>
            </a:fld>
            <a:endParaRPr lang="en-US" dirty="0"/>
          </a:p>
        </p:txBody>
      </p:sp>
      <p:sp>
        <p:nvSpPr>
          <p:cNvPr id="7" name="Slide Number Placeholder 6">
            <a:extLst>
              <a:ext uri="{FF2B5EF4-FFF2-40B4-BE49-F238E27FC236}">
                <a16:creationId xmlns:a16="http://schemas.microsoft.com/office/drawing/2014/main" id="{CC11137D-0351-B499-6836-2BB0AA03E5E4}"/>
              </a:ext>
            </a:extLst>
          </p:cNvPr>
          <p:cNvSpPr>
            <a:spLocks noGrp="1"/>
          </p:cNvSpPr>
          <p:nvPr>
            <p:ph type="sldNum" sz="quarter" idx="12"/>
          </p:nvPr>
        </p:nvSpPr>
        <p:spPr/>
        <p:txBody>
          <a:bodyPr/>
          <a:lstStyle/>
          <a:p>
            <a:fld id="{73313D1A-C5C1-46DD-9AB3-02A8F009D7E1}" type="slidenum">
              <a:rPr lang="en-US" smtClean="0"/>
              <a:pPr/>
              <a:t>10</a:t>
            </a:fld>
            <a:endParaRPr lang="en-US" dirty="0"/>
          </a:p>
        </p:txBody>
      </p:sp>
      <p:sp>
        <p:nvSpPr>
          <p:cNvPr id="8" name="Footer Placeholder 7">
            <a:extLst>
              <a:ext uri="{FF2B5EF4-FFF2-40B4-BE49-F238E27FC236}">
                <a16:creationId xmlns:a16="http://schemas.microsoft.com/office/drawing/2014/main" id="{E95E86B7-2C7D-FE3C-E43F-833B119AD7C8}"/>
              </a:ext>
            </a:extLst>
          </p:cNvPr>
          <p:cNvSpPr>
            <a:spLocks noGrp="1"/>
          </p:cNvSpPr>
          <p:nvPr>
            <p:ph type="ftr" sz="quarter" idx="11"/>
          </p:nvPr>
        </p:nvSpPr>
        <p:spPr/>
        <p:txBody>
          <a:bodyPr/>
          <a:lstStyle/>
          <a:p>
            <a:r>
              <a:rPr lang="en-US"/>
              <a:t>18IT810 – Project Second Review</a:t>
            </a:r>
            <a:endParaRPr lang="en-US" dirty="0"/>
          </a:p>
        </p:txBody>
      </p:sp>
      <p:pic>
        <p:nvPicPr>
          <p:cNvPr id="1026" name="Picture 2" descr="Output image">
            <a:extLst>
              <a:ext uri="{FF2B5EF4-FFF2-40B4-BE49-F238E27FC236}">
                <a16:creationId xmlns:a16="http://schemas.microsoft.com/office/drawing/2014/main" id="{8AD41441-DA47-B450-3C1A-86408ACCF26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2017" y="1200150"/>
            <a:ext cx="3655048" cy="181927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Output image">
            <a:extLst>
              <a:ext uri="{FF2B5EF4-FFF2-40B4-BE49-F238E27FC236}">
                <a16:creationId xmlns:a16="http://schemas.microsoft.com/office/drawing/2014/main" id="{338B5513-7BD8-8185-4FC0-6A3E7C4B3FA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05400" y="1118919"/>
            <a:ext cx="3655048" cy="19334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Output image">
            <a:extLst>
              <a:ext uri="{FF2B5EF4-FFF2-40B4-BE49-F238E27FC236}">
                <a16:creationId xmlns:a16="http://schemas.microsoft.com/office/drawing/2014/main" id="{79B34F83-E613-5E9F-91DE-62470ACB02C1}"/>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103756" y="3063101"/>
            <a:ext cx="2895600" cy="15759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544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Journal/ Conference Identified</a:t>
            </a:r>
            <a:endParaRPr lang="en-US" dirty="0">
              <a:solidFill>
                <a:srgbClr val="002060"/>
              </a:solidFill>
              <a:latin typeface="Gill Sans MT" pitchFamily="34" charset="0"/>
            </a:endParaRPr>
          </a:p>
        </p:txBody>
      </p:sp>
      <p:graphicFrame>
        <p:nvGraphicFramePr>
          <p:cNvPr id="2" name="Content Placeholder 1">
            <a:extLst>
              <a:ext uri="{FF2B5EF4-FFF2-40B4-BE49-F238E27FC236}">
                <a16:creationId xmlns:a16="http://schemas.microsoft.com/office/drawing/2014/main" id="{CD787403-ACE1-55B8-0965-02DEA1E0E810}"/>
              </a:ext>
            </a:extLst>
          </p:cNvPr>
          <p:cNvGraphicFramePr>
            <a:graphicFrameLocks noGrp="1"/>
          </p:cNvGraphicFramePr>
          <p:nvPr>
            <p:ph idx="1"/>
            <p:extLst>
              <p:ext uri="{D42A27DB-BD31-4B8C-83A1-F6EECF244321}">
                <p14:modId xmlns:p14="http://schemas.microsoft.com/office/powerpoint/2010/main" val="1102817597"/>
              </p:ext>
            </p:extLst>
          </p:nvPr>
        </p:nvGraphicFramePr>
        <p:xfrm>
          <a:off x="685800" y="1000295"/>
          <a:ext cx="8108951" cy="3952240"/>
        </p:xfrm>
        <a:graphic>
          <a:graphicData uri="http://schemas.openxmlformats.org/drawingml/2006/table">
            <a:tbl>
              <a:tblPr firstRow="1" bandRow="1">
                <a:tableStyleId>{5C22544A-7EE6-4342-B048-85BDC9FD1C3A}</a:tableStyleId>
              </a:tblPr>
              <a:tblGrid>
                <a:gridCol w="523728">
                  <a:extLst>
                    <a:ext uri="{9D8B030D-6E8A-4147-A177-3AD203B41FA5}">
                      <a16:colId xmlns:a16="http://schemas.microsoft.com/office/drawing/2014/main" val="1139585003"/>
                    </a:ext>
                  </a:extLst>
                </a:gridCol>
                <a:gridCol w="1835989">
                  <a:extLst>
                    <a:ext uri="{9D8B030D-6E8A-4147-A177-3AD203B41FA5}">
                      <a16:colId xmlns:a16="http://schemas.microsoft.com/office/drawing/2014/main" val="2622316963"/>
                    </a:ext>
                  </a:extLst>
                </a:gridCol>
                <a:gridCol w="1271069">
                  <a:extLst>
                    <a:ext uri="{9D8B030D-6E8A-4147-A177-3AD203B41FA5}">
                      <a16:colId xmlns:a16="http://schemas.microsoft.com/office/drawing/2014/main" val="816286928"/>
                    </a:ext>
                  </a:extLst>
                </a:gridCol>
                <a:gridCol w="1482914">
                  <a:extLst>
                    <a:ext uri="{9D8B030D-6E8A-4147-A177-3AD203B41FA5}">
                      <a16:colId xmlns:a16="http://schemas.microsoft.com/office/drawing/2014/main" val="1265887861"/>
                    </a:ext>
                  </a:extLst>
                </a:gridCol>
                <a:gridCol w="2995251">
                  <a:extLst>
                    <a:ext uri="{9D8B030D-6E8A-4147-A177-3AD203B41FA5}">
                      <a16:colId xmlns:a16="http://schemas.microsoft.com/office/drawing/2014/main" val="280795594"/>
                    </a:ext>
                  </a:extLst>
                </a:gridCol>
              </a:tblGrid>
              <a:tr h="381344">
                <a:tc>
                  <a:txBody>
                    <a:bodyPr/>
                    <a:lstStyle/>
                    <a:p>
                      <a:r>
                        <a:rPr lang="en-US" sz="1200" dirty="0"/>
                        <a:t>Sl. No</a:t>
                      </a:r>
                    </a:p>
                  </a:txBody>
                  <a:tcPr anchor="ctr"/>
                </a:tc>
                <a:tc>
                  <a:txBody>
                    <a:bodyPr/>
                    <a:lstStyle/>
                    <a:p>
                      <a:pPr algn="ctr"/>
                      <a:r>
                        <a:rPr lang="en-US" sz="1200" dirty="0"/>
                        <a:t>Title</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a:t>Authors/ Affiliations</a:t>
                      </a:r>
                    </a:p>
                  </a:txBody>
                  <a:tcPr/>
                </a:tc>
                <a:tc>
                  <a:txBody>
                    <a:bodyPr/>
                    <a:lstStyle/>
                    <a:p>
                      <a:r>
                        <a:rPr lang="en-US" sz="1200" dirty="0"/>
                        <a:t>Journal Name, Year</a:t>
                      </a:r>
                    </a:p>
                  </a:txBody>
                  <a:tcPr anchor="ctr"/>
                </a:tc>
                <a:tc>
                  <a:txBody>
                    <a:bodyPr/>
                    <a:lstStyle/>
                    <a:p>
                      <a:pPr algn="ctr"/>
                      <a:r>
                        <a:rPr lang="en-US" sz="2000" baseline="-25000" dirty="0"/>
                        <a:t>Observations</a:t>
                      </a:r>
                    </a:p>
                  </a:txBody>
                  <a:tcPr/>
                </a:tc>
                <a:extLst>
                  <a:ext uri="{0D108BD9-81ED-4DB2-BD59-A6C34878D82A}">
                    <a16:rowId xmlns:a16="http://schemas.microsoft.com/office/drawing/2014/main" val="677308567"/>
                  </a:ext>
                </a:extLst>
              </a:tr>
              <a:tr h="741502">
                <a:tc>
                  <a:txBody>
                    <a:bodyPr/>
                    <a:lstStyle/>
                    <a:p>
                      <a:pPr marL="0" marR="0">
                        <a:lnSpc>
                          <a:spcPct val="107000"/>
                        </a:lnSpc>
                        <a:spcBef>
                          <a:spcPts val="0"/>
                        </a:spcBef>
                        <a:spcAft>
                          <a:spcPts val="0"/>
                        </a:spcAft>
                      </a:pPr>
                      <a:r>
                        <a:rPr lang="en-IN" sz="1050" b="0" dirty="0">
                          <a:latin typeface="Calibri" pitchFamily="34" charset="0"/>
                          <a:ea typeface="Calibri"/>
                          <a:cs typeface="Calibri" pitchFamily="34" charset="0"/>
                        </a:rPr>
                        <a:t>1</a:t>
                      </a:r>
                      <a:endParaRPr lang="en-US" sz="1050" b="0" dirty="0">
                        <a:latin typeface="Calibri" pitchFamily="34" charset="0"/>
                        <a:ea typeface="Calibri"/>
                        <a:cs typeface="Calibri" pitchFamily="34" charset="0"/>
                      </a:endParaRPr>
                    </a:p>
                  </a:txBody>
                  <a:tcPr marL="68580" marR="68580" marT="0" marB="0"/>
                </a:tc>
                <a:tc>
                  <a:txBody>
                    <a:bodyPr/>
                    <a:lstStyle/>
                    <a:p>
                      <a:pPr marL="0" marR="0" algn="l">
                        <a:lnSpc>
                          <a:spcPct val="107000"/>
                        </a:lnSpc>
                        <a:spcBef>
                          <a:spcPts val="0"/>
                        </a:spcBef>
                        <a:spcAft>
                          <a:spcPts val="0"/>
                        </a:spcAft>
                      </a:pPr>
                      <a:r>
                        <a:rPr lang="en-IN" sz="1050" b="0" dirty="0">
                          <a:latin typeface="Calibri" pitchFamily="34" charset="0"/>
                          <a:ea typeface="Calibri"/>
                          <a:cs typeface="Calibri" pitchFamily="34" charset="0"/>
                        </a:rPr>
                        <a:t>Text similarity algorithms to determine Indian penal code sections for offence report</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err="1">
                          <a:latin typeface="Calibri" pitchFamily="34" charset="0"/>
                          <a:ea typeface="Calibri"/>
                          <a:cs typeface="Calibri" pitchFamily="34" charset="0"/>
                        </a:rPr>
                        <a:t>Ambrish</a:t>
                      </a:r>
                      <a:r>
                        <a:rPr lang="en-IN" sz="1050" b="0" dirty="0">
                          <a:latin typeface="Calibri" pitchFamily="34" charset="0"/>
                          <a:ea typeface="Calibri"/>
                          <a:cs typeface="Calibri" pitchFamily="34" charset="0"/>
                        </a:rPr>
                        <a:t> </a:t>
                      </a:r>
                      <a:r>
                        <a:rPr lang="en-IN" sz="1050" b="0" dirty="0" err="1">
                          <a:latin typeface="Calibri" pitchFamily="34" charset="0"/>
                          <a:ea typeface="Calibri"/>
                          <a:cs typeface="Calibri" pitchFamily="34" charset="0"/>
                        </a:rPr>
                        <a:t>Srivastav</a:t>
                      </a:r>
                      <a:r>
                        <a:rPr lang="en-IN" sz="1050" b="0" dirty="0">
                          <a:latin typeface="Calibri" pitchFamily="34" charset="0"/>
                          <a:ea typeface="Calibri"/>
                          <a:cs typeface="Calibri" pitchFamily="34" charset="0"/>
                        </a:rPr>
                        <a:t>, </a:t>
                      </a:r>
                      <a:r>
                        <a:rPr lang="en-IN" sz="1050" b="0" dirty="0" err="1">
                          <a:latin typeface="Calibri" pitchFamily="34" charset="0"/>
                          <a:ea typeface="Calibri"/>
                          <a:cs typeface="Calibri" pitchFamily="34" charset="0"/>
                        </a:rPr>
                        <a:t>Shaligram</a:t>
                      </a:r>
                      <a:r>
                        <a:rPr lang="en-IN" sz="1050" b="0" dirty="0">
                          <a:latin typeface="Calibri" pitchFamily="34" charset="0"/>
                          <a:ea typeface="Calibri"/>
                          <a:cs typeface="Calibri" pitchFamily="34" charset="0"/>
                        </a:rPr>
                        <a:t> </a:t>
                      </a:r>
                      <a:r>
                        <a:rPr lang="en-IN" sz="1050" b="0" dirty="0" err="1">
                          <a:latin typeface="Calibri" pitchFamily="34" charset="0"/>
                          <a:ea typeface="Calibri"/>
                          <a:cs typeface="Calibri" pitchFamily="34" charset="0"/>
                        </a:rPr>
                        <a:t>Prajapat</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a:latin typeface="Calibri" pitchFamily="34" charset="0"/>
                          <a:ea typeface="Calibri"/>
                          <a:cs typeface="Calibri" pitchFamily="34" charset="0"/>
                        </a:rPr>
                        <a:t>International Journal of Artificial Intelligence, Vol. 11, No. 1, March 2022</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1" dirty="0">
                          <a:solidFill>
                            <a:srgbClr val="262626"/>
                          </a:solidFill>
                          <a:latin typeface="Calibri" pitchFamily="34" charset="0"/>
                          <a:ea typeface="Calibri"/>
                          <a:cs typeface="Calibri" pitchFamily="34" charset="0"/>
                        </a:rPr>
                        <a:t> Decision Support System (DSS) that uses NLP and text similarity algorithms to identify relevant</a:t>
                      </a:r>
                      <a:r>
                        <a:rPr lang="en-IN" sz="1050" b="1" baseline="0" dirty="0">
                          <a:solidFill>
                            <a:srgbClr val="262626"/>
                          </a:solidFill>
                          <a:latin typeface="Calibri" pitchFamily="34" charset="0"/>
                          <a:ea typeface="Calibri"/>
                          <a:cs typeface="Calibri" pitchFamily="34" charset="0"/>
                        </a:rPr>
                        <a:t> </a:t>
                      </a:r>
                      <a:r>
                        <a:rPr lang="en-IN" sz="1050" b="1" dirty="0">
                          <a:solidFill>
                            <a:srgbClr val="262626"/>
                          </a:solidFill>
                          <a:latin typeface="Calibri" pitchFamily="34" charset="0"/>
                          <a:ea typeface="Calibri"/>
                          <a:cs typeface="Calibri" pitchFamily="34" charset="0"/>
                        </a:rPr>
                        <a:t>IPC sections. It employs techniques like TF-IDF, cosine similarity, and word embeddings to enhance accuracy for legal professionals and users.</a:t>
                      </a:r>
                      <a:endParaRPr lang="en-US" sz="1050" b="1"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4228968520"/>
                  </a:ext>
                </a:extLst>
              </a:tr>
              <a:tr h="975870">
                <a:tc>
                  <a:txBody>
                    <a:bodyPr/>
                    <a:lstStyle/>
                    <a:p>
                      <a:r>
                        <a:rPr lang="en-US" sz="1050" b="0" dirty="0">
                          <a:latin typeface="Calibri" pitchFamily="34" charset="0"/>
                          <a:cs typeface="Calibri" pitchFamily="34" charset="0"/>
                        </a:rPr>
                        <a:t>2</a:t>
                      </a:r>
                    </a:p>
                  </a:txBody>
                  <a:tcPr/>
                </a:tc>
                <a:tc>
                  <a:txBody>
                    <a:bodyPr/>
                    <a:lstStyle/>
                    <a:p>
                      <a:pPr marL="0" marR="0">
                        <a:lnSpc>
                          <a:spcPct val="107000"/>
                        </a:lnSpc>
                        <a:spcBef>
                          <a:spcPts val="0"/>
                        </a:spcBef>
                        <a:spcAft>
                          <a:spcPts val="0"/>
                        </a:spcAft>
                      </a:pPr>
                      <a:r>
                        <a:rPr lang="en-IN" sz="1050" b="0" dirty="0" err="1">
                          <a:solidFill>
                            <a:srgbClr val="262626"/>
                          </a:solidFill>
                          <a:latin typeface="Calibri" pitchFamily="34" charset="0"/>
                          <a:ea typeface="Calibri"/>
                          <a:cs typeface="Calibri" pitchFamily="34" charset="0"/>
                        </a:rPr>
                        <a:t>JusticeAI</a:t>
                      </a:r>
                      <a:r>
                        <a:rPr lang="en-IN" sz="1050" b="0" dirty="0">
                          <a:solidFill>
                            <a:srgbClr val="262626"/>
                          </a:solidFill>
                          <a:latin typeface="Calibri" pitchFamily="34" charset="0"/>
                          <a:ea typeface="Calibri"/>
                          <a:cs typeface="Calibri" pitchFamily="34" charset="0"/>
                        </a:rPr>
                        <a:t>: A Large Language Models Inspired Collaborative and Cross-Domain Multimodal System for Automatic Judicial Rulings in Smart Courts</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err="1">
                          <a:solidFill>
                            <a:srgbClr val="262626"/>
                          </a:solidFill>
                          <a:latin typeface="Calibri" pitchFamily="34" charset="0"/>
                          <a:ea typeface="Calibri"/>
                          <a:cs typeface="Calibri" pitchFamily="34" charset="0"/>
                        </a:rPr>
                        <a:t>Nagwan</a:t>
                      </a:r>
                      <a:r>
                        <a:rPr lang="en-IN" sz="1050" b="0" dirty="0">
                          <a:solidFill>
                            <a:srgbClr val="262626"/>
                          </a:solidFill>
                          <a:latin typeface="Calibri" pitchFamily="34" charset="0"/>
                          <a:ea typeface="Calibri"/>
                          <a:cs typeface="Calibri" pitchFamily="34" charset="0"/>
                        </a:rPr>
                        <a:t> Abdel </a:t>
                      </a:r>
                      <a:r>
                        <a:rPr lang="en-IN" sz="1050" b="0" dirty="0" err="1">
                          <a:solidFill>
                            <a:srgbClr val="262626"/>
                          </a:solidFill>
                          <a:latin typeface="Calibri" pitchFamily="34" charset="0"/>
                          <a:ea typeface="Calibri"/>
                          <a:cs typeface="Calibri" pitchFamily="34" charset="0"/>
                        </a:rPr>
                        <a:t>Samee</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Maali</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Alabdulhafith</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Syed</a:t>
                      </a:r>
                      <a:r>
                        <a:rPr lang="en-IN" sz="1050" b="0" dirty="0">
                          <a:solidFill>
                            <a:srgbClr val="262626"/>
                          </a:solidFill>
                          <a:latin typeface="Calibri" pitchFamily="34" charset="0"/>
                          <a:ea typeface="Calibri"/>
                          <a:cs typeface="Calibri" pitchFamily="34" charset="0"/>
                        </a:rPr>
                        <a:t> Muhammad Ahmed Hassan Shah, </a:t>
                      </a:r>
                      <a:r>
                        <a:rPr lang="en-IN" sz="1050" b="0" dirty="0" err="1">
                          <a:solidFill>
                            <a:srgbClr val="262626"/>
                          </a:solidFill>
                          <a:latin typeface="Calibri" pitchFamily="34" charset="0"/>
                          <a:ea typeface="Calibri"/>
                          <a:cs typeface="Calibri" pitchFamily="34" charset="0"/>
                        </a:rPr>
                        <a:t>Atif</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Rizwan</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a:solidFill>
                            <a:srgbClr val="262626"/>
                          </a:solidFill>
                          <a:latin typeface="Calibri" pitchFamily="34" charset="0"/>
                          <a:ea typeface="Calibri"/>
                          <a:cs typeface="Calibri" pitchFamily="34" charset="0"/>
                        </a:rPr>
                        <a:t>IEEE Access,2024</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800"/>
                        </a:spcAft>
                      </a:pPr>
                      <a:r>
                        <a:rPr lang="en-IN" sz="1050" b="1" dirty="0">
                          <a:solidFill>
                            <a:srgbClr val="262626"/>
                          </a:solidFill>
                          <a:latin typeface="Calibri" pitchFamily="34" charset="0"/>
                          <a:ea typeface="Calibri"/>
                          <a:cs typeface="Calibri" pitchFamily="34" charset="0"/>
                        </a:rPr>
                        <a:t>This study presents the Cross-Domain Neural Knowledge Fusion (CDKF) system, enhancing judicial decision-making accuracy to 83% by integrating AI methodologies with ECHR</a:t>
                      </a:r>
                      <a:r>
                        <a:rPr lang="en-IN" sz="1050" b="1" baseline="0" dirty="0">
                          <a:solidFill>
                            <a:srgbClr val="262626"/>
                          </a:solidFill>
                          <a:latin typeface="Calibri" pitchFamily="34" charset="0"/>
                          <a:ea typeface="Calibri"/>
                          <a:cs typeface="Calibri" pitchFamily="34" charset="0"/>
                        </a:rPr>
                        <a:t> </a:t>
                      </a:r>
                      <a:r>
                        <a:rPr lang="en-IN" sz="1050" b="1" dirty="0">
                          <a:solidFill>
                            <a:srgbClr val="262626"/>
                          </a:solidFill>
                          <a:latin typeface="Calibri" pitchFamily="34" charset="0"/>
                          <a:ea typeface="Calibri"/>
                          <a:cs typeface="Calibri" pitchFamily="34" charset="0"/>
                        </a:rPr>
                        <a:t>data for smart court rulings.</a:t>
                      </a:r>
                      <a:endParaRPr lang="en-US" sz="1050" b="1" dirty="0">
                        <a:latin typeface="Calibri" pitchFamily="34" charset="0"/>
                        <a:ea typeface="Calibri"/>
                        <a:cs typeface="Calibri" pitchFamily="34" charset="0"/>
                      </a:endParaRPr>
                    </a:p>
                    <a:p>
                      <a:pPr marL="0" marR="0">
                        <a:lnSpc>
                          <a:spcPct val="107000"/>
                        </a:lnSpc>
                        <a:spcBef>
                          <a:spcPts val="0"/>
                        </a:spcBef>
                        <a:spcAft>
                          <a:spcPts val="800"/>
                        </a:spcAft>
                      </a:pPr>
                      <a:endParaRPr lang="en-US" sz="1050" b="0"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367694694"/>
                  </a:ext>
                </a:extLst>
              </a:tr>
              <a:tr h="741502">
                <a:tc>
                  <a:txBody>
                    <a:bodyPr/>
                    <a:lstStyle/>
                    <a:p>
                      <a:pPr marL="0" marR="0">
                        <a:lnSpc>
                          <a:spcPct val="107000"/>
                        </a:lnSpc>
                        <a:spcBef>
                          <a:spcPts val="0"/>
                        </a:spcBef>
                        <a:spcAft>
                          <a:spcPts val="0"/>
                        </a:spcAft>
                      </a:pPr>
                      <a:r>
                        <a:rPr lang="en-US" sz="1050" b="0" dirty="0">
                          <a:latin typeface="Calibri" pitchFamily="34" charset="0"/>
                          <a:ea typeface="Calibri"/>
                          <a:cs typeface="Calibri" pitchFamily="34" charset="0"/>
                        </a:rPr>
                        <a:t>3</a:t>
                      </a:r>
                    </a:p>
                  </a:txBody>
                  <a:tcPr marL="68580" marR="68580" marT="0" marB="0"/>
                </a:tc>
                <a:tc>
                  <a:txBody>
                    <a:bodyPr/>
                    <a:lstStyle/>
                    <a:p>
                      <a:pPr marL="0" marR="0">
                        <a:lnSpc>
                          <a:spcPct val="107000"/>
                        </a:lnSpc>
                        <a:spcBef>
                          <a:spcPts val="0"/>
                        </a:spcBef>
                        <a:spcAft>
                          <a:spcPts val="0"/>
                        </a:spcAft>
                      </a:pPr>
                      <a:r>
                        <a:rPr lang="en-IN" sz="1050" b="0" dirty="0">
                          <a:solidFill>
                            <a:srgbClr val="262626"/>
                          </a:solidFill>
                          <a:latin typeface="Calibri" pitchFamily="34" charset="0"/>
                          <a:ea typeface="Calibri"/>
                          <a:cs typeface="Calibri" pitchFamily="34" charset="0"/>
                        </a:rPr>
                        <a:t>A Novel Method of Indian Penal Code Section Classification for Offence Incident Report</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err="1">
                          <a:solidFill>
                            <a:srgbClr val="262626"/>
                          </a:solidFill>
                          <a:latin typeface="Calibri" pitchFamily="34" charset="0"/>
                          <a:ea typeface="Calibri"/>
                          <a:cs typeface="Calibri" pitchFamily="34" charset="0"/>
                        </a:rPr>
                        <a:t>Ambrish</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Srivastav</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Shaligram</a:t>
                      </a:r>
                      <a:r>
                        <a:rPr lang="en-IN" sz="1050" b="0" dirty="0">
                          <a:solidFill>
                            <a:srgbClr val="262626"/>
                          </a:solidFill>
                          <a:latin typeface="Calibri" pitchFamily="34" charset="0"/>
                          <a:ea typeface="Calibri"/>
                          <a:cs typeface="Calibri" pitchFamily="34" charset="0"/>
                        </a:rPr>
                        <a:t> </a:t>
                      </a:r>
                      <a:r>
                        <a:rPr lang="en-IN" sz="1050" b="0" dirty="0" err="1">
                          <a:solidFill>
                            <a:srgbClr val="262626"/>
                          </a:solidFill>
                          <a:latin typeface="Calibri" pitchFamily="34" charset="0"/>
                          <a:ea typeface="Calibri"/>
                          <a:cs typeface="Calibri" pitchFamily="34" charset="0"/>
                        </a:rPr>
                        <a:t>Prajapat</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US" sz="1050" b="0" dirty="0">
                          <a:latin typeface="Calibri" pitchFamily="34" charset="0"/>
                          <a:ea typeface="Calibri"/>
                          <a:cs typeface="Calibri" pitchFamily="34" charset="0"/>
                        </a:rPr>
                        <a:t>IEEE Access,2023</a:t>
                      </a:r>
                    </a:p>
                  </a:txBody>
                  <a:tcPr marL="68580" marR="68580" marT="0" marB="0"/>
                </a:tc>
                <a:tc>
                  <a:txBody>
                    <a:bodyPr/>
                    <a:lstStyle/>
                    <a:p>
                      <a:pPr marL="0" marR="0">
                        <a:lnSpc>
                          <a:spcPct val="107000"/>
                        </a:lnSpc>
                        <a:spcBef>
                          <a:spcPts val="0"/>
                        </a:spcBef>
                        <a:spcAft>
                          <a:spcPts val="800"/>
                        </a:spcAft>
                      </a:pPr>
                      <a:r>
                        <a:rPr lang="en-IN" sz="1050" b="1" dirty="0">
                          <a:solidFill>
                            <a:srgbClr val="262626"/>
                          </a:solidFill>
                          <a:latin typeface="Calibri" pitchFamily="34" charset="0"/>
                          <a:ea typeface="Calibri"/>
                          <a:cs typeface="Calibri" pitchFamily="34" charset="0"/>
                        </a:rPr>
                        <a:t>This research proposes a novel corpus for the Indian Penal Code (IPC) to enhance text similarity analysis using various algorithms, aiming to improve classification of offences in legal documents through advanced NLP techniques.</a:t>
                      </a:r>
                      <a:endParaRPr lang="en-US" sz="1050" b="1"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1331778013"/>
                  </a:ext>
                </a:extLst>
              </a:tr>
              <a:tr h="591878">
                <a:tc>
                  <a:txBody>
                    <a:bodyPr/>
                    <a:lstStyle/>
                    <a:p>
                      <a:r>
                        <a:rPr lang="en-US" sz="1050" b="0" dirty="0">
                          <a:latin typeface="Calibri" pitchFamily="34" charset="0"/>
                          <a:cs typeface="Calibri" pitchFamily="34" charset="0"/>
                        </a:rPr>
                        <a:t>4</a:t>
                      </a:r>
                    </a:p>
                  </a:txBody>
                  <a:tcPr/>
                </a:tc>
                <a:tc>
                  <a:txBody>
                    <a:bodyPr/>
                    <a:lstStyle/>
                    <a:p>
                      <a:pPr marL="0" marR="0">
                        <a:lnSpc>
                          <a:spcPct val="107000"/>
                        </a:lnSpc>
                        <a:spcBef>
                          <a:spcPts val="0"/>
                        </a:spcBef>
                        <a:spcAft>
                          <a:spcPts val="0"/>
                        </a:spcAft>
                      </a:pPr>
                      <a:r>
                        <a:rPr lang="en-IN" sz="1050" b="0" dirty="0">
                          <a:latin typeface="Calibri" pitchFamily="34" charset="0"/>
                          <a:ea typeface="Calibri"/>
                          <a:cs typeface="Calibri" pitchFamily="34" charset="0"/>
                        </a:rPr>
                        <a:t>A Survey of Text Similarity Approaches</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err="1">
                          <a:latin typeface="Calibri" pitchFamily="34" charset="0"/>
                          <a:ea typeface="Calibri"/>
                          <a:cs typeface="Calibri" pitchFamily="34" charset="0"/>
                        </a:rPr>
                        <a:t>Wael</a:t>
                      </a:r>
                      <a:r>
                        <a:rPr lang="en-IN" sz="1050" b="0" dirty="0">
                          <a:latin typeface="Calibri" pitchFamily="34" charset="0"/>
                          <a:ea typeface="Calibri"/>
                          <a:cs typeface="Calibri" pitchFamily="34" charset="0"/>
                        </a:rPr>
                        <a:t> H. </a:t>
                      </a:r>
                      <a:r>
                        <a:rPr lang="en-IN" sz="1050" b="0" dirty="0" err="1">
                          <a:latin typeface="Calibri" pitchFamily="34" charset="0"/>
                          <a:ea typeface="Calibri"/>
                          <a:cs typeface="Calibri" pitchFamily="34" charset="0"/>
                        </a:rPr>
                        <a:t>Gomaa,Aly</a:t>
                      </a:r>
                      <a:r>
                        <a:rPr lang="en-IN" sz="1050" b="0" dirty="0">
                          <a:latin typeface="Calibri" pitchFamily="34" charset="0"/>
                          <a:ea typeface="Calibri"/>
                          <a:cs typeface="Calibri" pitchFamily="34" charset="0"/>
                        </a:rPr>
                        <a:t> A. </a:t>
                      </a:r>
                      <a:r>
                        <a:rPr lang="en-IN" sz="1050" b="0" dirty="0" err="1">
                          <a:latin typeface="Calibri" pitchFamily="34" charset="0"/>
                          <a:ea typeface="Calibri"/>
                          <a:cs typeface="Calibri" pitchFamily="34" charset="0"/>
                        </a:rPr>
                        <a:t>Fahmy</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0" dirty="0">
                          <a:latin typeface="Calibri" pitchFamily="34" charset="0"/>
                          <a:ea typeface="Calibri"/>
                          <a:cs typeface="Calibri" pitchFamily="34" charset="0"/>
                        </a:rPr>
                        <a:t>International Journal of Computer Applications (0975 – 8887), Volume 68 – No.13, April 2013.</a:t>
                      </a:r>
                      <a:endParaRPr lang="en-US" sz="1050" b="0" dirty="0">
                        <a:latin typeface="Calibri" pitchFamily="34" charset="0"/>
                        <a:ea typeface="Calibri"/>
                        <a:cs typeface="Calibri" pitchFamily="34" charset="0"/>
                      </a:endParaRPr>
                    </a:p>
                  </a:txBody>
                  <a:tcPr marL="68580" marR="68580" marT="0" marB="0"/>
                </a:tc>
                <a:tc>
                  <a:txBody>
                    <a:bodyPr/>
                    <a:lstStyle/>
                    <a:p>
                      <a:pPr marL="0" marR="0">
                        <a:lnSpc>
                          <a:spcPct val="107000"/>
                        </a:lnSpc>
                        <a:spcBef>
                          <a:spcPts val="0"/>
                        </a:spcBef>
                        <a:spcAft>
                          <a:spcPts val="0"/>
                        </a:spcAft>
                      </a:pPr>
                      <a:r>
                        <a:rPr lang="en-IN" sz="1050" b="1" dirty="0">
                          <a:solidFill>
                            <a:srgbClr val="262626"/>
                          </a:solidFill>
                          <a:latin typeface="Calibri" pitchFamily="34" charset="0"/>
                          <a:ea typeface="Calibri"/>
                          <a:cs typeface="Calibri" pitchFamily="34" charset="0"/>
                        </a:rPr>
                        <a:t>This research introduces a two-staged NLP framework for sentiment assessment in Indian Supreme Court judgments. </a:t>
                      </a:r>
                      <a:endParaRPr lang="en-US" sz="1050" b="1" dirty="0">
                        <a:latin typeface="Calibri" pitchFamily="34" charset="0"/>
                        <a:ea typeface="Calibri"/>
                        <a:cs typeface="Calibri" pitchFamily="34" charset="0"/>
                      </a:endParaRPr>
                    </a:p>
                  </a:txBody>
                  <a:tcPr marL="68580" marR="68580" marT="0" marB="0"/>
                </a:tc>
                <a:extLst>
                  <a:ext uri="{0D108BD9-81ED-4DB2-BD59-A6C34878D82A}">
                    <a16:rowId xmlns:a16="http://schemas.microsoft.com/office/drawing/2014/main" val="3914240112"/>
                  </a:ext>
                </a:extLst>
              </a:tr>
            </a:tbl>
          </a:graphicData>
        </a:graphic>
      </p:graphicFrame>
      <p:sp>
        <p:nvSpPr>
          <p:cNvPr id="7" name="Slide Number Placeholder 6"/>
          <p:cNvSpPr>
            <a:spLocks noGrp="1"/>
          </p:cNvSpPr>
          <p:nvPr>
            <p:ph type="sldNum" sz="quarter" idx="12"/>
          </p:nvPr>
        </p:nvSpPr>
        <p:spPr/>
        <p:txBody>
          <a:bodyPr/>
          <a:lstStyle/>
          <a:p>
            <a:fld id="{73313D1A-C5C1-46DD-9AB3-02A8F009D7E1}" type="slidenum">
              <a:rPr lang="en-US" smtClean="0"/>
              <a:pPr/>
              <a:t>11</a:t>
            </a:fld>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References</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457200" y="1200151"/>
            <a:ext cx="8153400" cy="3505199"/>
          </a:xfrm>
        </p:spPr>
        <p:txBody>
          <a:bodyPr>
            <a:normAutofit/>
          </a:bodyPr>
          <a:lstStyle/>
          <a:p>
            <a:pPr>
              <a:lnSpc>
                <a:spcPct val="150000"/>
              </a:lnSpc>
              <a:buFont typeface="+mj-lt"/>
              <a:buAutoNum type="arabicPeriod"/>
            </a:pPr>
            <a:r>
              <a:rPr lang="en-US" sz="1600" dirty="0">
                <a:solidFill>
                  <a:srgbClr val="800000"/>
                </a:solidFill>
                <a:latin typeface="Gill Sans MT" pitchFamily="34" charset="0"/>
                <a:cs typeface="Arial" pitchFamily="34" charset="0"/>
              </a:rPr>
              <a:t>Srivastav, A., &amp; Prajapat, S. (2022). “</a:t>
            </a:r>
            <a:r>
              <a:rPr lang="en-US" sz="1600" b="1" dirty="0">
                <a:solidFill>
                  <a:srgbClr val="800000"/>
                </a:solidFill>
                <a:latin typeface="Gill Sans MT" pitchFamily="34" charset="0"/>
                <a:cs typeface="Arial" pitchFamily="34" charset="0"/>
              </a:rPr>
              <a:t>Text similarity algorithms to determine Indian penal code sections” </a:t>
            </a:r>
            <a:r>
              <a:rPr lang="en-US" sz="1600" dirty="0">
                <a:solidFill>
                  <a:srgbClr val="800000"/>
                </a:solidFill>
                <a:latin typeface="Gill Sans MT" pitchFamily="34" charset="0"/>
                <a:cs typeface="Arial" pitchFamily="34" charset="0"/>
              </a:rPr>
              <a:t>for offence report. International Journal of Artificial Intelligence, 11(1), March 2022</a:t>
            </a:r>
          </a:p>
          <a:p>
            <a:pPr>
              <a:lnSpc>
                <a:spcPct val="150000"/>
              </a:lnSpc>
              <a:buFont typeface="+mj-lt"/>
              <a:buAutoNum type="arabicPeriod"/>
            </a:pPr>
            <a:r>
              <a:rPr lang="en-IN" sz="1600" dirty="0">
                <a:solidFill>
                  <a:srgbClr val="800000"/>
                </a:solidFill>
                <a:latin typeface="Calibri" panose="020F0502020204030204" pitchFamily="34" charset="0"/>
                <a:ea typeface="Calibri" panose="020F0502020204030204" pitchFamily="34" charset="0"/>
                <a:cs typeface="Calibri" panose="020F0502020204030204" pitchFamily="34" charset="0"/>
              </a:rPr>
              <a:t>.J. Gao, H. Ning, Z. Han, L. Kong, and H. Qi, ‘‘</a:t>
            </a:r>
            <a:r>
              <a:rPr lang="en-IN" sz="1600" b="1" dirty="0">
                <a:solidFill>
                  <a:srgbClr val="800000"/>
                </a:solidFill>
                <a:latin typeface="Calibri" panose="020F0502020204030204" pitchFamily="34" charset="0"/>
                <a:ea typeface="Calibri" panose="020F0502020204030204" pitchFamily="34" charset="0"/>
                <a:cs typeface="Calibri" panose="020F0502020204030204" pitchFamily="34" charset="0"/>
              </a:rPr>
              <a:t>Legal text classification model based on text statistical features and deep semantic features</a:t>
            </a:r>
            <a:r>
              <a:rPr lang="en-IN" sz="1600" dirty="0">
                <a:solidFill>
                  <a:srgbClr val="800000"/>
                </a:solidFill>
                <a:latin typeface="Calibri" panose="020F0502020204030204" pitchFamily="34" charset="0"/>
                <a:ea typeface="Calibri" panose="020F0502020204030204" pitchFamily="34" charset="0"/>
                <a:cs typeface="Calibri" panose="020F0502020204030204" pitchFamily="34" charset="0"/>
              </a:rPr>
              <a:t>,’’ in Proc. FIRE, 2020</a:t>
            </a:r>
            <a:endParaRPr lang="en-US" sz="1600" dirty="0">
              <a:solidFill>
                <a:srgbClr val="800000"/>
              </a:solidFill>
              <a:latin typeface="Gill Sans MT" pitchFamily="34" charset="0"/>
              <a:cs typeface="Arial" pitchFamily="34" charset="0"/>
            </a:endParaRPr>
          </a:p>
        </p:txBody>
      </p:sp>
      <p:sp>
        <p:nvSpPr>
          <p:cNvPr id="6" name="Date Placeholder 5"/>
          <p:cNvSpPr>
            <a:spLocks noGrp="1"/>
          </p:cNvSpPr>
          <p:nvPr>
            <p:ph type="dt" sz="half" idx="10"/>
          </p:nvPr>
        </p:nvSpPr>
        <p:spPr/>
        <p:txBody>
          <a:bodyPr/>
          <a:lstStyle/>
          <a:p>
            <a:fld id="{E7E1C055-D8FE-48A8-BA55-9D14BA36AE1D}"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12</a:t>
            </a:fld>
            <a:endParaRPr lang="en-US" dirty="0"/>
          </a:p>
        </p:txBody>
      </p:sp>
      <p:sp>
        <p:nvSpPr>
          <p:cNvPr id="8" name="Footer Placeholder 7"/>
          <p:cNvSpPr>
            <a:spLocks noGrp="1"/>
          </p:cNvSpPr>
          <p:nvPr>
            <p:ph type="ftr" sz="quarter" idx="11"/>
          </p:nvPr>
        </p:nvSpPr>
        <p:spPr/>
        <p:txBody>
          <a:bodyPr/>
          <a:lstStyle/>
          <a:p>
            <a:r>
              <a:rPr lang="en-US" dirty="0"/>
              <a:t>18IT810 – Project Second Review</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ea typeface="Arial" panose="020B0604020202020204"/>
                <a:cs typeface="Arial" panose="020B0604020202020204"/>
                <a:sym typeface="Arial" panose="020B0604020202020204"/>
              </a:rPr>
              <a:t>Overview</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457200" y="1200151"/>
            <a:ext cx="8153400" cy="3505199"/>
          </a:xfrm>
        </p:spPr>
        <p:txBody>
          <a:bodyPr>
            <a:normAutofit fontScale="62500" lnSpcReduction="20000"/>
          </a:bodyPr>
          <a:lstStyle/>
          <a:p>
            <a:pPr lvl="0"/>
            <a:r>
              <a:rPr lang="en-US" sz="4000" dirty="0">
                <a:solidFill>
                  <a:srgbClr val="800000"/>
                </a:solidFill>
                <a:latin typeface="Gill Sans MT" pitchFamily="34" charset="0"/>
                <a:cs typeface="Arial" pitchFamily="34" charset="0"/>
              </a:rPr>
              <a:t>Problem Statement</a:t>
            </a:r>
          </a:p>
          <a:p>
            <a:pPr lvl="0"/>
            <a:r>
              <a:rPr lang="en-US" sz="4000" dirty="0">
                <a:solidFill>
                  <a:srgbClr val="800000"/>
                </a:solidFill>
                <a:latin typeface="Gill Sans MT" pitchFamily="34" charset="0"/>
                <a:cs typeface="Arial" pitchFamily="34" charset="0"/>
              </a:rPr>
              <a:t>Objectives &amp; Constraints</a:t>
            </a:r>
          </a:p>
          <a:p>
            <a:pPr lvl="0"/>
            <a:r>
              <a:rPr lang="en-US" sz="4000" dirty="0">
                <a:solidFill>
                  <a:srgbClr val="800000"/>
                </a:solidFill>
                <a:latin typeface="Gill Sans MT" pitchFamily="34" charset="0"/>
                <a:cs typeface="Arial" pitchFamily="34" charset="0"/>
              </a:rPr>
              <a:t>Review I Comments/ Suggestions</a:t>
            </a:r>
          </a:p>
          <a:p>
            <a:pPr lvl="0"/>
            <a:r>
              <a:rPr lang="en-US" sz="4000" dirty="0">
                <a:solidFill>
                  <a:srgbClr val="800000"/>
                </a:solidFill>
                <a:latin typeface="Gill Sans MT" pitchFamily="34" charset="0"/>
                <a:cs typeface="Arial" pitchFamily="34" charset="0"/>
              </a:rPr>
              <a:t>System Design/ Diagram/ Flowchart</a:t>
            </a:r>
          </a:p>
          <a:p>
            <a:pPr lvl="0"/>
            <a:r>
              <a:rPr lang="en-US" sz="4000" dirty="0">
                <a:solidFill>
                  <a:srgbClr val="800000"/>
                </a:solidFill>
                <a:latin typeface="Gill Sans MT" pitchFamily="34" charset="0"/>
                <a:cs typeface="Arial" pitchFamily="34" charset="0"/>
              </a:rPr>
              <a:t>Methodologies to solve the problem</a:t>
            </a:r>
          </a:p>
          <a:p>
            <a:r>
              <a:rPr lang="en-US" sz="4000" dirty="0">
                <a:solidFill>
                  <a:srgbClr val="800000"/>
                </a:solidFill>
                <a:latin typeface="Gill Sans MT" pitchFamily="34" charset="0"/>
                <a:cs typeface="Arial" pitchFamily="34" charset="0"/>
              </a:rPr>
              <a:t>System Specifications</a:t>
            </a:r>
          </a:p>
          <a:p>
            <a:pPr lvl="0"/>
            <a:r>
              <a:rPr lang="en-US" sz="4000" dirty="0">
                <a:solidFill>
                  <a:srgbClr val="800000"/>
                </a:solidFill>
                <a:latin typeface="Gill Sans MT" pitchFamily="34" charset="0"/>
                <a:cs typeface="Arial" pitchFamily="34" charset="0"/>
              </a:rPr>
              <a:t>Implementation/ Intermediate Results</a:t>
            </a:r>
          </a:p>
          <a:p>
            <a:r>
              <a:rPr lang="en-US" sz="4000" dirty="0">
                <a:solidFill>
                  <a:srgbClr val="800000"/>
                </a:solidFill>
                <a:latin typeface="Gill Sans MT" pitchFamily="34" charset="0"/>
                <a:cs typeface="Arial" pitchFamily="34" charset="0"/>
              </a:rPr>
              <a:t>Journal/ Conference identified for publications</a:t>
            </a:r>
          </a:p>
          <a:p>
            <a:pPr lvl="0"/>
            <a:r>
              <a:rPr lang="en-US" sz="4000" dirty="0">
                <a:solidFill>
                  <a:srgbClr val="800000"/>
                </a:solidFill>
                <a:latin typeface="Gill Sans MT" pitchFamily="34" charset="0"/>
                <a:cs typeface="Arial" pitchFamily="34" charset="0"/>
              </a:rPr>
              <a:t>References</a:t>
            </a:r>
          </a:p>
        </p:txBody>
      </p:sp>
      <p:sp>
        <p:nvSpPr>
          <p:cNvPr id="6" name="Date Placeholder 5"/>
          <p:cNvSpPr>
            <a:spLocks noGrp="1"/>
          </p:cNvSpPr>
          <p:nvPr>
            <p:ph type="dt" sz="half" idx="10"/>
          </p:nvPr>
        </p:nvSpPr>
        <p:spPr/>
        <p:txBody>
          <a:bodyPr/>
          <a:lstStyle/>
          <a:p>
            <a:fld id="{2255A960-E346-474C-83FD-B568FB9468C9}"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2</a:t>
            </a:fld>
            <a:endParaRPr lang="en-US" dirty="0"/>
          </a:p>
        </p:txBody>
      </p:sp>
      <p:sp>
        <p:nvSpPr>
          <p:cNvPr id="8" name="Footer Placeholder 7"/>
          <p:cNvSpPr>
            <a:spLocks noGrp="1"/>
          </p:cNvSpPr>
          <p:nvPr>
            <p:ph type="ftr" sz="quarter" idx="11"/>
          </p:nvPr>
        </p:nvSpPr>
        <p:spPr/>
        <p:txBody>
          <a:bodyPr/>
          <a:lstStyle/>
          <a:p>
            <a:r>
              <a:rPr lang="en-US" dirty="0"/>
              <a:t>18IT810 – Project Second Review</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Problem Statement &amp; Description</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561975" y="3105150"/>
            <a:ext cx="8353424" cy="1295400"/>
          </a:xfrm>
          <a:ln>
            <a:solidFill>
              <a:schemeClr val="tx1"/>
            </a:solidFill>
          </a:ln>
        </p:spPr>
        <p:txBody>
          <a:bodyPr>
            <a:noAutofit/>
          </a:bodyPr>
          <a:lstStyle/>
          <a:p>
            <a:pPr marL="0" indent="0">
              <a:lnSpc>
                <a:spcPct val="120000"/>
              </a:lnSpc>
              <a:buNone/>
            </a:pPr>
            <a:r>
              <a:rPr lang="en-US" sz="1100" b="1" dirty="0"/>
              <a:t>Solution:</a:t>
            </a:r>
          </a:p>
          <a:p>
            <a:pPr>
              <a:lnSpc>
                <a:spcPct val="120000"/>
              </a:lnSpc>
            </a:pPr>
            <a:r>
              <a:rPr lang="en-US" sz="1300" dirty="0"/>
              <a:t>An </a:t>
            </a:r>
            <a:r>
              <a:rPr lang="en-US" sz="1300" b="1" dirty="0"/>
              <a:t>API </a:t>
            </a:r>
            <a:r>
              <a:rPr lang="en-US" sz="1300" dirty="0"/>
              <a:t>End-Point that can quickly provide the relevant legal information (sections and acts) when officers input the incident details. This app would rely on a large legal database and ensure that each FIR is filed with the appropriate legal foundation, thereby reducing the likelihood of errors and improving the integrity of the investigation.</a:t>
            </a:r>
          </a:p>
          <a:p>
            <a:pPr>
              <a:lnSpc>
                <a:spcPct val="120000"/>
              </a:lnSpc>
            </a:pPr>
            <a:endParaRPr lang="en-US" sz="1100" dirty="0">
              <a:solidFill>
                <a:srgbClr val="800000"/>
              </a:solidFill>
              <a:latin typeface="Gill Sans MT" pitchFamily="34" charset="0"/>
              <a:cs typeface="Arial" pitchFamily="34" charset="0"/>
            </a:endParaRPr>
          </a:p>
        </p:txBody>
      </p:sp>
      <p:sp>
        <p:nvSpPr>
          <p:cNvPr id="6" name="Date Placeholder 5"/>
          <p:cNvSpPr>
            <a:spLocks noGrp="1"/>
          </p:cNvSpPr>
          <p:nvPr>
            <p:ph type="dt" sz="half" idx="10"/>
          </p:nvPr>
        </p:nvSpPr>
        <p:spPr/>
        <p:txBody>
          <a:bodyPr/>
          <a:lstStyle/>
          <a:p>
            <a:fld id="{A92210DB-7A0F-4F54-A771-A397819032B6}"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3</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2" name="TextBox 1"/>
          <p:cNvSpPr txBox="1"/>
          <p:nvPr/>
        </p:nvSpPr>
        <p:spPr>
          <a:xfrm>
            <a:off x="533400" y="1352550"/>
            <a:ext cx="4038600" cy="1532727"/>
          </a:xfrm>
          <a:prstGeom prst="rect">
            <a:avLst/>
          </a:prstGeom>
          <a:noFill/>
          <a:ln>
            <a:solidFill>
              <a:schemeClr val="tx1"/>
            </a:solidFill>
          </a:ln>
        </p:spPr>
        <p:txBody>
          <a:bodyPr wrap="square" rtlCol="0">
            <a:spAutoFit/>
          </a:bodyPr>
          <a:lstStyle/>
          <a:p>
            <a:pPr lvl="0">
              <a:spcBef>
                <a:spcPct val="20000"/>
              </a:spcBef>
            </a:pPr>
            <a:r>
              <a:rPr lang="en-US" sz="1300" b="1" dirty="0">
                <a:solidFill>
                  <a:prstClr val="black"/>
                </a:solidFill>
              </a:rPr>
              <a:t>Background:</a:t>
            </a:r>
          </a:p>
          <a:p>
            <a:pPr marL="342900" lvl="0" indent="-342900">
              <a:spcBef>
                <a:spcPct val="20000"/>
              </a:spcBef>
              <a:buFont typeface="Arial" pitchFamily="34" charset="0"/>
              <a:buChar char="•"/>
            </a:pPr>
            <a:r>
              <a:rPr lang="en-US" sz="1300" dirty="0">
                <a:solidFill>
                  <a:prstClr val="black"/>
                </a:solidFill>
              </a:rPr>
              <a:t>Due to limited access to legal experts at police stations, law enforcement personnel often lack the knowledge to accurately apply legal sections and acts when drafting FIRs. These errors can result in delayed or flawed investigations, which ultimately impact justice.</a:t>
            </a:r>
            <a:endParaRPr lang="en-IN" sz="1300" dirty="0"/>
          </a:p>
        </p:txBody>
      </p:sp>
      <p:sp>
        <p:nvSpPr>
          <p:cNvPr id="3" name="TextBox 2"/>
          <p:cNvSpPr txBox="1"/>
          <p:nvPr/>
        </p:nvSpPr>
        <p:spPr>
          <a:xfrm>
            <a:off x="4695824" y="1362075"/>
            <a:ext cx="4219575" cy="1532727"/>
          </a:xfrm>
          <a:prstGeom prst="rect">
            <a:avLst/>
          </a:prstGeom>
          <a:noFill/>
          <a:ln>
            <a:solidFill>
              <a:schemeClr val="tx1"/>
            </a:solidFill>
          </a:ln>
        </p:spPr>
        <p:txBody>
          <a:bodyPr wrap="square" rtlCol="0">
            <a:spAutoFit/>
          </a:bodyPr>
          <a:lstStyle/>
          <a:p>
            <a:pPr lvl="0">
              <a:spcBef>
                <a:spcPct val="20000"/>
              </a:spcBef>
            </a:pPr>
            <a:r>
              <a:rPr lang="en-US" sz="1300" b="1" dirty="0">
                <a:solidFill>
                  <a:prstClr val="black"/>
                </a:solidFill>
              </a:rPr>
              <a:t>Problem:</a:t>
            </a:r>
          </a:p>
          <a:p>
            <a:pPr marL="342900" lvl="0" indent="-342900">
              <a:spcBef>
                <a:spcPct val="20000"/>
              </a:spcBef>
              <a:buFont typeface="Arial" pitchFamily="34" charset="0"/>
              <a:buChar char="•"/>
            </a:pPr>
            <a:r>
              <a:rPr lang="en-US" sz="1300" dirty="0">
                <a:solidFill>
                  <a:prstClr val="black"/>
                </a:solidFill>
              </a:rPr>
              <a:t>The main challenge is that police officers, who may not be well-versed in legal details, make mistakes in identifying the right sections or laws to apply in the FIR, leading to incorrect processing of complaints. This can cause legal loopholes that may affect the overall investigation.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78925"/>
            <a:ext cx="7467600" cy="857250"/>
          </a:xfrm>
        </p:spPr>
        <p:txBody>
          <a:bodyPr>
            <a:normAutofit/>
          </a:bodyPr>
          <a:lstStyle/>
          <a:p>
            <a:r>
              <a:rPr lang="en-US" dirty="0">
                <a:solidFill>
                  <a:srgbClr val="002060"/>
                </a:solidFill>
                <a:latin typeface="Gill Sans MT" pitchFamily="34" charset="0"/>
                <a:cs typeface="Arial" panose="020B0604020202020204"/>
                <a:sym typeface="Arial" panose="020B0604020202020204"/>
              </a:rPr>
              <a:t>Objectives and Constraints</a:t>
            </a:r>
            <a:endParaRPr lang="en-US" dirty="0">
              <a:solidFill>
                <a:srgbClr val="002060"/>
              </a:solidFill>
              <a:latin typeface="Gill Sans MT" pitchFamily="34" charset="0"/>
            </a:endParaRPr>
          </a:p>
        </p:txBody>
      </p:sp>
      <p:sp>
        <p:nvSpPr>
          <p:cNvPr id="5" name="Content Placeholder 4"/>
          <p:cNvSpPr>
            <a:spLocks noGrp="1"/>
          </p:cNvSpPr>
          <p:nvPr>
            <p:ph idx="1"/>
          </p:nvPr>
        </p:nvSpPr>
        <p:spPr>
          <a:xfrm>
            <a:off x="685800" y="1123949"/>
            <a:ext cx="3962400" cy="3505201"/>
          </a:xfrm>
          <a:ln>
            <a:solidFill>
              <a:schemeClr val="tx1"/>
            </a:solidFill>
          </a:ln>
        </p:spPr>
        <p:txBody>
          <a:bodyPr>
            <a:normAutofit fontScale="47500" lnSpcReduction="20000"/>
          </a:bodyPr>
          <a:lstStyle/>
          <a:p>
            <a:pPr>
              <a:lnSpc>
                <a:spcPct val="150000"/>
              </a:lnSpc>
            </a:pPr>
            <a:r>
              <a:rPr lang="en-US" sz="1800" dirty="0">
                <a:ea typeface="Calibri" panose="020F0502020204030204" pitchFamily="34" charset="0"/>
                <a:cs typeface="Calibri" panose="020F0502020204030204" pitchFamily="34" charset="0"/>
              </a:rPr>
              <a:t>To develop an </a:t>
            </a:r>
            <a:r>
              <a:rPr lang="en-US" sz="1800" b="1" dirty="0">
                <a:ea typeface="Calibri" panose="020F0502020204030204" pitchFamily="34" charset="0"/>
                <a:cs typeface="Calibri" panose="020F0502020204030204" pitchFamily="34" charset="0"/>
              </a:rPr>
              <a:t>API endpoint</a:t>
            </a:r>
            <a:r>
              <a:rPr lang="en-US" sz="1800" dirty="0">
                <a:ea typeface="Calibri" panose="020F0502020204030204" pitchFamily="34" charset="0"/>
                <a:cs typeface="Calibri" panose="020F0502020204030204" pitchFamily="34" charset="0"/>
              </a:rPr>
              <a:t> that efficiently processes </a:t>
            </a:r>
            <a:r>
              <a:rPr lang="en-US" sz="1800" b="1" dirty="0">
                <a:ea typeface="Calibri" panose="020F0502020204030204" pitchFamily="34" charset="0"/>
                <a:cs typeface="Calibri" panose="020F0502020204030204" pitchFamily="34" charset="0"/>
              </a:rPr>
              <a:t>complaints</a:t>
            </a:r>
            <a:r>
              <a:rPr lang="en-US" sz="1800" dirty="0">
                <a:ea typeface="Calibri" panose="020F0502020204030204" pitchFamily="34" charset="0"/>
                <a:cs typeface="Calibri" panose="020F0502020204030204" pitchFamily="34" charset="0"/>
              </a:rPr>
              <a:t> or </a:t>
            </a:r>
            <a:r>
              <a:rPr lang="en-US" sz="1800" b="1" dirty="0">
                <a:ea typeface="Calibri" panose="020F0502020204030204" pitchFamily="34" charset="0"/>
                <a:cs typeface="Calibri" panose="020F0502020204030204" pitchFamily="34" charset="0"/>
              </a:rPr>
              <a:t>text inputs</a:t>
            </a:r>
            <a:r>
              <a:rPr lang="en-US" sz="1800" dirty="0">
                <a:ea typeface="Calibri" panose="020F0502020204030204" pitchFamily="34" charset="0"/>
                <a:cs typeface="Calibri" panose="020F0502020204030204" pitchFamily="34" charset="0"/>
              </a:rPr>
              <a:t> and accurately returns relevant </a:t>
            </a:r>
            <a:r>
              <a:rPr lang="en-US" sz="1800" b="1" dirty="0">
                <a:ea typeface="Calibri" panose="020F0502020204030204" pitchFamily="34" charset="0"/>
                <a:cs typeface="Calibri" panose="020F0502020204030204" pitchFamily="34" charset="0"/>
              </a:rPr>
              <a:t>IPC sections</a:t>
            </a:r>
            <a:r>
              <a:rPr lang="en-US" sz="1800" dirty="0">
                <a:ea typeface="Calibri" panose="020F0502020204030204" pitchFamily="34" charset="0"/>
                <a:cs typeface="Calibri" panose="020F0502020204030204" pitchFamily="34" charset="0"/>
              </a:rPr>
              <a:t>, legal acts, and case laws, thereby enhancing the </a:t>
            </a:r>
            <a:r>
              <a:rPr lang="en-US" sz="1800" b="1" dirty="0">
                <a:ea typeface="Calibri" panose="020F0502020204030204" pitchFamily="34" charset="0"/>
                <a:cs typeface="Calibri" panose="020F0502020204030204" pitchFamily="34" charset="0"/>
              </a:rPr>
              <a:t>speed</a:t>
            </a:r>
            <a:r>
              <a:rPr lang="en-US" sz="1800" dirty="0">
                <a:ea typeface="Calibri" panose="020F0502020204030204" pitchFamily="34" charset="0"/>
                <a:cs typeface="Calibri" panose="020F0502020204030204" pitchFamily="34" charset="0"/>
              </a:rPr>
              <a:t> and </a:t>
            </a:r>
            <a:r>
              <a:rPr lang="en-US" sz="1800" b="1" dirty="0">
                <a:ea typeface="Calibri" panose="020F0502020204030204" pitchFamily="34" charset="0"/>
                <a:cs typeface="Calibri" panose="020F0502020204030204" pitchFamily="34" charset="0"/>
              </a:rPr>
              <a:t>effectiveness</a:t>
            </a:r>
            <a:r>
              <a:rPr lang="en-US" sz="1800" dirty="0">
                <a:ea typeface="Calibri" panose="020F0502020204030204" pitchFamily="34" charset="0"/>
                <a:cs typeface="Calibri" panose="020F0502020204030204" pitchFamily="34" charset="0"/>
              </a:rPr>
              <a:t> of FIR filing.</a:t>
            </a:r>
          </a:p>
          <a:p>
            <a:pPr marL="0" indent="0">
              <a:lnSpc>
                <a:spcPct val="150000"/>
              </a:lnSpc>
              <a:buNone/>
            </a:pPr>
            <a:endParaRPr lang="en-US" sz="1800" dirty="0">
              <a:ea typeface="Calibri" panose="020F0502020204030204" pitchFamily="34" charset="0"/>
              <a:cs typeface="Calibri" panose="020F0502020204030204" pitchFamily="34" charset="0"/>
            </a:endParaRPr>
          </a:p>
          <a:p>
            <a:pPr>
              <a:lnSpc>
                <a:spcPct val="150000"/>
              </a:lnSpc>
            </a:pPr>
            <a:r>
              <a:rPr lang="en-US" sz="1800" dirty="0">
                <a:ea typeface="Calibri" panose="020F0502020204030204" pitchFamily="34" charset="0"/>
                <a:cs typeface="Calibri" panose="020F0502020204030204" pitchFamily="34" charset="0"/>
              </a:rPr>
              <a:t>To implement </a:t>
            </a:r>
            <a:r>
              <a:rPr lang="en-US" sz="1800" b="1" dirty="0">
                <a:ea typeface="Calibri" panose="020F0502020204030204" pitchFamily="34" charset="0"/>
                <a:cs typeface="Calibri" panose="020F0502020204030204" pitchFamily="34" charset="0"/>
              </a:rPr>
              <a:t>bilingual functionality</a:t>
            </a:r>
            <a:r>
              <a:rPr lang="en-US" sz="1800" dirty="0">
                <a:ea typeface="Calibri" panose="020F0502020204030204" pitchFamily="34" charset="0"/>
                <a:cs typeface="Calibri" panose="020F0502020204030204" pitchFamily="34" charset="0"/>
              </a:rPr>
              <a:t> in both </a:t>
            </a:r>
            <a:r>
              <a:rPr lang="en-US" sz="1800" b="1" dirty="0">
                <a:ea typeface="Calibri" panose="020F0502020204030204" pitchFamily="34" charset="0"/>
                <a:cs typeface="Calibri" panose="020F0502020204030204" pitchFamily="34" charset="0"/>
              </a:rPr>
              <a:t>Tamil</a:t>
            </a:r>
            <a:r>
              <a:rPr lang="en-US" sz="1800" dirty="0">
                <a:ea typeface="Calibri" panose="020F0502020204030204" pitchFamily="34" charset="0"/>
                <a:cs typeface="Calibri" panose="020F0502020204030204" pitchFamily="34" charset="0"/>
              </a:rPr>
              <a:t> and </a:t>
            </a:r>
            <a:r>
              <a:rPr lang="en-US" sz="1800" b="1" dirty="0">
                <a:ea typeface="Calibri" panose="020F0502020204030204" pitchFamily="34" charset="0"/>
                <a:cs typeface="Calibri" panose="020F0502020204030204" pitchFamily="34" charset="0"/>
              </a:rPr>
              <a:t>English</a:t>
            </a:r>
            <a:r>
              <a:rPr lang="en-US" sz="1800" dirty="0">
                <a:ea typeface="Calibri" panose="020F0502020204030204" pitchFamily="34" charset="0"/>
                <a:cs typeface="Calibri" panose="020F0502020204030204" pitchFamily="34" charset="0"/>
              </a:rPr>
              <a:t>, ensuring greater </a:t>
            </a:r>
            <a:r>
              <a:rPr lang="en-US" sz="1800" b="1" dirty="0">
                <a:ea typeface="Calibri" panose="020F0502020204030204" pitchFamily="34" charset="0"/>
                <a:cs typeface="Calibri" panose="020F0502020204030204" pitchFamily="34" charset="0"/>
              </a:rPr>
              <a:t>accessibility</a:t>
            </a:r>
            <a:r>
              <a:rPr lang="en-US" sz="1800" dirty="0">
                <a:ea typeface="Calibri" panose="020F0502020204030204" pitchFamily="34" charset="0"/>
                <a:cs typeface="Calibri" panose="020F0502020204030204" pitchFamily="34" charset="0"/>
              </a:rPr>
              <a:t> and </a:t>
            </a:r>
            <a:r>
              <a:rPr lang="en-US" sz="1800" b="1" dirty="0">
                <a:ea typeface="Calibri" panose="020F0502020204030204" pitchFamily="34" charset="0"/>
                <a:cs typeface="Calibri" panose="020F0502020204030204" pitchFamily="34" charset="0"/>
              </a:rPr>
              <a:t>ease of use</a:t>
            </a:r>
            <a:r>
              <a:rPr lang="en-US" sz="1800" dirty="0">
                <a:ea typeface="Calibri" panose="020F0502020204030204" pitchFamily="34" charset="0"/>
                <a:cs typeface="Calibri" panose="020F0502020204030204" pitchFamily="34" charset="0"/>
              </a:rPr>
              <a:t> for police personnel across diverse linguistic regions.</a:t>
            </a:r>
          </a:p>
          <a:p>
            <a:pPr marL="0" indent="0">
              <a:lnSpc>
                <a:spcPct val="150000"/>
              </a:lnSpc>
              <a:buNone/>
            </a:pPr>
            <a:endParaRPr lang="en-US" sz="1800" dirty="0">
              <a:ea typeface="Calibri" panose="020F0502020204030204" pitchFamily="34" charset="0"/>
              <a:cs typeface="Calibri" panose="020F0502020204030204" pitchFamily="34" charset="0"/>
            </a:endParaRPr>
          </a:p>
          <a:p>
            <a:pPr>
              <a:lnSpc>
                <a:spcPct val="150000"/>
              </a:lnSpc>
            </a:pPr>
            <a:r>
              <a:rPr lang="en-US" sz="1800" dirty="0">
                <a:ea typeface="Calibri" panose="020F0502020204030204" pitchFamily="34" charset="0"/>
                <a:cs typeface="Calibri" panose="020F0502020204030204" pitchFamily="34" charset="0"/>
              </a:rPr>
              <a:t>To significantly improve the </a:t>
            </a:r>
            <a:r>
              <a:rPr lang="en-US" sz="1800" b="1" dirty="0">
                <a:ea typeface="Calibri" panose="020F0502020204030204" pitchFamily="34" charset="0"/>
                <a:cs typeface="Calibri" panose="020F0502020204030204" pitchFamily="34" charset="0"/>
              </a:rPr>
              <a:t>accuracy</a:t>
            </a:r>
            <a:r>
              <a:rPr lang="en-US" sz="1800" dirty="0">
                <a:ea typeface="Calibri" panose="020F0502020204030204" pitchFamily="34" charset="0"/>
                <a:cs typeface="Calibri" panose="020F0502020204030204" pitchFamily="34" charset="0"/>
              </a:rPr>
              <a:t> of the existing model and optimize the </a:t>
            </a:r>
            <a:r>
              <a:rPr lang="en-US" sz="1800" b="1" dirty="0">
                <a:ea typeface="Calibri" panose="020F0502020204030204" pitchFamily="34" charset="0"/>
                <a:cs typeface="Calibri" panose="020F0502020204030204" pitchFamily="34" charset="0"/>
              </a:rPr>
              <a:t>system architecture</a:t>
            </a:r>
            <a:r>
              <a:rPr lang="en-US" sz="1800" dirty="0">
                <a:ea typeface="Calibri" panose="020F0502020204030204" pitchFamily="34" charset="0"/>
                <a:cs typeface="Calibri" panose="020F0502020204030204" pitchFamily="34" charset="0"/>
              </a:rPr>
              <a:t> through the integration of </a:t>
            </a:r>
            <a:r>
              <a:rPr lang="en-US" sz="1800" b="1" dirty="0">
                <a:ea typeface="Calibri" panose="020F0502020204030204" pitchFamily="34" charset="0"/>
                <a:cs typeface="Calibri" panose="020F0502020204030204" pitchFamily="34" charset="0"/>
              </a:rPr>
              <a:t>Natural Language Processing techniques</a:t>
            </a:r>
            <a:r>
              <a:rPr lang="en-US" sz="1800" dirty="0">
                <a:ea typeface="Calibri" panose="020F0502020204030204" pitchFamily="34" charset="0"/>
                <a:cs typeface="Calibri" panose="020F0502020204030204" pitchFamily="34" charset="0"/>
              </a:rPr>
              <a:t>, delivering more </a:t>
            </a:r>
            <a:r>
              <a:rPr lang="en-US" sz="1800" b="1" dirty="0">
                <a:ea typeface="Calibri" panose="020F0502020204030204" pitchFamily="34" charset="0"/>
                <a:cs typeface="Calibri" panose="020F0502020204030204" pitchFamily="34" charset="0"/>
              </a:rPr>
              <a:t>precise</a:t>
            </a:r>
            <a:r>
              <a:rPr lang="en-US" sz="1800" dirty="0">
                <a:ea typeface="Calibri" panose="020F0502020204030204" pitchFamily="34" charset="0"/>
                <a:cs typeface="Calibri" panose="020F0502020204030204" pitchFamily="34" charset="0"/>
              </a:rPr>
              <a:t> and </a:t>
            </a:r>
            <a:r>
              <a:rPr lang="en-US" sz="1800" b="1" dirty="0">
                <a:ea typeface="Calibri" panose="020F0502020204030204" pitchFamily="34" charset="0"/>
                <a:cs typeface="Calibri" panose="020F0502020204030204" pitchFamily="34" charset="0"/>
              </a:rPr>
              <a:t>reliable</a:t>
            </a:r>
            <a:r>
              <a:rPr lang="en-US" sz="1800" dirty="0">
                <a:ea typeface="Calibri" panose="020F0502020204030204" pitchFamily="34" charset="0"/>
                <a:cs typeface="Calibri" panose="020F0502020204030204" pitchFamily="34" charset="0"/>
              </a:rPr>
              <a:t> legal recommendations. </a:t>
            </a:r>
          </a:p>
          <a:p>
            <a:pPr>
              <a:lnSpc>
                <a:spcPct val="150000"/>
              </a:lnSpc>
            </a:pPr>
            <a:endParaRPr lang="en-US" sz="1800" dirty="0">
              <a:ea typeface="Calibri" panose="020F0502020204030204" pitchFamily="34" charset="0"/>
              <a:cs typeface="Calibri" panose="020F0502020204030204" pitchFamily="34" charset="0"/>
            </a:endParaRPr>
          </a:p>
          <a:p>
            <a:pPr>
              <a:lnSpc>
                <a:spcPct val="150000"/>
              </a:lnSpc>
            </a:pPr>
            <a:r>
              <a:rPr lang="en-US" sz="1800" dirty="0">
                <a:ea typeface="Calibri" panose="020F0502020204030204" pitchFamily="34" charset="0"/>
                <a:cs typeface="Calibri" panose="020F0502020204030204" pitchFamily="34" charset="0"/>
              </a:rPr>
              <a:t>To enhance </a:t>
            </a:r>
            <a:r>
              <a:rPr lang="en-US" sz="1800" b="1" dirty="0">
                <a:ea typeface="Calibri" panose="020F0502020204030204" pitchFamily="34" charset="0"/>
                <a:cs typeface="Calibri" panose="020F0502020204030204" pitchFamily="34" charset="0"/>
              </a:rPr>
              <a:t>legal knowledge accessibility</a:t>
            </a:r>
            <a:r>
              <a:rPr lang="en-US" sz="1800" dirty="0">
                <a:ea typeface="Calibri" panose="020F0502020204030204" pitchFamily="34" charset="0"/>
                <a:cs typeface="Calibri" panose="020F0502020204030204" pitchFamily="34" charset="0"/>
              </a:rPr>
              <a:t> within police stations, particularly in regions with </a:t>
            </a:r>
            <a:r>
              <a:rPr lang="en-US" sz="1800" b="1" dirty="0">
                <a:ea typeface="Calibri" panose="020F0502020204030204" pitchFamily="34" charset="0"/>
                <a:cs typeface="Calibri" panose="020F0502020204030204" pitchFamily="34" charset="0"/>
              </a:rPr>
              <a:t>limited legal expertise</a:t>
            </a:r>
            <a:r>
              <a:rPr lang="en-US" sz="1800" dirty="0">
                <a:ea typeface="Calibri" panose="020F0502020204030204" pitchFamily="34" charset="0"/>
                <a:cs typeface="Calibri" panose="020F0502020204030204" pitchFamily="34" charset="0"/>
              </a:rPr>
              <a:t>, by providing access to everyone in requirement of legal assistance on FIR Drafting.</a:t>
            </a:r>
          </a:p>
          <a:p>
            <a:pPr>
              <a:buNone/>
            </a:pPr>
            <a:endParaRPr lang="en-US" sz="1000" b="1" dirty="0"/>
          </a:p>
          <a:p>
            <a:pPr>
              <a:buNone/>
            </a:pPr>
            <a:endParaRPr lang="en-US" sz="1000" b="1" dirty="0"/>
          </a:p>
          <a:p>
            <a:pPr>
              <a:lnSpc>
                <a:spcPct val="150000"/>
              </a:lnSpc>
            </a:pPr>
            <a:endParaRPr lang="en-US" sz="1800" dirty="0">
              <a:ea typeface="Calibri" panose="020F0502020204030204" pitchFamily="34" charset="0"/>
              <a:cs typeface="Calibri" panose="020F0502020204030204" pitchFamily="34" charset="0"/>
            </a:endParaRPr>
          </a:p>
          <a:p>
            <a:pPr>
              <a:lnSpc>
                <a:spcPct val="150000"/>
              </a:lnSpc>
            </a:pPr>
            <a:endParaRPr lang="en-US" sz="900" dirty="0"/>
          </a:p>
        </p:txBody>
      </p:sp>
      <p:sp>
        <p:nvSpPr>
          <p:cNvPr id="6" name="Date Placeholder 5"/>
          <p:cNvSpPr>
            <a:spLocks noGrp="1"/>
          </p:cNvSpPr>
          <p:nvPr>
            <p:ph type="dt" sz="half" idx="10"/>
          </p:nvPr>
        </p:nvSpPr>
        <p:spPr/>
        <p:txBody>
          <a:bodyPr/>
          <a:lstStyle/>
          <a:p>
            <a:fld id="{BE4F8757-4ABB-42CF-83EA-17B49E8A5053}"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4</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3" name="TextBox 2">
            <a:extLst>
              <a:ext uri="{FF2B5EF4-FFF2-40B4-BE49-F238E27FC236}">
                <a16:creationId xmlns:a16="http://schemas.microsoft.com/office/drawing/2014/main" id="{1960D2AA-E7A3-4C56-E41B-5432B579BA3B}"/>
              </a:ext>
            </a:extLst>
          </p:cNvPr>
          <p:cNvSpPr txBox="1"/>
          <p:nvPr/>
        </p:nvSpPr>
        <p:spPr>
          <a:xfrm>
            <a:off x="5105400" y="1581150"/>
            <a:ext cx="3505200" cy="2298001"/>
          </a:xfrm>
          <a:prstGeom prst="rect">
            <a:avLst/>
          </a:prstGeom>
          <a:noFill/>
          <a:ln>
            <a:solidFill>
              <a:schemeClr val="tx1"/>
            </a:solidFill>
          </a:ln>
        </p:spPr>
        <p:txBody>
          <a:bodyPr wrap="square">
            <a:spAutoFit/>
          </a:bodyPr>
          <a:lstStyle/>
          <a:p>
            <a:pPr>
              <a:buNone/>
            </a:pPr>
            <a:r>
              <a:rPr lang="en-US" sz="1000" b="1" dirty="0"/>
              <a:t>Constraints:</a:t>
            </a:r>
          </a:p>
          <a:p>
            <a:pPr marL="628650" lvl="1" indent="-171450">
              <a:lnSpc>
                <a:spcPct val="150000"/>
              </a:lnSpc>
              <a:buFont typeface="Arial" panose="020B0604020202020204" pitchFamily="34" charset="0"/>
              <a:buChar char="•"/>
            </a:pPr>
            <a:r>
              <a:rPr lang="en-US" sz="900" b="1" dirty="0"/>
              <a:t> Data Availability &amp; Annotation</a:t>
            </a:r>
            <a:r>
              <a:rPr lang="en-US" sz="900" dirty="0"/>
              <a:t> :Legal text datasets are scarce &amp; require expert annotation.</a:t>
            </a:r>
          </a:p>
          <a:p>
            <a:pPr lvl="1">
              <a:lnSpc>
                <a:spcPct val="150000"/>
              </a:lnSpc>
            </a:pPr>
            <a:endParaRPr lang="en-US" sz="900" dirty="0"/>
          </a:p>
          <a:p>
            <a:pPr marL="628650" lvl="1" indent="-171450">
              <a:lnSpc>
                <a:spcPct val="150000"/>
              </a:lnSpc>
              <a:buFont typeface="Arial" panose="020B0604020202020204" pitchFamily="34" charset="0"/>
              <a:buChar char="•"/>
            </a:pPr>
            <a:r>
              <a:rPr lang="en-US" sz="900" dirty="0"/>
              <a:t>  </a:t>
            </a:r>
            <a:r>
              <a:rPr lang="en-US" sz="900" b="1" dirty="0"/>
              <a:t>Multilingual NLP Challenges (Tamil &amp; English): </a:t>
            </a:r>
            <a:r>
              <a:rPr lang="en-US" sz="900" dirty="0"/>
              <a:t>Tamil NLP has </a:t>
            </a:r>
            <a:r>
              <a:rPr lang="en-US" sz="900" b="1" dirty="0"/>
              <a:t>limited pre-trained models &amp; datasets</a:t>
            </a:r>
            <a:r>
              <a:rPr lang="en-US" sz="900" dirty="0"/>
              <a:t> compared to English.</a:t>
            </a:r>
          </a:p>
          <a:p>
            <a:pPr lvl="1">
              <a:lnSpc>
                <a:spcPct val="150000"/>
              </a:lnSpc>
            </a:pPr>
            <a:endParaRPr lang="en-US" sz="900" dirty="0"/>
          </a:p>
          <a:p>
            <a:pPr marL="628650" lvl="1" indent="-171450">
              <a:lnSpc>
                <a:spcPct val="150000"/>
              </a:lnSpc>
              <a:buFont typeface="Arial" panose="020B0604020202020204" pitchFamily="34" charset="0"/>
              <a:buChar char="•"/>
            </a:pPr>
            <a:r>
              <a:rPr lang="en-US" sz="900" dirty="0"/>
              <a:t> </a:t>
            </a:r>
            <a:r>
              <a:rPr lang="en-US" sz="900" b="1" dirty="0"/>
              <a:t>Scalability &amp; Performance </a:t>
            </a:r>
            <a:r>
              <a:rPr lang="en-US" sz="900" dirty="0"/>
              <a:t>Optimization Handling large </a:t>
            </a:r>
            <a:r>
              <a:rPr lang="en-US" sz="900" b="1" dirty="0"/>
              <a:t>IPC datasets </a:t>
            </a:r>
            <a:r>
              <a:rPr lang="en-US" sz="900" dirty="0"/>
              <a:t>&amp; </a:t>
            </a:r>
            <a:r>
              <a:rPr lang="en-US" sz="900" b="1" dirty="0"/>
              <a:t>legal case laws </a:t>
            </a:r>
            <a:r>
              <a:rPr lang="en-US" sz="900" dirty="0"/>
              <a:t>in real-time is computationally expensive.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Review 1 - Comments</a:t>
            </a:r>
            <a:endParaRPr lang="en-US" dirty="0">
              <a:solidFill>
                <a:srgbClr val="002060"/>
              </a:solidFill>
              <a:latin typeface="Gill Sans MT" pitchFamily="34" charset="0"/>
            </a:endParaRPr>
          </a:p>
        </p:txBody>
      </p:sp>
      <p:graphicFrame>
        <p:nvGraphicFramePr>
          <p:cNvPr id="9" name="Content Placeholder 8"/>
          <p:cNvGraphicFramePr>
            <a:graphicFrameLocks noGrp="1"/>
          </p:cNvGraphicFramePr>
          <p:nvPr>
            <p:ph idx="1"/>
            <p:extLst>
              <p:ext uri="{D42A27DB-BD31-4B8C-83A1-F6EECF244321}">
                <p14:modId xmlns:p14="http://schemas.microsoft.com/office/powerpoint/2010/main" val="3243737269"/>
              </p:ext>
            </p:extLst>
          </p:nvPr>
        </p:nvGraphicFramePr>
        <p:xfrm>
          <a:off x="457200" y="1200150"/>
          <a:ext cx="8153400" cy="287528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863600">
                <a:tc>
                  <a:txBody>
                    <a:bodyPr/>
                    <a:lstStyle/>
                    <a:p>
                      <a:pPr algn="ctr"/>
                      <a:r>
                        <a:rPr lang="en-US" sz="1400" dirty="0">
                          <a:latin typeface="Gill Sans MT" pitchFamily="34" charset="0"/>
                        </a:rPr>
                        <a:t>Reviewers Comments/ Suggestions</a:t>
                      </a:r>
                    </a:p>
                  </a:txBody>
                  <a:tcPr/>
                </a:tc>
                <a:tc>
                  <a:txBody>
                    <a:bodyPr/>
                    <a:lstStyle/>
                    <a:p>
                      <a:pPr algn="ctr"/>
                      <a:r>
                        <a:rPr lang="en-US" dirty="0">
                          <a:latin typeface="Gill Sans MT" pitchFamily="34" charset="0"/>
                        </a:rPr>
                        <a:t>Action Taken/ Justifications</a:t>
                      </a:r>
                    </a:p>
                  </a:txBody>
                  <a:tcPr/>
                </a:tc>
                <a:extLst>
                  <a:ext uri="{0D108BD9-81ED-4DB2-BD59-A6C34878D82A}">
                    <a16:rowId xmlns:a16="http://schemas.microsoft.com/office/drawing/2014/main" val="10000"/>
                  </a:ext>
                </a:extLst>
              </a:tr>
              <a:tr h="863600">
                <a:tc>
                  <a:txBody>
                    <a:bodyPr/>
                    <a:lstStyle/>
                    <a:p>
                      <a:r>
                        <a:rPr lang="en-US" sz="1200" b="1" dirty="0"/>
                        <a:t>Implement bilingual support for English and Tamil.</a:t>
                      </a:r>
                      <a:endParaRPr lang="en-US" sz="1200" b="1" dirty="0">
                        <a:latin typeface="Gill Sans MT" pitchFamily="34" charset="0"/>
                      </a:endParaRPr>
                    </a:p>
                  </a:txBody>
                  <a:tcPr/>
                </a:tc>
                <a:tc>
                  <a:txBody>
                    <a:bodyPr/>
                    <a:lstStyle/>
                    <a:p>
                      <a:r>
                        <a:rPr lang="en-US" sz="1200" dirty="0"/>
                        <a:t>We acknowledge the importance of making the system accessible to a wider audience, including Tamil speakers. Currently, we are in the process of implementing Tamil language support to ensure seamless user experience in both English and Tamil. Our approach includes integrating Tamil text processing and refining the UI to accommodate bilingual functionality.</a:t>
                      </a:r>
                      <a:endParaRPr lang="en-US" sz="1200" dirty="0">
                        <a:latin typeface="Gill Sans MT" pitchFamily="34" charset="0"/>
                      </a:endParaRPr>
                    </a:p>
                  </a:txBody>
                  <a:tcPr/>
                </a:tc>
                <a:extLst>
                  <a:ext uri="{0D108BD9-81ED-4DB2-BD59-A6C34878D82A}">
                    <a16:rowId xmlns:a16="http://schemas.microsoft.com/office/drawing/2014/main" val="10001"/>
                  </a:ext>
                </a:extLst>
              </a:tr>
              <a:tr h="863600">
                <a:tc>
                  <a:txBody>
                    <a:bodyPr/>
                    <a:lstStyle/>
                    <a:p>
                      <a:r>
                        <a:rPr lang="en-US" sz="1200" b="1" dirty="0"/>
                        <a:t>Use official documents as the dataset.</a:t>
                      </a:r>
                      <a:endParaRPr lang="en-US" sz="1200" dirty="0"/>
                    </a:p>
                  </a:txBody>
                  <a:tcPr anchor="ctr"/>
                </a:tc>
                <a:tc>
                  <a:txBody>
                    <a:bodyPr/>
                    <a:lstStyle/>
                    <a:p>
                      <a:r>
                        <a:rPr lang="en-US" sz="1200" dirty="0"/>
                        <a:t>While we understand the significance of using official datasets for authenticity and accuracy, such datasets are scarce and not readily available for public access. To ensure the reliability of our project, we have carefully selected a well-documented and credible source as our dataset. We are continuously exploring ways to incorporate any official datasets that become available in the future.</a:t>
                      </a:r>
                    </a:p>
                  </a:txBody>
                  <a:tcPr anchor="ctr"/>
                </a:tc>
                <a:extLst>
                  <a:ext uri="{0D108BD9-81ED-4DB2-BD59-A6C34878D82A}">
                    <a16:rowId xmlns:a16="http://schemas.microsoft.com/office/drawing/2014/main" val="10002"/>
                  </a:ext>
                </a:extLst>
              </a:tr>
            </a:tbl>
          </a:graphicData>
        </a:graphic>
      </p:graphicFrame>
      <p:sp>
        <p:nvSpPr>
          <p:cNvPr id="6" name="Date Placeholder 5"/>
          <p:cNvSpPr>
            <a:spLocks noGrp="1"/>
          </p:cNvSpPr>
          <p:nvPr>
            <p:ph type="dt" sz="half" idx="10"/>
          </p:nvPr>
        </p:nvSpPr>
        <p:spPr/>
        <p:txBody>
          <a:bodyPr/>
          <a:lstStyle/>
          <a:p>
            <a:fld id="{1EA8AAA4-FA1E-4069-89E5-DA2F46415E06}"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5</a:t>
            </a:fld>
            <a:endParaRPr lang="en-US" dirty="0"/>
          </a:p>
        </p:txBody>
      </p:sp>
      <p:sp>
        <p:nvSpPr>
          <p:cNvPr id="8" name="Footer Placeholder 7"/>
          <p:cNvSpPr>
            <a:spLocks noGrp="1"/>
          </p:cNvSpPr>
          <p:nvPr>
            <p:ph type="ftr" sz="quarter" idx="11"/>
          </p:nvPr>
        </p:nvSpPr>
        <p:spPr/>
        <p:txBody>
          <a:bodyPr/>
          <a:lstStyle/>
          <a:p>
            <a:r>
              <a:rPr lang="en-US"/>
              <a:t>18IT810 – Project Second Review</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Design/ Diagram</a:t>
            </a:r>
            <a:endParaRPr lang="en-US" dirty="0">
              <a:solidFill>
                <a:srgbClr val="002060"/>
              </a:solidFill>
              <a:latin typeface="Gill Sans MT" pitchFamily="34" charset="0"/>
            </a:endParaRPr>
          </a:p>
        </p:txBody>
      </p:sp>
      <p:pic>
        <p:nvPicPr>
          <p:cNvPr id="3" name="Content Placeholder 2">
            <a:extLst>
              <a:ext uri="{FF2B5EF4-FFF2-40B4-BE49-F238E27FC236}">
                <a16:creationId xmlns:a16="http://schemas.microsoft.com/office/drawing/2014/main" id="{6F2C645D-D110-D764-4C6A-FF4230C0C11F}"/>
              </a:ext>
            </a:extLst>
          </p:cNvPr>
          <p:cNvPicPr>
            <a:picLocks noGrp="1" noChangeAspect="1"/>
          </p:cNvPicPr>
          <p:nvPr>
            <p:ph idx="1"/>
          </p:nvPr>
        </p:nvPicPr>
        <p:blipFill>
          <a:blip r:embed="rId3"/>
          <a:stretch>
            <a:fillRect/>
          </a:stretch>
        </p:blipFill>
        <p:spPr>
          <a:xfrm>
            <a:off x="63036" y="1255508"/>
            <a:ext cx="3061164" cy="3298077"/>
          </a:xfrm>
        </p:spPr>
      </p:pic>
      <p:sp>
        <p:nvSpPr>
          <p:cNvPr id="6" name="Date Placeholder 5"/>
          <p:cNvSpPr>
            <a:spLocks noGrp="1"/>
          </p:cNvSpPr>
          <p:nvPr>
            <p:ph type="dt" sz="half" idx="10"/>
          </p:nvPr>
        </p:nvSpPr>
        <p:spPr/>
        <p:txBody>
          <a:bodyPr/>
          <a:lstStyle/>
          <a:p>
            <a:fld id="{FD08B580-843E-419B-8690-41B25753E863}"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6</a:t>
            </a:fld>
            <a:endParaRPr lang="en-US" dirty="0"/>
          </a:p>
        </p:txBody>
      </p:sp>
      <p:sp>
        <p:nvSpPr>
          <p:cNvPr id="8" name="Footer Placeholder 7"/>
          <p:cNvSpPr>
            <a:spLocks noGrp="1"/>
          </p:cNvSpPr>
          <p:nvPr>
            <p:ph type="ftr" sz="quarter" idx="11"/>
          </p:nvPr>
        </p:nvSpPr>
        <p:spPr/>
        <p:txBody>
          <a:bodyPr/>
          <a:lstStyle/>
          <a:p>
            <a:r>
              <a:rPr lang="en-US"/>
              <a:t>18IT810 – Project Second Review</a:t>
            </a:r>
            <a:endParaRPr lang="en-US" dirty="0"/>
          </a:p>
        </p:txBody>
      </p:sp>
      <p:pic>
        <p:nvPicPr>
          <p:cNvPr id="12" name="Picture 11">
            <a:extLst>
              <a:ext uri="{FF2B5EF4-FFF2-40B4-BE49-F238E27FC236}">
                <a16:creationId xmlns:a16="http://schemas.microsoft.com/office/drawing/2014/main" id="{986D9EC5-C36C-C7A3-F1ED-199EB6A800EE}"/>
              </a:ext>
            </a:extLst>
          </p:cNvPr>
          <p:cNvPicPr>
            <a:picLocks noChangeAspect="1"/>
          </p:cNvPicPr>
          <p:nvPr/>
        </p:nvPicPr>
        <p:blipFill>
          <a:blip r:embed="rId4"/>
          <a:stretch>
            <a:fillRect/>
          </a:stretch>
        </p:blipFill>
        <p:spPr>
          <a:xfrm>
            <a:off x="6857999" y="1546676"/>
            <a:ext cx="2034491" cy="3006909"/>
          </a:xfrm>
          <a:prstGeom prst="rect">
            <a:avLst/>
          </a:prstGeom>
        </p:spPr>
      </p:pic>
      <p:pic>
        <p:nvPicPr>
          <p:cNvPr id="14" name="Picture 13">
            <a:extLst>
              <a:ext uri="{FF2B5EF4-FFF2-40B4-BE49-F238E27FC236}">
                <a16:creationId xmlns:a16="http://schemas.microsoft.com/office/drawing/2014/main" id="{8C78C1F9-B5CE-5B3B-DAB1-4B345CE39586}"/>
              </a:ext>
            </a:extLst>
          </p:cNvPr>
          <p:cNvPicPr>
            <a:picLocks noChangeAspect="1"/>
          </p:cNvPicPr>
          <p:nvPr/>
        </p:nvPicPr>
        <p:blipFill>
          <a:blip r:embed="rId5"/>
          <a:stretch>
            <a:fillRect/>
          </a:stretch>
        </p:blipFill>
        <p:spPr>
          <a:xfrm>
            <a:off x="2392511" y="1338600"/>
            <a:ext cx="2351707" cy="3257550"/>
          </a:xfrm>
          <a:prstGeom prst="rect">
            <a:avLst/>
          </a:prstGeom>
        </p:spPr>
      </p:pic>
      <p:pic>
        <p:nvPicPr>
          <p:cNvPr id="16" name="Picture 15">
            <a:extLst>
              <a:ext uri="{FF2B5EF4-FFF2-40B4-BE49-F238E27FC236}">
                <a16:creationId xmlns:a16="http://schemas.microsoft.com/office/drawing/2014/main" id="{BC2CC07B-8959-D91B-C3A9-B223D89452FE}"/>
              </a:ext>
            </a:extLst>
          </p:cNvPr>
          <p:cNvPicPr>
            <a:picLocks noChangeAspect="1"/>
          </p:cNvPicPr>
          <p:nvPr/>
        </p:nvPicPr>
        <p:blipFill>
          <a:blip r:embed="rId6"/>
          <a:stretch>
            <a:fillRect/>
          </a:stretch>
        </p:blipFill>
        <p:spPr>
          <a:xfrm>
            <a:off x="4780814" y="2519798"/>
            <a:ext cx="2040589" cy="2033787"/>
          </a:xfrm>
          <a:prstGeom prst="rect">
            <a:avLst/>
          </a:prstGeom>
        </p:spPr>
      </p:pic>
      <p:cxnSp>
        <p:nvCxnSpPr>
          <p:cNvPr id="30" name="Straight Connector 29">
            <a:extLst>
              <a:ext uri="{FF2B5EF4-FFF2-40B4-BE49-F238E27FC236}">
                <a16:creationId xmlns:a16="http://schemas.microsoft.com/office/drawing/2014/main" id="{433F2F43-DF78-930B-BFC2-6703E81C8829}"/>
              </a:ext>
            </a:extLst>
          </p:cNvPr>
          <p:cNvCxnSpPr>
            <a:cxnSpLocks/>
          </p:cNvCxnSpPr>
          <p:nvPr/>
        </p:nvCxnSpPr>
        <p:spPr>
          <a:xfrm>
            <a:off x="4267200" y="4324350"/>
            <a:ext cx="381000"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17526C9-676B-2A45-36FC-4AE4C8BE27CD}"/>
              </a:ext>
            </a:extLst>
          </p:cNvPr>
          <p:cNvCxnSpPr>
            <a:cxnSpLocks/>
          </p:cNvCxnSpPr>
          <p:nvPr/>
        </p:nvCxnSpPr>
        <p:spPr>
          <a:xfrm flipV="1">
            <a:off x="4648200" y="2800350"/>
            <a:ext cx="0" cy="152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2B211CB8-CD2B-A0CF-364D-A1985FC701CB}"/>
              </a:ext>
            </a:extLst>
          </p:cNvPr>
          <p:cNvCxnSpPr>
            <a:cxnSpLocks/>
          </p:cNvCxnSpPr>
          <p:nvPr/>
        </p:nvCxnSpPr>
        <p:spPr>
          <a:xfrm flipV="1">
            <a:off x="4648200" y="2800349"/>
            <a:ext cx="304800"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E722660F-C4B6-C3D4-3282-A8C0998F0EC6}"/>
              </a:ext>
            </a:extLst>
          </p:cNvPr>
          <p:cNvSpPr/>
          <p:nvPr/>
        </p:nvSpPr>
        <p:spPr>
          <a:xfrm>
            <a:off x="381000" y="1063229"/>
            <a:ext cx="2209800" cy="36421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215779C5-80E3-F22E-E46D-52D1CEF193ED}"/>
              </a:ext>
            </a:extLst>
          </p:cNvPr>
          <p:cNvSpPr/>
          <p:nvPr/>
        </p:nvSpPr>
        <p:spPr>
          <a:xfrm>
            <a:off x="2734837" y="1063229"/>
            <a:ext cx="4020892" cy="36421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2C292C59-A232-C19D-B1E8-8F373639E3F7}"/>
              </a:ext>
            </a:extLst>
          </p:cNvPr>
          <p:cNvSpPr/>
          <p:nvPr/>
        </p:nvSpPr>
        <p:spPr>
          <a:xfrm>
            <a:off x="6857998" y="1063228"/>
            <a:ext cx="2180367" cy="36421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System Specifications</a:t>
            </a:r>
            <a:endParaRPr lang="en-US" dirty="0">
              <a:solidFill>
                <a:srgbClr val="002060"/>
              </a:solidFill>
              <a:latin typeface="Gill Sans MT" pitchFamily="34" charset="0"/>
            </a:endParaRPr>
          </a:p>
        </p:txBody>
      </p:sp>
      <p:graphicFrame>
        <p:nvGraphicFramePr>
          <p:cNvPr id="2" name="Content Placeholder 1">
            <a:extLst>
              <a:ext uri="{FF2B5EF4-FFF2-40B4-BE49-F238E27FC236}">
                <a16:creationId xmlns:a16="http://schemas.microsoft.com/office/drawing/2014/main" id="{41672A80-A5B5-0D91-0C8A-37D2C836EC7D}"/>
              </a:ext>
            </a:extLst>
          </p:cNvPr>
          <p:cNvGraphicFramePr>
            <a:graphicFrameLocks noGrp="1"/>
          </p:cNvGraphicFramePr>
          <p:nvPr>
            <p:ph idx="1"/>
            <p:extLst>
              <p:ext uri="{D42A27DB-BD31-4B8C-83A1-F6EECF244321}">
                <p14:modId xmlns:p14="http://schemas.microsoft.com/office/powerpoint/2010/main" val="1510523278"/>
              </p:ext>
            </p:extLst>
          </p:nvPr>
        </p:nvGraphicFramePr>
        <p:xfrm>
          <a:off x="457200" y="1200150"/>
          <a:ext cx="8229600" cy="34036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880906073"/>
                    </a:ext>
                  </a:extLst>
                </a:gridCol>
                <a:gridCol w="4114800">
                  <a:extLst>
                    <a:ext uri="{9D8B030D-6E8A-4147-A177-3AD203B41FA5}">
                      <a16:colId xmlns:a16="http://schemas.microsoft.com/office/drawing/2014/main" val="1947353308"/>
                    </a:ext>
                  </a:extLst>
                </a:gridCol>
              </a:tblGrid>
              <a:tr h="370840">
                <a:tc>
                  <a:txBody>
                    <a:bodyPr/>
                    <a:lstStyle/>
                    <a:p>
                      <a:r>
                        <a:rPr lang="en-IN" b="1" dirty="0"/>
                        <a:t>Software</a:t>
                      </a:r>
                      <a:endParaRPr lang="en-IN" dirty="0"/>
                    </a:p>
                  </a:txBody>
                  <a:tcPr anchor="ctr"/>
                </a:tc>
                <a:tc>
                  <a:txBody>
                    <a:bodyPr/>
                    <a:lstStyle/>
                    <a:p>
                      <a:r>
                        <a:rPr lang="en-IN" b="1"/>
                        <a:t>Version</a:t>
                      </a:r>
                      <a:endParaRPr lang="en-IN"/>
                    </a:p>
                  </a:txBody>
                  <a:tcPr anchor="ctr"/>
                </a:tc>
                <a:extLst>
                  <a:ext uri="{0D108BD9-81ED-4DB2-BD59-A6C34878D82A}">
                    <a16:rowId xmlns:a16="http://schemas.microsoft.com/office/drawing/2014/main" val="577888504"/>
                  </a:ext>
                </a:extLst>
              </a:tr>
              <a:tr h="370840">
                <a:tc>
                  <a:txBody>
                    <a:bodyPr/>
                    <a:lstStyle/>
                    <a:p>
                      <a:r>
                        <a:rPr lang="en-IN" b="1"/>
                        <a:t>Operating System</a:t>
                      </a:r>
                      <a:endParaRPr lang="en-IN"/>
                    </a:p>
                  </a:txBody>
                  <a:tcPr anchor="ctr"/>
                </a:tc>
                <a:tc>
                  <a:txBody>
                    <a:bodyPr/>
                    <a:lstStyle/>
                    <a:p>
                      <a:r>
                        <a:rPr lang="en-IN"/>
                        <a:t>Windows 10/11, Ubuntu 20.04+, macOS</a:t>
                      </a:r>
                    </a:p>
                  </a:txBody>
                  <a:tcPr anchor="ctr"/>
                </a:tc>
                <a:extLst>
                  <a:ext uri="{0D108BD9-81ED-4DB2-BD59-A6C34878D82A}">
                    <a16:rowId xmlns:a16="http://schemas.microsoft.com/office/drawing/2014/main" val="3050780263"/>
                  </a:ext>
                </a:extLst>
              </a:tr>
              <a:tr h="370840">
                <a:tc>
                  <a:txBody>
                    <a:bodyPr/>
                    <a:lstStyle/>
                    <a:p>
                      <a:r>
                        <a:rPr lang="en-IN" b="1"/>
                        <a:t>Python</a:t>
                      </a:r>
                      <a:endParaRPr lang="en-IN"/>
                    </a:p>
                  </a:txBody>
                  <a:tcPr anchor="ctr"/>
                </a:tc>
                <a:tc>
                  <a:txBody>
                    <a:bodyPr/>
                    <a:lstStyle/>
                    <a:p>
                      <a:r>
                        <a:rPr lang="en-IN"/>
                        <a:t>3.8 or higher</a:t>
                      </a:r>
                    </a:p>
                  </a:txBody>
                  <a:tcPr anchor="ctr"/>
                </a:tc>
                <a:extLst>
                  <a:ext uri="{0D108BD9-81ED-4DB2-BD59-A6C34878D82A}">
                    <a16:rowId xmlns:a16="http://schemas.microsoft.com/office/drawing/2014/main" val="2643314560"/>
                  </a:ext>
                </a:extLst>
              </a:tr>
              <a:tr h="370840">
                <a:tc>
                  <a:txBody>
                    <a:bodyPr/>
                    <a:lstStyle/>
                    <a:p>
                      <a:r>
                        <a:rPr lang="en-IN" b="1"/>
                        <a:t>Flask</a:t>
                      </a:r>
                      <a:endParaRPr lang="en-IN"/>
                    </a:p>
                  </a:txBody>
                  <a:tcPr anchor="ctr"/>
                </a:tc>
                <a:tc>
                  <a:txBody>
                    <a:bodyPr/>
                    <a:lstStyle/>
                    <a:p>
                      <a:r>
                        <a:rPr lang="en-IN"/>
                        <a:t>Latest version (Flask 2.0+)</a:t>
                      </a:r>
                    </a:p>
                  </a:txBody>
                  <a:tcPr anchor="ctr"/>
                </a:tc>
                <a:extLst>
                  <a:ext uri="{0D108BD9-81ED-4DB2-BD59-A6C34878D82A}">
                    <a16:rowId xmlns:a16="http://schemas.microsoft.com/office/drawing/2014/main" val="3095221836"/>
                  </a:ext>
                </a:extLst>
              </a:tr>
              <a:tr h="370840">
                <a:tc>
                  <a:txBody>
                    <a:bodyPr/>
                    <a:lstStyle/>
                    <a:p>
                      <a:r>
                        <a:rPr lang="en-IN" b="1"/>
                        <a:t>Pandas</a:t>
                      </a:r>
                      <a:endParaRPr lang="en-IN"/>
                    </a:p>
                  </a:txBody>
                  <a:tcPr anchor="ctr"/>
                </a:tc>
                <a:tc>
                  <a:txBody>
                    <a:bodyPr/>
                    <a:lstStyle/>
                    <a:p>
                      <a:r>
                        <a:rPr lang="en-IN"/>
                        <a:t>Latest version</a:t>
                      </a:r>
                    </a:p>
                  </a:txBody>
                  <a:tcPr anchor="ctr"/>
                </a:tc>
                <a:extLst>
                  <a:ext uri="{0D108BD9-81ED-4DB2-BD59-A6C34878D82A}">
                    <a16:rowId xmlns:a16="http://schemas.microsoft.com/office/drawing/2014/main" val="1467890464"/>
                  </a:ext>
                </a:extLst>
              </a:tr>
              <a:tr h="370840">
                <a:tc>
                  <a:txBody>
                    <a:bodyPr/>
                    <a:lstStyle/>
                    <a:p>
                      <a:r>
                        <a:rPr lang="en-IN" b="1"/>
                        <a:t>FAISS</a:t>
                      </a:r>
                      <a:endParaRPr lang="en-IN"/>
                    </a:p>
                  </a:txBody>
                  <a:tcPr anchor="ctr"/>
                </a:tc>
                <a:tc>
                  <a:txBody>
                    <a:bodyPr/>
                    <a:lstStyle/>
                    <a:p>
                      <a:r>
                        <a:rPr lang="en-IN"/>
                        <a:t>FAISS-CPU (or FAISS-GPU for better performance)</a:t>
                      </a:r>
                    </a:p>
                  </a:txBody>
                  <a:tcPr anchor="ctr"/>
                </a:tc>
                <a:extLst>
                  <a:ext uri="{0D108BD9-81ED-4DB2-BD59-A6C34878D82A}">
                    <a16:rowId xmlns:a16="http://schemas.microsoft.com/office/drawing/2014/main" val="2302932390"/>
                  </a:ext>
                </a:extLst>
              </a:tr>
              <a:tr h="370840">
                <a:tc>
                  <a:txBody>
                    <a:bodyPr/>
                    <a:lstStyle/>
                    <a:p>
                      <a:r>
                        <a:rPr lang="en-IN" b="1"/>
                        <a:t>Sentence-BERT</a:t>
                      </a:r>
                      <a:endParaRPr lang="en-IN"/>
                    </a:p>
                  </a:txBody>
                  <a:tcPr anchor="ctr"/>
                </a:tc>
                <a:tc>
                  <a:txBody>
                    <a:bodyPr/>
                    <a:lstStyle/>
                    <a:p>
                      <a:r>
                        <a:rPr lang="en-US" dirty="0"/>
                        <a:t>all-MiniLM-L6-v2 (or a larger model for better accuracy)</a:t>
                      </a:r>
                    </a:p>
                  </a:txBody>
                  <a:tcPr anchor="ctr"/>
                </a:tc>
                <a:extLst>
                  <a:ext uri="{0D108BD9-81ED-4DB2-BD59-A6C34878D82A}">
                    <a16:rowId xmlns:a16="http://schemas.microsoft.com/office/drawing/2014/main" val="2591930965"/>
                  </a:ext>
                </a:extLst>
              </a:tr>
            </a:tbl>
          </a:graphicData>
        </a:graphic>
      </p:graphicFrame>
      <p:sp>
        <p:nvSpPr>
          <p:cNvPr id="6" name="Date Placeholder 5"/>
          <p:cNvSpPr>
            <a:spLocks noGrp="1"/>
          </p:cNvSpPr>
          <p:nvPr>
            <p:ph type="dt" sz="half" idx="10"/>
          </p:nvPr>
        </p:nvSpPr>
        <p:spPr/>
        <p:txBody>
          <a:bodyPr/>
          <a:lstStyle/>
          <a:p>
            <a:fld id="{C7FD61E3-619D-4E81-A3C0-26D31284E1CD}"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7</a:t>
            </a:fld>
            <a:endParaRPr lang="en-US" dirty="0"/>
          </a:p>
        </p:txBody>
      </p:sp>
      <p:sp>
        <p:nvSpPr>
          <p:cNvPr id="8" name="Footer Placeholder 7"/>
          <p:cNvSpPr>
            <a:spLocks noGrp="1"/>
          </p:cNvSpPr>
          <p:nvPr>
            <p:ph type="ftr" sz="quarter" idx="11"/>
          </p:nvPr>
        </p:nvSpPr>
        <p:spPr/>
        <p:txBody>
          <a:bodyPr/>
          <a:lstStyle/>
          <a:p>
            <a:r>
              <a:rPr lang="en-US"/>
              <a:t>18IT810 – Project Second Review</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150032"/>
            <a:ext cx="7467600" cy="857250"/>
          </a:xfrm>
        </p:spPr>
        <p:txBody>
          <a:bodyPr>
            <a:normAutofit/>
          </a:bodyPr>
          <a:lstStyle/>
          <a:p>
            <a:r>
              <a:rPr lang="en-US" dirty="0">
                <a:solidFill>
                  <a:srgbClr val="002060"/>
                </a:solidFill>
                <a:latin typeface="Gill Sans MT" pitchFamily="34" charset="0"/>
                <a:cs typeface="Arial" panose="020B0604020202020204"/>
                <a:sym typeface="Arial" panose="020B0604020202020204"/>
              </a:rPr>
              <a:t>Methodologies</a:t>
            </a:r>
            <a:endParaRPr lang="en-US" dirty="0">
              <a:solidFill>
                <a:srgbClr val="002060"/>
              </a:solidFill>
              <a:latin typeface="Gill Sans MT" pitchFamily="34" charset="0"/>
            </a:endParaRPr>
          </a:p>
        </p:txBody>
      </p:sp>
      <p:sp>
        <p:nvSpPr>
          <p:cNvPr id="6" name="Date Placeholder 5"/>
          <p:cNvSpPr>
            <a:spLocks noGrp="1"/>
          </p:cNvSpPr>
          <p:nvPr>
            <p:ph type="dt" sz="half" idx="10"/>
          </p:nvPr>
        </p:nvSpPr>
        <p:spPr/>
        <p:txBody>
          <a:bodyPr/>
          <a:lstStyle/>
          <a:p>
            <a:fld id="{166EDE82-C8ED-46A8-BBBB-ADA40020019A}"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8</a:t>
            </a:fld>
            <a:endParaRPr lang="en-US" dirty="0"/>
          </a:p>
        </p:txBody>
      </p:sp>
      <p:sp>
        <p:nvSpPr>
          <p:cNvPr id="8" name="Footer Placeholder 7"/>
          <p:cNvSpPr>
            <a:spLocks noGrp="1"/>
          </p:cNvSpPr>
          <p:nvPr>
            <p:ph type="ftr" sz="quarter" idx="11"/>
          </p:nvPr>
        </p:nvSpPr>
        <p:spPr/>
        <p:txBody>
          <a:bodyPr/>
          <a:lstStyle/>
          <a:p>
            <a:r>
              <a:rPr lang="en-US"/>
              <a:t>18IT810 – Project First Review</a:t>
            </a:r>
            <a:endParaRPr lang="en-US" dirty="0"/>
          </a:p>
        </p:txBody>
      </p:sp>
      <p:sp>
        <p:nvSpPr>
          <p:cNvPr id="3" name="Content Placeholder 2"/>
          <p:cNvSpPr>
            <a:spLocks noGrp="1" noChangeArrowheads="1"/>
          </p:cNvSpPr>
          <p:nvPr>
            <p:ph idx="1"/>
          </p:nvPr>
        </p:nvSpPr>
        <p:spPr bwMode="auto">
          <a:xfrm>
            <a:off x="609600" y="1424032"/>
            <a:ext cx="8305800" cy="28931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300" b="1" i="0" u="none" strike="noStrike" cap="none" normalizeH="0" baseline="0" dirty="0">
                <a:ln>
                  <a:noFill/>
                </a:ln>
                <a:solidFill>
                  <a:schemeClr val="tx1"/>
                </a:solidFill>
                <a:effectLst/>
                <a:latin typeface="Arial" panose="020B0604020202020204" pitchFamily="34" charset="0"/>
              </a:rPr>
              <a:t>1.Model Development:</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lang="en-US" altLang="en-US" sz="1300" b="1" dirty="0">
                <a:latin typeface="Arial" panose="020B0604020202020204" pitchFamily="34" charset="0"/>
              </a:rPr>
              <a:t> </a:t>
            </a:r>
            <a:r>
              <a:rPr lang="en-US" altLang="en-US" sz="1300" b="1" dirty="0" err="1">
                <a:latin typeface="Arial" panose="020B0604020202020204" pitchFamily="34" charset="0"/>
              </a:rPr>
              <a:t>i</a:t>
            </a:r>
            <a:r>
              <a:rPr lang="en-US" altLang="en-US" sz="1300" b="1" dirty="0">
                <a:latin typeface="Arial" panose="020B0604020202020204" pitchFamily="34" charset="0"/>
              </a:rPr>
              <a:t>)</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Use Natural Language Processing (NLP) to allow the </a:t>
            </a:r>
            <a:r>
              <a:rPr lang="en-US" altLang="en-US" sz="1300" dirty="0">
                <a:latin typeface="Arial" panose="020B0604020202020204" pitchFamily="34" charset="0"/>
              </a:rPr>
              <a:t>model</a:t>
            </a:r>
            <a:r>
              <a:rPr kumimoji="0" lang="en-US" altLang="en-US" sz="1300" b="0" i="0" u="none" strike="noStrike" cap="none" normalizeH="0" baseline="0" dirty="0">
                <a:ln>
                  <a:noFill/>
                </a:ln>
                <a:solidFill>
                  <a:schemeClr val="tx1"/>
                </a:solidFill>
                <a:effectLst/>
                <a:latin typeface="Arial" panose="020B0604020202020204" pitchFamily="34" charset="0"/>
              </a:rPr>
              <a:t> to understand and interpret written inputs related to the complainant's case.</a:t>
            </a:r>
          </a:p>
          <a:p>
            <a:pPr marL="0" indent="0" eaLnBrk="0" fontAlgn="base" hangingPunct="0">
              <a:spcBef>
                <a:spcPct val="0"/>
              </a:spcBef>
              <a:spcAft>
                <a:spcPct val="0"/>
              </a:spcAft>
              <a:buNone/>
            </a:pP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ii)</a:t>
            </a:r>
            <a:r>
              <a:rPr kumimoji="0" lang="en-US" altLang="en-US" sz="1300" b="0" i="0" u="none" strike="noStrike" cap="none" normalizeH="0" baseline="0" dirty="0">
                <a:ln>
                  <a:noFill/>
                </a:ln>
                <a:solidFill>
                  <a:schemeClr val="tx1"/>
                </a:solidFill>
                <a:effectLst/>
                <a:latin typeface="Arial" panose="020B0604020202020204" pitchFamily="34" charset="0"/>
              </a:rPr>
              <a:t> Integrate machine learning algorithms to provide accurate and appropriate suggestions based on the details provided in the FIR.</a:t>
            </a:r>
          </a:p>
          <a:p>
            <a:pPr marL="0" indent="0" eaLnBrk="0" fontAlgn="base" hangingPunct="0">
              <a:spcBef>
                <a:spcPct val="0"/>
              </a:spcBef>
              <a:spcAft>
                <a:spcPct val="0"/>
              </a:spcAft>
              <a:buNone/>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300" b="1" dirty="0">
                <a:latin typeface="Arial" panose="020B0604020202020204" pitchFamily="34" charset="0"/>
              </a:rPr>
              <a:t>2</a:t>
            </a:r>
            <a:r>
              <a:rPr kumimoji="0" lang="en-US" altLang="en-US" sz="1300" b="1" i="0" u="none" strike="noStrike" cap="none" normalizeH="0" baseline="0" dirty="0">
                <a:ln>
                  <a:noFill/>
                </a:ln>
                <a:solidFill>
                  <a:schemeClr val="tx1"/>
                </a:solidFill>
                <a:effectLst/>
                <a:latin typeface="Arial" panose="020B0604020202020204" pitchFamily="34" charset="0"/>
              </a:rPr>
              <a:t>.User Interface (UI) and Experience (UX):</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err="1">
                <a:ln>
                  <a:noFill/>
                </a:ln>
                <a:solidFill>
                  <a:schemeClr val="tx1"/>
                </a:solidFill>
                <a:effectLst/>
                <a:latin typeface="Arial" panose="020B0604020202020204" pitchFamily="34" charset="0"/>
              </a:rPr>
              <a:t>i</a:t>
            </a:r>
            <a:r>
              <a:rPr kumimoji="0" lang="en-US" altLang="en-US" sz="1300" b="1" i="0" u="none" strike="noStrike" cap="none" normalizeH="0" baseline="0" dirty="0">
                <a:ln>
                  <a:noFill/>
                </a:ln>
                <a:solidFill>
                  <a:schemeClr val="tx1"/>
                </a:solidFill>
                <a:effectLst/>
                <a:latin typeface="Arial" panose="020B0604020202020204" pitchFamily="34" charset="0"/>
              </a:rPr>
              <a:t>)</a:t>
            </a:r>
            <a:r>
              <a:rPr kumimoji="0" lang="en-US" altLang="en-US" sz="1300" b="0" i="0" u="none" strike="noStrike" cap="none" normalizeH="0" baseline="0" dirty="0">
                <a:ln>
                  <a:noFill/>
                </a:ln>
                <a:solidFill>
                  <a:schemeClr val="tx1"/>
                </a:solidFill>
                <a:effectLst/>
                <a:latin typeface="Arial" panose="020B0604020202020204" pitchFamily="34" charset="0"/>
              </a:rPr>
              <a:t> Design an intuitive and easy-to-use interface for law enforcement personnel with minimal training using the API End Point.</a:t>
            </a: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ii) </a:t>
            </a:r>
            <a:r>
              <a:rPr kumimoji="0" lang="en-US" altLang="en-US" sz="1300" b="0" i="0" u="none" strike="noStrike" cap="none" normalizeH="0" baseline="0" dirty="0">
                <a:ln>
                  <a:noFill/>
                </a:ln>
                <a:solidFill>
                  <a:schemeClr val="tx1"/>
                </a:solidFill>
                <a:effectLst/>
                <a:latin typeface="Arial" panose="020B0604020202020204" pitchFamily="34" charset="0"/>
              </a:rPr>
              <a:t>Implement text input options </a:t>
            </a:r>
            <a:r>
              <a:rPr lang="en-US" altLang="en-US" sz="1300" dirty="0">
                <a:latin typeface="Arial" panose="020B0604020202020204" pitchFamily="34" charset="0"/>
              </a:rPr>
              <a:t>and</a:t>
            </a:r>
            <a:r>
              <a:rPr kumimoji="0" lang="en-US" altLang="en-US" sz="1300" b="0" i="0" u="none" strike="noStrike" cap="none" normalizeH="0" baseline="0" dirty="0">
                <a:ln>
                  <a:noFill/>
                </a:ln>
                <a:solidFill>
                  <a:schemeClr val="tx1"/>
                </a:solidFill>
                <a:effectLst/>
                <a:latin typeface="Arial" panose="020B0604020202020204" pitchFamily="34" charset="0"/>
              </a:rPr>
              <a:t> suit preferences.</a:t>
            </a:r>
          </a:p>
          <a:p>
            <a:pPr marL="0" indent="0" eaLnBrk="0" fontAlgn="base" hangingPunct="0">
              <a:spcBef>
                <a:spcPct val="0"/>
              </a:spcBef>
              <a:spcAft>
                <a:spcPct val="0"/>
              </a:spcAft>
              <a:buNone/>
            </a:pP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300" b="1" dirty="0">
                <a:latin typeface="Arial" panose="020B0604020202020204" pitchFamily="34" charset="0"/>
              </a:rPr>
              <a:t>3</a:t>
            </a:r>
            <a:r>
              <a:rPr kumimoji="0" lang="en-US" altLang="en-US" sz="1300" b="1" i="0" u="none" strike="noStrike" cap="none" normalizeH="0" baseline="0" dirty="0">
                <a:ln>
                  <a:noFill/>
                </a:ln>
                <a:solidFill>
                  <a:schemeClr val="tx1"/>
                </a:solidFill>
                <a:effectLst/>
                <a:latin typeface="Arial" panose="020B0604020202020204" pitchFamily="34" charset="0"/>
              </a:rPr>
              <a:t>.Testing and Validation:</a:t>
            </a:r>
            <a:endParaRPr kumimoji="0" lang="en-US" altLang="en-US" sz="1300" b="0" i="0" u="none" strike="noStrike" cap="none" normalizeH="0" baseline="0" dirty="0">
              <a:ln>
                <a:noFill/>
              </a:ln>
              <a:solidFill>
                <a:schemeClr val="tx1"/>
              </a:solidFill>
              <a:effectLst/>
              <a:latin typeface="Arial" panose="020B0604020202020204" pitchFamily="34" charset="0"/>
            </a:endParaRPr>
          </a:p>
          <a:p>
            <a:pPr marL="0" indent="0" eaLnBrk="0" fontAlgn="base" hangingPunct="0">
              <a:spcBef>
                <a:spcPct val="0"/>
              </a:spcBef>
              <a:spcAft>
                <a:spcPct val="0"/>
              </a:spcAft>
              <a:buNone/>
            </a:pP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err="1">
                <a:ln>
                  <a:noFill/>
                </a:ln>
                <a:solidFill>
                  <a:schemeClr val="tx1"/>
                </a:solidFill>
                <a:effectLst/>
                <a:latin typeface="Arial" panose="020B0604020202020204" pitchFamily="34" charset="0"/>
              </a:rPr>
              <a:t>i</a:t>
            </a:r>
            <a:r>
              <a:rPr kumimoji="0" lang="en-US" altLang="en-US" sz="1300" b="1" i="0" u="none" strike="noStrike" cap="none" normalizeH="0" baseline="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Conduct tests at a police station to assess the software's accuracy and efficiency.</a:t>
            </a:r>
          </a:p>
          <a:p>
            <a:pPr marL="0" indent="0" eaLnBrk="0" fontAlgn="base" hangingPunct="0">
              <a:spcBef>
                <a:spcPct val="0"/>
              </a:spcBef>
              <a:spcAft>
                <a:spcPct val="0"/>
              </a:spcAft>
              <a:buNone/>
            </a:pPr>
            <a:r>
              <a:rPr kumimoji="0" lang="en-US" altLang="en-US" sz="1300" b="0" i="0" u="none" strike="noStrike" cap="none" normalizeH="0" baseline="0" dirty="0">
                <a:ln>
                  <a:noFill/>
                </a:ln>
                <a:solidFill>
                  <a:schemeClr val="tx1"/>
                </a:solidFill>
                <a:effectLst/>
                <a:latin typeface="Arial" panose="020B0604020202020204" pitchFamily="34" charset="0"/>
              </a:rPr>
              <a:t>                 </a:t>
            </a:r>
            <a:r>
              <a:rPr kumimoji="0" lang="en-US" altLang="en-US" sz="1300" b="1" i="0" u="none" strike="noStrike" cap="none" normalizeH="0" baseline="0" dirty="0">
                <a:ln>
                  <a:noFill/>
                </a:ln>
                <a:solidFill>
                  <a:schemeClr val="tx1"/>
                </a:solidFill>
                <a:effectLst/>
                <a:latin typeface="Arial" panose="020B0604020202020204" pitchFamily="34" charset="0"/>
              </a:rPr>
              <a:t>ii)</a:t>
            </a:r>
            <a:r>
              <a:rPr kumimoji="0" lang="en-US" altLang="en-US" sz="1300" b="1" i="0" u="none" strike="noStrike" cap="none" normalizeH="0" dirty="0">
                <a:ln>
                  <a:noFill/>
                </a:ln>
                <a:solidFill>
                  <a:schemeClr val="tx1"/>
                </a:solidFill>
                <a:effectLst/>
                <a:latin typeface="Arial" panose="020B0604020202020204" pitchFamily="34" charset="0"/>
              </a:rPr>
              <a:t> </a:t>
            </a:r>
            <a:r>
              <a:rPr kumimoji="0" lang="en-US" altLang="en-US" sz="1300" b="0" i="0" u="none" strike="noStrike" cap="none" normalizeH="0" baseline="0" dirty="0">
                <a:ln>
                  <a:noFill/>
                </a:ln>
                <a:solidFill>
                  <a:schemeClr val="tx1"/>
                </a:solidFill>
                <a:effectLst/>
                <a:latin typeface="Arial" panose="020B0604020202020204" pitchFamily="34" charset="0"/>
              </a:rPr>
              <a:t>Use feedback from officers to continuously improve the system.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rgbClr val="002060"/>
                </a:solidFill>
                <a:latin typeface="Gill Sans MT" pitchFamily="34" charset="0"/>
                <a:cs typeface="Arial" panose="020B0604020202020204"/>
                <a:sym typeface="Arial" panose="020B0604020202020204"/>
              </a:rPr>
              <a:t>Intermediate Results</a:t>
            </a:r>
            <a:endParaRPr lang="en-US" dirty="0">
              <a:solidFill>
                <a:srgbClr val="002060"/>
              </a:solidFill>
              <a:latin typeface="Gill Sans MT" pitchFamily="34" charset="0"/>
            </a:endParaRPr>
          </a:p>
        </p:txBody>
      </p:sp>
      <p:pic>
        <p:nvPicPr>
          <p:cNvPr id="3" name="Content Placeholder 2">
            <a:extLst>
              <a:ext uri="{FF2B5EF4-FFF2-40B4-BE49-F238E27FC236}">
                <a16:creationId xmlns:a16="http://schemas.microsoft.com/office/drawing/2014/main" id="{5E54CC68-90E8-4A74-7B34-E7E29718E40C}"/>
              </a:ext>
            </a:extLst>
          </p:cNvPr>
          <p:cNvPicPr>
            <a:picLocks noGrp="1" noChangeAspect="1"/>
          </p:cNvPicPr>
          <p:nvPr>
            <p:ph idx="1"/>
          </p:nvPr>
        </p:nvPicPr>
        <p:blipFill>
          <a:blip r:embed="rId2"/>
          <a:srcRect l="1766"/>
          <a:stretch/>
        </p:blipFill>
        <p:spPr>
          <a:xfrm>
            <a:off x="971550" y="1063229"/>
            <a:ext cx="7200900" cy="3403089"/>
          </a:xfrm>
        </p:spPr>
      </p:pic>
      <p:sp>
        <p:nvSpPr>
          <p:cNvPr id="6" name="Date Placeholder 5"/>
          <p:cNvSpPr>
            <a:spLocks noGrp="1"/>
          </p:cNvSpPr>
          <p:nvPr>
            <p:ph type="dt" sz="half" idx="10"/>
          </p:nvPr>
        </p:nvSpPr>
        <p:spPr/>
        <p:txBody>
          <a:bodyPr/>
          <a:lstStyle/>
          <a:p>
            <a:fld id="{22390EF3-B026-4C4A-B66A-294AFE32222C}" type="datetime3">
              <a:rPr lang="en-US" smtClean="0"/>
              <a:pPr/>
              <a:t>25 March 2025</a:t>
            </a:fld>
            <a:endParaRPr lang="en-US" dirty="0"/>
          </a:p>
        </p:txBody>
      </p:sp>
      <p:sp>
        <p:nvSpPr>
          <p:cNvPr id="7" name="Slide Number Placeholder 6"/>
          <p:cNvSpPr>
            <a:spLocks noGrp="1"/>
          </p:cNvSpPr>
          <p:nvPr>
            <p:ph type="sldNum" sz="quarter" idx="12"/>
          </p:nvPr>
        </p:nvSpPr>
        <p:spPr/>
        <p:txBody>
          <a:bodyPr/>
          <a:lstStyle/>
          <a:p>
            <a:fld id="{73313D1A-C5C1-46DD-9AB3-02A8F009D7E1}" type="slidenum">
              <a:rPr lang="en-US" smtClean="0"/>
              <a:pPr/>
              <a:t>9</a:t>
            </a:fld>
            <a:endParaRPr lang="en-US" dirty="0"/>
          </a:p>
        </p:txBody>
      </p:sp>
      <p:sp>
        <p:nvSpPr>
          <p:cNvPr id="8" name="Footer Placeholder 7"/>
          <p:cNvSpPr>
            <a:spLocks noGrp="1"/>
          </p:cNvSpPr>
          <p:nvPr>
            <p:ph type="ftr" sz="quarter" idx="11"/>
          </p:nvPr>
        </p:nvSpPr>
        <p:spPr/>
        <p:txBody>
          <a:bodyPr/>
          <a:lstStyle/>
          <a:p>
            <a:r>
              <a:rPr lang="en-US"/>
              <a:t>18IT810 – Project Second Review</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1584</TotalTime>
  <Words>1188</Words>
  <Application>Microsoft Office PowerPoint</Application>
  <PresentationFormat>On-screen Show (16:9)</PresentationFormat>
  <Paragraphs>140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Gill Sans MT</vt:lpstr>
      <vt:lpstr>Office Theme</vt:lpstr>
      <vt:lpstr>Legal Act and IPC Section Prediction System Using Complaint Text Analysis</vt:lpstr>
      <vt:lpstr>Overview</vt:lpstr>
      <vt:lpstr>Problem Statement &amp; Description</vt:lpstr>
      <vt:lpstr>Objectives and Constraints</vt:lpstr>
      <vt:lpstr>Review 1 - Comments</vt:lpstr>
      <vt:lpstr>Design/ Diagram</vt:lpstr>
      <vt:lpstr>System Specifications</vt:lpstr>
      <vt:lpstr>Methodologies</vt:lpstr>
      <vt:lpstr>Intermediate Results</vt:lpstr>
      <vt:lpstr>Intermediate Results</vt:lpstr>
      <vt:lpstr>Journal/ Conference Identified</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RAJA RAJESWARI</cp:lastModifiedBy>
  <cp:revision>121</cp:revision>
  <dcterms:created xsi:type="dcterms:W3CDTF">2020-09-18T09:16:28Z</dcterms:created>
  <dcterms:modified xsi:type="dcterms:W3CDTF">2025-03-25T18:01:18Z</dcterms:modified>
</cp:coreProperties>
</file>