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65" r:id="rId16"/>
  </p:sldIdLst>
  <p:sldSz cx="18288000" cy="10287000"/>
  <p:notesSz cx="6858000" cy="9144000"/>
  <p:embeddedFontLst>
    <p:embeddedFont>
      <p:font typeface="Bebas Neue" panose="020B0606020202050201" pitchFamily="34" charset="0"/>
      <p:regular r:id="rId17"/>
    </p:embeddedFont>
    <p:embeddedFont>
      <p:font typeface="Bebas Neue Bold" panose="020B0604020202020204" charset="0"/>
      <p:regular r:id="rId18"/>
    </p:embeddedFont>
    <p:embeddedFont>
      <p:font typeface="Brittany" panose="020B0604020202020204" charset="0"/>
      <p:regular r:id="rId19"/>
    </p:embeddedFont>
    <p:embeddedFont>
      <p:font typeface="Poppins" panose="00000500000000000000" pitchFamily="2" charset="0"/>
      <p:regular r:id="rId20"/>
    </p:embeddedFont>
    <p:embeddedFont>
      <p:font typeface="Poppins Bold" panose="00000800000000000000"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4" d="100"/>
          <a:sy n="64" d="100"/>
        </p:scale>
        <p:origin x="178"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TextBox 2"/>
          <p:cNvSpPr txBox="1"/>
          <p:nvPr/>
        </p:nvSpPr>
        <p:spPr>
          <a:xfrm>
            <a:off x="3961673" y="4436275"/>
            <a:ext cx="10364653" cy="2748490"/>
          </a:xfrm>
          <a:prstGeom prst="rect">
            <a:avLst/>
          </a:prstGeom>
        </p:spPr>
        <p:txBody>
          <a:bodyPr lIns="0" tIns="0" rIns="0" bIns="0" rtlCol="0" anchor="t">
            <a:spAutoFit/>
          </a:bodyPr>
          <a:lstStyle/>
          <a:p>
            <a:pPr algn="ctr">
              <a:lnSpc>
                <a:spcPts val="20484"/>
              </a:lnSpc>
            </a:pPr>
            <a:r>
              <a:rPr lang="en-US" sz="20484" b="1">
                <a:solidFill>
                  <a:srgbClr val="000000"/>
                </a:solidFill>
                <a:latin typeface="Bebas Neue Bold"/>
                <a:ea typeface="Bebas Neue Bold"/>
                <a:cs typeface="Bebas Neue Bold"/>
                <a:sym typeface="Bebas Neue Bold"/>
              </a:rPr>
              <a:t>WEBSITE</a:t>
            </a:r>
          </a:p>
        </p:txBody>
      </p:sp>
      <p:grpSp>
        <p:nvGrpSpPr>
          <p:cNvPr id="3" name="Group 3"/>
          <p:cNvGrpSpPr/>
          <p:nvPr/>
        </p:nvGrpSpPr>
        <p:grpSpPr>
          <a:xfrm>
            <a:off x="5853903" y="6538132"/>
            <a:ext cx="6552951" cy="1570592"/>
            <a:chOff x="0" y="0"/>
            <a:chExt cx="6609980" cy="1584261"/>
          </a:xfrm>
        </p:grpSpPr>
        <p:sp>
          <p:nvSpPr>
            <p:cNvPr id="4" name="Freeform 4"/>
            <p:cNvSpPr/>
            <p:nvPr/>
          </p:nvSpPr>
          <p:spPr>
            <a:xfrm>
              <a:off x="31750" y="31750"/>
              <a:ext cx="6546479" cy="1520761"/>
            </a:xfrm>
            <a:custGeom>
              <a:avLst/>
              <a:gdLst/>
              <a:ahLst/>
              <a:cxnLst/>
              <a:rect l="l" t="t" r="r" b="b"/>
              <a:pathLst>
                <a:path w="6546479" h="1520761">
                  <a:moveTo>
                    <a:pt x="6453770" y="1520761"/>
                  </a:moveTo>
                  <a:lnTo>
                    <a:pt x="92710" y="1520761"/>
                  </a:lnTo>
                  <a:cubicBezTo>
                    <a:pt x="41910" y="1520761"/>
                    <a:pt x="0" y="1478851"/>
                    <a:pt x="0" y="1428051"/>
                  </a:cubicBezTo>
                  <a:lnTo>
                    <a:pt x="0" y="92710"/>
                  </a:lnTo>
                  <a:cubicBezTo>
                    <a:pt x="0" y="41910"/>
                    <a:pt x="41910" y="0"/>
                    <a:pt x="92710" y="0"/>
                  </a:cubicBezTo>
                  <a:lnTo>
                    <a:pt x="6452500" y="0"/>
                  </a:lnTo>
                  <a:cubicBezTo>
                    <a:pt x="6503300" y="0"/>
                    <a:pt x="6545210" y="41910"/>
                    <a:pt x="6545210" y="92710"/>
                  </a:cubicBezTo>
                  <a:lnTo>
                    <a:pt x="6545210" y="1426781"/>
                  </a:lnTo>
                  <a:cubicBezTo>
                    <a:pt x="6546479" y="1478851"/>
                    <a:pt x="6504570" y="1520761"/>
                    <a:pt x="6453770" y="1520761"/>
                  </a:cubicBezTo>
                  <a:close/>
                </a:path>
              </a:pathLst>
            </a:custGeom>
            <a:solidFill>
              <a:srgbClr val="DFD8CA"/>
            </a:solidFill>
          </p:spPr>
        </p:sp>
        <p:sp>
          <p:nvSpPr>
            <p:cNvPr id="5" name="Freeform 5"/>
            <p:cNvSpPr/>
            <p:nvPr/>
          </p:nvSpPr>
          <p:spPr>
            <a:xfrm>
              <a:off x="0" y="0"/>
              <a:ext cx="6609980" cy="1584261"/>
            </a:xfrm>
            <a:custGeom>
              <a:avLst/>
              <a:gdLst/>
              <a:ahLst/>
              <a:cxnLst/>
              <a:rect l="l" t="t" r="r" b="b"/>
              <a:pathLst>
                <a:path w="6609980" h="1584261">
                  <a:moveTo>
                    <a:pt x="6485520" y="59690"/>
                  </a:moveTo>
                  <a:cubicBezTo>
                    <a:pt x="6521079" y="59690"/>
                    <a:pt x="6550290" y="88900"/>
                    <a:pt x="6550290" y="124460"/>
                  </a:cubicBezTo>
                  <a:lnTo>
                    <a:pt x="6550290" y="1459801"/>
                  </a:lnTo>
                  <a:cubicBezTo>
                    <a:pt x="6550290" y="1495361"/>
                    <a:pt x="6521079" y="1524571"/>
                    <a:pt x="6485520" y="1524571"/>
                  </a:cubicBezTo>
                  <a:lnTo>
                    <a:pt x="124460" y="1524571"/>
                  </a:lnTo>
                  <a:cubicBezTo>
                    <a:pt x="88900" y="1524571"/>
                    <a:pt x="59690" y="1495361"/>
                    <a:pt x="59690" y="1459801"/>
                  </a:cubicBezTo>
                  <a:lnTo>
                    <a:pt x="59690" y="124460"/>
                  </a:lnTo>
                  <a:cubicBezTo>
                    <a:pt x="59690" y="88900"/>
                    <a:pt x="88900" y="59690"/>
                    <a:pt x="124460" y="59690"/>
                  </a:cubicBezTo>
                  <a:lnTo>
                    <a:pt x="6485520" y="59690"/>
                  </a:lnTo>
                  <a:moveTo>
                    <a:pt x="6485520" y="0"/>
                  </a:moveTo>
                  <a:lnTo>
                    <a:pt x="124460" y="0"/>
                  </a:lnTo>
                  <a:cubicBezTo>
                    <a:pt x="55880" y="0"/>
                    <a:pt x="0" y="55880"/>
                    <a:pt x="0" y="124460"/>
                  </a:cubicBezTo>
                  <a:lnTo>
                    <a:pt x="0" y="1459801"/>
                  </a:lnTo>
                  <a:cubicBezTo>
                    <a:pt x="0" y="1528381"/>
                    <a:pt x="55880" y="1584261"/>
                    <a:pt x="124460" y="1584261"/>
                  </a:cubicBezTo>
                  <a:lnTo>
                    <a:pt x="6485520" y="1584261"/>
                  </a:lnTo>
                  <a:cubicBezTo>
                    <a:pt x="6554100" y="1584261"/>
                    <a:pt x="6609980" y="1528381"/>
                    <a:pt x="6609980" y="1459801"/>
                  </a:cubicBezTo>
                  <a:lnTo>
                    <a:pt x="6609980" y="124460"/>
                  </a:lnTo>
                  <a:cubicBezTo>
                    <a:pt x="6609980" y="55880"/>
                    <a:pt x="6554100" y="0"/>
                    <a:pt x="6485520" y="0"/>
                  </a:cubicBezTo>
                  <a:close/>
                </a:path>
              </a:pathLst>
            </a:custGeom>
            <a:solidFill>
              <a:srgbClr val="000000"/>
            </a:solidFill>
          </p:spPr>
        </p:sp>
      </p:grpSp>
      <p:sp>
        <p:nvSpPr>
          <p:cNvPr id="6" name="AutoShape 6"/>
          <p:cNvSpPr/>
          <p:nvPr/>
        </p:nvSpPr>
        <p:spPr>
          <a:xfrm>
            <a:off x="15992183" y="9097962"/>
            <a:ext cx="1267117" cy="0"/>
          </a:xfrm>
          <a:prstGeom prst="line">
            <a:avLst/>
          </a:prstGeom>
          <a:ln w="19050" cap="flat">
            <a:solidFill>
              <a:srgbClr val="000000"/>
            </a:solidFill>
            <a:prstDash val="solid"/>
            <a:headEnd type="none" w="sm" len="sm"/>
            <a:tailEnd type="arrow" w="med" len="sm"/>
          </a:ln>
        </p:spPr>
      </p:sp>
      <p:grpSp>
        <p:nvGrpSpPr>
          <p:cNvPr id="7" name="Group 7"/>
          <p:cNvGrpSpPr/>
          <p:nvPr/>
        </p:nvGrpSpPr>
        <p:grpSpPr>
          <a:xfrm>
            <a:off x="16981873" y="1121493"/>
            <a:ext cx="277427" cy="277427"/>
            <a:chOff x="0" y="0"/>
            <a:chExt cx="6350000" cy="6350000"/>
          </a:xfrm>
        </p:grpSpPr>
        <p:sp>
          <p:nvSpPr>
            <p:cNvPr id="8" name="Freeform 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grpSp>
        <p:nvGrpSpPr>
          <p:cNvPr id="9" name="Group 9"/>
          <p:cNvGrpSpPr/>
          <p:nvPr/>
        </p:nvGrpSpPr>
        <p:grpSpPr>
          <a:xfrm>
            <a:off x="16575495" y="1121493"/>
            <a:ext cx="277427" cy="277427"/>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grpSp>
        <p:nvGrpSpPr>
          <p:cNvPr id="11" name="Group 11"/>
          <p:cNvGrpSpPr/>
          <p:nvPr/>
        </p:nvGrpSpPr>
        <p:grpSpPr>
          <a:xfrm>
            <a:off x="16169118" y="1121493"/>
            <a:ext cx="277427" cy="277427"/>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sp>
        <p:nvSpPr>
          <p:cNvPr id="13" name="TextBox 13"/>
          <p:cNvSpPr txBox="1"/>
          <p:nvPr/>
        </p:nvSpPr>
        <p:spPr>
          <a:xfrm>
            <a:off x="5172133" y="2559603"/>
            <a:ext cx="7822302" cy="2064004"/>
          </a:xfrm>
          <a:prstGeom prst="rect">
            <a:avLst/>
          </a:prstGeom>
        </p:spPr>
        <p:txBody>
          <a:bodyPr lIns="0" tIns="0" rIns="0" bIns="0" rtlCol="0" anchor="t">
            <a:spAutoFit/>
          </a:bodyPr>
          <a:lstStyle/>
          <a:p>
            <a:pPr algn="ctr">
              <a:lnSpc>
                <a:spcPts val="15459"/>
              </a:lnSpc>
            </a:pPr>
            <a:r>
              <a:rPr lang="en-US" sz="15459">
                <a:solidFill>
                  <a:srgbClr val="B91646"/>
                </a:solidFill>
                <a:latin typeface="Brittany"/>
                <a:ea typeface="Brittany"/>
                <a:cs typeface="Brittany"/>
                <a:sym typeface="Brittany"/>
              </a:rPr>
              <a:t>Portfolio</a:t>
            </a:r>
          </a:p>
        </p:txBody>
      </p:sp>
      <p:sp>
        <p:nvSpPr>
          <p:cNvPr id="14" name="TextBox 14"/>
          <p:cNvSpPr txBox="1"/>
          <p:nvPr/>
        </p:nvSpPr>
        <p:spPr>
          <a:xfrm>
            <a:off x="6105019" y="6519148"/>
            <a:ext cx="5956530" cy="1633524"/>
          </a:xfrm>
          <a:prstGeom prst="rect">
            <a:avLst/>
          </a:prstGeom>
        </p:spPr>
        <p:txBody>
          <a:bodyPr lIns="0" tIns="0" rIns="0" bIns="0" rtlCol="0" anchor="t">
            <a:spAutoFit/>
          </a:bodyPr>
          <a:lstStyle/>
          <a:p>
            <a:pPr algn="ctr">
              <a:lnSpc>
                <a:spcPts val="4260"/>
              </a:lnSpc>
            </a:pPr>
            <a:r>
              <a:rPr lang="en-US" sz="3043" spc="456" dirty="0">
                <a:solidFill>
                  <a:srgbClr val="000000"/>
                </a:solidFill>
                <a:latin typeface="Bebas Neue"/>
                <a:ea typeface="Bebas Neue"/>
                <a:cs typeface="Bebas Neue"/>
                <a:sym typeface="Bebas Neue"/>
              </a:rPr>
              <a:t>by RAJA RAJESWARI [22IT072]</a:t>
            </a:r>
          </a:p>
          <a:p>
            <a:pPr algn="ctr">
              <a:lnSpc>
                <a:spcPts val="4260"/>
              </a:lnSpc>
            </a:pPr>
            <a:r>
              <a:rPr lang="en-US" sz="3043" spc="456" dirty="0">
                <a:solidFill>
                  <a:srgbClr val="000000"/>
                </a:solidFill>
                <a:latin typeface="Bebas Neue"/>
                <a:ea typeface="Bebas Neue"/>
                <a:cs typeface="Bebas Neue"/>
                <a:sym typeface="Bebas Neue"/>
              </a:rPr>
              <a:t>NIVASSHINI [22IT063]</a:t>
            </a:r>
          </a:p>
          <a:p>
            <a:pPr algn="ctr">
              <a:lnSpc>
                <a:spcPts val="4260"/>
              </a:lnSpc>
            </a:pPr>
            <a:r>
              <a:rPr lang="en-US" sz="3043" spc="456">
                <a:solidFill>
                  <a:srgbClr val="000000"/>
                </a:solidFill>
                <a:latin typeface="Bebas Neue"/>
                <a:ea typeface="Bebas Neue"/>
                <a:cs typeface="Bebas Neue"/>
                <a:sym typeface="Bebas Neue"/>
              </a:rPr>
              <a:t>RAJA THAARANI [</a:t>
            </a:r>
            <a:r>
              <a:rPr lang="en-US" sz="3043" spc="456" dirty="0">
                <a:solidFill>
                  <a:srgbClr val="000000"/>
                </a:solidFill>
                <a:latin typeface="Bebas Neue"/>
                <a:ea typeface="Bebas Neue"/>
                <a:cs typeface="Bebas Neue"/>
                <a:sym typeface="Bebas Neue"/>
              </a:rPr>
              <a:t>22IT073]</a:t>
            </a:r>
          </a:p>
        </p:txBody>
      </p:sp>
      <p:sp>
        <p:nvSpPr>
          <p:cNvPr id="15" name="TextBox 15"/>
          <p:cNvSpPr txBox="1"/>
          <p:nvPr/>
        </p:nvSpPr>
        <p:spPr>
          <a:xfrm>
            <a:off x="1028700" y="8899525"/>
            <a:ext cx="4825203" cy="358775"/>
          </a:xfrm>
          <a:prstGeom prst="rect">
            <a:avLst/>
          </a:prstGeom>
        </p:spPr>
        <p:txBody>
          <a:bodyPr lIns="0" tIns="0" rIns="0" bIns="0" rtlCol="0" anchor="t">
            <a:spAutoFit/>
          </a:bodyPr>
          <a:lstStyle/>
          <a:p>
            <a:pPr algn="l">
              <a:lnSpc>
                <a:spcPts val="2799"/>
              </a:lnSpc>
            </a:pPr>
            <a:r>
              <a:rPr lang="en-US" sz="1999">
                <a:solidFill>
                  <a:srgbClr val="000000"/>
                </a:solidFill>
                <a:latin typeface="Poppins"/>
                <a:ea typeface="Poppins"/>
                <a:cs typeface="Poppins"/>
                <a:sym typeface="Poppins"/>
              </a:rPr>
              <a:t>https://nealwuportfolio.netlify.app/</a:t>
            </a:r>
          </a:p>
        </p:txBody>
      </p:sp>
      <p:sp>
        <p:nvSpPr>
          <p:cNvPr id="16" name="TextBox 16"/>
          <p:cNvSpPr txBox="1"/>
          <p:nvPr/>
        </p:nvSpPr>
        <p:spPr>
          <a:xfrm>
            <a:off x="1028700" y="952500"/>
            <a:ext cx="5327435" cy="587282"/>
          </a:xfrm>
          <a:prstGeom prst="rect">
            <a:avLst/>
          </a:prstGeom>
        </p:spPr>
        <p:txBody>
          <a:bodyPr lIns="0" tIns="0" rIns="0" bIns="0" rtlCol="0" anchor="t">
            <a:spAutoFit/>
          </a:bodyPr>
          <a:lstStyle/>
          <a:p>
            <a:pPr algn="l">
              <a:lnSpc>
                <a:spcPts val="4716"/>
              </a:lnSpc>
            </a:pPr>
            <a:r>
              <a:rPr lang="en-US" sz="3368" b="1">
                <a:solidFill>
                  <a:srgbClr val="000000"/>
                </a:solidFill>
                <a:latin typeface="Bebas Neue Bold"/>
                <a:ea typeface="Bebas Neue Bold"/>
                <a:cs typeface="Bebas Neue Bold"/>
                <a:sym typeface="Bebas Neue Bold"/>
              </a:rPr>
              <a:t>WEB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AutoShape 2"/>
          <p:cNvSpPr/>
          <p:nvPr/>
        </p:nvSpPr>
        <p:spPr>
          <a:xfrm>
            <a:off x="15992183" y="9097962"/>
            <a:ext cx="1267117" cy="0"/>
          </a:xfrm>
          <a:prstGeom prst="line">
            <a:avLst/>
          </a:prstGeom>
          <a:ln w="19050" cap="flat">
            <a:solidFill>
              <a:srgbClr val="000000"/>
            </a:solidFill>
            <a:prstDash val="solid"/>
            <a:headEnd type="none" w="sm" len="sm"/>
            <a:tailEnd type="arrow" w="med" len="sm"/>
          </a:ln>
        </p:spPr>
      </p:sp>
      <p:sp>
        <p:nvSpPr>
          <p:cNvPr id="3" name="TextBox 3"/>
          <p:cNvSpPr txBox="1"/>
          <p:nvPr/>
        </p:nvSpPr>
        <p:spPr>
          <a:xfrm>
            <a:off x="1028700" y="8899525"/>
            <a:ext cx="4077715" cy="358775"/>
          </a:xfrm>
          <a:prstGeom prst="rect">
            <a:avLst/>
          </a:prstGeom>
        </p:spPr>
        <p:txBody>
          <a:bodyPr lIns="0" tIns="0" rIns="0" bIns="0" rtlCol="0" anchor="t">
            <a:spAutoFit/>
          </a:bodyPr>
          <a:lstStyle/>
          <a:p>
            <a:pPr algn="l">
              <a:lnSpc>
                <a:spcPts val="2799"/>
              </a:lnSpc>
            </a:pPr>
            <a:r>
              <a:rPr lang="en-US" sz="1999">
                <a:solidFill>
                  <a:srgbClr val="000000"/>
                </a:solidFill>
                <a:latin typeface="Poppins"/>
                <a:ea typeface="Poppins"/>
                <a:cs typeface="Poppins"/>
                <a:sym typeface="Poppins"/>
              </a:rPr>
              <a:t>www.reallygreatsite.com</a:t>
            </a:r>
          </a:p>
        </p:txBody>
      </p:sp>
      <p:grpSp>
        <p:nvGrpSpPr>
          <p:cNvPr id="4" name="Group 4"/>
          <p:cNvGrpSpPr/>
          <p:nvPr/>
        </p:nvGrpSpPr>
        <p:grpSpPr>
          <a:xfrm>
            <a:off x="1028700" y="2095500"/>
            <a:ext cx="15652881" cy="7273093"/>
            <a:chOff x="0" y="0"/>
            <a:chExt cx="15372295" cy="5379030"/>
          </a:xfrm>
        </p:grpSpPr>
        <p:sp>
          <p:nvSpPr>
            <p:cNvPr id="5" name="Freeform 5"/>
            <p:cNvSpPr/>
            <p:nvPr/>
          </p:nvSpPr>
          <p:spPr>
            <a:xfrm>
              <a:off x="31750" y="31750"/>
              <a:ext cx="15308794" cy="5315530"/>
            </a:xfrm>
            <a:custGeom>
              <a:avLst/>
              <a:gdLst/>
              <a:ahLst/>
              <a:cxnLst/>
              <a:rect l="l" t="t" r="r" b="b"/>
              <a:pathLst>
                <a:path w="15308794" h="5315530">
                  <a:moveTo>
                    <a:pt x="15216085" y="5315530"/>
                  </a:moveTo>
                  <a:lnTo>
                    <a:pt x="92710" y="5315530"/>
                  </a:lnTo>
                  <a:cubicBezTo>
                    <a:pt x="41910" y="5315530"/>
                    <a:pt x="0" y="5273620"/>
                    <a:pt x="0" y="5222820"/>
                  </a:cubicBezTo>
                  <a:lnTo>
                    <a:pt x="0" y="92710"/>
                  </a:lnTo>
                  <a:cubicBezTo>
                    <a:pt x="0" y="41910"/>
                    <a:pt x="41910" y="0"/>
                    <a:pt x="92710" y="0"/>
                  </a:cubicBezTo>
                  <a:lnTo>
                    <a:pt x="15214815" y="0"/>
                  </a:lnTo>
                  <a:cubicBezTo>
                    <a:pt x="15265615" y="0"/>
                    <a:pt x="15307525" y="41910"/>
                    <a:pt x="15307525" y="92710"/>
                  </a:cubicBezTo>
                  <a:lnTo>
                    <a:pt x="15307525" y="5221550"/>
                  </a:lnTo>
                  <a:cubicBezTo>
                    <a:pt x="15308794" y="5273620"/>
                    <a:pt x="15266885" y="5315530"/>
                    <a:pt x="15216085" y="5315530"/>
                  </a:cubicBezTo>
                  <a:close/>
                </a:path>
              </a:pathLst>
            </a:custGeom>
            <a:solidFill>
              <a:srgbClr val="DFD8CA"/>
            </a:solidFill>
          </p:spPr>
        </p:sp>
        <p:sp>
          <p:nvSpPr>
            <p:cNvPr id="6" name="Freeform 6"/>
            <p:cNvSpPr/>
            <p:nvPr/>
          </p:nvSpPr>
          <p:spPr>
            <a:xfrm>
              <a:off x="0" y="0"/>
              <a:ext cx="15372294" cy="5379030"/>
            </a:xfrm>
            <a:custGeom>
              <a:avLst/>
              <a:gdLst/>
              <a:ahLst/>
              <a:cxnLst/>
              <a:rect l="l" t="t" r="r" b="b"/>
              <a:pathLst>
                <a:path w="15372294" h="5379030">
                  <a:moveTo>
                    <a:pt x="15247835" y="59690"/>
                  </a:moveTo>
                  <a:cubicBezTo>
                    <a:pt x="15283394" y="59690"/>
                    <a:pt x="15312605" y="88900"/>
                    <a:pt x="15312605" y="124460"/>
                  </a:cubicBezTo>
                  <a:lnTo>
                    <a:pt x="15312605" y="5254570"/>
                  </a:lnTo>
                  <a:cubicBezTo>
                    <a:pt x="15312605" y="5290130"/>
                    <a:pt x="15283394" y="5319340"/>
                    <a:pt x="15247835" y="5319340"/>
                  </a:cubicBezTo>
                  <a:lnTo>
                    <a:pt x="124460" y="5319340"/>
                  </a:lnTo>
                  <a:cubicBezTo>
                    <a:pt x="88900" y="5319340"/>
                    <a:pt x="59690" y="5290130"/>
                    <a:pt x="59690" y="5254570"/>
                  </a:cubicBezTo>
                  <a:lnTo>
                    <a:pt x="59690" y="124460"/>
                  </a:lnTo>
                  <a:cubicBezTo>
                    <a:pt x="59690" y="88900"/>
                    <a:pt x="88900" y="59690"/>
                    <a:pt x="124460" y="59690"/>
                  </a:cubicBezTo>
                  <a:lnTo>
                    <a:pt x="15247835" y="59690"/>
                  </a:lnTo>
                  <a:moveTo>
                    <a:pt x="15247835" y="0"/>
                  </a:moveTo>
                  <a:lnTo>
                    <a:pt x="124460" y="0"/>
                  </a:lnTo>
                  <a:cubicBezTo>
                    <a:pt x="55880" y="0"/>
                    <a:pt x="0" y="55880"/>
                    <a:pt x="0" y="124460"/>
                  </a:cubicBezTo>
                  <a:lnTo>
                    <a:pt x="0" y="5254570"/>
                  </a:lnTo>
                  <a:cubicBezTo>
                    <a:pt x="0" y="5323150"/>
                    <a:pt x="55880" y="5379030"/>
                    <a:pt x="124460" y="5379030"/>
                  </a:cubicBezTo>
                  <a:lnTo>
                    <a:pt x="15247835" y="5379030"/>
                  </a:lnTo>
                  <a:cubicBezTo>
                    <a:pt x="15316415" y="5379030"/>
                    <a:pt x="15372294" y="5323150"/>
                    <a:pt x="15372294" y="5254570"/>
                  </a:cubicBezTo>
                  <a:lnTo>
                    <a:pt x="15372294" y="124460"/>
                  </a:lnTo>
                  <a:cubicBezTo>
                    <a:pt x="15372294" y="55880"/>
                    <a:pt x="15316415" y="0"/>
                    <a:pt x="15247835" y="0"/>
                  </a:cubicBezTo>
                  <a:close/>
                </a:path>
              </a:pathLst>
            </a:custGeom>
            <a:solidFill>
              <a:srgbClr val="000000"/>
            </a:solidFill>
          </p:spPr>
        </p:sp>
      </p:grpSp>
      <p:grpSp>
        <p:nvGrpSpPr>
          <p:cNvPr id="7" name="Group 7"/>
          <p:cNvGrpSpPr/>
          <p:nvPr/>
        </p:nvGrpSpPr>
        <p:grpSpPr>
          <a:xfrm>
            <a:off x="7244533" y="8977622"/>
            <a:ext cx="4343022" cy="781940"/>
            <a:chOff x="0" y="0"/>
            <a:chExt cx="5727315" cy="1031175"/>
          </a:xfrm>
        </p:grpSpPr>
        <p:sp>
          <p:nvSpPr>
            <p:cNvPr id="8" name="Freeform 8"/>
            <p:cNvSpPr/>
            <p:nvPr/>
          </p:nvSpPr>
          <p:spPr>
            <a:xfrm>
              <a:off x="31750" y="31750"/>
              <a:ext cx="5663815" cy="967675"/>
            </a:xfrm>
            <a:custGeom>
              <a:avLst/>
              <a:gdLst/>
              <a:ahLst/>
              <a:cxnLst/>
              <a:rect l="l" t="t" r="r" b="b"/>
              <a:pathLst>
                <a:path w="5663815" h="967675">
                  <a:moveTo>
                    <a:pt x="5571105" y="967675"/>
                  </a:moveTo>
                  <a:lnTo>
                    <a:pt x="92710" y="967675"/>
                  </a:lnTo>
                  <a:cubicBezTo>
                    <a:pt x="41910" y="967675"/>
                    <a:pt x="0" y="925765"/>
                    <a:pt x="0" y="874965"/>
                  </a:cubicBezTo>
                  <a:lnTo>
                    <a:pt x="0" y="92710"/>
                  </a:lnTo>
                  <a:cubicBezTo>
                    <a:pt x="0" y="41910"/>
                    <a:pt x="41910" y="0"/>
                    <a:pt x="92710" y="0"/>
                  </a:cubicBezTo>
                  <a:lnTo>
                    <a:pt x="5569835" y="0"/>
                  </a:lnTo>
                  <a:cubicBezTo>
                    <a:pt x="5620635" y="0"/>
                    <a:pt x="5662545" y="41910"/>
                    <a:pt x="5662545" y="92710"/>
                  </a:cubicBezTo>
                  <a:lnTo>
                    <a:pt x="5662545" y="873695"/>
                  </a:lnTo>
                  <a:cubicBezTo>
                    <a:pt x="5663815" y="925765"/>
                    <a:pt x="5621905" y="967675"/>
                    <a:pt x="5571105" y="967675"/>
                  </a:cubicBezTo>
                  <a:close/>
                </a:path>
              </a:pathLst>
            </a:custGeom>
            <a:solidFill>
              <a:srgbClr val="105652"/>
            </a:solidFill>
          </p:spPr>
        </p:sp>
        <p:sp>
          <p:nvSpPr>
            <p:cNvPr id="9" name="Freeform 9"/>
            <p:cNvSpPr/>
            <p:nvPr/>
          </p:nvSpPr>
          <p:spPr>
            <a:xfrm>
              <a:off x="0" y="0"/>
              <a:ext cx="5727316" cy="1031175"/>
            </a:xfrm>
            <a:custGeom>
              <a:avLst/>
              <a:gdLst/>
              <a:ahLst/>
              <a:cxnLst/>
              <a:rect l="l" t="t" r="r" b="b"/>
              <a:pathLst>
                <a:path w="5727316" h="1031175">
                  <a:moveTo>
                    <a:pt x="5602855" y="59690"/>
                  </a:moveTo>
                  <a:cubicBezTo>
                    <a:pt x="5638415" y="59690"/>
                    <a:pt x="5667625" y="88900"/>
                    <a:pt x="5667625" y="124460"/>
                  </a:cubicBezTo>
                  <a:lnTo>
                    <a:pt x="5667625" y="906715"/>
                  </a:lnTo>
                  <a:cubicBezTo>
                    <a:pt x="5667625" y="942275"/>
                    <a:pt x="5638415" y="971485"/>
                    <a:pt x="5602855" y="971485"/>
                  </a:cubicBezTo>
                  <a:lnTo>
                    <a:pt x="124460" y="971485"/>
                  </a:lnTo>
                  <a:cubicBezTo>
                    <a:pt x="88900" y="971485"/>
                    <a:pt x="59690" y="942275"/>
                    <a:pt x="59690" y="906715"/>
                  </a:cubicBezTo>
                  <a:lnTo>
                    <a:pt x="59690" y="124460"/>
                  </a:lnTo>
                  <a:cubicBezTo>
                    <a:pt x="59690" y="88900"/>
                    <a:pt x="88900" y="59690"/>
                    <a:pt x="124460" y="59690"/>
                  </a:cubicBezTo>
                  <a:lnTo>
                    <a:pt x="5602855" y="59690"/>
                  </a:lnTo>
                  <a:moveTo>
                    <a:pt x="5602855" y="0"/>
                  </a:moveTo>
                  <a:lnTo>
                    <a:pt x="124460" y="0"/>
                  </a:lnTo>
                  <a:cubicBezTo>
                    <a:pt x="55880" y="0"/>
                    <a:pt x="0" y="55880"/>
                    <a:pt x="0" y="124460"/>
                  </a:cubicBezTo>
                  <a:lnTo>
                    <a:pt x="0" y="906715"/>
                  </a:lnTo>
                  <a:cubicBezTo>
                    <a:pt x="0" y="975295"/>
                    <a:pt x="55880" y="1031175"/>
                    <a:pt x="124460" y="1031175"/>
                  </a:cubicBezTo>
                  <a:lnTo>
                    <a:pt x="5602855" y="1031175"/>
                  </a:lnTo>
                  <a:cubicBezTo>
                    <a:pt x="5671435" y="1031175"/>
                    <a:pt x="5727316" y="975295"/>
                    <a:pt x="5727316" y="906715"/>
                  </a:cubicBezTo>
                  <a:lnTo>
                    <a:pt x="5727316" y="124460"/>
                  </a:lnTo>
                  <a:cubicBezTo>
                    <a:pt x="5727316" y="55880"/>
                    <a:pt x="5671435" y="0"/>
                    <a:pt x="5602855" y="0"/>
                  </a:cubicBezTo>
                  <a:close/>
                </a:path>
              </a:pathLst>
            </a:custGeom>
            <a:solidFill>
              <a:srgbClr val="000000"/>
            </a:solidFill>
          </p:spPr>
        </p:sp>
      </p:grpSp>
      <p:sp>
        <p:nvSpPr>
          <p:cNvPr id="13" name="TextBox 13"/>
          <p:cNvSpPr txBox="1"/>
          <p:nvPr/>
        </p:nvSpPr>
        <p:spPr>
          <a:xfrm>
            <a:off x="-533400" y="370321"/>
            <a:ext cx="12763500" cy="1526059"/>
          </a:xfrm>
          <a:prstGeom prst="rect">
            <a:avLst/>
          </a:prstGeom>
        </p:spPr>
        <p:txBody>
          <a:bodyPr wrap="square" lIns="0" tIns="0" rIns="0" bIns="0" rtlCol="0" anchor="t">
            <a:spAutoFit/>
          </a:bodyPr>
          <a:lstStyle/>
          <a:p>
            <a:pPr algn="ctr">
              <a:lnSpc>
                <a:spcPts val="11883"/>
              </a:lnSpc>
            </a:pPr>
            <a:r>
              <a:rPr lang="en-US" sz="11883" b="1" dirty="0">
                <a:solidFill>
                  <a:srgbClr val="000000"/>
                </a:solidFill>
                <a:latin typeface="Bebas Neue Bold"/>
                <a:ea typeface="Bebas Neue Bold"/>
                <a:cs typeface="Bebas Neue Bold"/>
                <a:sym typeface="Bebas Neue Bold"/>
              </a:rPr>
              <a:t>PROJECT SCREENSHOTS</a:t>
            </a:r>
          </a:p>
        </p:txBody>
      </p:sp>
      <p:sp>
        <p:nvSpPr>
          <p:cNvPr id="14" name="TextBox 14"/>
          <p:cNvSpPr txBox="1"/>
          <p:nvPr/>
        </p:nvSpPr>
        <p:spPr>
          <a:xfrm>
            <a:off x="7516576" y="9071095"/>
            <a:ext cx="3798935" cy="502382"/>
          </a:xfrm>
          <a:prstGeom prst="rect">
            <a:avLst/>
          </a:prstGeom>
        </p:spPr>
        <p:txBody>
          <a:bodyPr lIns="0" tIns="0" rIns="0" bIns="0" rtlCol="0" anchor="t">
            <a:spAutoFit/>
          </a:bodyPr>
          <a:lstStyle/>
          <a:p>
            <a:pPr algn="ctr">
              <a:lnSpc>
                <a:spcPts val="4480"/>
              </a:lnSpc>
            </a:pPr>
            <a:r>
              <a:rPr lang="en-US" sz="3200" b="1" spc="320" dirty="0">
                <a:solidFill>
                  <a:srgbClr val="FBF3E4"/>
                </a:solidFill>
                <a:latin typeface="Bebas Neue Bold"/>
                <a:ea typeface="Bebas Neue Bold"/>
                <a:cs typeface="Bebas Neue Bold"/>
                <a:sym typeface="Bebas Neue Bold"/>
              </a:rPr>
              <a:t>Project page</a:t>
            </a:r>
          </a:p>
        </p:txBody>
      </p:sp>
      <p:pic>
        <p:nvPicPr>
          <p:cNvPr id="17" name="Picture 16">
            <a:extLst>
              <a:ext uri="{FF2B5EF4-FFF2-40B4-BE49-F238E27FC236}">
                <a16:creationId xmlns:a16="http://schemas.microsoft.com/office/drawing/2014/main" id="{38B14B75-F7C4-4A00-DAB1-3C191CEE2739}"/>
              </a:ext>
            </a:extLst>
          </p:cNvPr>
          <p:cNvPicPr>
            <a:picLocks noChangeAspect="1"/>
          </p:cNvPicPr>
          <p:nvPr/>
        </p:nvPicPr>
        <p:blipFill>
          <a:blip r:embed="rId2"/>
          <a:stretch>
            <a:fillRect/>
          </a:stretch>
        </p:blipFill>
        <p:spPr>
          <a:xfrm>
            <a:off x="3814875" y="2538759"/>
            <a:ext cx="10658250" cy="6096046"/>
          </a:xfrm>
          <a:prstGeom prst="rect">
            <a:avLst/>
          </a:prstGeom>
        </p:spPr>
      </p:pic>
    </p:spTree>
    <p:extLst>
      <p:ext uri="{BB962C8B-B14F-4D97-AF65-F5344CB8AC3E}">
        <p14:creationId xmlns:p14="http://schemas.microsoft.com/office/powerpoint/2010/main" val="643572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AutoShape 2"/>
          <p:cNvSpPr/>
          <p:nvPr/>
        </p:nvSpPr>
        <p:spPr>
          <a:xfrm>
            <a:off x="15992183" y="9097962"/>
            <a:ext cx="1267117" cy="0"/>
          </a:xfrm>
          <a:prstGeom prst="line">
            <a:avLst/>
          </a:prstGeom>
          <a:ln w="19050" cap="flat">
            <a:solidFill>
              <a:srgbClr val="000000"/>
            </a:solidFill>
            <a:prstDash val="solid"/>
            <a:headEnd type="none" w="sm" len="sm"/>
            <a:tailEnd type="arrow" w="med" len="sm"/>
          </a:ln>
        </p:spPr>
      </p:sp>
      <p:grpSp>
        <p:nvGrpSpPr>
          <p:cNvPr id="7" name="Group 7"/>
          <p:cNvGrpSpPr/>
          <p:nvPr/>
        </p:nvGrpSpPr>
        <p:grpSpPr>
          <a:xfrm>
            <a:off x="7244533" y="8977622"/>
            <a:ext cx="4343022" cy="781940"/>
            <a:chOff x="0" y="0"/>
            <a:chExt cx="5727315" cy="1031175"/>
          </a:xfrm>
        </p:grpSpPr>
        <p:sp>
          <p:nvSpPr>
            <p:cNvPr id="8" name="Freeform 8"/>
            <p:cNvSpPr/>
            <p:nvPr/>
          </p:nvSpPr>
          <p:spPr>
            <a:xfrm>
              <a:off x="31750" y="31750"/>
              <a:ext cx="5663815" cy="967675"/>
            </a:xfrm>
            <a:custGeom>
              <a:avLst/>
              <a:gdLst/>
              <a:ahLst/>
              <a:cxnLst/>
              <a:rect l="l" t="t" r="r" b="b"/>
              <a:pathLst>
                <a:path w="5663815" h="967675">
                  <a:moveTo>
                    <a:pt x="5571105" y="967675"/>
                  </a:moveTo>
                  <a:lnTo>
                    <a:pt x="92710" y="967675"/>
                  </a:lnTo>
                  <a:cubicBezTo>
                    <a:pt x="41910" y="967675"/>
                    <a:pt x="0" y="925765"/>
                    <a:pt x="0" y="874965"/>
                  </a:cubicBezTo>
                  <a:lnTo>
                    <a:pt x="0" y="92710"/>
                  </a:lnTo>
                  <a:cubicBezTo>
                    <a:pt x="0" y="41910"/>
                    <a:pt x="41910" y="0"/>
                    <a:pt x="92710" y="0"/>
                  </a:cubicBezTo>
                  <a:lnTo>
                    <a:pt x="5569835" y="0"/>
                  </a:lnTo>
                  <a:cubicBezTo>
                    <a:pt x="5620635" y="0"/>
                    <a:pt x="5662545" y="41910"/>
                    <a:pt x="5662545" y="92710"/>
                  </a:cubicBezTo>
                  <a:lnTo>
                    <a:pt x="5662545" y="873695"/>
                  </a:lnTo>
                  <a:cubicBezTo>
                    <a:pt x="5663815" y="925765"/>
                    <a:pt x="5621905" y="967675"/>
                    <a:pt x="5571105" y="967675"/>
                  </a:cubicBezTo>
                  <a:close/>
                </a:path>
              </a:pathLst>
            </a:custGeom>
            <a:solidFill>
              <a:srgbClr val="105652"/>
            </a:solidFill>
          </p:spPr>
        </p:sp>
        <p:sp>
          <p:nvSpPr>
            <p:cNvPr id="9" name="Freeform 9"/>
            <p:cNvSpPr/>
            <p:nvPr/>
          </p:nvSpPr>
          <p:spPr>
            <a:xfrm>
              <a:off x="0" y="0"/>
              <a:ext cx="5727316" cy="1031175"/>
            </a:xfrm>
            <a:custGeom>
              <a:avLst/>
              <a:gdLst/>
              <a:ahLst/>
              <a:cxnLst/>
              <a:rect l="l" t="t" r="r" b="b"/>
              <a:pathLst>
                <a:path w="5727316" h="1031175">
                  <a:moveTo>
                    <a:pt x="5602855" y="59690"/>
                  </a:moveTo>
                  <a:cubicBezTo>
                    <a:pt x="5638415" y="59690"/>
                    <a:pt x="5667625" y="88900"/>
                    <a:pt x="5667625" y="124460"/>
                  </a:cubicBezTo>
                  <a:lnTo>
                    <a:pt x="5667625" y="906715"/>
                  </a:lnTo>
                  <a:cubicBezTo>
                    <a:pt x="5667625" y="942275"/>
                    <a:pt x="5638415" y="971485"/>
                    <a:pt x="5602855" y="971485"/>
                  </a:cubicBezTo>
                  <a:lnTo>
                    <a:pt x="124460" y="971485"/>
                  </a:lnTo>
                  <a:cubicBezTo>
                    <a:pt x="88900" y="971485"/>
                    <a:pt x="59690" y="942275"/>
                    <a:pt x="59690" y="906715"/>
                  </a:cubicBezTo>
                  <a:lnTo>
                    <a:pt x="59690" y="124460"/>
                  </a:lnTo>
                  <a:cubicBezTo>
                    <a:pt x="59690" y="88900"/>
                    <a:pt x="88900" y="59690"/>
                    <a:pt x="124460" y="59690"/>
                  </a:cubicBezTo>
                  <a:lnTo>
                    <a:pt x="5602855" y="59690"/>
                  </a:lnTo>
                  <a:moveTo>
                    <a:pt x="5602855" y="0"/>
                  </a:moveTo>
                  <a:lnTo>
                    <a:pt x="124460" y="0"/>
                  </a:lnTo>
                  <a:cubicBezTo>
                    <a:pt x="55880" y="0"/>
                    <a:pt x="0" y="55880"/>
                    <a:pt x="0" y="124460"/>
                  </a:cubicBezTo>
                  <a:lnTo>
                    <a:pt x="0" y="906715"/>
                  </a:lnTo>
                  <a:cubicBezTo>
                    <a:pt x="0" y="975295"/>
                    <a:pt x="55880" y="1031175"/>
                    <a:pt x="124460" y="1031175"/>
                  </a:cubicBezTo>
                  <a:lnTo>
                    <a:pt x="5602855" y="1031175"/>
                  </a:lnTo>
                  <a:cubicBezTo>
                    <a:pt x="5671435" y="1031175"/>
                    <a:pt x="5727316" y="975295"/>
                    <a:pt x="5727316" y="906715"/>
                  </a:cubicBezTo>
                  <a:lnTo>
                    <a:pt x="5727316" y="124460"/>
                  </a:lnTo>
                  <a:cubicBezTo>
                    <a:pt x="5727316" y="55880"/>
                    <a:pt x="5671435" y="0"/>
                    <a:pt x="5602855" y="0"/>
                  </a:cubicBezTo>
                  <a:close/>
                </a:path>
              </a:pathLst>
            </a:custGeom>
            <a:solidFill>
              <a:srgbClr val="000000"/>
            </a:solidFill>
          </p:spPr>
        </p:sp>
      </p:grpSp>
      <p:sp>
        <p:nvSpPr>
          <p:cNvPr id="14" name="TextBox 14"/>
          <p:cNvSpPr txBox="1"/>
          <p:nvPr/>
        </p:nvSpPr>
        <p:spPr>
          <a:xfrm>
            <a:off x="7516576" y="9071095"/>
            <a:ext cx="3798935" cy="502382"/>
          </a:xfrm>
          <a:prstGeom prst="rect">
            <a:avLst/>
          </a:prstGeom>
        </p:spPr>
        <p:txBody>
          <a:bodyPr lIns="0" tIns="0" rIns="0" bIns="0" rtlCol="0" anchor="t">
            <a:spAutoFit/>
          </a:bodyPr>
          <a:lstStyle/>
          <a:p>
            <a:pPr algn="ctr">
              <a:lnSpc>
                <a:spcPts val="4480"/>
              </a:lnSpc>
            </a:pPr>
            <a:r>
              <a:rPr lang="en-US" sz="3200" b="1" spc="320" dirty="0">
                <a:solidFill>
                  <a:srgbClr val="FBF3E4"/>
                </a:solidFill>
                <a:latin typeface="Bebas Neue Bold"/>
                <a:ea typeface="Bebas Neue Bold"/>
                <a:cs typeface="Bebas Neue Bold"/>
                <a:sym typeface="Bebas Neue Bold"/>
              </a:rPr>
              <a:t>Video gallery</a:t>
            </a:r>
          </a:p>
        </p:txBody>
      </p:sp>
      <p:pic>
        <p:nvPicPr>
          <p:cNvPr id="11" name="Picture 10">
            <a:extLst>
              <a:ext uri="{FF2B5EF4-FFF2-40B4-BE49-F238E27FC236}">
                <a16:creationId xmlns:a16="http://schemas.microsoft.com/office/drawing/2014/main" id="{B499797A-99CA-B610-C89A-8B4894E3C175}"/>
              </a:ext>
            </a:extLst>
          </p:cNvPr>
          <p:cNvPicPr>
            <a:picLocks noChangeAspect="1"/>
          </p:cNvPicPr>
          <p:nvPr/>
        </p:nvPicPr>
        <p:blipFill>
          <a:blip r:embed="rId2"/>
          <a:stretch>
            <a:fillRect/>
          </a:stretch>
        </p:blipFill>
        <p:spPr>
          <a:xfrm>
            <a:off x="2089060" y="743602"/>
            <a:ext cx="13183379" cy="7918730"/>
          </a:xfrm>
          <a:prstGeom prst="rect">
            <a:avLst/>
          </a:prstGeom>
        </p:spPr>
      </p:pic>
    </p:spTree>
    <p:extLst>
      <p:ext uri="{BB962C8B-B14F-4D97-AF65-F5344CB8AC3E}">
        <p14:creationId xmlns:p14="http://schemas.microsoft.com/office/powerpoint/2010/main" val="1268531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AutoShape 2"/>
          <p:cNvSpPr/>
          <p:nvPr/>
        </p:nvSpPr>
        <p:spPr>
          <a:xfrm>
            <a:off x="15992183" y="9097962"/>
            <a:ext cx="1267117" cy="0"/>
          </a:xfrm>
          <a:prstGeom prst="line">
            <a:avLst/>
          </a:prstGeom>
          <a:ln w="19050" cap="flat">
            <a:solidFill>
              <a:srgbClr val="000000"/>
            </a:solidFill>
            <a:prstDash val="solid"/>
            <a:headEnd type="none" w="sm" len="sm"/>
            <a:tailEnd type="arrow" w="med" len="sm"/>
          </a:ln>
        </p:spPr>
      </p:sp>
      <p:grpSp>
        <p:nvGrpSpPr>
          <p:cNvPr id="7" name="Group 7"/>
          <p:cNvGrpSpPr/>
          <p:nvPr/>
        </p:nvGrpSpPr>
        <p:grpSpPr>
          <a:xfrm>
            <a:off x="7244533" y="8977622"/>
            <a:ext cx="4343022" cy="781940"/>
            <a:chOff x="0" y="0"/>
            <a:chExt cx="5727315" cy="1031175"/>
          </a:xfrm>
        </p:grpSpPr>
        <p:sp>
          <p:nvSpPr>
            <p:cNvPr id="8" name="Freeform 8"/>
            <p:cNvSpPr/>
            <p:nvPr/>
          </p:nvSpPr>
          <p:spPr>
            <a:xfrm>
              <a:off x="31750" y="31750"/>
              <a:ext cx="5663815" cy="967675"/>
            </a:xfrm>
            <a:custGeom>
              <a:avLst/>
              <a:gdLst/>
              <a:ahLst/>
              <a:cxnLst/>
              <a:rect l="l" t="t" r="r" b="b"/>
              <a:pathLst>
                <a:path w="5663815" h="967675">
                  <a:moveTo>
                    <a:pt x="5571105" y="967675"/>
                  </a:moveTo>
                  <a:lnTo>
                    <a:pt x="92710" y="967675"/>
                  </a:lnTo>
                  <a:cubicBezTo>
                    <a:pt x="41910" y="967675"/>
                    <a:pt x="0" y="925765"/>
                    <a:pt x="0" y="874965"/>
                  </a:cubicBezTo>
                  <a:lnTo>
                    <a:pt x="0" y="92710"/>
                  </a:lnTo>
                  <a:cubicBezTo>
                    <a:pt x="0" y="41910"/>
                    <a:pt x="41910" y="0"/>
                    <a:pt x="92710" y="0"/>
                  </a:cubicBezTo>
                  <a:lnTo>
                    <a:pt x="5569835" y="0"/>
                  </a:lnTo>
                  <a:cubicBezTo>
                    <a:pt x="5620635" y="0"/>
                    <a:pt x="5662545" y="41910"/>
                    <a:pt x="5662545" y="92710"/>
                  </a:cubicBezTo>
                  <a:lnTo>
                    <a:pt x="5662545" y="873695"/>
                  </a:lnTo>
                  <a:cubicBezTo>
                    <a:pt x="5663815" y="925765"/>
                    <a:pt x="5621905" y="967675"/>
                    <a:pt x="5571105" y="967675"/>
                  </a:cubicBezTo>
                  <a:close/>
                </a:path>
              </a:pathLst>
            </a:custGeom>
            <a:solidFill>
              <a:srgbClr val="105652"/>
            </a:solidFill>
          </p:spPr>
        </p:sp>
        <p:sp>
          <p:nvSpPr>
            <p:cNvPr id="9" name="Freeform 9"/>
            <p:cNvSpPr/>
            <p:nvPr/>
          </p:nvSpPr>
          <p:spPr>
            <a:xfrm>
              <a:off x="0" y="0"/>
              <a:ext cx="5727316" cy="1031175"/>
            </a:xfrm>
            <a:custGeom>
              <a:avLst/>
              <a:gdLst/>
              <a:ahLst/>
              <a:cxnLst/>
              <a:rect l="l" t="t" r="r" b="b"/>
              <a:pathLst>
                <a:path w="5727316" h="1031175">
                  <a:moveTo>
                    <a:pt x="5602855" y="59690"/>
                  </a:moveTo>
                  <a:cubicBezTo>
                    <a:pt x="5638415" y="59690"/>
                    <a:pt x="5667625" y="88900"/>
                    <a:pt x="5667625" y="124460"/>
                  </a:cubicBezTo>
                  <a:lnTo>
                    <a:pt x="5667625" y="906715"/>
                  </a:lnTo>
                  <a:cubicBezTo>
                    <a:pt x="5667625" y="942275"/>
                    <a:pt x="5638415" y="971485"/>
                    <a:pt x="5602855" y="971485"/>
                  </a:cubicBezTo>
                  <a:lnTo>
                    <a:pt x="124460" y="971485"/>
                  </a:lnTo>
                  <a:cubicBezTo>
                    <a:pt x="88900" y="971485"/>
                    <a:pt x="59690" y="942275"/>
                    <a:pt x="59690" y="906715"/>
                  </a:cubicBezTo>
                  <a:lnTo>
                    <a:pt x="59690" y="124460"/>
                  </a:lnTo>
                  <a:cubicBezTo>
                    <a:pt x="59690" y="88900"/>
                    <a:pt x="88900" y="59690"/>
                    <a:pt x="124460" y="59690"/>
                  </a:cubicBezTo>
                  <a:lnTo>
                    <a:pt x="5602855" y="59690"/>
                  </a:lnTo>
                  <a:moveTo>
                    <a:pt x="5602855" y="0"/>
                  </a:moveTo>
                  <a:lnTo>
                    <a:pt x="124460" y="0"/>
                  </a:lnTo>
                  <a:cubicBezTo>
                    <a:pt x="55880" y="0"/>
                    <a:pt x="0" y="55880"/>
                    <a:pt x="0" y="124460"/>
                  </a:cubicBezTo>
                  <a:lnTo>
                    <a:pt x="0" y="906715"/>
                  </a:lnTo>
                  <a:cubicBezTo>
                    <a:pt x="0" y="975295"/>
                    <a:pt x="55880" y="1031175"/>
                    <a:pt x="124460" y="1031175"/>
                  </a:cubicBezTo>
                  <a:lnTo>
                    <a:pt x="5602855" y="1031175"/>
                  </a:lnTo>
                  <a:cubicBezTo>
                    <a:pt x="5671435" y="1031175"/>
                    <a:pt x="5727316" y="975295"/>
                    <a:pt x="5727316" y="906715"/>
                  </a:cubicBezTo>
                  <a:lnTo>
                    <a:pt x="5727316" y="124460"/>
                  </a:lnTo>
                  <a:cubicBezTo>
                    <a:pt x="5727316" y="55880"/>
                    <a:pt x="5671435" y="0"/>
                    <a:pt x="5602855" y="0"/>
                  </a:cubicBezTo>
                  <a:close/>
                </a:path>
              </a:pathLst>
            </a:custGeom>
            <a:solidFill>
              <a:srgbClr val="000000"/>
            </a:solidFill>
          </p:spPr>
        </p:sp>
      </p:grpSp>
      <p:sp>
        <p:nvSpPr>
          <p:cNvPr id="14" name="TextBox 14"/>
          <p:cNvSpPr txBox="1"/>
          <p:nvPr/>
        </p:nvSpPr>
        <p:spPr>
          <a:xfrm>
            <a:off x="7516576" y="9071095"/>
            <a:ext cx="3798935" cy="502382"/>
          </a:xfrm>
          <a:prstGeom prst="rect">
            <a:avLst/>
          </a:prstGeom>
        </p:spPr>
        <p:txBody>
          <a:bodyPr lIns="0" tIns="0" rIns="0" bIns="0" rtlCol="0" anchor="t">
            <a:spAutoFit/>
          </a:bodyPr>
          <a:lstStyle/>
          <a:p>
            <a:pPr algn="ctr">
              <a:lnSpc>
                <a:spcPts val="4480"/>
              </a:lnSpc>
            </a:pPr>
            <a:r>
              <a:rPr lang="en-US" sz="3200" b="1" spc="320" dirty="0">
                <a:solidFill>
                  <a:srgbClr val="FBF3E4"/>
                </a:solidFill>
                <a:latin typeface="Bebas Neue Bold"/>
                <a:ea typeface="Bebas Neue Bold"/>
                <a:cs typeface="Bebas Neue Bold"/>
                <a:sym typeface="Bebas Neue Bold"/>
              </a:rPr>
              <a:t>achievements</a:t>
            </a:r>
          </a:p>
        </p:txBody>
      </p:sp>
      <p:pic>
        <p:nvPicPr>
          <p:cNvPr id="4" name="Picture 3">
            <a:extLst>
              <a:ext uri="{FF2B5EF4-FFF2-40B4-BE49-F238E27FC236}">
                <a16:creationId xmlns:a16="http://schemas.microsoft.com/office/drawing/2014/main" id="{58C32246-527E-C82D-A2B3-A216947E3E5D}"/>
              </a:ext>
            </a:extLst>
          </p:cNvPr>
          <p:cNvPicPr>
            <a:picLocks noChangeAspect="1"/>
          </p:cNvPicPr>
          <p:nvPr/>
        </p:nvPicPr>
        <p:blipFill>
          <a:blip r:embed="rId2"/>
          <a:stretch>
            <a:fillRect/>
          </a:stretch>
        </p:blipFill>
        <p:spPr>
          <a:xfrm>
            <a:off x="2075657" y="489338"/>
            <a:ext cx="13944600" cy="8189324"/>
          </a:xfrm>
          <a:prstGeom prst="rect">
            <a:avLst/>
          </a:prstGeom>
        </p:spPr>
      </p:pic>
    </p:spTree>
    <p:extLst>
      <p:ext uri="{BB962C8B-B14F-4D97-AF65-F5344CB8AC3E}">
        <p14:creationId xmlns:p14="http://schemas.microsoft.com/office/powerpoint/2010/main" val="2074588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AutoShape 2"/>
          <p:cNvSpPr/>
          <p:nvPr/>
        </p:nvSpPr>
        <p:spPr>
          <a:xfrm>
            <a:off x="15992183" y="9097962"/>
            <a:ext cx="1267117" cy="0"/>
          </a:xfrm>
          <a:prstGeom prst="line">
            <a:avLst/>
          </a:prstGeom>
          <a:ln w="19050" cap="flat">
            <a:solidFill>
              <a:srgbClr val="000000"/>
            </a:solidFill>
            <a:prstDash val="solid"/>
            <a:headEnd type="none" w="sm" len="sm"/>
            <a:tailEnd type="arrow" w="med" len="sm"/>
          </a:ln>
        </p:spPr>
      </p:sp>
      <p:grpSp>
        <p:nvGrpSpPr>
          <p:cNvPr id="7" name="Group 7"/>
          <p:cNvGrpSpPr/>
          <p:nvPr/>
        </p:nvGrpSpPr>
        <p:grpSpPr>
          <a:xfrm>
            <a:off x="7244533" y="8977622"/>
            <a:ext cx="4343022" cy="781940"/>
            <a:chOff x="0" y="0"/>
            <a:chExt cx="5727315" cy="1031175"/>
          </a:xfrm>
        </p:grpSpPr>
        <p:sp>
          <p:nvSpPr>
            <p:cNvPr id="8" name="Freeform 8"/>
            <p:cNvSpPr/>
            <p:nvPr/>
          </p:nvSpPr>
          <p:spPr>
            <a:xfrm>
              <a:off x="31750" y="31750"/>
              <a:ext cx="5663815" cy="967675"/>
            </a:xfrm>
            <a:custGeom>
              <a:avLst/>
              <a:gdLst/>
              <a:ahLst/>
              <a:cxnLst/>
              <a:rect l="l" t="t" r="r" b="b"/>
              <a:pathLst>
                <a:path w="5663815" h="967675">
                  <a:moveTo>
                    <a:pt x="5571105" y="967675"/>
                  </a:moveTo>
                  <a:lnTo>
                    <a:pt x="92710" y="967675"/>
                  </a:lnTo>
                  <a:cubicBezTo>
                    <a:pt x="41910" y="967675"/>
                    <a:pt x="0" y="925765"/>
                    <a:pt x="0" y="874965"/>
                  </a:cubicBezTo>
                  <a:lnTo>
                    <a:pt x="0" y="92710"/>
                  </a:lnTo>
                  <a:cubicBezTo>
                    <a:pt x="0" y="41910"/>
                    <a:pt x="41910" y="0"/>
                    <a:pt x="92710" y="0"/>
                  </a:cubicBezTo>
                  <a:lnTo>
                    <a:pt x="5569835" y="0"/>
                  </a:lnTo>
                  <a:cubicBezTo>
                    <a:pt x="5620635" y="0"/>
                    <a:pt x="5662545" y="41910"/>
                    <a:pt x="5662545" y="92710"/>
                  </a:cubicBezTo>
                  <a:lnTo>
                    <a:pt x="5662545" y="873695"/>
                  </a:lnTo>
                  <a:cubicBezTo>
                    <a:pt x="5663815" y="925765"/>
                    <a:pt x="5621905" y="967675"/>
                    <a:pt x="5571105" y="967675"/>
                  </a:cubicBezTo>
                  <a:close/>
                </a:path>
              </a:pathLst>
            </a:custGeom>
            <a:solidFill>
              <a:srgbClr val="105652"/>
            </a:solidFill>
          </p:spPr>
        </p:sp>
        <p:sp>
          <p:nvSpPr>
            <p:cNvPr id="9" name="Freeform 9"/>
            <p:cNvSpPr/>
            <p:nvPr/>
          </p:nvSpPr>
          <p:spPr>
            <a:xfrm>
              <a:off x="0" y="0"/>
              <a:ext cx="5727316" cy="1031175"/>
            </a:xfrm>
            <a:custGeom>
              <a:avLst/>
              <a:gdLst/>
              <a:ahLst/>
              <a:cxnLst/>
              <a:rect l="l" t="t" r="r" b="b"/>
              <a:pathLst>
                <a:path w="5727316" h="1031175">
                  <a:moveTo>
                    <a:pt x="5602855" y="59690"/>
                  </a:moveTo>
                  <a:cubicBezTo>
                    <a:pt x="5638415" y="59690"/>
                    <a:pt x="5667625" y="88900"/>
                    <a:pt x="5667625" y="124460"/>
                  </a:cubicBezTo>
                  <a:lnTo>
                    <a:pt x="5667625" y="906715"/>
                  </a:lnTo>
                  <a:cubicBezTo>
                    <a:pt x="5667625" y="942275"/>
                    <a:pt x="5638415" y="971485"/>
                    <a:pt x="5602855" y="971485"/>
                  </a:cubicBezTo>
                  <a:lnTo>
                    <a:pt x="124460" y="971485"/>
                  </a:lnTo>
                  <a:cubicBezTo>
                    <a:pt x="88900" y="971485"/>
                    <a:pt x="59690" y="942275"/>
                    <a:pt x="59690" y="906715"/>
                  </a:cubicBezTo>
                  <a:lnTo>
                    <a:pt x="59690" y="124460"/>
                  </a:lnTo>
                  <a:cubicBezTo>
                    <a:pt x="59690" y="88900"/>
                    <a:pt x="88900" y="59690"/>
                    <a:pt x="124460" y="59690"/>
                  </a:cubicBezTo>
                  <a:lnTo>
                    <a:pt x="5602855" y="59690"/>
                  </a:lnTo>
                  <a:moveTo>
                    <a:pt x="5602855" y="0"/>
                  </a:moveTo>
                  <a:lnTo>
                    <a:pt x="124460" y="0"/>
                  </a:lnTo>
                  <a:cubicBezTo>
                    <a:pt x="55880" y="0"/>
                    <a:pt x="0" y="55880"/>
                    <a:pt x="0" y="124460"/>
                  </a:cubicBezTo>
                  <a:lnTo>
                    <a:pt x="0" y="906715"/>
                  </a:lnTo>
                  <a:cubicBezTo>
                    <a:pt x="0" y="975295"/>
                    <a:pt x="55880" y="1031175"/>
                    <a:pt x="124460" y="1031175"/>
                  </a:cubicBezTo>
                  <a:lnTo>
                    <a:pt x="5602855" y="1031175"/>
                  </a:lnTo>
                  <a:cubicBezTo>
                    <a:pt x="5671435" y="1031175"/>
                    <a:pt x="5727316" y="975295"/>
                    <a:pt x="5727316" y="906715"/>
                  </a:cubicBezTo>
                  <a:lnTo>
                    <a:pt x="5727316" y="124460"/>
                  </a:lnTo>
                  <a:cubicBezTo>
                    <a:pt x="5727316" y="55880"/>
                    <a:pt x="5671435" y="0"/>
                    <a:pt x="5602855" y="0"/>
                  </a:cubicBezTo>
                  <a:close/>
                </a:path>
              </a:pathLst>
            </a:custGeom>
            <a:solidFill>
              <a:srgbClr val="000000"/>
            </a:solidFill>
          </p:spPr>
        </p:sp>
      </p:grpSp>
      <p:sp>
        <p:nvSpPr>
          <p:cNvPr id="14" name="TextBox 14"/>
          <p:cNvSpPr txBox="1"/>
          <p:nvPr/>
        </p:nvSpPr>
        <p:spPr>
          <a:xfrm>
            <a:off x="7516576" y="9071095"/>
            <a:ext cx="3798935" cy="502382"/>
          </a:xfrm>
          <a:prstGeom prst="rect">
            <a:avLst/>
          </a:prstGeom>
        </p:spPr>
        <p:txBody>
          <a:bodyPr lIns="0" tIns="0" rIns="0" bIns="0" rtlCol="0" anchor="t">
            <a:spAutoFit/>
          </a:bodyPr>
          <a:lstStyle/>
          <a:p>
            <a:pPr algn="ctr">
              <a:lnSpc>
                <a:spcPts val="4480"/>
              </a:lnSpc>
            </a:pPr>
            <a:r>
              <a:rPr lang="en-US" sz="3200" b="1" spc="320" dirty="0">
                <a:solidFill>
                  <a:srgbClr val="FBF3E4"/>
                </a:solidFill>
                <a:latin typeface="Bebas Neue Bold"/>
                <a:ea typeface="Bebas Neue Bold"/>
                <a:cs typeface="Bebas Neue Bold"/>
                <a:sym typeface="Bebas Neue Bold"/>
              </a:rPr>
              <a:t>Contact us</a:t>
            </a:r>
          </a:p>
        </p:txBody>
      </p:sp>
      <p:pic>
        <p:nvPicPr>
          <p:cNvPr id="4" name="Picture 3">
            <a:extLst>
              <a:ext uri="{FF2B5EF4-FFF2-40B4-BE49-F238E27FC236}">
                <a16:creationId xmlns:a16="http://schemas.microsoft.com/office/drawing/2014/main" id="{F599A0FD-ABAC-585F-CC1B-876A07E93E82}"/>
              </a:ext>
            </a:extLst>
          </p:cNvPr>
          <p:cNvPicPr>
            <a:picLocks noChangeAspect="1"/>
          </p:cNvPicPr>
          <p:nvPr/>
        </p:nvPicPr>
        <p:blipFill>
          <a:blip r:embed="rId2"/>
          <a:stretch>
            <a:fillRect/>
          </a:stretch>
        </p:blipFill>
        <p:spPr>
          <a:xfrm>
            <a:off x="1600200" y="196324"/>
            <a:ext cx="14784023" cy="8597231"/>
          </a:xfrm>
          <a:prstGeom prst="rect">
            <a:avLst/>
          </a:prstGeom>
        </p:spPr>
      </p:pic>
    </p:spTree>
    <p:extLst>
      <p:ext uri="{BB962C8B-B14F-4D97-AF65-F5344CB8AC3E}">
        <p14:creationId xmlns:p14="http://schemas.microsoft.com/office/powerpoint/2010/main" val="2567377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AutoShape 2"/>
          <p:cNvSpPr/>
          <p:nvPr/>
        </p:nvSpPr>
        <p:spPr>
          <a:xfrm>
            <a:off x="15992183" y="9097962"/>
            <a:ext cx="1267117" cy="0"/>
          </a:xfrm>
          <a:prstGeom prst="line">
            <a:avLst/>
          </a:prstGeom>
          <a:ln w="19050" cap="flat">
            <a:solidFill>
              <a:srgbClr val="000000"/>
            </a:solidFill>
            <a:prstDash val="solid"/>
            <a:headEnd type="none" w="sm" len="sm"/>
            <a:tailEnd type="arrow" w="med" len="sm"/>
          </a:ln>
        </p:spPr>
      </p:sp>
      <p:grpSp>
        <p:nvGrpSpPr>
          <p:cNvPr id="7" name="Group 7"/>
          <p:cNvGrpSpPr/>
          <p:nvPr/>
        </p:nvGrpSpPr>
        <p:grpSpPr>
          <a:xfrm>
            <a:off x="7244533" y="8977622"/>
            <a:ext cx="4343022" cy="781940"/>
            <a:chOff x="0" y="0"/>
            <a:chExt cx="5727315" cy="1031175"/>
          </a:xfrm>
        </p:grpSpPr>
        <p:sp>
          <p:nvSpPr>
            <p:cNvPr id="8" name="Freeform 8"/>
            <p:cNvSpPr/>
            <p:nvPr/>
          </p:nvSpPr>
          <p:spPr>
            <a:xfrm>
              <a:off x="31750" y="31750"/>
              <a:ext cx="5663815" cy="967675"/>
            </a:xfrm>
            <a:custGeom>
              <a:avLst/>
              <a:gdLst/>
              <a:ahLst/>
              <a:cxnLst/>
              <a:rect l="l" t="t" r="r" b="b"/>
              <a:pathLst>
                <a:path w="5663815" h="967675">
                  <a:moveTo>
                    <a:pt x="5571105" y="967675"/>
                  </a:moveTo>
                  <a:lnTo>
                    <a:pt x="92710" y="967675"/>
                  </a:lnTo>
                  <a:cubicBezTo>
                    <a:pt x="41910" y="967675"/>
                    <a:pt x="0" y="925765"/>
                    <a:pt x="0" y="874965"/>
                  </a:cubicBezTo>
                  <a:lnTo>
                    <a:pt x="0" y="92710"/>
                  </a:lnTo>
                  <a:cubicBezTo>
                    <a:pt x="0" y="41910"/>
                    <a:pt x="41910" y="0"/>
                    <a:pt x="92710" y="0"/>
                  </a:cubicBezTo>
                  <a:lnTo>
                    <a:pt x="5569835" y="0"/>
                  </a:lnTo>
                  <a:cubicBezTo>
                    <a:pt x="5620635" y="0"/>
                    <a:pt x="5662545" y="41910"/>
                    <a:pt x="5662545" y="92710"/>
                  </a:cubicBezTo>
                  <a:lnTo>
                    <a:pt x="5662545" y="873695"/>
                  </a:lnTo>
                  <a:cubicBezTo>
                    <a:pt x="5663815" y="925765"/>
                    <a:pt x="5621905" y="967675"/>
                    <a:pt x="5571105" y="967675"/>
                  </a:cubicBezTo>
                  <a:close/>
                </a:path>
              </a:pathLst>
            </a:custGeom>
            <a:solidFill>
              <a:srgbClr val="105652"/>
            </a:solidFill>
          </p:spPr>
        </p:sp>
        <p:sp>
          <p:nvSpPr>
            <p:cNvPr id="9" name="Freeform 9"/>
            <p:cNvSpPr/>
            <p:nvPr/>
          </p:nvSpPr>
          <p:spPr>
            <a:xfrm>
              <a:off x="0" y="0"/>
              <a:ext cx="5727316" cy="1031175"/>
            </a:xfrm>
            <a:custGeom>
              <a:avLst/>
              <a:gdLst/>
              <a:ahLst/>
              <a:cxnLst/>
              <a:rect l="l" t="t" r="r" b="b"/>
              <a:pathLst>
                <a:path w="5727316" h="1031175">
                  <a:moveTo>
                    <a:pt x="5602855" y="59690"/>
                  </a:moveTo>
                  <a:cubicBezTo>
                    <a:pt x="5638415" y="59690"/>
                    <a:pt x="5667625" y="88900"/>
                    <a:pt x="5667625" y="124460"/>
                  </a:cubicBezTo>
                  <a:lnTo>
                    <a:pt x="5667625" y="906715"/>
                  </a:lnTo>
                  <a:cubicBezTo>
                    <a:pt x="5667625" y="942275"/>
                    <a:pt x="5638415" y="971485"/>
                    <a:pt x="5602855" y="971485"/>
                  </a:cubicBezTo>
                  <a:lnTo>
                    <a:pt x="124460" y="971485"/>
                  </a:lnTo>
                  <a:cubicBezTo>
                    <a:pt x="88900" y="971485"/>
                    <a:pt x="59690" y="942275"/>
                    <a:pt x="59690" y="906715"/>
                  </a:cubicBezTo>
                  <a:lnTo>
                    <a:pt x="59690" y="124460"/>
                  </a:lnTo>
                  <a:cubicBezTo>
                    <a:pt x="59690" y="88900"/>
                    <a:pt x="88900" y="59690"/>
                    <a:pt x="124460" y="59690"/>
                  </a:cubicBezTo>
                  <a:lnTo>
                    <a:pt x="5602855" y="59690"/>
                  </a:lnTo>
                  <a:moveTo>
                    <a:pt x="5602855" y="0"/>
                  </a:moveTo>
                  <a:lnTo>
                    <a:pt x="124460" y="0"/>
                  </a:lnTo>
                  <a:cubicBezTo>
                    <a:pt x="55880" y="0"/>
                    <a:pt x="0" y="55880"/>
                    <a:pt x="0" y="124460"/>
                  </a:cubicBezTo>
                  <a:lnTo>
                    <a:pt x="0" y="906715"/>
                  </a:lnTo>
                  <a:cubicBezTo>
                    <a:pt x="0" y="975295"/>
                    <a:pt x="55880" y="1031175"/>
                    <a:pt x="124460" y="1031175"/>
                  </a:cubicBezTo>
                  <a:lnTo>
                    <a:pt x="5602855" y="1031175"/>
                  </a:lnTo>
                  <a:cubicBezTo>
                    <a:pt x="5671435" y="1031175"/>
                    <a:pt x="5727316" y="975295"/>
                    <a:pt x="5727316" y="906715"/>
                  </a:cubicBezTo>
                  <a:lnTo>
                    <a:pt x="5727316" y="124460"/>
                  </a:lnTo>
                  <a:cubicBezTo>
                    <a:pt x="5727316" y="55880"/>
                    <a:pt x="5671435" y="0"/>
                    <a:pt x="5602855" y="0"/>
                  </a:cubicBezTo>
                  <a:close/>
                </a:path>
              </a:pathLst>
            </a:custGeom>
            <a:solidFill>
              <a:srgbClr val="000000"/>
            </a:solidFill>
          </p:spPr>
        </p:sp>
      </p:grpSp>
      <p:sp>
        <p:nvSpPr>
          <p:cNvPr id="14" name="TextBox 14"/>
          <p:cNvSpPr txBox="1"/>
          <p:nvPr/>
        </p:nvSpPr>
        <p:spPr>
          <a:xfrm>
            <a:off x="7516576" y="9071095"/>
            <a:ext cx="3798935" cy="502382"/>
          </a:xfrm>
          <a:prstGeom prst="rect">
            <a:avLst/>
          </a:prstGeom>
        </p:spPr>
        <p:txBody>
          <a:bodyPr lIns="0" tIns="0" rIns="0" bIns="0" rtlCol="0" anchor="t">
            <a:spAutoFit/>
          </a:bodyPr>
          <a:lstStyle/>
          <a:p>
            <a:pPr algn="ctr">
              <a:lnSpc>
                <a:spcPts val="4480"/>
              </a:lnSpc>
            </a:pPr>
            <a:r>
              <a:rPr lang="en-US" sz="3200" b="1" spc="320" dirty="0">
                <a:solidFill>
                  <a:srgbClr val="FBF3E4"/>
                </a:solidFill>
                <a:latin typeface="Bebas Neue Bold"/>
                <a:ea typeface="Bebas Neue Bold"/>
                <a:cs typeface="Bebas Neue Bold"/>
                <a:sym typeface="Bebas Neue Bold"/>
              </a:rPr>
              <a:t>login</a:t>
            </a:r>
          </a:p>
        </p:txBody>
      </p:sp>
      <p:pic>
        <p:nvPicPr>
          <p:cNvPr id="5" name="Picture 4">
            <a:extLst>
              <a:ext uri="{FF2B5EF4-FFF2-40B4-BE49-F238E27FC236}">
                <a16:creationId xmlns:a16="http://schemas.microsoft.com/office/drawing/2014/main" id="{82860F01-DF7C-03CF-5031-E0BEC3613C3F}"/>
              </a:ext>
            </a:extLst>
          </p:cNvPr>
          <p:cNvPicPr>
            <a:picLocks noChangeAspect="1"/>
          </p:cNvPicPr>
          <p:nvPr/>
        </p:nvPicPr>
        <p:blipFill>
          <a:blip r:embed="rId2"/>
          <a:stretch>
            <a:fillRect/>
          </a:stretch>
        </p:blipFill>
        <p:spPr>
          <a:xfrm>
            <a:off x="2667000" y="527438"/>
            <a:ext cx="13679128" cy="7898068"/>
          </a:xfrm>
          <a:prstGeom prst="rect">
            <a:avLst/>
          </a:prstGeom>
        </p:spPr>
      </p:pic>
    </p:spTree>
    <p:extLst>
      <p:ext uri="{BB962C8B-B14F-4D97-AF65-F5344CB8AC3E}">
        <p14:creationId xmlns:p14="http://schemas.microsoft.com/office/powerpoint/2010/main" val="444728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TextBox 2"/>
          <p:cNvSpPr txBox="1"/>
          <p:nvPr/>
        </p:nvSpPr>
        <p:spPr>
          <a:xfrm>
            <a:off x="13181585" y="8899525"/>
            <a:ext cx="4572487" cy="358775"/>
          </a:xfrm>
          <a:prstGeom prst="rect">
            <a:avLst/>
          </a:prstGeom>
        </p:spPr>
        <p:txBody>
          <a:bodyPr lIns="0" tIns="0" rIns="0" bIns="0" rtlCol="0" anchor="t">
            <a:spAutoFit/>
          </a:bodyPr>
          <a:lstStyle/>
          <a:p>
            <a:pPr algn="r">
              <a:lnSpc>
                <a:spcPts val="2799"/>
              </a:lnSpc>
            </a:pPr>
            <a:r>
              <a:rPr lang="en-US" sz="1999">
                <a:solidFill>
                  <a:srgbClr val="000000"/>
                </a:solidFill>
                <a:latin typeface="Poppins"/>
                <a:ea typeface="Poppins"/>
                <a:cs typeface="Poppins"/>
                <a:sym typeface="Poppins"/>
              </a:rPr>
              <a:t>https://nealwuportfolio.netlify.app/</a:t>
            </a:r>
          </a:p>
        </p:txBody>
      </p:sp>
      <p:sp>
        <p:nvSpPr>
          <p:cNvPr id="3" name="TextBox 3"/>
          <p:cNvSpPr txBox="1"/>
          <p:nvPr/>
        </p:nvSpPr>
        <p:spPr>
          <a:xfrm>
            <a:off x="3494067" y="4245061"/>
            <a:ext cx="11299867" cy="3209925"/>
          </a:xfrm>
          <a:prstGeom prst="rect">
            <a:avLst/>
          </a:prstGeom>
        </p:spPr>
        <p:txBody>
          <a:bodyPr lIns="0" tIns="0" rIns="0" bIns="0" rtlCol="0" anchor="t">
            <a:spAutoFit/>
          </a:bodyPr>
          <a:lstStyle/>
          <a:p>
            <a:pPr algn="ctr">
              <a:lnSpc>
                <a:spcPts val="26039"/>
              </a:lnSpc>
            </a:pPr>
            <a:r>
              <a:rPr lang="en-US" sz="18600" b="1">
                <a:solidFill>
                  <a:srgbClr val="000000"/>
                </a:solidFill>
                <a:latin typeface="Bebas Neue Bold"/>
                <a:ea typeface="Bebas Neue Bold"/>
                <a:cs typeface="Bebas Neue Bold"/>
                <a:sym typeface="Bebas Neue Bold"/>
              </a:rPr>
              <a:t>You</a:t>
            </a:r>
          </a:p>
        </p:txBody>
      </p:sp>
      <p:sp>
        <p:nvSpPr>
          <p:cNvPr id="4" name="TextBox 4"/>
          <p:cNvSpPr txBox="1"/>
          <p:nvPr/>
        </p:nvSpPr>
        <p:spPr>
          <a:xfrm>
            <a:off x="6088107" y="3569340"/>
            <a:ext cx="6132883" cy="1613667"/>
          </a:xfrm>
          <a:prstGeom prst="rect">
            <a:avLst/>
          </a:prstGeom>
        </p:spPr>
        <p:txBody>
          <a:bodyPr lIns="0" tIns="0" rIns="0" bIns="0" rtlCol="0" anchor="t">
            <a:spAutoFit/>
          </a:bodyPr>
          <a:lstStyle/>
          <a:p>
            <a:pPr algn="ctr">
              <a:lnSpc>
                <a:spcPts val="12120"/>
              </a:lnSpc>
            </a:pPr>
            <a:r>
              <a:rPr lang="en-US" sz="12120">
                <a:solidFill>
                  <a:srgbClr val="B91646"/>
                </a:solidFill>
                <a:latin typeface="Brittany"/>
                <a:ea typeface="Brittany"/>
                <a:cs typeface="Brittany"/>
                <a:sym typeface="Brittany"/>
              </a:rPr>
              <a:t>Thank </a:t>
            </a:r>
          </a:p>
        </p:txBody>
      </p:sp>
      <p:sp>
        <p:nvSpPr>
          <p:cNvPr id="5" name="TextBox 5"/>
          <p:cNvSpPr txBox="1"/>
          <p:nvPr/>
        </p:nvSpPr>
        <p:spPr>
          <a:xfrm>
            <a:off x="1028700" y="952500"/>
            <a:ext cx="3501810" cy="581186"/>
          </a:xfrm>
          <a:prstGeom prst="rect">
            <a:avLst/>
          </a:prstGeom>
        </p:spPr>
        <p:txBody>
          <a:bodyPr lIns="0" tIns="0" rIns="0" bIns="0" rtlCol="0" anchor="t">
            <a:spAutoFit/>
          </a:bodyPr>
          <a:lstStyle/>
          <a:p>
            <a:pPr algn="l">
              <a:lnSpc>
                <a:spcPts val="4716"/>
              </a:lnSpc>
            </a:pPr>
            <a:r>
              <a:rPr lang="en-US" sz="3368" b="1">
                <a:solidFill>
                  <a:srgbClr val="000000"/>
                </a:solidFill>
                <a:latin typeface="Bebas Neue Bold"/>
                <a:ea typeface="Bebas Neue Bold"/>
                <a:cs typeface="Bebas Neue Bold"/>
                <a:sym typeface="Bebas Neue Bold"/>
              </a:rPr>
              <a:t>PORTFOLIO WEBSITE</a:t>
            </a:r>
          </a:p>
        </p:txBody>
      </p:sp>
      <p:sp>
        <p:nvSpPr>
          <p:cNvPr id="7" name="AutoShape 7"/>
          <p:cNvSpPr/>
          <p:nvPr/>
        </p:nvSpPr>
        <p:spPr>
          <a:xfrm rot="2017">
            <a:off x="1028704" y="8439495"/>
            <a:ext cx="16230603" cy="0"/>
          </a:xfrm>
          <a:prstGeom prst="line">
            <a:avLst/>
          </a:prstGeom>
          <a:ln w="19050" cap="flat">
            <a:solidFill>
              <a:srgbClr val="000000"/>
            </a:solidFill>
            <a:prstDash val="solid"/>
            <a:headEnd type="none" w="sm" len="sm"/>
            <a:tailEnd type="none" w="sm" len="sm"/>
          </a:ln>
        </p:spPr>
      </p:sp>
      <p:sp>
        <p:nvSpPr>
          <p:cNvPr id="8" name="AutoShape 8"/>
          <p:cNvSpPr/>
          <p:nvPr/>
        </p:nvSpPr>
        <p:spPr>
          <a:xfrm rot="2017">
            <a:off x="1028704" y="1797738"/>
            <a:ext cx="16230603" cy="0"/>
          </a:xfrm>
          <a:prstGeom prst="line">
            <a:avLst/>
          </a:prstGeom>
          <a:ln w="19050" cap="flat">
            <a:solidFill>
              <a:srgbClr val="000000"/>
            </a:solidFill>
            <a:prstDash val="solid"/>
            <a:headEnd type="none" w="sm" len="sm"/>
            <a:tailEnd type="none" w="sm" len="sm"/>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TextBox 2"/>
          <p:cNvSpPr txBox="1"/>
          <p:nvPr/>
        </p:nvSpPr>
        <p:spPr>
          <a:xfrm>
            <a:off x="751273" y="2666991"/>
            <a:ext cx="16230600" cy="1631442"/>
          </a:xfrm>
          <a:prstGeom prst="rect">
            <a:avLst/>
          </a:prstGeom>
        </p:spPr>
        <p:txBody>
          <a:bodyPr lIns="0" tIns="0" rIns="0" bIns="0" rtlCol="0" anchor="t">
            <a:spAutoFit/>
          </a:bodyPr>
          <a:lstStyle/>
          <a:p>
            <a:pPr algn="ctr">
              <a:lnSpc>
                <a:spcPts val="12000"/>
              </a:lnSpc>
            </a:pPr>
            <a:r>
              <a:rPr lang="en-US" sz="12000" b="1">
                <a:solidFill>
                  <a:srgbClr val="000000"/>
                </a:solidFill>
                <a:latin typeface="Bebas Neue Bold"/>
                <a:ea typeface="Bebas Neue Bold"/>
                <a:cs typeface="Bebas Neue Bold"/>
                <a:sym typeface="Bebas Neue Bold"/>
              </a:rPr>
              <a:t>PORTFOLIO WEBSITE</a:t>
            </a:r>
          </a:p>
        </p:txBody>
      </p:sp>
      <p:sp>
        <p:nvSpPr>
          <p:cNvPr id="3" name="TextBox 3"/>
          <p:cNvSpPr txBox="1"/>
          <p:nvPr/>
        </p:nvSpPr>
        <p:spPr>
          <a:xfrm>
            <a:off x="1028700" y="952500"/>
            <a:ext cx="3501810" cy="587282"/>
          </a:xfrm>
          <a:prstGeom prst="rect">
            <a:avLst/>
          </a:prstGeom>
        </p:spPr>
        <p:txBody>
          <a:bodyPr lIns="0" tIns="0" rIns="0" bIns="0" rtlCol="0" anchor="t">
            <a:spAutoFit/>
          </a:bodyPr>
          <a:lstStyle/>
          <a:p>
            <a:pPr algn="l">
              <a:lnSpc>
                <a:spcPts val="4716"/>
              </a:lnSpc>
            </a:pPr>
            <a:r>
              <a:rPr lang="en-US" sz="3368" b="1">
                <a:solidFill>
                  <a:srgbClr val="000000"/>
                </a:solidFill>
                <a:latin typeface="Bebas Neue Bold"/>
                <a:ea typeface="Bebas Neue Bold"/>
                <a:cs typeface="Bebas Neue Bold"/>
                <a:sym typeface="Bebas Neue Bold"/>
              </a:rPr>
              <a:t>PROJECT DEFINITION</a:t>
            </a:r>
          </a:p>
        </p:txBody>
      </p:sp>
      <p:sp>
        <p:nvSpPr>
          <p:cNvPr id="4" name="TextBox 4"/>
          <p:cNvSpPr txBox="1"/>
          <p:nvPr/>
        </p:nvSpPr>
        <p:spPr>
          <a:xfrm>
            <a:off x="15272439" y="8899525"/>
            <a:ext cx="1986861" cy="341055"/>
          </a:xfrm>
          <a:prstGeom prst="rect">
            <a:avLst/>
          </a:prstGeom>
        </p:spPr>
        <p:txBody>
          <a:bodyPr lIns="0" tIns="0" rIns="0" bIns="0" rtlCol="0" anchor="t">
            <a:spAutoFit/>
          </a:bodyPr>
          <a:lstStyle/>
          <a:p>
            <a:pPr algn="r">
              <a:lnSpc>
                <a:spcPts val="2799"/>
              </a:lnSpc>
            </a:pPr>
            <a:r>
              <a:rPr lang="en-US" sz="1999" dirty="0">
                <a:solidFill>
                  <a:srgbClr val="000000"/>
                </a:solidFill>
                <a:latin typeface="Poppins"/>
                <a:ea typeface="Poppins"/>
                <a:cs typeface="Poppins"/>
                <a:sym typeface="Poppins"/>
              </a:rPr>
              <a:t>Page 02 </a:t>
            </a:r>
          </a:p>
        </p:txBody>
      </p:sp>
      <p:sp>
        <p:nvSpPr>
          <p:cNvPr id="5" name="TextBox 5"/>
          <p:cNvSpPr txBox="1"/>
          <p:nvPr/>
        </p:nvSpPr>
        <p:spPr>
          <a:xfrm>
            <a:off x="5810680" y="1257300"/>
            <a:ext cx="6132883" cy="1613667"/>
          </a:xfrm>
          <a:prstGeom prst="rect">
            <a:avLst/>
          </a:prstGeom>
        </p:spPr>
        <p:txBody>
          <a:bodyPr lIns="0" tIns="0" rIns="0" bIns="0" rtlCol="0" anchor="t">
            <a:spAutoFit/>
          </a:bodyPr>
          <a:lstStyle/>
          <a:p>
            <a:pPr algn="ctr">
              <a:lnSpc>
                <a:spcPts val="12120"/>
              </a:lnSpc>
            </a:pPr>
            <a:r>
              <a:rPr lang="en-US" sz="12120">
                <a:solidFill>
                  <a:srgbClr val="B91646"/>
                </a:solidFill>
                <a:latin typeface="Brittany"/>
                <a:ea typeface="Brittany"/>
                <a:cs typeface="Brittany"/>
                <a:sym typeface="Brittany"/>
              </a:rPr>
              <a:t>welcome to</a:t>
            </a:r>
          </a:p>
        </p:txBody>
      </p:sp>
      <p:sp>
        <p:nvSpPr>
          <p:cNvPr id="6" name="TextBox 6"/>
          <p:cNvSpPr txBox="1"/>
          <p:nvPr/>
        </p:nvSpPr>
        <p:spPr>
          <a:xfrm>
            <a:off x="2505540" y="4441308"/>
            <a:ext cx="13276920" cy="2907031"/>
          </a:xfrm>
          <a:prstGeom prst="rect">
            <a:avLst/>
          </a:prstGeom>
        </p:spPr>
        <p:txBody>
          <a:bodyPr lIns="0" tIns="0" rIns="0" bIns="0" rtlCol="0" anchor="t">
            <a:spAutoFit/>
          </a:bodyPr>
          <a:lstStyle/>
          <a:p>
            <a:pPr algn="ctr">
              <a:lnSpc>
                <a:spcPts val="3839"/>
              </a:lnSpc>
            </a:pPr>
            <a:r>
              <a:rPr lang="en-US" sz="2399">
                <a:solidFill>
                  <a:srgbClr val="000000"/>
                </a:solidFill>
                <a:latin typeface="Poppins"/>
                <a:ea typeface="Poppins"/>
                <a:cs typeface="Poppins"/>
                <a:sym typeface="Poppins"/>
              </a:rPr>
              <a:t>The portfolio website serves as a dynamic platform to showcase a collection of projects and achievements. Developed using Angular for the frontend and MongoDB for the backend, it features an intuitive and responsive design, enabling visitors to easily explore detailed project descriptions and user experiences. The site efficiently manages user data while ensuring optimal performance and scalability, presenting a comprehensive overview of skills and expertise.</a:t>
            </a:r>
          </a:p>
        </p:txBody>
      </p:sp>
      <p:sp>
        <p:nvSpPr>
          <p:cNvPr id="7" name="TextBox 7"/>
          <p:cNvSpPr txBox="1"/>
          <p:nvPr/>
        </p:nvSpPr>
        <p:spPr>
          <a:xfrm>
            <a:off x="1028700" y="8899525"/>
            <a:ext cx="4781980" cy="358775"/>
          </a:xfrm>
          <a:prstGeom prst="rect">
            <a:avLst/>
          </a:prstGeom>
        </p:spPr>
        <p:txBody>
          <a:bodyPr lIns="0" tIns="0" rIns="0" bIns="0" rtlCol="0" anchor="t">
            <a:spAutoFit/>
          </a:bodyPr>
          <a:lstStyle/>
          <a:p>
            <a:pPr algn="l">
              <a:lnSpc>
                <a:spcPts val="2799"/>
              </a:lnSpc>
            </a:pPr>
            <a:r>
              <a:rPr lang="en-US" sz="1999">
                <a:solidFill>
                  <a:srgbClr val="000000"/>
                </a:solidFill>
                <a:latin typeface="Poppins"/>
                <a:ea typeface="Poppins"/>
                <a:cs typeface="Poppins"/>
                <a:sym typeface="Poppins"/>
              </a:rPr>
              <a:t>https://nealwuportfolio.netlify.app/</a:t>
            </a:r>
          </a:p>
        </p:txBody>
      </p:sp>
      <p:sp>
        <p:nvSpPr>
          <p:cNvPr id="8" name="AutoShape 8"/>
          <p:cNvSpPr/>
          <p:nvPr/>
        </p:nvSpPr>
        <p:spPr>
          <a:xfrm rot="2017">
            <a:off x="1028704" y="8439495"/>
            <a:ext cx="16230603" cy="0"/>
          </a:xfrm>
          <a:prstGeom prst="line">
            <a:avLst/>
          </a:prstGeom>
          <a:ln w="19050" cap="flat">
            <a:solidFill>
              <a:srgbClr val="000000"/>
            </a:solidFill>
            <a:prstDash val="solid"/>
            <a:headEnd type="none" w="sm" len="sm"/>
            <a:tailEnd type="none" w="sm" len="sm"/>
          </a:ln>
        </p:spPr>
      </p:sp>
      <p:grpSp>
        <p:nvGrpSpPr>
          <p:cNvPr id="9" name="Group 9"/>
          <p:cNvGrpSpPr/>
          <p:nvPr/>
        </p:nvGrpSpPr>
        <p:grpSpPr>
          <a:xfrm>
            <a:off x="16981873" y="1121493"/>
            <a:ext cx="277427" cy="277427"/>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grpSp>
        <p:nvGrpSpPr>
          <p:cNvPr id="11" name="Group 11"/>
          <p:cNvGrpSpPr/>
          <p:nvPr/>
        </p:nvGrpSpPr>
        <p:grpSpPr>
          <a:xfrm>
            <a:off x="16575495" y="1121493"/>
            <a:ext cx="277427" cy="277427"/>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grpSp>
        <p:nvGrpSpPr>
          <p:cNvPr id="13" name="Group 13"/>
          <p:cNvGrpSpPr/>
          <p:nvPr/>
        </p:nvGrpSpPr>
        <p:grpSpPr>
          <a:xfrm>
            <a:off x="16169118" y="1121493"/>
            <a:ext cx="277427" cy="277427"/>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TextBox 2"/>
          <p:cNvSpPr txBox="1"/>
          <p:nvPr/>
        </p:nvSpPr>
        <p:spPr>
          <a:xfrm>
            <a:off x="6137630" y="2582745"/>
            <a:ext cx="6012740" cy="1598730"/>
          </a:xfrm>
          <a:prstGeom prst="rect">
            <a:avLst/>
          </a:prstGeom>
        </p:spPr>
        <p:txBody>
          <a:bodyPr lIns="0" tIns="0" rIns="0" bIns="0" rtlCol="0" anchor="t">
            <a:spAutoFit/>
          </a:bodyPr>
          <a:lstStyle/>
          <a:p>
            <a:pPr algn="ctr">
              <a:lnSpc>
                <a:spcPts val="11883"/>
              </a:lnSpc>
            </a:pPr>
            <a:r>
              <a:rPr lang="en-US" sz="11883" b="1">
                <a:solidFill>
                  <a:srgbClr val="000000"/>
                </a:solidFill>
                <a:latin typeface="Bebas Neue Bold"/>
                <a:ea typeface="Bebas Neue Bold"/>
                <a:cs typeface="Bebas Neue Bold"/>
                <a:sym typeface="Bebas Neue Bold"/>
              </a:rPr>
              <a:t>CONTENT</a:t>
            </a:r>
          </a:p>
        </p:txBody>
      </p:sp>
      <p:sp>
        <p:nvSpPr>
          <p:cNvPr id="3" name="TextBox 3"/>
          <p:cNvSpPr txBox="1"/>
          <p:nvPr/>
        </p:nvSpPr>
        <p:spPr>
          <a:xfrm>
            <a:off x="6881184" y="1690940"/>
            <a:ext cx="4537872" cy="1191689"/>
          </a:xfrm>
          <a:prstGeom prst="rect">
            <a:avLst/>
          </a:prstGeom>
        </p:spPr>
        <p:txBody>
          <a:bodyPr lIns="0" tIns="0" rIns="0" bIns="0" rtlCol="0" anchor="t">
            <a:spAutoFit/>
          </a:bodyPr>
          <a:lstStyle/>
          <a:p>
            <a:pPr algn="ctr">
              <a:lnSpc>
                <a:spcPts val="8968"/>
              </a:lnSpc>
            </a:pPr>
            <a:r>
              <a:rPr lang="en-US" sz="8968">
                <a:solidFill>
                  <a:srgbClr val="B91646"/>
                </a:solidFill>
                <a:latin typeface="Brittany"/>
                <a:ea typeface="Brittany"/>
                <a:cs typeface="Brittany"/>
                <a:sym typeface="Brittany"/>
              </a:rPr>
              <a:t>table of</a:t>
            </a:r>
          </a:p>
        </p:txBody>
      </p:sp>
      <p:sp>
        <p:nvSpPr>
          <p:cNvPr id="4" name="AutoShape 4"/>
          <p:cNvSpPr/>
          <p:nvPr/>
        </p:nvSpPr>
        <p:spPr>
          <a:xfrm rot="2017">
            <a:off x="1028699" y="5176837"/>
            <a:ext cx="16230603" cy="0"/>
          </a:xfrm>
          <a:prstGeom prst="line">
            <a:avLst/>
          </a:prstGeom>
          <a:ln w="19050" cap="flat">
            <a:solidFill>
              <a:srgbClr val="000000"/>
            </a:solidFill>
            <a:prstDash val="solid"/>
            <a:headEnd type="none" w="sm" len="sm"/>
            <a:tailEnd type="none" w="sm" len="sm"/>
          </a:ln>
        </p:spPr>
      </p:sp>
      <p:sp>
        <p:nvSpPr>
          <p:cNvPr id="5" name="TextBox 5"/>
          <p:cNvSpPr txBox="1"/>
          <p:nvPr/>
        </p:nvSpPr>
        <p:spPr>
          <a:xfrm>
            <a:off x="1028700" y="8674060"/>
            <a:ext cx="4686474" cy="581186"/>
          </a:xfrm>
          <a:prstGeom prst="rect">
            <a:avLst/>
          </a:prstGeom>
        </p:spPr>
        <p:txBody>
          <a:bodyPr lIns="0" tIns="0" rIns="0" bIns="0" rtlCol="0" anchor="t">
            <a:spAutoFit/>
          </a:bodyPr>
          <a:lstStyle/>
          <a:p>
            <a:pPr algn="l">
              <a:lnSpc>
                <a:spcPts val="4716"/>
              </a:lnSpc>
            </a:pPr>
            <a:r>
              <a:rPr lang="en-US" sz="3368" b="1">
                <a:solidFill>
                  <a:srgbClr val="000000"/>
                </a:solidFill>
                <a:latin typeface="Bebas Neue Bold"/>
                <a:ea typeface="Bebas Neue Bold"/>
                <a:cs typeface="Bebas Neue Bold"/>
                <a:sym typeface="Bebas Neue Bold"/>
              </a:rPr>
              <a:t> portfolio WEBSITE</a:t>
            </a:r>
          </a:p>
        </p:txBody>
      </p:sp>
      <p:sp>
        <p:nvSpPr>
          <p:cNvPr id="6" name="TextBox 6"/>
          <p:cNvSpPr txBox="1"/>
          <p:nvPr/>
        </p:nvSpPr>
        <p:spPr>
          <a:xfrm>
            <a:off x="15272439" y="8693110"/>
            <a:ext cx="1986861" cy="341055"/>
          </a:xfrm>
          <a:prstGeom prst="rect">
            <a:avLst/>
          </a:prstGeom>
        </p:spPr>
        <p:txBody>
          <a:bodyPr lIns="0" tIns="0" rIns="0" bIns="0" rtlCol="0" anchor="t">
            <a:spAutoFit/>
          </a:bodyPr>
          <a:lstStyle/>
          <a:p>
            <a:pPr algn="r">
              <a:lnSpc>
                <a:spcPts val="2799"/>
              </a:lnSpc>
            </a:pPr>
            <a:r>
              <a:rPr lang="en-US" sz="1999" dirty="0">
                <a:solidFill>
                  <a:srgbClr val="000000"/>
                </a:solidFill>
                <a:latin typeface="Poppins"/>
                <a:ea typeface="Poppins"/>
                <a:cs typeface="Poppins"/>
                <a:sym typeface="Poppins"/>
              </a:rPr>
              <a:t>Page 03 </a:t>
            </a:r>
          </a:p>
        </p:txBody>
      </p:sp>
      <p:grpSp>
        <p:nvGrpSpPr>
          <p:cNvPr id="7" name="Group 7"/>
          <p:cNvGrpSpPr/>
          <p:nvPr/>
        </p:nvGrpSpPr>
        <p:grpSpPr>
          <a:xfrm>
            <a:off x="6637827" y="6033540"/>
            <a:ext cx="5012346" cy="781940"/>
            <a:chOff x="0" y="0"/>
            <a:chExt cx="6609980" cy="1031175"/>
          </a:xfrm>
        </p:grpSpPr>
        <p:sp>
          <p:nvSpPr>
            <p:cNvPr id="8" name="Freeform 8"/>
            <p:cNvSpPr/>
            <p:nvPr/>
          </p:nvSpPr>
          <p:spPr>
            <a:xfrm>
              <a:off x="31750" y="31750"/>
              <a:ext cx="6546479" cy="967675"/>
            </a:xfrm>
            <a:custGeom>
              <a:avLst/>
              <a:gdLst/>
              <a:ahLst/>
              <a:cxnLst/>
              <a:rect l="l" t="t" r="r" b="b"/>
              <a:pathLst>
                <a:path w="6546479" h="967675">
                  <a:moveTo>
                    <a:pt x="6453770" y="967675"/>
                  </a:moveTo>
                  <a:lnTo>
                    <a:pt x="92710" y="967675"/>
                  </a:lnTo>
                  <a:cubicBezTo>
                    <a:pt x="41910" y="967675"/>
                    <a:pt x="0" y="925765"/>
                    <a:pt x="0" y="874965"/>
                  </a:cubicBezTo>
                  <a:lnTo>
                    <a:pt x="0" y="92710"/>
                  </a:lnTo>
                  <a:cubicBezTo>
                    <a:pt x="0" y="41910"/>
                    <a:pt x="41910" y="0"/>
                    <a:pt x="92710" y="0"/>
                  </a:cubicBezTo>
                  <a:lnTo>
                    <a:pt x="6452500" y="0"/>
                  </a:lnTo>
                  <a:cubicBezTo>
                    <a:pt x="6503300" y="0"/>
                    <a:pt x="6545210" y="41910"/>
                    <a:pt x="6545210" y="92710"/>
                  </a:cubicBezTo>
                  <a:lnTo>
                    <a:pt x="6545210" y="873695"/>
                  </a:lnTo>
                  <a:cubicBezTo>
                    <a:pt x="6546479" y="925765"/>
                    <a:pt x="6504570" y="967675"/>
                    <a:pt x="6453770" y="967675"/>
                  </a:cubicBezTo>
                  <a:close/>
                </a:path>
              </a:pathLst>
            </a:custGeom>
            <a:solidFill>
              <a:srgbClr val="105652"/>
            </a:solidFill>
          </p:spPr>
        </p:sp>
        <p:sp>
          <p:nvSpPr>
            <p:cNvPr id="9" name="Freeform 9"/>
            <p:cNvSpPr/>
            <p:nvPr/>
          </p:nvSpPr>
          <p:spPr>
            <a:xfrm>
              <a:off x="0" y="0"/>
              <a:ext cx="6609980" cy="1031175"/>
            </a:xfrm>
            <a:custGeom>
              <a:avLst/>
              <a:gdLst/>
              <a:ahLst/>
              <a:cxnLst/>
              <a:rect l="l" t="t" r="r" b="b"/>
              <a:pathLst>
                <a:path w="6609980" h="1031175">
                  <a:moveTo>
                    <a:pt x="6485520" y="59690"/>
                  </a:moveTo>
                  <a:cubicBezTo>
                    <a:pt x="6521079" y="59690"/>
                    <a:pt x="6550290" y="88900"/>
                    <a:pt x="6550290" y="124460"/>
                  </a:cubicBezTo>
                  <a:lnTo>
                    <a:pt x="6550290" y="906715"/>
                  </a:lnTo>
                  <a:cubicBezTo>
                    <a:pt x="6550290" y="942275"/>
                    <a:pt x="6521079" y="971485"/>
                    <a:pt x="6485520" y="971485"/>
                  </a:cubicBezTo>
                  <a:lnTo>
                    <a:pt x="124460" y="971485"/>
                  </a:lnTo>
                  <a:cubicBezTo>
                    <a:pt x="88900" y="971485"/>
                    <a:pt x="59690" y="942275"/>
                    <a:pt x="59690" y="906715"/>
                  </a:cubicBezTo>
                  <a:lnTo>
                    <a:pt x="59690" y="124460"/>
                  </a:lnTo>
                  <a:cubicBezTo>
                    <a:pt x="59690" y="88900"/>
                    <a:pt x="88900" y="59690"/>
                    <a:pt x="124460" y="59690"/>
                  </a:cubicBezTo>
                  <a:lnTo>
                    <a:pt x="6485520" y="59690"/>
                  </a:lnTo>
                  <a:moveTo>
                    <a:pt x="6485520" y="0"/>
                  </a:moveTo>
                  <a:lnTo>
                    <a:pt x="124460" y="0"/>
                  </a:lnTo>
                  <a:cubicBezTo>
                    <a:pt x="55880" y="0"/>
                    <a:pt x="0" y="55880"/>
                    <a:pt x="0" y="124460"/>
                  </a:cubicBezTo>
                  <a:lnTo>
                    <a:pt x="0" y="906715"/>
                  </a:lnTo>
                  <a:cubicBezTo>
                    <a:pt x="0" y="975295"/>
                    <a:pt x="55880" y="1031175"/>
                    <a:pt x="124460" y="1031175"/>
                  </a:cubicBezTo>
                  <a:lnTo>
                    <a:pt x="6485520" y="1031175"/>
                  </a:lnTo>
                  <a:cubicBezTo>
                    <a:pt x="6554100" y="1031175"/>
                    <a:pt x="6609980" y="975295"/>
                    <a:pt x="6609980" y="906715"/>
                  </a:cubicBezTo>
                  <a:lnTo>
                    <a:pt x="6609980" y="124460"/>
                  </a:lnTo>
                  <a:cubicBezTo>
                    <a:pt x="6609980" y="55880"/>
                    <a:pt x="6554100" y="0"/>
                    <a:pt x="6485520" y="0"/>
                  </a:cubicBezTo>
                  <a:close/>
                </a:path>
              </a:pathLst>
            </a:custGeom>
            <a:solidFill>
              <a:srgbClr val="000000"/>
            </a:solidFill>
          </p:spPr>
        </p:sp>
      </p:grpSp>
      <p:grpSp>
        <p:nvGrpSpPr>
          <p:cNvPr id="10" name="Group 10"/>
          <p:cNvGrpSpPr/>
          <p:nvPr/>
        </p:nvGrpSpPr>
        <p:grpSpPr>
          <a:xfrm>
            <a:off x="6637827" y="7281547"/>
            <a:ext cx="5012346" cy="781940"/>
            <a:chOff x="0" y="0"/>
            <a:chExt cx="6609980" cy="1031175"/>
          </a:xfrm>
        </p:grpSpPr>
        <p:sp>
          <p:nvSpPr>
            <p:cNvPr id="11" name="Freeform 11"/>
            <p:cNvSpPr/>
            <p:nvPr/>
          </p:nvSpPr>
          <p:spPr>
            <a:xfrm>
              <a:off x="31750" y="31750"/>
              <a:ext cx="6546479" cy="967675"/>
            </a:xfrm>
            <a:custGeom>
              <a:avLst/>
              <a:gdLst/>
              <a:ahLst/>
              <a:cxnLst/>
              <a:rect l="l" t="t" r="r" b="b"/>
              <a:pathLst>
                <a:path w="6546479" h="967675">
                  <a:moveTo>
                    <a:pt x="6453770" y="967675"/>
                  </a:moveTo>
                  <a:lnTo>
                    <a:pt x="92710" y="967675"/>
                  </a:lnTo>
                  <a:cubicBezTo>
                    <a:pt x="41910" y="967675"/>
                    <a:pt x="0" y="925765"/>
                    <a:pt x="0" y="874965"/>
                  </a:cubicBezTo>
                  <a:lnTo>
                    <a:pt x="0" y="92710"/>
                  </a:lnTo>
                  <a:cubicBezTo>
                    <a:pt x="0" y="41910"/>
                    <a:pt x="41910" y="0"/>
                    <a:pt x="92710" y="0"/>
                  </a:cubicBezTo>
                  <a:lnTo>
                    <a:pt x="6452500" y="0"/>
                  </a:lnTo>
                  <a:cubicBezTo>
                    <a:pt x="6503300" y="0"/>
                    <a:pt x="6545210" y="41910"/>
                    <a:pt x="6545210" y="92710"/>
                  </a:cubicBezTo>
                  <a:lnTo>
                    <a:pt x="6545210" y="873695"/>
                  </a:lnTo>
                  <a:cubicBezTo>
                    <a:pt x="6546479" y="925765"/>
                    <a:pt x="6504570" y="967675"/>
                    <a:pt x="6453770" y="967675"/>
                  </a:cubicBezTo>
                  <a:close/>
                </a:path>
              </a:pathLst>
            </a:custGeom>
            <a:solidFill>
              <a:srgbClr val="B91646"/>
            </a:solidFill>
          </p:spPr>
        </p:sp>
        <p:sp>
          <p:nvSpPr>
            <p:cNvPr id="12" name="Freeform 12"/>
            <p:cNvSpPr/>
            <p:nvPr/>
          </p:nvSpPr>
          <p:spPr>
            <a:xfrm>
              <a:off x="0" y="0"/>
              <a:ext cx="6609980" cy="1031175"/>
            </a:xfrm>
            <a:custGeom>
              <a:avLst/>
              <a:gdLst/>
              <a:ahLst/>
              <a:cxnLst/>
              <a:rect l="l" t="t" r="r" b="b"/>
              <a:pathLst>
                <a:path w="6609980" h="1031175">
                  <a:moveTo>
                    <a:pt x="6485520" y="59690"/>
                  </a:moveTo>
                  <a:cubicBezTo>
                    <a:pt x="6521079" y="59690"/>
                    <a:pt x="6550290" y="88900"/>
                    <a:pt x="6550290" y="124460"/>
                  </a:cubicBezTo>
                  <a:lnTo>
                    <a:pt x="6550290" y="906715"/>
                  </a:lnTo>
                  <a:cubicBezTo>
                    <a:pt x="6550290" y="942275"/>
                    <a:pt x="6521079" y="971485"/>
                    <a:pt x="6485520" y="971485"/>
                  </a:cubicBezTo>
                  <a:lnTo>
                    <a:pt x="124460" y="971485"/>
                  </a:lnTo>
                  <a:cubicBezTo>
                    <a:pt x="88900" y="971485"/>
                    <a:pt x="59690" y="942275"/>
                    <a:pt x="59690" y="906715"/>
                  </a:cubicBezTo>
                  <a:lnTo>
                    <a:pt x="59690" y="124460"/>
                  </a:lnTo>
                  <a:cubicBezTo>
                    <a:pt x="59690" y="88900"/>
                    <a:pt x="88900" y="59690"/>
                    <a:pt x="124460" y="59690"/>
                  </a:cubicBezTo>
                  <a:lnTo>
                    <a:pt x="6485520" y="59690"/>
                  </a:lnTo>
                  <a:moveTo>
                    <a:pt x="6485520" y="0"/>
                  </a:moveTo>
                  <a:lnTo>
                    <a:pt x="124460" y="0"/>
                  </a:lnTo>
                  <a:cubicBezTo>
                    <a:pt x="55880" y="0"/>
                    <a:pt x="0" y="55880"/>
                    <a:pt x="0" y="124460"/>
                  </a:cubicBezTo>
                  <a:lnTo>
                    <a:pt x="0" y="906715"/>
                  </a:lnTo>
                  <a:cubicBezTo>
                    <a:pt x="0" y="975295"/>
                    <a:pt x="55880" y="1031175"/>
                    <a:pt x="124460" y="1031175"/>
                  </a:cubicBezTo>
                  <a:lnTo>
                    <a:pt x="6485520" y="1031175"/>
                  </a:lnTo>
                  <a:cubicBezTo>
                    <a:pt x="6554100" y="1031175"/>
                    <a:pt x="6609980" y="975295"/>
                    <a:pt x="6609980" y="906715"/>
                  </a:cubicBezTo>
                  <a:lnTo>
                    <a:pt x="6609980" y="124460"/>
                  </a:lnTo>
                  <a:cubicBezTo>
                    <a:pt x="6609980" y="55880"/>
                    <a:pt x="6554100" y="0"/>
                    <a:pt x="6485520" y="0"/>
                  </a:cubicBezTo>
                  <a:close/>
                </a:path>
              </a:pathLst>
            </a:custGeom>
            <a:solidFill>
              <a:srgbClr val="000000"/>
            </a:solidFill>
          </p:spPr>
        </p:sp>
      </p:grpSp>
      <p:grpSp>
        <p:nvGrpSpPr>
          <p:cNvPr id="13" name="Group 13"/>
          <p:cNvGrpSpPr/>
          <p:nvPr/>
        </p:nvGrpSpPr>
        <p:grpSpPr>
          <a:xfrm>
            <a:off x="1028694" y="6033540"/>
            <a:ext cx="5012346" cy="781940"/>
            <a:chOff x="0" y="0"/>
            <a:chExt cx="6609980" cy="1031175"/>
          </a:xfrm>
        </p:grpSpPr>
        <p:sp>
          <p:nvSpPr>
            <p:cNvPr id="14" name="Freeform 14"/>
            <p:cNvSpPr/>
            <p:nvPr/>
          </p:nvSpPr>
          <p:spPr>
            <a:xfrm>
              <a:off x="31750" y="31750"/>
              <a:ext cx="6546479" cy="967675"/>
            </a:xfrm>
            <a:custGeom>
              <a:avLst/>
              <a:gdLst/>
              <a:ahLst/>
              <a:cxnLst/>
              <a:rect l="l" t="t" r="r" b="b"/>
              <a:pathLst>
                <a:path w="6546479" h="967675">
                  <a:moveTo>
                    <a:pt x="6453770" y="967675"/>
                  </a:moveTo>
                  <a:lnTo>
                    <a:pt x="92710" y="967675"/>
                  </a:lnTo>
                  <a:cubicBezTo>
                    <a:pt x="41910" y="967675"/>
                    <a:pt x="0" y="925765"/>
                    <a:pt x="0" y="874965"/>
                  </a:cubicBezTo>
                  <a:lnTo>
                    <a:pt x="0" y="92710"/>
                  </a:lnTo>
                  <a:cubicBezTo>
                    <a:pt x="0" y="41910"/>
                    <a:pt x="41910" y="0"/>
                    <a:pt x="92710" y="0"/>
                  </a:cubicBezTo>
                  <a:lnTo>
                    <a:pt x="6452500" y="0"/>
                  </a:lnTo>
                  <a:cubicBezTo>
                    <a:pt x="6503300" y="0"/>
                    <a:pt x="6545210" y="41910"/>
                    <a:pt x="6545210" y="92710"/>
                  </a:cubicBezTo>
                  <a:lnTo>
                    <a:pt x="6545210" y="873695"/>
                  </a:lnTo>
                  <a:cubicBezTo>
                    <a:pt x="6546479" y="925765"/>
                    <a:pt x="6504570" y="967675"/>
                    <a:pt x="6453770" y="967675"/>
                  </a:cubicBezTo>
                  <a:close/>
                </a:path>
              </a:pathLst>
            </a:custGeom>
            <a:solidFill>
              <a:srgbClr val="B91646"/>
            </a:solidFill>
          </p:spPr>
        </p:sp>
        <p:sp>
          <p:nvSpPr>
            <p:cNvPr id="15" name="Freeform 15"/>
            <p:cNvSpPr/>
            <p:nvPr/>
          </p:nvSpPr>
          <p:spPr>
            <a:xfrm>
              <a:off x="0" y="0"/>
              <a:ext cx="6609980" cy="1031175"/>
            </a:xfrm>
            <a:custGeom>
              <a:avLst/>
              <a:gdLst/>
              <a:ahLst/>
              <a:cxnLst/>
              <a:rect l="l" t="t" r="r" b="b"/>
              <a:pathLst>
                <a:path w="6609980" h="1031175">
                  <a:moveTo>
                    <a:pt x="6485520" y="59690"/>
                  </a:moveTo>
                  <a:cubicBezTo>
                    <a:pt x="6521079" y="59690"/>
                    <a:pt x="6550290" y="88900"/>
                    <a:pt x="6550290" y="124460"/>
                  </a:cubicBezTo>
                  <a:lnTo>
                    <a:pt x="6550290" y="906715"/>
                  </a:lnTo>
                  <a:cubicBezTo>
                    <a:pt x="6550290" y="942275"/>
                    <a:pt x="6521079" y="971485"/>
                    <a:pt x="6485520" y="971485"/>
                  </a:cubicBezTo>
                  <a:lnTo>
                    <a:pt x="124460" y="971485"/>
                  </a:lnTo>
                  <a:cubicBezTo>
                    <a:pt x="88900" y="971485"/>
                    <a:pt x="59690" y="942275"/>
                    <a:pt x="59690" y="906715"/>
                  </a:cubicBezTo>
                  <a:lnTo>
                    <a:pt x="59690" y="124460"/>
                  </a:lnTo>
                  <a:cubicBezTo>
                    <a:pt x="59690" y="88900"/>
                    <a:pt x="88900" y="59690"/>
                    <a:pt x="124460" y="59690"/>
                  </a:cubicBezTo>
                  <a:lnTo>
                    <a:pt x="6485520" y="59690"/>
                  </a:lnTo>
                  <a:moveTo>
                    <a:pt x="6485520" y="0"/>
                  </a:moveTo>
                  <a:lnTo>
                    <a:pt x="124460" y="0"/>
                  </a:lnTo>
                  <a:cubicBezTo>
                    <a:pt x="55880" y="0"/>
                    <a:pt x="0" y="55880"/>
                    <a:pt x="0" y="124460"/>
                  </a:cubicBezTo>
                  <a:lnTo>
                    <a:pt x="0" y="906715"/>
                  </a:lnTo>
                  <a:cubicBezTo>
                    <a:pt x="0" y="975295"/>
                    <a:pt x="55880" y="1031175"/>
                    <a:pt x="124460" y="1031175"/>
                  </a:cubicBezTo>
                  <a:lnTo>
                    <a:pt x="6485520" y="1031175"/>
                  </a:lnTo>
                  <a:cubicBezTo>
                    <a:pt x="6554100" y="1031175"/>
                    <a:pt x="6609980" y="975295"/>
                    <a:pt x="6609980" y="906715"/>
                  </a:cubicBezTo>
                  <a:lnTo>
                    <a:pt x="6609980" y="124460"/>
                  </a:lnTo>
                  <a:cubicBezTo>
                    <a:pt x="6609980" y="55880"/>
                    <a:pt x="6554100" y="0"/>
                    <a:pt x="6485520" y="0"/>
                  </a:cubicBezTo>
                  <a:close/>
                </a:path>
              </a:pathLst>
            </a:custGeom>
            <a:solidFill>
              <a:srgbClr val="000000"/>
            </a:solidFill>
          </p:spPr>
        </p:sp>
      </p:grpSp>
      <p:grpSp>
        <p:nvGrpSpPr>
          <p:cNvPr id="16" name="Group 16"/>
          <p:cNvGrpSpPr/>
          <p:nvPr/>
        </p:nvGrpSpPr>
        <p:grpSpPr>
          <a:xfrm>
            <a:off x="1028694" y="7281547"/>
            <a:ext cx="5012346" cy="781940"/>
            <a:chOff x="0" y="0"/>
            <a:chExt cx="6609980" cy="1031175"/>
          </a:xfrm>
        </p:grpSpPr>
        <p:sp>
          <p:nvSpPr>
            <p:cNvPr id="17" name="Freeform 17"/>
            <p:cNvSpPr/>
            <p:nvPr/>
          </p:nvSpPr>
          <p:spPr>
            <a:xfrm>
              <a:off x="31750" y="31750"/>
              <a:ext cx="6546479" cy="967675"/>
            </a:xfrm>
            <a:custGeom>
              <a:avLst/>
              <a:gdLst/>
              <a:ahLst/>
              <a:cxnLst/>
              <a:rect l="l" t="t" r="r" b="b"/>
              <a:pathLst>
                <a:path w="6546479" h="967675">
                  <a:moveTo>
                    <a:pt x="6453770" y="967675"/>
                  </a:moveTo>
                  <a:lnTo>
                    <a:pt x="92710" y="967675"/>
                  </a:lnTo>
                  <a:cubicBezTo>
                    <a:pt x="41910" y="967675"/>
                    <a:pt x="0" y="925765"/>
                    <a:pt x="0" y="874965"/>
                  </a:cubicBezTo>
                  <a:lnTo>
                    <a:pt x="0" y="92710"/>
                  </a:lnTo>
                  <a:cubicBezTo>
                    <a:pt x="0" y="41910"/>
                    <a:pt x="41910" y="0"/>
                    <a:pt x="92710" y="0"/>
                  </a:cubicBezTo>
                  <a:lnTo>
                    <a:pt x="6452500" y="0"/>
                  </a:lnTo>
                  <a:cubicBezTo>
                    <a:pt x="6503300" y="0"/>
                    <a:pt x="6545210" y="41910"/>
                    <a:pt x="6545210" y="92710"/>
                  </a:cubicBezTo>
                  <a:lnTo>
                    <a:pt x="6545210" y="873695"/>
                  </a:lnTo>
                  <a:cubicBezTo>
                    <a:pt x="6546479" y="925765"/>
                    <a:pt x="6504570" y="967675"/>
                    <a:pt x="6453770" y="967675"/>
                  </a:cubicBezTo>
                  <a:close/>
                </a:path>
              </a:pathLst>
            </a:custGeom>
            <a:solidFill>
              <a:srgbClr val="F9C041"/>
            </a:solidFill>
          </p:spPr>
        </p:sp>
        <p:sp>
          <p:nvSpPr>
            <p:cNvPr id="18" name="Freeform 18"/>
            <p:cNvSpPr/>
            <p:nvPr/>
          </p:nvSpPr>
          <p:spPr>
            <a:xfrm>
              <a:off x="0" y="0"/>
              <a:ext cx="6609980" cy="1031175"/>
            </a:xfrm>
            <a:custGeom>
              <a:avLst/>
              <a:gdLst/>
              <a:ahLst/>
              <a:cxnLst/>
              <a:rect l="l" t="t" r="r" b="b"/>
              <a:pathLst>
                <a:path w="6609980" h="1031175">
                  <a:moveTo>
                    <a:pt x="6485520" y="59690"/>
                  </a:moveTo>
                  <a:cubicBezTo>
                    <a:pt x="6521079" y="59690"/>
                    <a:pt x="6550290" y="88900"/>
                    <a:pt x="6550290" y="124460"/>
                  </a:cubicBezTo>
                  <a:lnTo>
                    <a:pt x="6550290" y="906715"/>
                  </a:lnTo>
                  <a:cubicBezTo>
                    <a:pt x="6550290" y="942275"/>
                    <a:pt x="6521079" y="971485"/>
                    <a:pt x="6485520" y="971485"/>
                  </a:cubicBezTo>
                  <a:lnTo>
                    <a:pt x="124460" y="971485"/>
                  </a:lnTo>
                  <a:cubicBezTo>
                    <a:pt x="88900" y="971485"/>
                    <a:pt x="59690" y="942275"/>
                    <a:pt x="59690" y="906715"/>
                  </a:cubicBezTo>
                  <a:lnTo>
                    <a:pt x="59690" y="124460"/>
                  </a:lnTo>
                  <a:cubicBezTo>
                    <a:pt x="59690" y="88900"/>
                    <a:pt x="88900" y="59690"/>
                    <a:pt x="124460" y="59690"/>
                  </a:cubicBezTo>
                  <a:lnTo>
                    <a:pt x="6485520" y="59690"/>
                  </a:lnTo>
                  <a:moveTo>
                    <a:pt x="6485520" y="0"/>
                  </a:moveTo>
                  <a:lnTo>
                    <a:pt x="124460" y="0"/>
                  </a:lnTo>
                  <a:cubicBezTo>
                    <a:pt x="55880" y="0"/>
                    <a:pt x="0" y="55880"/>
                    <a:pt x="0" y="124460"/>
                  </a:cubicBezTo>
                  <a:lnTo>
                    <a:pt x="0" y="906715"/>
                  </a:lnTo>
                  <a:cubicBezTo>
                    <a:pt x="0" y="975295"/>
                    <a:pt x="55880" y="1031175"/>
                    <a:pt x="124460" y="1031175"/>
                  </a:cubicBezTo>
                  <a:lnTo>
                    <a:pt x="6485520" y="1031175"/>
                  </a:lnTo>
                  <a:cubicBezTo>
                    <a:pt x="6554100" y="1031175"/>
                    <a:pt x="6609980" y="975295"/>
                    <a:pt x="6609980" y="906715"/>
                  </a:cubicBezTo>
                  <a:lnTo>
                    <a:pt x="6609980" y="124460"/>
                  </a:lnTo>
                  <a:cubicBezTo>
                    <a:pt x="6609980" y="55880"/>
                    <a:pt x="6554100" y="0"/>
                    <a:pt x="6485520" y="0"/>
                  </a:cubicBezTo>
                  <a:close/>
                </a:path>
              </a:pathLst>
            </a:custGeom>
            <a:solidFill>
              <a:srgbClr val="000000"/>
            </a:solidFill>
          </p:spPr>
        </p:sp>
      </p:grpSp>
      <p:grpSp>
        <p:nvGrpSpPr>
          <p:cNvPr id="19" name="Group 19"/>
          <p:cNvGrpSpPr/>
          <p:nvPr/>
        </p:nvGrpSpPr>
        <p:grpSpPr>
          <a:xfrm>
            <a:off x="12246959" y="6033540"/>
            <a:ext cx="5012346" cy="781940"/>
            <a:chOff x="0" y="0"/>
            <a:chExt cx="6609980" cy="1031175"/>
          </a:xfrm>
        </p:grpSpPr>
        <p:sp>
          <p:nvSpPr>
            <p:cNvPr id="20" name="Freeform 20"/>
            <p:cNvSpPr/>
            <p:nvPr/>
          </p:nvSpPr>
          <p:spPr>
            <a:xfrm>
              <a:off x="31750" y="31750"/>
              <a:ext cx="6546479" cy="967675"/>
            </a:xfrm>
            <a:custGeom>
              <a:avLst/>
              <a:gdLst/>
              <a:ahLst/>
              <a:cxnLst/>
              <a:rect l="l" t="t" r="r" b="b"/>
              <a:pathLst>
                <a:path w="6546479" h="967675">
                  <a:moveTo>
                    <a:pt x="6453770" y="967675"/>
                  </a:moveTo>
                  <a:lnTo>
                    <a:pt x="92710" y="967675"/>
                  </a:lnTo>
                  <a:cubicBezTo>
                    <a:pt x="41910" y="967675"/>
                    <a:pt x="0" y="925765"/>
                    <a:pt x="0" y="874965"/>
                  </a:cubicBezTo>
                  <a:lnTo>
                    <a:pt x="0" y="92710"/>
                  </a:lnTo>
                  <a:cubicBezTo>
                    <a:pt x="0" y="41910"/>
                    <a:pt x="41910" y="0"/>
                    <a:pt x="92710" y="0"/>
                  </a:cubicBezTo>
                  <a:lnTo>
                    <a:pt x="6452500" y="0"/>
                  </a:lnTo>
                  <a:cubicBezTo>
                    <a:pt x="6503300" y="0"/>
                    <a:pt x="6545210" y="41910"/>
                    <a:pt x="6545210" y="92710"/>
                  </a:cubicBezTo>
                  <a:lnTo>
                    <a:pt x="6545210" y="873695"/>
                  </a:lnTo>
                  <a:cubicBezTo>
                    <a:pt x="6546479" y="925765"/>
                    <a:pt x="6504570" y="967675"/>
                    <a:pt x="6453770" y="967675"/>
                  </a:cubicBezTo>
                  <a:close/>
                </a:path>
              </a:pathLst>
            </a:custGeom>
            <a:solidFill>
              <a:srgbClr val="F9C041"/>
            </a:solidFill>
          </p:spPr>
        </p:sp>
        <p:sp>
          <p:nvSpPr>
            <p:cNvPr id="21" name="Freeform 21"/>
            <p:cNvSpPr/>
            <p:nvPr/>
          </p:nvSpPr>
          <p:spPr>
            <a:xfrm>
              <a:off x="0" y="0"/>
              <a:ext cx="6609980" cy="1031175"/>
            </a:xfrm>
            <a:custGeom>
              <a:avLst/>
              <a:gdLst/>
              <a:ahLst/>
              <a:cxnLst/>
              <a:rect l="l" t="t" r="r" b="b"/>
              <a:pathLst>
                <a:path w="6609980" h="1031175">
                  <a:moveTo>
                    <a:pt x="6485520" y="59690"/>
                  </a:moveTo>
                  <a:cubicBezTo>
                    <a:pt x="6521079" y="59690"/>
                    <a:pt x="6550290" y="88900"/>
                    <a:pt x="6550290" y="124460"/>
                  </a:cubicBezTo>
                  <a:lnTo>
                    <a:pt x="6550290" y="906715"/>
                  </a:lnTo>
                  <a:cubicBezTo>
                    <a:pt x="6550290" y="942275"/>
                    <a:pt x="6521079" y="971485"/>
                    <a:pt x="6485520" y="971485"/>
                  </a:cubicBezTo>
                  <a:lnTo>
                    <a:pt x="124460" y="971485"/>
                  </a:lnTo>
                  <a:cubicBezTo>
                    <a:pt x="88900" y="971485"/>
                    <a:pt x="59690" y="942275"/>
                    <a:pt x="59690" y="906715"/>
                  </a:cubicBezTo>
                  <a:lnTo>
                    <a:pt x="59690" y="124460"/>
                  </a:lnTo>
                  <a:cubicBezTo>
                    <a:pt x="59690" y="88900"/>
                    <a:pt x="88900" y="59690"/>
                    <a:pt x="124460" y="59690"/>
                  </a:cubicBezTo>
                  <a:lnTo>
                    <a:pt x="6485520" y="59690"/>
                  </a:lnTo>
                  <a:moveTo>
                    <a:pt x="6485520" y="0"/>
                  </a:moveTo>
                  <a:lnTo>
                    <a:pt x="124460" y="0"/>
                  </a:lnTo>
                  <a:cubicBezTo>
                    <a:pt x="55880" y="0"/>
                    <a:pt x="0" y="55880"/>
                    <a:pt x="0" y="124460"/>
                  </a:cubicBezTo>
                  <a:lnTo>
                    <a:pt x="0" y="906715"/>
                  </a:lnTo>
                  <a:cubicBezTo>
                    <a:pt x="0" y="975295"/>
                    <a:pt x="55880" y="1031175"/>
                    <a:pt x="124460" y="1031175"/>
                  </a:cubicBezTo>
                  <a:lnTo>
                    <a:pt x="6485520" y="1031175"/>
                  </a:lnTo>
                  <a:cubicBezTo>
                    <a:pt x="6554100" y="1031175"/>
                    <a:pt x="6609980" y="975295"/>
                    <a:pt x="6609980" y="906715"/>
                  </a:cubicBezTo>
                  <a:lnTo>
                    <a:pt x="6609980" y="124460"/>
                  </a:lnTo>
                  <a:cubicBezTo>
                    <a:pt x="6609980" y="55880"/>
                    <a:pt x="6554100" y="0"/>
                    <a:pt x="6485520" y="0"/>
                  </a:cubicBezTo>
                  <a:close/>
                </a:path>
              </a:pathLst>
            </a:custGeom>
            <a:solidFill>
              <a:srgbClr val="000000"/>
            </a:solidFill>
          </p:spPr>
        </p:sp>
      </p:grpSp>
      <p:grpSp>
        <p:nvGrpSpPr>
          <p:cNvPr id="22" name="Group 22"/>
          <p:cNvGrpSpPr/>
          <p:nvPr/>
        </p:nvGrpSpPr>
        <p:grpSpPr>
          <a:xfrm>
            <a:off x="12246959" y="7281547"/>
            <a:ext cx="5012346" cy="781940"/>
            <a:chOff x="0" y="0"/>
            <a:chExt cx="6609980" cy="1031175"/>
          </a:xfrm>
        </p:grpSpPr>
        <p:sp>
          <p:nvSpPr>
            <p:cNvPr id="23" name="Freeform 23"/>
            <p:cNvSpPr/>
            <p:nvPr/>
          </p:nvSpPr>
          <p:spPr>
            <a:xfrm>
              <a:off x="31750" y="31750"/>
              <a:ext cx="6546479" cy="967675"/>
            </a:xfrm>
            <a:custGeom>
              <a:avLst/>
              <a:gdLst/>
              <a:ahLst/>
              <a:cxnLst/>
              <a:rect l="l" t="t" r="r" b="b"/>
              <a:pathLst>
                <a:path w="6546479" h="967675">
                  <a:moveTo>
                    <a:pt x="6453770" y="967675"/>
                  </a:moveTo>
                  <a:lnTo>
                    <a:pt x="92710" y="967675"/>
                  </a:lnTo>
                  <a:cubicBezTo>
                    <a:pt x="41910" y="967675"/>
                    <a:pt x="0" y="925765"/>
                    <a:pt x="0" y="874965"/>
                  </a:cubicBezTo>
                  <a:lnTo>
                    <a:pt x="0" y="92710"/>
                  </a:lnTo>
                  <a:cubicBezTo>
                    <a:pt x="0" y="41910"/>
                    <a:pt x="41910" y="0"/>
                    <a:pt x="92710" y="0"/>
                  </a:cubicBezTo>
                  <a:lnTo>
                    <a:pt x="6452500" y="0"/>
                  </a:lnTo>
                  <a:cubicBezTo>
                    <a:pt x="6503300" y="0"/>
                    <a:pt x="6545210" y="41910"/>
                    <a:pt x="6545210" y="92710"/>
                  </a:cubicBezTo>
                  <a:lnTo>
                    <a:pt x="6545210" y="873695"/>
                  </a:lnTo>
                  <a:cubicBezTo>
                    <a:pt x="6546479" y="925765"/>
                    <a:pt x="6504570" y="967675"/>
                    <a:pt x="6453770" y="967675"/>
                  </a:cubicBezTo>
                  <a:close/>
                </a:path>
              </a:pathLst>
            </a:custGeom>
            <a:solidFill>
              <a:srgbClr val="105652"/>
            </a:solidFill>
          </p:spPr>
        </p:sp>
        <p:sp>
          <p:nvSpPr>
            <p:cNvPr id="24" name="Freeform 24"/>
            <p:cNvSpPr/>
            <p:nvPr/>
          </p:nvSpPr>
          <p:spPr>
            <a:xfrm>
              <a:off x="0" y="0"/>
              <a:ext cx="6609980" cy="1031175"/>
            </a:xfrm>
            <a:custGeom>
              <a:avLst/>
              <a:gdLst/>
              <a:ahLst/>
              <a:cxnLst/>
              <a:rect l="l" t="t" r="r" b="b"/>
              <a:pathLst>
                <a:path w="6609980" h="1031175">
                  <a:moveTo>
                    <a:pt x="6485520" y="59690"/>
                  </a:moveTo>
                  <a:cubicBezTo>
                    <a:pt x="6521079" y="59690"/>
                    <a:pt x="6550290" y="88900"/>
                    <a:pt x="6550290" y="124460"/>
                  </a:cubicBezTo>
                  <a:lnTo>
                    <a:pt x="6550290" y="906715"/>
                  </a:lnTo>
                  <a:cubicBezTo>
                    <a:pt x="6550290" y="942275"/>
                    <a:pt x="6521079" y="971485"/>
                    <a:pt x="6485520" y="971485"/>
                  </a:cubicBezTo>
                  <a:lnTo>
                    <a:pt x="124460" y="971485"/>
                  </a:lnTo>
                  <a:cubicBezTo>
                    <a:pt x="88900" y="971485"/>
                    <a:pt x="59690" y="942275"/>
                    <a:pt x="59690" y="906715"/>
                  </a:cubicBezTo>
                  <a:lnTo>
                    <a:pt x="59690" y="124460"/>
                  </a:lnTo>
                  <a:cubicBezTo>
                    <a:pt x="59690" y="88900"/>
                    <a:pt x="88900" y="59690"/>
                    <a:pt x="124460" y="59690"/>
                  </a:cubicBezTo>
                  <a:lnTo>
                    <a:pt x="6485520" y="59690"/>
                  </a:lnTo>
                  <a:moveTo>
                    <a:pt x="6485520" y="0"/>
                  </a:moveTo>
                  <a:lnTo>
                    <a:pt x="124460" y="0"/>
                  </a:lnTo>
                  <a:cubicBezTo>
                    <a:pt x="55880" y="0"/>
                    <a:pt x="0" y="55880"/>
                    <a:pt x="0" y="124460"/>
                  </a:cubicBezTo>
                  <a:lnTo>
                    <a:pt x="0" y="906715"/>
                  </a:lnTo>
                  <a:cubicBezTo>
                    <a:pt x="0" y="975295"/>
                    <a:pt x="55880" y="1031175"/>
                    <a:pt x="124460" y="1031175"/>
                  </a:cubicBezTo>
                  <a:lnTo>
                    <a:pt x="6485520" y="1031175"/>
                  </a:lnTo>
                  <a:cubicBezTo>
                    <a:pt x="6554100" y="1031175"/>
                    <a:pt x="6609980" y="975295"/>
                    <a:pt x="6609980" y="906715"/>
                  </a:cubicBezTo>
                  <a:lnTo>
                    <a:pt x="6609980" y="124460"/>
                  </a:lnTo>
                  <a:cubicBezTo>
                    <a:pt x="6609980" y="55880"/>
                    <a:pt x="6554100" y="0"/>
                    <a:pt x="6485520" y="0"/>
                  </a:cubicBezTo>
                  <a:close/>
                </a:path>
              </a:pathLst>
            </a:custGeom>
            <a:solidFill>
              <a:srgbClr val="000000"/>
            </a:solidFill>
          </p:spPr>
        </p:sp>
      </p:grpSp>
      <p:sp>
        <p:nvSpPr>
          <p:cNvPr id="25" name="TextBox 25"/>
          <p:cNvSpPr txBox="1"/>
          <p:nvPr/>
        </p:nvSpPr>
        <p:spPr>
          <a:xfrm>
            <a:off x="1635400" y="6138324"/>
            <a:ext cx="3798935" cy="543941"/>
          </a:xfrm>
          <a:prstGeom prst="rect">
            <a:avLst/>
          </a:prstGeom>
        </p:spPr>
        <p:txBody>
          <a:bodyPr lIns="0" tIns="0" rIns="0" bIns="0" rtlCol="0" anchor="t">
            <a:spAutoFit/>
          </a:bodyPr>
          <a:lstStyle/>
          <a:p>
            <a:pPr algn="ctr">
              <a:lnSpc>
                <a:spcPts val="4480"/>
              </a:lnSpc>
            </a:pPr>
            <a:r>
              <a:rPr lang="en-US" sz="3200" b="1" spc="320">
                <a:solidFill>
                  <a:srgbClr val="FBF3E4"/>
                </a:solidFill>
                <a:latin typeface="Bebas Neue Bold"/>
                <a:ea typeface="Bebas Neue Bold"/>
                <a:cs typeface="Bebas Neue Bold"/>
                <a:sym typeface="Bebas Neue Bold"/>
              </a:rPr>
              <a:t>ABSTRACT</a:t>
            </a:r>
          </a:p>
        </p:txBody>
      </p:sp>
      <p:sp>
        <p:nvSpPr>
          <p:cNvPr id="26" name="TextBox 26"/>
          <p:cNvSpPr txBox="1"/>
          <p:nvPr/>
        </p:nvSpPr>
        <p:spPr>
          <a:xfrm>
            <a:off x="1635400" y="7403595"/>
            <a:ext cx="3798935" cy="543941"/>
          </a:xfrm>
          <a:prstGeom prst="rect">
            <a:avLst/>
          </a:prstGeom>
        </p:spPr>
        <p:txBody>
          <a:bodyPr lIns="0" tIns="0" rIns="0" bIns="0" rtlCol="0" anchor="t">
            <a:spAutoFit/>
          </a:bodyPr>
          <a:lstStyle/>
          <a:p>
            <a:pPr algn="ctr">
              <a:lnSpc>
                <a:spcPts val="4480"/>
              </a:lnSpc>
            </a:pPr>
            <a:r>
              <a:rPr lang="en-US" sz="3200" b="1" spc="320">
                <a:solidFill>
                  <a:srgbClr val="000000"/>
                </a:solidFill>
                <a:latin typeface="Bebas Neue Bold"/>
                <a:ea typeface="Bebas Neue Bold"/>
                <a:cs typeface="Bebas Neue Bold"/>
                <a:sym typeface="Bebas Neue Bold"/>
              </a:rPr>
              <a:t>CUSTOMER FEEDBACK</a:t>
            </a:r>
          </a:p>
        </p:txBody>
      </p:sp>
      <p:sp>
        <p:nvSpPr>
          <p:cNvPr id="27" name="TextBox 27"/>
          <p:cNvSpPr txBox="1"/>
          <p:nvPr/>
        </p:nvSpPr>
        <p:spPr>
          <a:xfrm>
            <a:off x="7244533" y="6138324"/>
            <a:ext cx="3798935" cy="543941"/>
          </a:xfrm>
          <a:prstGeom prst="rect">
            <a:avLst/>
          </a:prstGeom>
        </p:spPr>
        <p:txBody>
          <a:bodyPr lIns="0" tIns="0" rIns="0" bIns="0" rtlCol="0" anchor="t">
            <a:spAutoFit/>
          </a:bodyPr>
          <a:lstStyle/>
          <a:p>
            <a:pPr algn="ctr">
              <a:lnSpc>
                <a:spcPts val="4480"/>
              </a:lnSpc>
            </a:pPr>
            <a:r>
              <a:rPr lang="en-US" sz="3200" b="1" spc="320">
                <a:solidFill>
                  <a:srgbClr val="FBF3E4"/>
                </a:solidFill>
                <a:latin typeface="Bebas Neue Bold"/>
                <a:ea typeface="Bebas Neue Bold"/>
                <a:cs typeface="Bebas Neue Bold"/>
                <a:sym typeface="Bebas Neue Bold"/>
              </a:rPr>
              <a:t>FEATURES</a:t>
            </a:r>
          </a:p>
        </p:txBody>
      </p:sp>
      <p:sp>
        <p:nvSpPr>
          <p:cNvPr id="28" name="TextBox 28"/>
          <p:cNvSpPr txBox="1"/>
          <p:nvPr/>
        </p:nvSpPr>
        <p:spPr>
          <a:xfrm>
            <a:off x="7244533" y="7403595"/>
            <a:ext cx="3798935" cy="543941"/>
          </a:xfrm>
          <a:prstGeom prst="rect">
            <a:avLst/>
          </a:prstGeom>
        </p:spPr>
        <p:txBody>
          <a:bodyPr lIns="0" tIns="0" rIns="0" bIns="0" rtlCol="0" anchor="t">
            <a:spAutoFit/>
          </a:bodyPr>
          <a:lstStyle/>
          <a:p>
            <a:pPr algn="ctr">
              <a:lnSpc>
                <a:spcPts val="4480"/>
              </a:lnSpc>
            </a:pPr>
            <a:r>
              <a:rPr lang="en-US" sz="3200" b="1" spc="320">
                <a:solidFill>
                  <a:srgbClr val="FBF3E4"/>
                </a:solidFill>
                <a:latin typeface="Bebas Neue Bold"/>
                <a:ea typeface="Bebas Neue Bold"/>
                <a:cs typeface="Bebas Neue Bold"/>
                <a:sym typeface="Bebas Neue Bold"/>
              </a:rPr>
              <a:t>FRONTEND TOOLS</a:t>
            </a:r>
          </a:p>
        </p:txBody>
      </p:sp>
      <p:sp>
        <p:nvSpPr>
          <p:cNvPr id="29" name="TextBox 29"/>
          <p:cNvSpPr txBox="1"/>
          <p:nvPr/>
        </p:nvSpPr>
        <p:spPr>
          <a:xfrm>
            <a:off x="12853665" y="6138324"/>
            <a:ext cx="3798935" cy="543941"/>
          </a:xfrm>
          <a:prstGeom prst="rect">
            <a:avLst/>
          </a:prstGeom>
        </p:spPr>
        <p:txBody>
          <a:bodyPr lIns="0" tIns="0" rIns="0" bIns="0" rtlCol="0" anchor="t">
            <a:spAutoFit/>
          </a:bodyPr>
          <a:lstStyle/>
          <a:p>
            <a:pPr algn="ctr">
              <a:lnSpc>
                <a:spcPts val="4480"/>
              </a:lnSpc>
            </a:pPr>
            <a:r>
              <a:rPr lang="en-US" sz="3200" b="1" spc="320">
                <a:solidFill>
                  <a:srgbClr val="000000"/>
                </a:solidFill>
                <a:latin typeface="Bebas Neue Bold"/>
                <a:ea typeface="Bebas Neue Bold"/>
                <a:cs typeface="Bebas Neue Bold"/>
                <a:sym typeface="Bebas Neue Bold"/>
              </a:rPr>
              <a:t>EXISTING SOLUTIONS</a:t>
            </a:r>
          </a:p>
        </p:txBody>
      </p:sp>
      <p:sp>
        <p:nvSpPr>
          <p:cNvPr id="30" name="TextBox 30"/>
          <p:cNvSpPr txBox="1"/>
          <p:nvPr/>
        </p:nvSpPr>
        <p:spPr>
          <a:xfrm>
            <a:off x="12853665" y="7403595"/>
            <a:ext cx="3798935" cy="543941"/>
          </a:xfrm>
          <a:prstGeom prst="rect">
            <a:avLst/>
          </a:prstGeom>
        </p:spPr>
        <p:txBody>
          <a:bodyPr lIns="0" tIns="0" rIns="0" bIns="0" rtlCol="0" anchor="t">
            <a:spAutoFit/>
          </a:bodyPr>
          <a:lstStyle/>
          <a:p>
            <a:pPr algn="ctr">
              <a:lnSpc>
                <a:spcPts val="4480"/>
              </a:lnSpc>
            </a:pPr>
            <a:r>
              <a:rPr lang="en-US" sz="3200" b="1" spc="320">
                <a:solidFill>
                  <a:srgbClr val="FBF3E4"/>
                </a:solidFill>
                <a:latin typeface="Bebas Neue Bold"/>
                <a:ea typeface="Bebas Neue Bold"/>
                <a:cs typeface="Bebas Neue Bold"/>
                <a:sym typeface="Bebas Neue Bold"/>
              </a:rPr>
              <a:t>BACKEND TOOLS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grpSp>
        <p:nvGrpSpPr>
          <p:cNvPr id="2" name="Group 2"/>
          <p:cNvGrpSpPr/>
          <p:nvPr/>
        </p:nvGrpSpPr>
        <p:grpSpPr>
          <a:xfrm>
            <a:off x="11113143" y="727075"/>
            <a:ext cx="5629507" cy="8229600"/>
            <a:chOff x="0" y="0"/>
            <a:chExt cx="7423855" cy="10852700"/>
          </a:xfrm>
        </p:grpSpPr>
        <p:sp>
          <p:nvSpPr>
            <p:cNvPr id="3" name="Freeform 3"/>
            <p:cNvSpPr/>
            <p:nvPr/>
          </p:nvSpPr>
          <p:spPr>
            <a:xfrm>
              <a:off x="31750" y="31750"/>
              <a:ext cx="7360355" cy="10789200"/>
            </a:xfrm>
            <a:custGeom>
              <a:avLst/>
              <a:gdLst/>
              <a:ahLst/>
              <a:cxnLst/>
              <a:rect l="l" t="t" r="r" b="b"/>
              <a:pathLst>
                <a:path w="7360355" h="10789200">
                  <a:moveTo>
                    <a:pt x="7267645" y="10789200"/>
                  </a:moveTo>
                  <a:lnTo>
                    <a:pt x="92710" y="10789200"/>
                  </a:lnTo>
                  <a:cubicBezTo>
                    <a:pt x="41910" y="10789200"/>
                    <a:pt x="0" y="10747290"/>
                    <a:pt x="0" y="10696490"/>
                  </a:cubicBezTo>
                  <a:lnTo>
                    <a:pt x="0" y="92710"/>
                  </a:lnTo>
                  <a:cubicBezTo>
                    <a:pt x="0" y="41910"/>
                    <a:pt x="41910" y="0"/>
                    <a:pt x="92710" y="0"/>
                  </a:cubicBezTo>
                  <a:lnTo>
                    <a:pt x="7266374" y="0"/>
                  </a:lnTo>
                  <a:cubicBezTo>
                    <a:pt x="7317174" y="0"/>
                    <a:pt x="7359085" y="41910"/>
                    <a:pt x="7359085" y="92710"/>
                  </a:cubicBezTo>
                  <a:lnTo>
                    <a:pt x="7359085" y="10695220"/>
                  </a:lnTo>
                  <a:cubicBezTo>
                    <a:pt x="7360355" y="10747290"/>
                    <a:pt x="7318445" y="10789200"/>
                    <a:pt x="7267645" y="10789200"/>
                  </a:cubicBezTo>
                  <a:close/>
                </a:path>
              </a:pathLst>
            </a:custGeom>
            <a:solidFill>
              <a:srgbClr val="B91646"/>
            </a:solidFill>
          </p:spPr>
        </p:sp>
        <p:sp>
          <p:nvSpPr>
            <p:cNvPr id="4" name="Freeform 4"/>
            <p:cNvSpPr/>
            <p:nvPr/>
          </p:nvSpPr>
          <p:spPr>
            <a:xfrm>
              <a:off x="0" y="0"/>
              <a:ext cx="7423855" cy="10852700"/>
            </a:xfrm>
            <a:custGeom>
              <a:avLst/>
              <a:gdLst/>
              <a:ahLst/>
              <a:cxnLst/>
              <a:rect l="l" t="t" r="r" b="b"/>
              <a:pathLst>
                <a:path w="7423855" h="10852700">
                  <a:moveTo>
                    <a:pt x="7299395" y="59690"/>
                  </a:moveTo>
                  <a:cubicBezTo>
                    <a:pt x="7334955" y="59690"/>
                    <a:pt x="7364164" y="88900"/>
                    <a:pt x="7364164" y="124460"/>
                  </a:cubicBezTo>
                  <a:lnTo>
                    <a:pt x="7364164" y="10728240"/>
                  </a:lnTo>
                  <a:cubicBezTo>
                    <a:pt x="7364164" y="10763800"/>
                    <a:pt x="7334955" y="10793010"/>
                    <a:pt x="7299395" y="10793010"/>
                  </a:cubicBezTo>
                  <a:lnTo>
                    <a:pt x="124460" y="10793010"/>
                  </a:lnTo>
                  <a:cubicBezTo>
                    <a:pt x="88900" y="10793010"/>
                    <a:pt x="59690" y="10763800"/>
                    <a:pt x="59690" y="10728240"/>
                  </a:cubicBezTo>
                  <a:lnTo>
                    <a:pt x="59690" y="124460"/>
                  </a:lnTo>
                  <a:cubicBezTo>
                    <a:pt x="59690" y="88900"/>
                    <a:pt x="88900" y="59690"/>
                    <a:pt x="124460" y="59690"/>
                  </a:cubicBezTo>
                  <a:lnTo>
                    <a:pt x="7299395" y="59690"/>
                  </a:lnTo>
                  <a:moveTo>
                    <a:pt x="7299395" y="0"/>
                  </a:moveTo>
                  <a:lnTo>
                    <a:pt x="124460" y="0"/>
                  </a:lnTo>
                  <a:cubicBezTo>
                    <a:pt x="55880" y="0"/>
                    <a:pt x="0" y="55880"/>
                    <a:pt x="0" y="124460"/>
                  </a:cubicBezTo>
                  <a:lnTo>
                    <a:pt x="0" y="10728240"/>
                  </a:lnTo>
                  <a:cubicBezTo>
                    <a:pt x="0" y="10796820"/>
                    <a:pt x="55880" y="10852700"/>
                    <a:pt x="124460" y="10852700"/>
                  </a:cubicBezTo>
                  <a:lnTo>
                    <a:pt x="7299395" y="10852700"/>
                  </a:lnTo>
                  <a:cubicBezTo>
                    <a:pt x="7367974" y="10852700"/>
                    <a:pt x="7423855" y="10796820"/>
                    <a:pt x="7423855" y="10728240"/>
                  </a:cubicBezTo>
                  <a:lnTo>
                    <a:pt x="7423855" y="124460"/>
                  </a:lnTo>
                  <a:cubicBezTo>
                    <a:pt x="7423855" y="55880"/>
                    <a:pt x="7367974" y="0"/>
                    <a:pt x="7299395" y="0"/>
                  </a:cubicBezTo>
                  <a:close/>
                </a:path>
              </a:pathLst>
            </a:custGeom>
            <a:solidFill>
              <a:srgbClr val="000000"/>
            </a:solidFill>
          </p:spPr>
        </p:sp>
      </p:grpSp>
      <p:grpSp>
        <p:nvGrpSpPr>
          <p:cNvPr id="5" name="Group 5"/>
          <p:cNvGrpSpPr/>
          <p:nvPr/>
        </p:nvGrpSpPr>
        <p:grpSpPr>
          <a:xfrm>
            <a:off x="11537261" y="1197123"/>
            <a:ext cx="4711576" cy="7289502"/>
            <a:chOff x="0" y="0"/>
            <a:chExt cx="6282101" cy="9719337"/>
          </a:xfrm>
        </p:grpSpPr>
        <p:pic>
          <p:nvPicPr>
            <p:cNvPr id="6" name="Picture 6"/>
            <p:cNvPicPr>
              <a:picLocks noChangeAspect="1"/>
            </p:cNvPicPr>
            <p:nvPr/>
          </p:nvPicPr>
          <p:blipFill>
            <a:blip r:embed="rId2"/>
            <a:srcRect l="17363" r="17363"/>
            <a:stretch>
              <a:fillRect/>
            </a:stretch>
          </p:blipFill>
          <p:spPr>
            <a:xfrm>
              <a:off x="0" y="0"/>
              <a:ext cx="6282101" cy="9719337"/>
            </a:xfrm>
            <a:prstGeom prst="rect">
              <a:avLst/>
            </a:prstGeom>
          </p:spPr>
        </p:pic>
      </p:grpSp>
      <p:sp>
        <p:nvSpPr>
          <p:cNvPr id="7" name="AutoShape 7"/>
          <p:cNvSpPr/>
          <p:nvPr/>
        </p:nvSpPr>
        <p:spPr>
          <a:xfrm>
            <a:off x="15992183" y="9097962"/>
            <a:ext cx="1267117" cy="0"/>
          </a:xfrm>
          <a:prstGeom prst="line">
            <a:avLst/>
          </a:prstGeom>
          <a:ln w="19050" cap="flat">
            <a:solidFill>
              <a:srgbClr val="000000"/>
            </a:solidFill>
            <a:prstDash val="solid"/>
            <a:headEnd type="none" w="sm" len="sm"/>
            <a:tailEnd type="arrow" w="med" len="sm"/>
          </a:ln>
        </p:spPr>
      </p:sp>
      <p:sp>
        <p:nvSpPr>
          <p:cNvPr id="8" name="TextBox 8"/>
          <p:cNvSpPr txBox="1"/>
          <p:nvPr/>
        </p:nvSpPr>
        <p:spPr>
          <a:xfrm>
            <a:off x="14990364" y="9182100"/>
            <a:ext cx="4537872" cy="581186"/>
          </a:xfrm>
          <a:prstGeom prst="rect">
            <a:avLst/>
          </a:prstGeom>
        </p:spPr>
        <p:txBody>
          <a:bodyPr lIns="0" tIns="0" rIns="0" bIns="0" rtlCol="0" anchor="t">
            <a:spAutoFit/>
          </a:bodyPr>
          <a:lstStyle/>
          <a:p>
            <a:pPr algn="l">
              <a:lnSpc>
                <a:spcPts val="4716"/>
              </a:lnSpc>
            </a:pPr>
            <a:r>
              <a:rPr lang="en-US" sz="3368" b="1">
                <a:solidFill>
                  <a:srgbClr val="000000"/>
                </a:solidFill>
                <a:latin typeface="Bebas Neue Bold"/>
                <a:ea typeface="Bebas Neue Bold"/>
                <a:cs typeface="Bebas Neue Bold"/>
                <a:sym typeface="Bebas Neue Bold"/>
              </a:rPr>
              <a:t>PORTFOLIO WEBSITE</a:t>
            </a:r>
          </a:p>
        </p:txBody>
      </p:sp>
      <p:sp>
        <p:nvSpPr>
          <p:cNvPr id="9" name="TextBox 9"/>
          <p:cNvSpPr txBox="1"/>
          <p:nvPr/>
        </p:nvSpPr>
        <p:spPr>
          <a:xfrm>
            <a:off x="1028700" y="1200150"/>
            <a:ext cx="4537872" cy="1189827"/>
          </a:xfrm>
          <a:prstGeom prst="rect">
            <a:avLst/>
          </a:prstGeom>
        </p:spPr>
        <p:txBody>
          <a:bodyPr lIns="0" tIns="0" rIns="0" bIns="0" rtlCol="0" anchor="t">
            <a:spAutoFit/>
          </a:bodyPr>
          <a:lstStyle/>
          <a:p>
            <a:pPr algn="l">
              <a:lnSpc>
                <a:spcPts val="8968"/>
              </a:lnSpc>
            </a:pPr>
            <a:r>
              <a:rPr lang="en-US" sz="8968">
                <a:solidFill>
                  <a:srgbClr val="B91646"/>
                </a:solidFill>
                <a:latin typeface="Brittany"/>
                <a:ea typeface="Brittany"/>
                <a:cs typeface="Brittany"/>
                <a:sym typeface="Brittany"/>
              </a:rPr>
              <a:t>Abstract</a:t>
            </a:r>
          </a:p>
        </p:txBody>
      </p:sp>
      <p:sp>
        <p:nvSpPr>
          <p:cNvPr id="10" name="TextBox 10"/>
          <p:cNvSpPr txBox="1"/>
          <p:nvPr/>
        </p:nvSpPr>
        <p:spPr>
          <a:xfrm>
            <a:off x="1071406" y="2768263"/>
            <a:ext cx="9549238" cy="5821681"/>
          </a:xfrm>
          <a:prstGeom prst="rect">
            <a:avLst/>
          </a:prstGeom>
        </p:spPr>
        <p:txBody>
          <a:bodyPr lIns="0" tIns="0" rIns="0" bIns="0" rtlCol="0" anchor="t">
            <a:spAutoFit/>
          </a:bodyPr>
          <a:lstStyle/>
          <a:p>
            <a:pPr algn="l">
              <a:lnSpc>
                <a:spcPts val="3839"/>
              </a:lnSpc>
            </a:pPr>
            <a:r>
              <a:rPr lang="en-US" sz="2399">
                <a:solidFill>
                  <a:srgbClr val="000000"/>
                </a:solidFill>
                <a:latin typeface="Poppins"/>
                <a:ea typeface="Poppins"/>
                <a:cs typeface="Poppins"/>
                <a:sym typeface="Poppins"/>
              </a:rPr>
              <a:t>The Portfolio Website Project is a dynamic application showcasing personal achievements, skills, and projects through a visually appealing design. Built with AngularJS, Node.js, and MongoDB, it features modular architecture for easy expansion. Key sections include 'About Me,' highlighting personal background, a real-time achievements page with GitHub stats and certifications, a project gallery with interactive previews, and a contact form. Node.js handles user authentication and data management, while MongoDB stores profiles and project details. The site’s modern design and real-time data integration make it ideal for personal branding and networking, offering an engaging experience across devices.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AutoShape 2"/>
          <p:cNvSpPr/>
          <p:nvPr/>
        </p:nvSpPr>
        <p:spPr>
          <a:xfrm>
            <a:off x="15992183" y="9097962"/>
            <a:ext cx="1267117" cy="0"/>
          </a:xfrm>
          <a:prstGeom prst="line">
            <a:avLst/>
          </a:prstGeom>
          <a:ln w="19050" cap="flat">
            <a:solidFill>
              <a:srgbClr val="000000"/>
            </a:solidFill>
            <a:prstDash val="solid"/>
            <a:headEnd type="none" w="sm" len="sm"/>
            <a:tailEnd type="arrow" w="med" len="sm"/>
          </a:ln>
        </p:spPr>
      </p:sp>
      <p:grpSp>
        <p:nvGrpSpPr>
          <p:cNvPr id="3" name="Group 3"/>
          <p:cNvGrpSpPr/>
          <p:nvPr/>
        </p:nvGrpSpPr>
        <p:grpSpPr>
          <a:xfrm>
            <a:off x="12461239" y="2010754"/>
            <a:ext cx="4798061" cy="6265491"/>
            <a:chOff x="0" y="0"/>
            <a:chExt cx="6327394" cy="8262552"/>
          </a:xfrm>
        </p:grpSpPr>
        <p:sp>
          <p:nvSpPr>
            <p:cNvPr id="4" name="Freeform 4"/>
            <p:cNvSpPr/>
            <p:nvPr/>
          </p:nvSpPr>
          <p:spPr>
            <a:xfrm>
              <a:off x="31750" y="31750"/>
              <a:ext cx="6263894" cy="8199051"/>
            </a:xfrm>
            <a:custGeom>
              <a:avLst/>
              <a:gdLst/>
              <a:ahLst/>
              <a:cxnLst/>
              <a:rect l="l" t="t" r="r" b="b"/>
              <a:pathLst>
                <a:path w="6263894" h="8199051">
                  <a:moveTo>
                    <a:pt x="6171184" y="8199051"/>
                  </a:moveTo>
                  <a:lnTo>
                    <a:pt x="92710" y="8199051"/>
                  </a:lnTo>
                  <a:cubicBezTo>
                    <a:pt x="41910" y="8199051"/>
                    <a:pt x="0" y="8157142"/>
                    <a:pt x="0" y="8106342"/>
                  </a:cubicBezTo>
                  <a:lnTo>
                    <a:pt x="0" y="92710"/>
                  </a:lnTo>
                  <a:cubicBezTo>
                    <a:pt x="0" y="41910"/>
                    <a:pt x="41910" y="0"/>
                    <a:pt x="92710" y="0"/>
                  </a:cubicBezTo>
                  <a:lnTo>
                    <a:pt x="6169914" y="0"/>
                  </a:lnTo>
                  <a:cubicBezTo>
                    <a:pt x="6220714" y="0"/>
                    <a:pt x="6262624" y="41910"/>
                    <a:pt x="6262624" y="92710"/>
                  </a:cubicBezTo>
                  <a:lnTo>
                    <a:pt x="6262624" y="8105072"/>
                  </a:lnTo>
                  <a:cubicBezTo>
                    <a:pt x="6263894" y="8157142"/>
                    <a:pt x="6221984" y="8199051"/>
                    <a:pt x="6171184" y="8199051"/>
                  </a:cubicBezTo>
                  <a:close/>
                </a:path>
              </a:pathLst>
            </a:custGeom>
            <a:solidFill>
              <a:srgbClr val="F9C041"/>
            </a:solidFill>
          </p:spPr>
        </p:sp>
        <p:sp>
          <p:nvSpPr>
            <p:cNvPr id="5" name="Freeform 5"/>
            <p:cNvSpPr/>
            <p:nvPr/>
          </p:nvSpPr>
          <p:spPr>
            <a:xfrm>
              <a:off x="0" y="0"/>
              <a:ext cx="6327394" cy="8262552"/>
            </a:xfrm>
            <a:custGeom>
              <a:avLst/>
              <a:gdLst/>
              <a:ahLst/>
              <a:cxnLst/>
              <a:rect l="l" t="t" r="r" b="b"/>
              <a:pathLst>
                <a:path w="6327394" h="8262552">
                  <a:moveTo>
                    <a:pt x="6202934" y="59690"/>
                  </a:moveTo>
                  <a:cubicBezTo>
                    <a:pt x="6238494" y="59690"/>
                    <a:pt x="6267704" y="88900"/>
                    <a:pt x="6267704" y="124460"/>
                  </a:cubicBezTo>
                  <a:lnTo>
                    <a:pt x="6267704" y="8138092"/>
                  </a:lnTo>
                  <a:cubicBezTo>
                    <a:pt x="6267704" y="8173652"/>
                    <a:pt x="6238494" y="8202862"/>
                    <a:pt x="6202934" y="8202862"/>
                  </a:cubicBezTo>
                  <a:lnTo>
                    <a:pt x="124460" y="8202862"/>
                  </a:lnTo>
                  <a:cubicBezTo>
                    <a:pt x="88900" y="8202862"/>
                    <a:pt x="59690" y="8173652"/>
                    <a:pt x="59690" y="8138092"/>
                  </a:cubicBezTo>
                  <a:lnTo>
                    <a:pt x="59690" y="124460"/>
                  </a:lnTo>
                  <a:cubicBezTo>
                    <a:pt x="59690" y="88900"/>
                    <a:pt x="88900" y="59690"/>
                    <a:pt x="124460" y="59690"/>
                  </a:cubicBezTo>
                  <a:lnTo>
                    <a:pt x="6202934" y="59690"/>
                  </a:lnTo>
                  <a:moveTo>
                    <a:pt x="6202934" y="0"/>
                  </a:moveTo>
                  <a:lnTo>
                    <a:pt x="124460" y="0"/>
                  </a:lnTo>
                  <a:cubicBezTo>
                    <a:pt x="55880" y="0"/>
                    <a:pt x="0" y="55880"/>
                    <a:pt x="0" y="124460"/>
                  </a:cubicBezTo>
                  <a:lnTo>
                    <a:pt x="0" y="8138092"/>
                  </a:lnTo>
                  <a:cubicBezTo>
                    <a:pt x="0" y="8206672"/>
                    <a:pt x="55880" y="8262552"/>
                    <a:pt x="124460" y="8262552"/>
                  </a:cubicBezTo>
                  <a:lnTo>
                    <a:pt x="6202934" y="8262552"/>
                  </a:lnTo>
                  <a:cubicBezTo>
                    <a:pt x="6271514" y="8262552"/>
                    <a:pt x="6327394" y="8206672"/>
                    <a:pt x="6327394" y="8138092"/>
                  </a:cubicBezTo>
                  <a:lnTo>
                    <a:pt x="6327394" y="124460"/>
                  </a:lnTo>
                  <a:cubicBezTo>
                    <a:pt x="6327394" y="55880"/>
                    <a:pt x="6271514" y="0"/>
                    <a:pt x="6202934" y="0"/>
                  </a:cubicBezTo>
                  <a:close/>
                </a:path>
              </a:pathLst>
            </a:custGeom>
            <a:solidFill>
              <a:srgbClr val="000000"/>
            </a:solidFill>
          </p:spPr>
        </p:sp>
      </p:grpSp>
      <p:grpSp>
        <p:nvGrpSpPr>
          <p:cNvPr id="6" name="Group 6"/>
          <p:cNvGrpSpPr/>
          <p:nvPr/>
        </p:nvGrpSpPr>
        <p:grpSpPr>
          <a:xfrm>
            <a:off x="12839951" y="2307466"/>
            <a:ext cx="4086876" cy="4731765"/>
            <a:chOff x="0" y="0"/>
            <a:chExt cx="5449168" cy="6309020"/>
          </a:xfrm>
        </p:grpSpPr>
        <p:pic>
          <p:nvPicPr>
            <p:cNvPr id="7" name="Picture 7"/>
            <p:cNvPicPr>
              <a:picLocks noChangeAspect="1"/>
            </p:cNvPicPr>
            <p:nvPr/>
          </p:nvPicPr>
          <p:blipFill>
            <a:blip r:embed="rId2"/>
            <a:srcRect t="11286" b="11286"/>
            <a:stretch>
              <a:fillRect/>
            </a:stretch>
          </p:blipFill>
          <p:spPr>
            <a:xfrm>
              <a:off x="0" y="0"/>
              <a:ext cx="5449168" cy="6309020"/>
            </a:xfrm>
            <a:prstGeom prst="rect">
              <a:avLst/>
            </a:prstGeom>
          </p:spPr>
        </p:pic>
      </p:grpSp>
      <p:sp>
        <p:nvSpPr>
          <p:cNvPr id="8" name="TextBox 8"/>
          <p:cNvSpPr txBox="1"/>
          <p:nvPr/>
        </p:nvSpPr>
        <p:spPr>
          <a:xfrm>
            <a:off x="1028700" y="8899525"/>
            <a:ext cx="4593102" cy="358775"/>
          </a:xfrm>
          <a:prstGeom prst="rect">
            <a:avLst/>
          </a:prstGeom>
        </p:spPr>
        <p:txBody>
          <a:bodyPr lIns="0" tIns="0" rIns="0" bIns="0" rtlCol="0" anchor="t">
            <a:spAutoFit/>
          </a:bodyPr>
          <a:lstStyle/>
          <a:p>
            <a:pPr algn="l">
              <a:lnSpc>
                <a:spcPts val="2799"/>
              </a:lnSpc>
            </a:pPr>
            <a:r>
              <a:rPr lang="en-US" sz="1999">
                <a:solidFill>
                  <a:srgbClr val="000000"/>
                </a:solidFill>
                <a:latin typeface="Poppins"/>
                <a:ea typeface="Poppins"/>
                <a:cs typeface="Poppins"/>
                <a:sym typeface="Poppins"/>
              </a:rPr>
              <a:t>https://nealwuportfolio.netlify.app/</a:t>
            </a:r>
          </a:p>
        </p:txBody>
      </p:sp>
      <p:sp>
        <p:nvSpPr>
          <p:cNvPr id="10" name="TextBox 10"/>
          <p:cNvSpPr txBox="1"/>
          <p:nvPr/>
        </p:nvSpPr>
        <p:spPr>
          <a:xfrm>
            <a:off x="728433" y="1725808"/>
            <a:ext cx="5718124" cy="1595335"/>
          </a:xfrm>
          <a:prstGeom prst="rect">
            <a:avLst/>
          </a:prstGeom>
        </p:spPr>
        <p:txBody>
          <a:bodyPr lIns="0" tIns="0" rIns="0" bIns="0" rtlCol="0" anchor="t">
            <a:spAutoFit/>
          </a:bodyPr>
          <a:lstStyle/>
          <a:p>
            <a:pPr algn="l">
              <a:lnSpc>
                <a:spcPts val="11883"/>
              </a:lnSpc>
            </a:pPr>
            <a:r>
              <a:rPr lang="en-US" sz="11883" b="1">
                <a:solidFill>
                  <a:srgbClr val="000000"/>
                </a:solidFill>
                <a:latin typeface="Bebas Neue Bold"/>
                <a:ea typeface="Bebas Neue Bold"/>
                <a:cs typeface="Bebas Neue Bold"/>
                <a:sym typeface="Bebas Neue Bold"/>
              </a:rPr>
              <a:t>FEATURES</a:t>
            </a:r>
          </a:p>
        </p:txBody>
      </p:sp>
      <p:sp>
        <p:nvSpPr>
          <p:cNvPr id="11" name="TextBox 11"/>
          <p:cNvSpPr txBox="1"/>
          <p:nvPr/>
        </p:nvSpPr>
        <p:spPr>
          <a:xfrm>
            <a:off x="728433" y="566177"/>
            <a:ext cx="4537872" cy="1189827"/>
          </a:xfrm>
          <a:prstGeom prst="rect">
            <a:avLst/>
          </a:prstGeom>
        </p:spPr>
        <p:txBody>
          <a:bodyPr lIns="0" tIns="0" rIns="0" bIns="0" rtlCol="0" anchor="t">
            <a:spAutoFit/>
          </a:bodyPr>
          <a:lstStyle/>
          <a:p>
            <a:pPr algn="l">
              <a:lnSpc>
                <a:spcPts val="8968"/>
              </a:lnSpc>
            </a:pPr>
            <a:r>
              <a:rPr lang="en-US" sz="8968">
                <a:solidFill>
                  <a:srgbClr val="B91646"/>
                </a:solidFill>
                <a:latin typeface="Brittany"/>
                <a:ea typeface="Brittany"/>
                <a:cs typeface="Brittany"/>
                <a:sym typeface="Brittany"/>
              </a:rPr>
              <a:t>work</a:t>
            </a:r>
          </a:p>
        </p:txBody>
      </p:sp>
      <p:sp>
        <p:nvSpPr>
          <p:cNvPr id="12" name="TextBox 12"/>
          <p:cNvSpPr txBox="1"/>
          <p:nvPr/>
        </p:nvSpPr>
        <p:spPr>
          <a:xfrm>
            <a:off x="12839951" y="7292841"/>
            <a:ext cx="4086876" cy="581186"/>
          </a:xfrm>
          <a:prstGeom prst="rect">
            <a:avLst/>
          </a:prstGeom>
        </p:spPr>
        <p:txBody>
          <a:bodyPr lIns="0" tIns="0" rIns="0" bIns="0" rtlCol="0" anchor="t">
            <a:spAutoFit/>
          </a:bodyPr>
          <a:lstStyle/>
          <a:p>
            <a:pPr algn="ctr">
              <a:lnSpc>
                <a:spcPts val="4716"/>
              </a:lnSpc>
            </a:pPr>
            <a:r>
              <a:rPr lang="en-US" sz="3368" b="1">
                <a:solidFill>
                  <a:srgbClr val="000000"/>
                </a:solidFill>
                <a:latin typeface="Bebas Neue Bold"/>
                <a:ea typeface="Bebas Neue Bold"/>
                <a:cs typeface="Bebas Neue Bold"/>
                <a:sym typeface="Bebas Neue Bold"/>
              </a:rPr>
              <a:t>EVENT LOGIN</a:t>
            </a:r>
          </a:p>
        </p:txBody>
      </p:sp>
      <p:sp>
        <p:nvSpPr>
          <p:cNvPr id="13" name="TextBox 13"/>
          <p:cNvSpPr txBox="1"/>
          <p:nvPr/>
        </p:nvSpPr>
        <p:spPr>
          <a:xfrm>
            <a:off x="14883389" y="9374187"/>
            <a:ext cx="5327435" cy="581186"/>
          </a:xfrm>
          <a:prstGeom prst="rect">
            <a:avLst/>
          </a:prstGeom>
        </p:spPr>
        <p:txBody>
          <a:bodyPr lIns="0" tIns="0" rIns="0" bIns="0" rtlCol="0" anchor="t">
            <a:spAutoFit/>
          </a:bodyPr>
          <a:lstStyle/>
          <a:p>
            <a:pPr algn="l">
              <a:lnSpc>
                <a:spcPts val="4716"/>
              </a:lnSpc>
            </a:pPr>
            <a:r>
              <a:rPr lang="en-US" sz="3368" b="1">
                <a:solidFill>
                  <a:srgbClr val="000000"/>
                </a:solidFill>
                <a:latin typeface="Bebas Neue Bold"/>
                <a:ea typeface="Bebas Neue Bold"/>
                <a:cs typeface="Bebas Neue Bold"/>
                <a:sym typeface="Bebas Neue Bold"/>
              </a:rPr>
              <a:t>PORTFOLIO WEBSITE</a:t>
            </a:r>
          </a:p>
        </p:txBody>
      </p:sp>
      <p:sp>
        <p:nvSpPr>
          <p:cNvPr id="14" name="TextBox 14"/>
          <p:cNvSpPr txBox="1"/>
          <p:nvPr/>
        </p:nvSpPr>
        <p:spPr>
          <a:xfrm>
            <a:off x="1028700" y="3499106"/>
            <a:ext cx="10915174" cy="3822105"/>
          </a:xfrm>
          <a:prstGeom prst="rect">
            <a:avLst/>
          </a:prstGeom>
        </p:spPr>
        <p:txBody>
          <a:bodyPr lIns="0" tIns="0" rIns="0" bIns="0" rtlCol="0" anchor="t">
            <a:spAutoFit/>
          </a:bodyPr>
          <a:lstStyle/>
          <a:p>
            <a:pPr algn="l">
              <a:lnSpc>
                <a:spcPts val="3007"/>
              </a:lnSpc>
              <a:spcBef>
                <a:spcPct val="0"/>
              </a:spcBef>
            </a:pPr>
            <a:r>
              <a:rPr lang="en-US" sz="2148" b="1">
                <a:solidFill>
                  <a:srgbClr val="000000"/>
                </a:solidFill>
                <a:latin typeface="Poppins Bold"/>
                <a:ea typeface="Poppins Bold"/>
                <a:cs typeface="Poppins Bold"/>
                <a:sym typeface="Poppins Bold"/>
              </a:rPr>
              <a:t>About Me:</a:t>
            </a:r>
            <a:r>
              <a:rPr lang="en-US" sz="2148">
                <a:solidFill>
                  <a:srgbClr val="000000"/>
                </a:solidFill>
                <a:latin typeface="Poppins"/>
                <a:ea typeface="Poppins"/>
                <a:cs typeface="Poppins"/>
                <a:sym typeface="Poppins"/>
              </a:rPr>
              <a:t> Personal bio with a unique design.</a:t>
            </a:r>
          </a:p>
          <a:p>
            <a:pPr algn="l">
              <a:lnSpc>
                <a:spcPts val="3007"/>
              </a:lnSpc>
              <a:spcBef>
                <a:spcPct val="0"/>
              </a:spcBef>
            </a:pPr>
            <a:r>
              <a:rPr lang="en-US" sz="2148" b="1">
                <a:solidFill>
                  <a:srgbClr val="000000"/>
                </a:solidFill>
                <a:latin typeface="Poppins Bold"/>
                <a:ea typeface="Poppins Bold"/>
                <a:cs typeface="Poppins Bold"/>
                <a:sym typeface="Poppins Bold"/>
              </a:rPr>
              <a:t>Achievemen</a:t>
            </a:r>
            <a:r>
              <a:rPr lang="en-US" sz="2148">
                <a:solidFill>
                  <a:srgbClr val="000000"/>
                </a:solidFill>
                <a:latin typeface="Poppins"/>
                <a:ea typeface="Poppins"/>
                <a:cs typeface="Poppins"/>
                <a:sym typeface="Poppins"/>
              </a:rPr>
              <a:t>ts: Displays real-time GitHub stats and certifications.</a:t>
            </a:r>
          </a:p>
          <a:p>
            <a:pPr algn="l">
              <a:lnSpc>
                <a:spcPts val="3007"/>
              </a:lnSpc>
              <a:spcBef>
                <a:spcPct val="0"/>
              </a:spcBef>
            </a:pPr>
            <a:r>
              <a:rPr lang="en-US" sz="2148" b="1">
                <a:solidFill>
                  <a:srgbClr val="000000"/>
                </a:solidFill>
                <a:latin typeface="Poppins Bold"/>
                <a:ea typeface="Poppins Bold"/>
                <a:cs typeface="Poppins Bold"/>
                <a:sym typeface="Poppins Bold"/>
              </a:rPr>
              <a:t>Projects Gallery</a:t>
            </a:r>
            <a:r>
              <a:rPr lang="en-US" sz="2148">
                <a:solidFill>
                  <a:srgbClr val="000000"/>
                </a:solidFill>
                <a:latin typeface="Poppins"/>
                <a:ea typeface="Poppins"/>
                <a:cs typeface="Poppins"/>
                <a:sym typeface="Poppins"/>
              </a:rPr>
              <a:t>: Showcases projects with descriptions and interactive previews.</a:t>
            </a:r>
          </a:p>
          <a:p>
            <a:pPr algn="l">
              <a:lnSpc>
                <a:spcPts val="3007"/>
              </a:lnSpc>
              <a:spcBef>
                <a:spcPct val="0"/>
              </a:spcBef>
            </a:pPr>
            <a:r>
              <a:rPr lang="en-US" sz="2148" b="1">
                <a:solidFill>
                  <a:srgbClr val="000000"/>
                </a:solidFill>
                <a:latin typeface="Poppins Bold"/>
                <a:ea typeface="Poppins Bold"/>
                <a:cs typeface="Poppins Bold"/>
                <a:sym typeface="Poppins Bold"/>
              </a:rPr>
              <a:t>Video Gallery:</a:t>
            </a:r>
            <a:r>
              <a:rPr lang="en-US" sz="2148">
                <a:solidFill>
                  <a:srgbClr val="000000"/>
                </a:solidFill>
                <a:latin typeface="Poppins"/>
                <a:ea typeface="Poppins"/>
                <a:cs typeface="Poppins"/>
                <a:sym typeface="Poppins"/>
              </a:rPr>
              <a:t> Embeds tutorials and talks from YouTube.</a:t>
            </a:r>
          </a:p>
          <a:p>
            <a:pPr algn="l">
              <a:lnSpc>
                <a:spcPts val="3007"/>
              </a:lnSpc>
              <a:spcBef>
                <a:spcPct val="0"/>
              </a:spcBef>
            </a:pPr>
            <a:r>
              <a:rPr lang="en-US" sz="2148" b="1">
                <a:solidFill>
                  <a:srgbClr val="000000"/>
                </a:solidFill>
                <a:latin typeface="Poppins Bold"/>
                <a:ea typeface="Poppins Bold"/>
                <a:cs typeface="Poppins Bold"/>
                <a:sym typeface="Poppins Bold"/>
              </a:rPr>
              <a:t>Skills</a:t>
            </a:r>
            <a:r>
              <a:rPr lang="en-US" sz="2148">
                <a:solidFill>
                  <a:srgbClr val="000000"/>
                </a:solidFill>
                <a:latin typeface="Poppins"/>
                <a:ea typeface="Poppins"/>
                <a:cs typeface="Poppins"/>
                <a:sym typeface="Poppins"/>
              </a:rPr>
              <a:t>: Visual representation of technical skills.</a:t>
            </a:r>
          </a:p>
          <a:p>
            <a:pPr algn="l">
              <a:lnSpc>
                <a:spcPts val="3007"/>
              </a:lnSpc>
              <a:spcBef>
                <a:spcPct val="0"/>
              </a:spcBef>
            </a:pPr>
            <a:r>
              <a:rPr lang="en-US" sz="2148" b="1">
                <a:solidFill>
                  <a:srgbClr val="000000"/>
                </a:solidFill>
                <a:latin typeface="Poppins Bold"/>
                <a:ea typeface="Poppins Bold"/>
                <a:cs typeface="Poppins Bold"/>
                <a:sym typeface="Poppins Bold"/>
              </a:rPr>
              <a:t>User Authentication</a:t>
            </a:r>
            <a:r>
              <a:rPr lang="en-US" sz="2148">
                <a:solidFill>
                  <a:srgbClr val="000000"/>
                </a:solidFill>
                <a:latin typeface="Poppins"/>
                <a:ea typeface="Poppins"/>
                <a:cs typeface="Poppins"/>
                <a:sym typeface="Poppins"/>
              </a:rPr>
              <a:t>: Secure sign-up, email verification, and password recovery.</a:t>
            </a:r>
          </a:p>
          <a:p>
            <a:pPr algn="l">
              <a:lnSpc>
                <a:spcPts val="3007"/>
              </a:lnSpc>
              <a:spcBef>
                <a:spcPct val="0"/>
              </a:spcBef>
            </a:pPr>
            <a:r>
              <a:rPr lang="en-US" sz="2148" b="1">
                <a:solidFill>
                  <a:srgbClr val="000000"/>
                </a:solidFill>
                <a:latin typeface="Poppins Bold"/>
                <a:ea typeface="Poppins Bold"/>
                <a:cs typeface="Poppins Bold"/>
                <a:sym typeface="Poppins Bold"/>
              </a:rPr>
              <a:t>Contact Form:</a:t>
            </a:r>
            <a:r>
              <a:rPr lang="en-US" sz="2148">
                <a:solidFill>
                  <a:srgbClr val="000000"/>
                </a:solidFill>
                <a:latin typeface="Poppins"/>
                <a:ea typeface="Poppins"/>
                <a:cs typeface="Poppins"/>
                <a:sym typeface="Poppins"/>
              </a:rPr>
              <a:t> Allows visitors to send messages.</a:t>
            </a:r>
          </a:p>
          <a:p>
            <a:pPr algn="l">
              <a:lnSpc>
                <a:spcPts val="3007"/>
              </a:lnSpc>
              <a:spcBef>
                <a:spcPct val="0"/>
              </a:spcBef>
            </a:pPr>
            <a:r>
              <a:rPr lang="en-US" sz="2148" b="1">
                <a:solidFill>
                  <a:srgbClr val="000000"/>
                </a:solidFill>
                <a:latin typeface="Poppins Bold"/>
                <a:ea typeface="Poppins Bold"/>
                <a:cs typeface="Poppins Bold"/>
                <a:sym typeface="Poppins Bold"/>
              </a:rPr>
              <a:t>Backend Integration:</a:t>
            </a:r>
            <a:r>
              <a:rPr lang="en-US" sz="2148">
                <a:solidFill>
                  <a:srgbClr val="000000"/>
                </a:solidFill>
                <a:latin typeface="Poppins"/>
                <a:ea typeface="Poppins"/>
                <a:cs typeface="Poppins"/>
                <a:sym typeface="Poppins"/>
              </a:rPr>
              <a:t> Node.js for data management and MongoDB for storage.</a:t>
            </a:r>
          </a:p>
          <a:p>
            <a:pPr algn="l">
              <a:lnSpc>
                <a:spcPts val="3007"/>
              </a:lnSpc>
              <a:spcBef>
                <a:spcPct val="0"/>
              </a:spcBef>
            </a:pPr>
            <a:r>
              <a:rPr lang="en-US" sz="2148" b="1">
                <a:solidFill>
                  <a:srgbClr val="000000"/>
                </a:solidFill>
                <a:latin typeface="Poppins Bold"/>
                <a:ea typeface="Poppins Bold"/>
                <a:cs typeface="Poppins Bold"/>
                <a:sym typeface="Poppins Bold"/>
              </a:rPr>
              <a:t>Responsive Design:</a:t>
            </a:r>
            <a:r>
              <a:rPr lang="en-US" sz="2148">
                <a:solidFill>
                  <a:srgbClr val="000000"/>
                </a:solidFill>
                <a:latin typeface="Poppins"/>
                <a:ea typeface="Poppins"/>
                <a:cs typeface="Poppins"/>
                <a:sym typeface="Poppins"/>
              </a:rPr>
              <a:t> Optimized for various devices.</a:t>
            </a:r>
          </a:p>
          <a:p>
            <a:pPr algn="l">
              <a:lnSpc>
                <a:spcPts val="3007"/>
              </a:lnSpc>
              <a:spcBef>
                <a:spcPct val="0"/>
              </a:spcBef>
            </a:pPr>
            <a:r>
              <a:rPr lang="en-US" sz="2148" b="1">
                <a:solidFill>
                  <a:srgbClr val="000000"/>
                </a:solidFill>
                <a:latin typeface="Poppins Bold"/>
                <a:ea typeface="Poppins Bold"/>
                <a:cs typeface="Poppins Bold"/>
                <a:sym typeface="Poppins Bold"/>
              </a:rPr>
              <a:t>Navigation:</a:t>
            </a:r>
            <a:r>
              <a:rPr lang="en-US" sz="2148">
                <a:solidFill>
                  <a:srgbClr val="000000"/>
                </a:solidFill>
                <a:latin typeface="Poppins"/>
                <a:ea typeface="Poppins"/>
                <a:cs typeface="Poppins"/>
                <a:sym typeface="Poppins"/>
              </a:rPr>
              <a:t> Easy browsing and filtering options.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TextBox 2"/>
          <p:cNvSpPr txBox="1"/>
          <p:nvPr/>
        </p:nvSpPr>
        <p:spPr>
          <a:xfrm>
            <a:off x="1028700" y="8899525"/>
            <a:ext cx="4537872" cy="358775"/>
          </a:xfrm>
          <a:prstGeom prst="rect">
            <a:avLst/>
          </a:prstGeom>
        </p:spPr>
        <p:txBody>
          <a:bodyPr lIns="0" tIns="0" rIns="0" bIns="0" rtlCol="0" anchor="t">
            <a:spAutoFit/>
          </a:bodyPr>
          <a:lstStyle/>
          <a:p>
            <a:pPr algn="l">
              <a:lnSpc>
                <a:spcPts val="2799"/>
              </a:lnSpc>
            </a:pPr>
            <a:r>
              <a:rPr lang="en-US" sz="1999">
                <a:solidFill>
                  <a:srgbClr val="000000"/>
                </a:solidFill>
                <a:latin typeface="Poppins"/>
                <a:ea typeface="Poppins"/>
                <a:cs typeface="Poppins"/>
                <a:sym typeface="Poppins"/>
              </a:rPr>
              <a:t>https://nealwuportfolio.netlify.app/</a:t>
            </a:r>
          </a:p>
        </p:txBody>
      </p:sp>
      <p:sp>
        <p:nvSpPr>
          <p:cNvPr id="3" name="TextBox 3"/>
          <p:cNvSpPr txBox="1"/>
          <p:nvPr/>
        </p:nvSpPr>
        <p:spPr>
          <a:xfrm>
            <a:off x="1028700" y="952500"/>
            <a:ext cx="3576232" cy="581186"/>
          </a:xfrm>
          <a:prstGeom prst="rect">
            <a:avLst/>
          </a:prstGeom>
        </p:spPr>
        <p:txBody>
          <a:bodyPr lIns="0" tIns="0" rIns="0" bIns="0" rtlCol="0" anchor="t">
            <a:spAutoFit/>
          </a:bodyPr>
          <a:lstStyle/>
          <a:p>
            <a:pPr algn="l">
              <a:lnSpc>
                <a:spcPts val="4716"/>
              </a:lnSpc>
            </a:pPr>
            <a:r>
              <a:rPr lang="en-US" sz="3368" b="1">
                <a:solidFill>
                  <a:srgbClr val="000000"/>
                </a:solidFill>
                <a:latin typeface="Bebas Neue Bold"/>
                <a:ea typeface="Bebas Neue Bold"/>
                <a:cs typeface="Bebas Neue Bold"/>
                <a:sym typeface="Bebas Neue Bold"/>
              </a:rPr>
              <a:t>portfolio website</a:t>
            </a:r>
          </a:p>
        </p:txBody>
      </p:sp>
      <p:sp>
        <p:nvSpPr>
          <p:cNvPr id="5" name="TextBox 5"/>
          <p:cNvSpPr txBox="1"/>
          <p:nvPr/>
        </p:nvSpPr>
        <p:spPr>
          <a:xfrm>
            <a:off x="1028700" y="3532154"/>
            <a:ext cx="6951695" cy="2077388"/>
          </a:xfrm>
          <a:prstGeom prst="rect">
            <a:avLst/>
          </a:prstGeom>
        </p:spPr>
        <p:txBody>
          <a:bodyPr lIns="0" tIns="0" rIns="0" bIns="0" rtlCol="0" anchor="t">
            <a:spAutoFit/>
          </a:bodyPr>
          <a:lstStyle/>
          <a:p>
            <a:pPr algn="l">
              <a:lnSpc>
                <a:spcPts val="15477"/>
              </a:lnSpc>
            </a:pPr>
            <a:r>
              <a:rPr lang="en-US" sz="15477" b="1">
                <a:solidFill>
                  <a:srgbClr val="000000"/>
                </a:solidFill>
                <a:latin typeface="Bebas Neue Bold"/>
                <a:ea typeface="Bebas Neue Bold"/>
                <a:cs typeface="Bebas Neue Bold"/>
                <a:sym typeface="Bebas Neue Bold"/>
              </a:rPr>
              <a:t>SOLUTION</a:t>
            </a:r>
          </a:p>
        </p:txBody>
      </p:sp>
      <p:sp>
        <p:nvSpPr>
          <p:cNvPr id="6" name="TextBox 6"/>
          <p:cNvSpPr txBox="1"/>
          <p:nvPr/>
        </p:nvSpPr>
        <p:spPr>
          <a:xfrm>
            <a:off x="1028700" y="2431291"/>
            <a:ext cx="4537872" cy="1189827"/>
          </a:xfrm>
          <a:prstGeom prst="rect">
            <a:avLst/>
          </a:prstGeom>
        </p:spPr>
        <p:txBody>
          <a:bodyPr lIns="0" tIns="0" rIns="0" bIns="0" rtlCol="0" anchor="t">
            <a:spAutoFit/>
          </a:bodyPr>
          <a:lstStyle/>
          <a:p>
            <a:pPr algn="l">
              <a:lnSpc>
                <a:spcPts val="8968"/>
              </a:lnSpc>
            </a:pPr>
            <a:r>
              <a:rPr lang="en-US" sz="8968">
                <a:solidFill>
                  <a:srgbClr val="B91646"/>
                </a:solidFill>
                <a:latin typeface="Brittany"/>
                <a:ea typeface="Brittany"/>
                <a:cs typeface="Brittany"/>
                <a:sym typeface="Brittany"/>
              </a:rPr>
              <a:t>Existing</a:t>
            </a:r>
          </a:p>
        </p:txBody>
      </p:sp>
      <p:sp>
        <p:nvSpPr>
          <p:cNvPr id="7" name="TextBox 7"/>
          <p:cNvSpPr txBox="1"/>
          <p:nvPr/>
        </p:nvSpPr>
        <p:spPr>
          <a:xfrm>
            <a:off x="7103678" y="2498418"/>
            <a:ext cx="10560278" cy="4850131"/>
          </a:xfrm>
          <a:prstGeom prst="rect">
            <a:avLst/>
          </a:prstGeom>
        </p:spPr>
        <p:txBody>
          <a:bodyPr lIns="0" tIns="0" rIns="0" bIns="0" rtlCol="0" anchor="t">
            <a:spAutoFit/>
          </a:bodyPr>
          <a:lstStyle/>
          <a:p>
            <a:pPr algn="l">
              <a:lnSpc>
                <a:spcPts val="3839"/>
              </a:lnSpc>
            </a:pPr>
            <a:r>
              <a:rPr lang="en-US" sz="2399" b="1" dirty="0">
                <a:solidFill>
                  <a:srgbClr val="000000"/>
                </a:solidFill>
                <a:latin typeface="Poppins Bold"/>
                <a:ea typeface="Poppins Bold"/>
                <a:cs typeface="Poppins Bold"/>
                <a:sym typeface="Poppins Bold"/>
              </a:rPr>
              <a:t>GitHub Pages:</a:t>
            </a:r>
            <a:r>
              <a:rPr lang="en-US" sz="2399" dirty="0">
                <a:solidFill>
                  <a:srgbClr val="000000"/>
                </a:solidFill>
                <a:latin typeface="Poppins"/>
                <a:ea typeface="Poppins"/>
                <a:cs typeface="Poppins"/>
                <a:sym typeface="Poppins"/>
              </a:rPr>
              <a:t> Free hosting for static sites from GitHub repos.</a:t>
            </a:r>
          </a:p>
          <a:p>
            <a:pPr algn="l">
              <a:lnSpc>
                <a:spcPts val="3839"/>
              </a:lnSpc>
            </a:pPr>
            <a:r>
              <a:rPr lang="en-US" sz="2399" b="1" dirty="0">
                <a:solidFill>
                  <a:srgbClr val="000000"/>
                </a:solidFill>
                <a:latin typeface="Poppins Bold"/>
                <a:ea typeface="Poppins Bold"/>
                <a:cs typeface="Poppins Bold"/>
                <a:sym typeface="Poppins Bold"/>
              </a:rPr>
              <a:t>WordPress:</a:t>
            </a:r>
            <a:r>
              <a:rPr lang="en-US" sz="2399" dirty="0">
                <a:solidFill>
                  <a:srgbClr val="000000"/>
                </a:solidFill>
                <a:latin typeface="Poppins"/>
                <a:ea typeface="Poppins"/>
                <a:cs typeface="Poppins"/>
                <a:sym typeface="Poppins"/>
              </a:rPr>
              <a:t> Flexible CMS with themes and plugins for customization.</a:t>
            </a:r>
          </a:p>
          <a:p>
            <a:pPr algn="l">
              <a:lnSpc>
                <a:spcPts val="3839"/>
              </a:lnSpc>
            </a:pPr>
            <a:r>
              <a:rPr lang="en-US" sz="2399" b="1" dirty="0" err="1">
                <a:solidFill>
                  <a:srgbClr val="000000"/>
                </a:solidFill>
                <a:latin typeface="Poppins Bold"/>
                <a:ea typeface="Poppins Bold"/>
                <a:cs typeface="Poppins Bold"/>
                <a:sym typeface="Poppins Bold"/>
              </a:rPr>
              <a:t>Wix</a:t>
            </a:r>
            <a:r>
              <a:rPr lang="en-US" sz="2399" b="1" dirty="0">
                <a:solidFill>
                  <a:srgbClr val="000000"/>
                </a:solidFill>
                <a:latin typeface="Poppins Bold"/>
                <a:ea typeface="Poppins Bold"/>
                <a:cs typeface="Poppins Bold"/>
                <a:sym typeface="Poppins Bold"/>
              </a:rPr>
              <a:t>:</a:t>
            </a:r>
            <a:r>
              <a:rPr lang="en-US" sz="2399" dirty="0">
                <a:solidFill>
                  <a:srgbClr val="000000"/>
                </a:solidFill>
                <a:latin typeface="Poppins"/>
                <a:ea typeface="Poppins"/>
                <a:cs typeface="Poppins"/>
                <a:sym typeface="Poppins"/>
              </a:rPr>
              <a:t> Drag-and-drop builder for easy, visually appealing sites.</a:t>
            </a:r>
          </a:p>
          <a:p>
            <a:pPr algn="l">
              <a:lnSpc>
                <a:spcPts val="3839"/>
              </a:lnSpc>
            </a:pPr>
            <a:r>
              <a:rPr lang="en-US" sz="2399" b="1" dirty="0">
                <a:solidFill>
                  <a:srgbClr val="000000"/>
                </a:solidFill>
                <a:latin typeface="Poppins Bold"/>
                <a:ea typeface="Poppins Bold"/>
                <a:cs typeface="Poppins Bold"/>
                <a:sym typeface="Poppins Bold"/>
              </a:rPr>
              <a:t>Squarespace:</a:t>
            </a:r>
            <a:r>
              <a:rPr lang="en-US" sz="2399" dirty="0">
                <a:solidFill>
                  <a:srgbClr val="000000"/>
                </a:solidFill>
                <a:latin typeface="Poppins"/>
                <a:ea typeface="Poppins"/>
                <a:cs typeface="Poppins"/>
                <a:sym typeface="Poppins"/>
              </a:rPr>
              <a:t> Beautiful templates tailored for portfolios.</a:t>
            </a:r>
          </a:p>
          <a:p>
            <a:pPr algn="l">
              <a:lnSpc>
                <a:spcPts val="3839"/>
              </a:lnSpc>
            </a:pPr>
            <a:r>
              <a:rPr lang="en-US" sz="2399" b="1" dirty="0">
                <a:solidFill>
                  <a:srgbClr val="000000"/>
                </a:solidFill>
                <a:latin typeface="Poppins Bold"/>
                <a:ea typeface="Poppins Bold"/>
                <a:cs typeface="Poppins Bold"/>
                <a:sym typeface="Poppins Bold"/>
              </a:rPr>
              <a:t>Weebly:</a:t>
            </a:r>
            <a:r>
              <a:rPr lang="en-US" sz="2399" dirty="0">
                <a:solidFill>
                  <a:srgbClr val="000000"/>
                </a:solidFill>
                <a:latin typeface="Poppins"/>
                <a:ea typeface="Poppins"/>
                <a:cs typeface="Poppins"/>
                <a:sym typeface="Poppins"/>
              </a:rPr>
              <a:t> Simple builder with e-commerce capabilities.</a:t>
            </a:r>
          </a:p>
          <a:p>
            <a:pPr algn="l">
              <a:lnSpc>
                <a:spcPts val="3839"/>
              </a:lnSpc>
            </a:pPr>
            <a:r>
              <a:rPr lang="en-US" sz="2399" b="1" dirty="0">
                <a:solidFill>
                  <a:srgbClr val="000000"/>
                </a:solidFill>
                <a:latin typeface="Poppins Bold"/>
                <a:ea typeface="Poppins Bold"/>
                <a:cs typeface="Poppins Bold"/>
                <a:sym typeface="Poppins Bold"/>
              </a:rPr>
              <a:t>Adobe Portfolio</a:t>
            </a:r>
            <a:r>
              <a:rPr lang="en-US" sz="2399" dirty="0">
                <a:solidFill>
                  <a:srgbClr val="000000"/>
                </a:solidFill>
                <a:latin typeface="Poppins"/>
                <a:ea typeface="Poppins"/>
                <a:cs typeface="Poppins"/>
                <a:sym typeface="Poppins"/>
              </a:rPr>
              <a:t>: Customizable sites integrated with Adobe Creative Cloud.</a:t>
            </a:r>
          </a:p>
          <a:p>
            <a:pPr algn="l">
              <a:lnSpc>
                <a:spcPts val="3839"/>
              </a:lnSpc>
            </a:pPr>
            <a:r>
              <a:rPr lang="en-US" sz="2399" b="1" dirty="0" err="1">
                <a:solidFill>
                  <a:srgbClr val="000000"/>
                </a:solidFill>
                <a:latin typeface="Poppins Bold"/>
                <a:ea typeface="Poppins Bold"/>
                <a:cs typeface="Poppins Bold"/>
                <a:sym typeface="Poppins Bold"/>
              </a:rPr>
              <a:t>Behance</a:t>
            </a:r>
            <a:r>
              <a:rPr lang="en-US" sz="2399" b="1" dirty="0">
                <a:solidFill>
                  <a:srgbClr val="000000"/>
                </a:solidFill>
                <a:latin typeface="Poppins Bold"/>
                <a:ea typeface="Poppins Bold"/>
                <a:cs typeface="Poppins Bold"/>
                <a:sym typeface="Poppins Bold"/>
              </a:rPr>
              <a:t>:</a:t>
            </a:r>
            <a:r>
              <a:rPr lang="en-US" sz="2399" dirty="0">
                <a:solidFill>
                  <a:srgbClr val="000000"/>
                </a:solidFill>
                <a:latin typeface="Poppins"/>
                <a:ea typeface="Poppins"/>
                <a:cs typeface="Poppins"/>
                <a:sym typeface="Poppins"/>
              </a:rPr>
              <a:t> Platform for showcasing creative work with community feedback.</a:t>
            </a:r>
          </a:p>
          <a:p>
            <a:pPr algn="l">
              <a:lnSpc>
                <a:spcPts val="3839"/>
              </a:lnSpc>
            </a:pPr>
            <a:r>
              <a:rPr lang="en-US" sz="2399" b="1" dirty="0">
                <a:solidFill>
                  <a:srgbClr val="000000"/>
                </a:solidFill>
                <a:latin typeface="Poppins Bold"/>
                <a:ea typeface="Poppins Bold"/>
                <a:cs typeface="Poppins Bold"/>
                <a:sym typeface="Poppins Bold"/>
              </a:rPr>
              <a:t>Figma:</a:t>
            </a:r>
            <a:r>
              <a:rPr lang="en-US" sz="2399" dirty="0">
                <a:solidFill>
                  <a:srgbClr val="000000"/>
                </a:solidFill>
                <a:latin typeface="Poppins"/>
                <a:ea typeface="Poppins"/>
                <a:cs typeface="Poppins"/>
                <a:sym typeface="Poppins"/>
              </a:rPr>
              <a:t> Design tool for creating interactive portfolio prototypes.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AutoShape 2"/>
          <p:cNvSpPr/>
          <p:nvPr/>
        </p:nvSpPr>
        <p:spPr>
          <a:xfrm>
            <a:off x="15992183" y="9097962"/>
            <a:ext cx="1267117" cy="0"/>
          </a:xfrm>
          <a:prstGeom prst="line">
            <a:avLst/>
          </a:prstGeom>
          <a:ln w="19050" cap="flat">
            <a:solidFill>
              <a:srgbClr val="000000"/>
            </a:solidFill>
            <a:prstDash val="solid"/>
            <a:headEnd type="none" w="sm" len="sm"/>
            <a:tailEnd type="arrow" w="med" len="sm"/>
          </a:ln>
        </p:spPr>
      </p:sp>
      <p:sp>
        <p:nvSpPr>
          <p:cNvPr id="3" name="TextBox 3"/>
          <p:cNvSpPr txBox="1"/>
          <p:nvPr/>
        </p:nvSpPr>
        <p:spPr>
          <a:xfrm>
            <a:off x="1028700" y="8899525"/>
            <a:ext cx="4531256" cy="358775"/>
          </a:xfrm>
          <a:prstGeom prst="rect">
            <a:avLst/>
          </a:prstGeom>
        </p:spPr>
        <p:txBody>
          <a:bodyPr lIns="0" tIns="0" rIns="0" bIns="0" rtlCol="0" anchor="t">
            <a:spAutoFit/>
          </a:bodyPr>
          <a:lstStyle/>
          <a:p>
            <a:pPr algn="l">
              <a:lnSpc>
                <a:spcPts val="2799"/>
              </a:lnSpc>
            </a:pPr>
            <a:r>
              <a:rPr lang="en-US" sz="1999">
                <a:solidFill>
                  <a:srgbClr val="000000"/>
                </a:solidFill>
                <a:latin typeface="Poppins"/>
                <a:ea typeface="Poppins"/>
                <a:cs typeface="Poppins"/>
                <a:sym typeface="Poppins"/>
              </a:rPr>
              <a:t>https://nealwuportfolio.netlify.app/</a:t>
            </a:r>
          </a:p>
        </p:txBody>
      </p:sp>
      <p:sp>
        <p:nvSpPr>
          <p:cNvPr id="5" name="TextBox 5"/>
          <p:cNvSpPr txBox="1"/>
          <p:nvPr/>
        </p:nvSpPr>
        <p:spPr>
          <a:xfrm>
            <a:off x="1028700" y="2296046"/>
            <a:ext cx="16230600" cy="1595335"/>
          </a:xfrm>
          <a:prstGeom prst="rect">
            <a:avLst/>
          </a:prstGeom>
        </p:spPr>
        <p:txBody>
          <a:bodyPr lIns="0" tIns="0" rIns="0" bIns="0" rtlCol="0" anchor="t">
            <a:spAutoFit/>
          </a:bodyPr>
          <a:lstStyle/>
          <a:p>
            <a:pPr algn="ctr">
              <a:lnSpc>
                <a:spcPts val="11883"/>
              </a:lnSpc>
            </a:pPr>
            <a:r>
              <a:rPr lang="en-US" sz="11883" b="1">
                <a:solidFill>
                  <a:srgbClr val="000000"/>
                </a:solidFill>
                <a:latin typeface="Bebas Neue Bold"/>
                <a:ea typeface="Bebas Neue Bold"/>
                <a:cs typeface="Bebas Neue Bold"/>
                <a:sym typeface="Bebas Neue Bold"/>
              </a:rPr>
              <a:t>CUSTOMER FEEDBACK</a:t>
            </a:r>
          </a:p>
        </p:txBody>
      </p:sp>
      <p:grpSp>
        <p:nvGrpSpPr>
          <p:cNvPr id="6" name="Group 6"/>
          <p:cNvGrpSpPr/>
          <p:nvPr/>
        </p:nvGrpSpPr>
        <p:grpSpPr>
          <a:xfrm>
            <a:off x="1028700" y="4122171"/>
            <a:ext cx="16230600" cy="4252280"/>
            <a:chOff x="0" y="0"/>
            <a:chExt cx="21403936" cy="5607650"/>
          </a:xfrm>
        </p:grpSpPr>
        <p:sp>
          <p:nvSpPr>
            <p:cNvPr id="7" name="Freeform 7"/>
            <p:cNvSpPr/>
            <p:nvPr/>
          </p:nvSpPr>
          <p:spPr>
            <a:xfrm>
              <a:off x="31750" y="31750"/>
              <a:ext cx="21340435" cy="5544150"/>
            </a:xfrm>
            <a:custGeom>
              <a:avLst/>
              <a:gdLst/>
              <a:ahLst/>
              <a:cxnLst/>
              <a:rect l="l" t="t" r="r" b="b"/>
              <a:pathLst>
                <a:path w="21340435" h="5544150">
                  <a:moveTo>
                    <a:pt x="21247726" y="5544150"/>
                  </a:moveTo>
                  <a:lnTo>
                    <a:pt x="92710" y="5544150"/>
                  </a:lnTo>
                  <a:cubicBezTo>
                    <a:pt x="41910" y="5544150"/>
                    <a:pt x="0" y="5502240"/>
                    <a:pt x="0" y="5451440"/>
                  </a:cubicBezTo>
                  <a:lnTo>
                    <a:pt x="0" y="92710"/>
                  </a:lnTo>
                  <a:cubicBezTo>
                    <a:pt x="0" y="41910"/>
                    <a:pt x="41910" y="0"/>
                    <a:pt x="92710" y="0"/>
                  </a:cubicBezTo>
                  <a:lnTo>
                    <a:pt x="21246457" y="0"/>
                  </a:lnTo>
                  <a:cubicBezTo>
                    <a:pt x="21297257" y="0"/>
                    <a:pt x="21339166" y="41910"/>
                    <a:pt x="21339166" y="92710"/>
                  </a:cubicBezTo>
                  <a:lnTo>
                    <a:pt x="21339166" y="5450170"/>
                  </a:lnTo>
                  <a:cubicBezTo>
                    <a:pt x="21340435" y="5502240"/>
                    <a:pt x="21298526" y="5544150"/>
                    <a:pt x="21247726" y="5544150"/>
                  </a:cubicBezTo>
                  <a:close/>
                </a:path>
              </a:pathLst>
            </a:custGeom>
            <a:solidFill>
              <a:srgbClr val="DFD8CA"/>
            </a:solidFill>
          </p:spPr>
        </p:sp>
        <p:sp>
          <p:nvSpPr>
            <p:cNvPr id="8" name="Freeform 8"/>
            <p:cNvSpPr/>
            <p:nvPr/>
          </p:nvSpPr>
          <p:spPr>
            <a:xfrm>
              <a:off x="0" y="0"/>
              <a:ext cx="21403935" cy="5607650"/>
            </a:xfrm>
            <a:custGeom>
              <a:avLst/>
              <a:gdLst/>
              <a:ahLst/>
              <a:cxnLst/>
              <a:rect l="l" t="t" r="r" b="b"/>
              <a:pathLst>
                <a:path w="21403935" h="5607650">
                  <a:moveTo>
                    <a:pt x="21279476" y="59690"/>
                  </a:moveTo>
                  <a:cubicBezTo>
                    <a:pt x="21315035" y="59690"/>
                    <a:pt x="21344246" y="88900"/>
                    <a:pt x="21344246" y="124460"/>
                  </a:cubicBezTo>
                  <a:lnTo>
                    <a:pt x="21344246" y="5483191"/>
                  </a:lnTo>
                  <a:cubicBezTo>
                    <a:pt x="21344246" y="5518750"/>
                    <a:pt x="21315035" y="5547960"/>
                    <a:pt x="21279476" y="5547960"/>
                  </a:cubicBezTo>
                  <a:lnTo>
                    <a:pt x="124460" y="5547960"/>
                  </a:lnTo>
                  <a:cubicBezTo>
                    <a:pt x="88900" y="5547960"/>
                    <a:pt x="59690" y="5518750"/>
                    <a:pt x="59690" y="5483191"/>
                  </a:cubicBezTo>
                  <a:lnTo>
                    <a:pt x="59690" y="124460"/>
                  </a:lnTo>
                  <a:cubicBezTo>
                    <a:pt x="59690" y="88900"/>
                    <a:pt x="88900" y="59690"/>
                    <a:pt x="124460" y="59690"/>
                  </a:cubicBezTo>
                  <a:lnTo>
                    <a:pt x="21279476" y="59690"/>
                  </a:lnTo>
                  <a:moveTo>
                    <a:pt x="21279476" y="0"/>
                  </a:moveTo>
                  <a:lnTo>
                    <a:pt x="124460" y="0"/>
                  </a:lnTo>
                  <a:cubicBezTo>
                    <a:pt x="55880" y="0"/>
                    <a:pt x="0" y="55880"/>
                    <a:pt x="0" y="124460"/>
                  </a:cubicBezTo>
                  <a:lnTo>
                    <a:pt x="0" y="5483191"/>
                  </a:lnTo>
                  <a:cubicBezTo>
                    <a:pt x="0" y="5551770"/>
                    <a:pt x="55880" y="5607650"/>
                    <a:pt x="124460" y="5607650"/>
                  </a:cubicBezTo>
                  <a:lnTo>
                    <a:pt x="21279476" y="5607650"/>
                  </a:lnTo>
                  <a:cubicBezTo>
                    <a:pt x="21348057" y="5607650"/>
                    <a:pt x="21403935" y="5551770"/>
                    <a:pt x="21403935" y="5483191"/>
                  </a:cubicBezTo>
                  <a:lnTo>
                    <a:pt x="21403935" y="124460"/>
                  </a:lnTo>
                  <a:cubicBezTo>
                    <a:pt x="21403935" y="55880"/>
                    <a:pt x="21348057" y="0"/>
                    <a:pt x="21279476" y="0"/>
                  </a:cubicBezTo>
                  <a:close/>
                </a:path>
              </a:pathLst>
            </a:custGeom>
            <a:solidFill>
              <a:srgbClr val="000000"/>
            </a:solidFill>
          </p:spPr>
        </p:sp>
      </p:grpSp>
      <p:sp>
        <p:nvSpPr>
          <p:cNvPr id="9" name="TextBox 9"/>
          <p:cNvSpPr txBox="1"/>
          <p:nvPr/>
        </p:nvSpPr>
        <p:spPr>
          <a:xfrm>
            <a:off x="2709072" y="4470380"/>
            <a:ext cx="2397343" cy="581025"/>
          </a:xfrm>
          <a:prstGeom prst="rect">
            <a:avLst/>
          </a:prstGeom>
        </p:spPr>
        <p:txBody>
          <a:bodyPr lIns="0" tIns="0" rIns="0" bIns="0" rtlCol="0" anchor="t">
            <a:spAutoFit/>
          </a:bodyPr>
          <a:lstStyle/>
          <a:p>
            <a:pPr algn="ctr">
              <a:lnSpc>
                <a:spcPts val="4200"/>
              </a:lnSpc>
            </a:pPr>
            <a:r>
              <a:rPr lang="en-US" sz="4200" b="1">
                <a:solidFill>
                  <a:srgbClr val="000000"/>
                </a:solidFill>
                <a:latin typeface="Bebas Neue Bold"/>
                <a:ea typeface="Bebas Neue Bold"/>
                <a:cs typeface="Bebas Neue Bold"/>
                <a:sym typeface="Bebas Neue Bold"/>
              </a:rPr>
              <a:t>PRIMARY</a:t>
            </a:r>
          </a:p>
        </p:txBody>
      </p:sp>
      <p:sp>
        <p:nvSpPr>
          <p:cNvPr id="10" name="TextBox 10"/>
          <p:cNvSpPr txBox="1"/>
          <p:nvPr/>
        </p:nvSpPr>
        <p:spPr>
          <a:xfrm>
            <a:off x="7945329" y="4470380"/>
            <a:ext cx="2397343" cy="581025"/>
          </a:xfrm>
          <a:prstGeom prst="rect">
            <a:avLst/>
          </a:prstGeom>
        </p:spPr>
        <p:txBody>
          <a:bodyPr lIns="0" tIns="0" rIns="0" bIns="0" rtlCol="0" anchor="t">
            <a:spAutoFit/>
          </a:bodyPr>
          <a:lstStyle/>
          <a:p>
            <a:pPr algn="ctr">
              <a:lnSpc>
                <a:spcPts val="4200"/>
              </a:lnSpc>
            </a:pPr>
            <a:r>
              <a:rPr lang="en-US" sz="4200" b="1">
                <a:solidFill>
                  <a:srgbClr val="000000"/>
                </a:solidFill>
                <a:latin typeface="Bebas Neue Bold"/>
                <a:ea typeface="Bebas Neue Bold"/>
                <a:cs typeface="Bebas Neue Bold"/>
                <a:sym typeface="Bebas Neue Bold"/>
              </a:rPr>
              <a:t>SECONDARY</a:t>
            </a:r>
          </a:p>
        </p:txBody>
      </p:sp>
      <p:sp>
        <p:nvSpPr>
          <p:cNvPr id="11" name="TextBox 11"/>
          <p:cNvSpPr txBox="1"/>
          <p:nvPr/>
        </p:nvSpPr>
        <p:spPr>
          <a:xfrm>
            <a:off x="12750122" y="4470380"/>
            <a:ext cx="2397343" cy="581025"/>
          </a:xfrm>
          <a:prstGeom prst="rect">
            <a:avLst/>
          </a:prstGeom>
        </p:spPr>
        <p:txBody>
          <a:bodyPr lIns="0" tIns="0" rIns="0" bIns="0" rtlCol="0" anchor="t">
            <a:spAutoFit/>
          </a:bodyPr>
          <a:lstStyle/>
          <a:p>
            <a:pPr algn="ctr">
              <a:lnSpc>
                <a:spcPts val="4200"/>
              </a:lnSpc>
            </a:pPr>
            <a:r>
              <a:rPr lang="en-US" sz="4200" b="1">
                <a:solidFill>
                  <a:srgbClr val="000000"/>
                </a:solidFill>
                <a:latin typeface="Bebas Neue Bold"/>
                <a:ea typeface="Bebas Neue Bold"/>
                <a:cs typeface="Bebas Neue Bold"/>
                <a:sym typeface="Bebas Neue Bold"/>
              </a:rPr>
              <a:t>OTHERS</a:t>
            </a:r>
          </a:p>
        </p:txBody>
      </p:sp>
      <p:sp>
        <p:nvSpPr>
          <p:cNvPr id="12" name="AutoShape 12"/>
          <p:cNvSpPr/>
          <p:nvPr/>
        </p:nvSpPr>
        <p:spPr>
          <a:xfrm rot="2017">
            <a:off x="1028704" y="5273076"/>
            <a:ext cx="16230603" cy="0"/>
          </a:xfrm>
          <a:prstGeom prst="line">
            <a:avLst/>
          </a:prstGeom>
          <a:ln w="19050" cap="flat">
            <a:solidFill>
              <a:srgbClr val="000000"/>
            </a:solidFill>
            <a:prstDash val="solid"/>
            <a:headEnd type="none" w="sm" len="sm"/>
            <a:tailEnd type="none" w="sm" len="sm"/>
          </a:ln>
        </p:spPr>
      </p:sp>
      <p:sp>
        <p:nvSpPr>
          <p:cNvPr id="13" name="TextBox 13"/>
          <p:cNvSpPr txBox="1"/>
          <p:nvPr/>
        </p:nvSpPr>
        <p:spPr>
          <a:xfrm>
            <a:off x="2119627" y="6162586"/>
            <a:ext cx="3862583" cy="2165985"/>
          </a:xfrm>
          <a:prstGeom prst="rect">
            <a:avLst/>
          </a:prstGeom>
        </p:spPr>
        <p:txBody>
          <a:bodyPr lIns="0" tIns="0" rIns="0" bIns="0" rtlCol="0" anchor="t">
            <a:spAutoFit/>
          </a:bodyPr>
          <a:lstStyle/>
          <a:p>
            <a:pPr algn="ctr">
              <a:lnSpc>
                <a:spcPts val="2879"/>
              </a:lnSpc>
            </a:pPr>
            <a:r>
              <a:rPr lang="en-US" sz="1799">
                <a:solidFill>
                  <a:srgbClr val="000000"/>
                </a:solidFill>
                <a:latin typeface="Poppins"/>
                <a:ea typeface="Poppins"/>
                <a:cs typeface="Poppins"/>
                <a:sym typeface="Poppins"/>
              </a:rPr>
              <a:t>The Achievements section is a great addition—it’s helpful to see real-time stats from GitHub and LeetCode, which really showcase the developer's skill and commitment.</a:t>
            </a:r>
          </a:p>
        </p:txBody>
      </p:sp>
      <p:sp>
        <p:nvSpPr>
          <p:cNvPr id="14" name="TextBox 14"/>
          <p:cNvSpPr txBox="1"/>
          <p:nvPr/>
        </p:nvSpPr>
        <p:spPr>
          <a:xfrm>
            <a:off x="7212709" y="6438699"/>
            <a:ext cx="3862583" cy="1804035"/>
          </a:xfrm>
          <a:prstGeom prst="rect">
            <a:avLst/>
          </a:prstGeom>
        </p:spPr>
        <p:txBody>
          <a:bodyPr lIns="0" tIns="0" rIns="0" bIns="0" rtlCol="0" anchor="t">
            <a:spAutoFit/>
          </a:bodyPr>
          <a:lstStyle/>
          <a:p>
            <a:pPr algn="ctr">
              <a:lnSpc>
                <a:spcPts val="2879"/>
              </a:lnSpc>
            </a:pPr>
            <a:r>
              <a:rPr lang="en-US" sz="1799">
                <a:solidFill>
                  <a:srgbClr val="000000"/>
                </a:solidFill>
                <a:latin typeface="Poppins"/>
                <a:ea typeface="Poppins"/>
                <a:cs typeface="Poppins"/>
                <a:sym typeface="Poppins"/>
              </a:rPr>
              <a:t>I’m impressed with the user-friendly layout and the clean, modern design of this portfolio website! Explains the project work neatly</a:t>
            </a:r>
          </a:p>
        </p:txBody>
      </p:sp>
      <p:sp>
        <p:nvSpPr>
          <p:cNvPr id="15" name="TextBox 15"/>
          <p:cNvSpPr txBox="1"/>
          <p:nvPr/>
        </p:nvSpPr>
        <p:spPr>
          <a:xfrm>
            <a:off x="12017502" y="6438699"/>
            <a:ext cx="3862583" cy="718185"/>
          </a:xfrm>
          <a:prstGeom prst="rect">
            <a:avLst/>
          </a:prstGeom>
        </p:spPr>
        <p:txBody>
          <a:bodyPr lIns="0" tIns="0" rIns="0" bIns="0" rtlCol="0" anchor="t">
            <a:spAutoFit/>
          </a:bodyPr>
          <a:lstStyle/>
          <a:p>
            <a:pPr algn="ctr">
              <a:lnSpc>
                <a:spcPts val="2879"/>
              </a:lnSpc>
            </a:pPr>
            <a:r>
              <a:rPr lang="en-US" sz="1799" dirty="0">
                <a:solidFill>
                  <a:srgbClr val="000000"/>
                </a:solidFill>
                <a:latin typeface="Poppins"/>
                <a:ea typeface="Poppins"/>
                <a:cs typeface="Poppins"/>
                <a:sym typeface="Poppins"/>
              </a:rPr>
              <a:t>Exited to see what our wards are working on!!</a:t>
            </a:r>
          </a:p>
        </p:txBody>
      </p:sp>
      <p:grpSp>
        <p:nvGrpSpPr>
          <p:cNvPr id="16" name="Group 16"/>
          <p:cNvGrpSpPr/>
          <p:nvPr/>
        </p:nvGrpSpPr>
        <p:grpSpPr>
          <a:xfrm>
            <a:off x="3767252" y="5143500"/>
            <a:ext cx="280984" cy="278202"/>
            <a:chOff x="0" y="0"/>
            <a:chExt cx="1008785" cy="998798"/>
          </a:xfrm>
        </p:grpSpPr>
        <p:sp>
          <p:nvSpPr>
            <p:cNvPr id="17" name="Freeform 17"/>
            <p:cNvSpPr/>
            <p:nvPr/>
          </p:nvSpPr>
          <p:spPr>
            <a:xfrm>
              <a:off x="31750" y="31750"/>
              <a:ext cx="945285" cy="935298"/>
            </a:xfrm>
            <a:custGeom>
              <a:avLst/>
              <a:gdLst/>
              <a:ahLst/>
              <a:cxnLst/>
              <a:rect l="l" t="t" r="r" b="b"/>
              <a:pathLst>
                <a:path w="945285" h="935298">
                  <a:moveTo>
                    <a:pt x="852575" y="935298"/>
                  </a:moveTo>
                  <a:lnTo>
                    <a:pt x="92710" y="935298"/>
                  </a:lnTo>
                  <a:cubicBezTo>
                    <a:pt x="41910" y="935298"/>
                    <a:pt x="0" y="893388"/>
                    <a:pt x="0" y="842588"/>
                  </a:cubicBezTo>
                  <a:lnTo>
                    <a:pt x="0" y="92710"/>
                  </a:lnTo>
                  <a:cubicBezTo>
                    <a:pt x="0" y="41910"/>
                    <a:pt x="41910" y="0"/>
                    <a:pt x="92710" y="0"/>
                  </a:cubicBezTo>
                  <a:lnTo>
                    <a:pt x="851305" y="0"/>
                  </a:lnTo>
                  <a:cubicBezTo>
                    <a:pt x="902105" y="0"/>
                    <a:pt x="944015" y="41910"/>
                    <a:pt x="944015" y="92710"/>
                  </a:cubicBezTo>
                  <a:lnTo>
                    <a:pt x="944015" y="841319"/>
                  </a:lnTo>
                  <a:cubicBezTo>
                    <a:pt x="945285" y="893388"/>
                    <a:pt x="903375" y="935298"/>
                    <a:pt x="852575" y="935298"/>
                  </a:cubicBezTo>
                  <a:close/>
                </a:path>
              </a:pathLst>
            </a:custGeom>
            <a:solidFill>
              <a:srgbClr val="B91646"/>
            </a:solidFill>
          </p:spPr>
        </p:sp>
        <p:sp>
          <p:nvSpPr>
            <p:cNvPr id="18" name="Freeform 18"/>
            <p:cNvSpPr/>
            <p:nvPr/>
          </p:nvSpPr>
          <p:spPr>
            <a:xfrm>
              <a:off x="0" y="0"/>
              <a:ext cx="1008785" cy="998799"/>
            </a:xfrm>
            <a:custGeom>
              <a:avLst/>
              <a:gdLst/>
              <a:ahLst/>
              <a:cxnLst/>
              <a:rect l="l" t="t" r="r" b="b"/>
              <a:pathLst>
                <a:path w="1008785" h="998799">
                  <a:moveTo>
                    <a:pt x="884325" y="59690"/>
                  </a:moveTo>
                  <a:cubicBezTo>
                    <a:pt x="919885" y="59690"/>
                    <a:pt x="949095" y="88900"/>
                    <a:pt x="949095" y="124460"/>
                  </a:cubicBezTo>
                  <a:lnTo>
                    <a:pt x="949095" y="874339"/>
                  </a:lnTo>
                  <a:cubicBezTo>
                    <a:pt x="949095" y="909899"/>
                    <a:pt x="919885" y="939108"/>
                    <a:pt x="884325" y="939108"/>
                  </a:cubicBezTo>
                  <a:lnTo>
                    <a:pt x="124460" y="939108"/>
                  </a:lnTo>
                  <a:cubicBezTo>
                    <a:pt x="88900" y="939108"/>
                    <a:pt x="59690" y="909899"/>
                    <a:pt x="59690" y="874339"/>
                  </a:cubicBezTo>
                  <a:lnTo>
                    <a:pt x="59690" y="124460"/>
                  </a:lnTo>
                  <a:cubicBezTo>
                    <a:pt x="59690" y="88900"/>
                    <a:pt x="88900" y="59690"/>
                    <a:pt x="124460" y="59690"/>
                  </a:cubicBezTo>
                  <a:lnTo>
                    <a:pt x="884325" y="59690"/>
                  </a:lnTo>
                  <a:moveTo>
                    <a:pt x="884325" y="0"/>
                  </a:moveTo>
                  <a:lnTo>
                    <a:pt x="124460" y="0"/>
                  </a:lnTo>
                  <a:cubicBezTo>
                    <a:pt x="55880" y="0"/>
                    <a:pt x="0" y="55880"/>
                    <a:pt x="0" y="124460"/>
                  </a:cubicBezTo>
                  <a:lnTo>
                    <a:pt x="0" y="874339"/>
                  </a:lnTo>
                  <a:cubicBezTo>
                    <a:pt x="0" y="942919"/>
                    <a:pt x="55880" y="998799"/>
                    <a:pt x="124460" y="998799"/>
                  </a:cubicBezTo>
                  <a:lnTo>
                    <a:pt x="884325" y="998799"/>
                  </a:lnTo>
                  <a:cubicBezTo>
                    <a:pt x="952905" y="998799"/>
                    <a:pt x="1008785" y="942919"/>
                    <a:pt x="1008785" y="874339"/>
                  </a:cubicBezTo>
                  <a:lnTo>
                    <a:pt x="1008785" y="124460"/>
                  </a:lnTo>
                  <a:cubicBezTo>
                    <a:pt x="1008785" y="55880"/>
                    <a:pt x="952905" y="0"/>
                    <a:pt x="884325" y="0"/>
                  </a:cubicBezTo>
                  <a:close/>
                </a:path>
              </a:pathLst>
            </a:custGeom>
            <a:solidFill>
              <a:srgbClr val="000000"/>
            </a:solidFill>
          </p:spPr>
        </p:sp>
      </p:grpSp>
      <p:grpSp>
        <p:nvGrpSpPr>
          <p:cNvPr id="19" name="Group 19"/>
          <p:cNvGrpSpPr/>
          <p:nvPr/>
        </p:nvGrpSpPr>
        <p:grpSpPr>
          <a:xfrm>
            <a:off x="9003508" y="5143500"/>
            <a:ext cx="280984" cy="278202"/>
            <a:chOff x="0" y="0"/>
            <a:chExt cx="1008785" cy="998798"/>
          </a:xfrm>
        </p:grpSpPr>
        <p:sp>
          <p:nvSpPr>
            <p:cNvPr id="20" name="Freeform 20"/>
            <p:cNvSpPr/>
            <p:nvPr/>
          </p:nvSpPr>
          <p:spPr>
            <a:xfrm>
              <a:off x="31750" y="31750"/>
              <a:ext cx="945285" cy="935298"/>
            </a:xfrm>
            <a:custGeom>
              <a:avLst/>
              <a:gdLst/>
              <a:ahLst/>
              <a:cxnLst/>
              <a:rect l="l" t="t" r="r" b="b"/>
              <a:pathLst>
                <a:path w="945285" h="935298">
                  <a:moveTo>
                    <a:pt x="852575" y="935298"/>
                  </a:moveTo>
                  <a:lnTo>
                    <a:pt x="92710" y="935298"/>
                  </a:lnTo>
                  <a:cubicBezTo>
                    <a:pt x="41910" y="935298"/>
                    <a:pt x="0" y="893388"/>
                    <a:pt x="0" y="842588"/>
                  </a:cubicBezTo>
                  <a:lnTo>
                    <a:pt x="0" y="92710"/>
                  </a:lnTo>
                  <a:cubicBezTo>
                    <a:pt x="0" y="41910"/>
                    <a:pt x="41910" y="0"/>
                    <a:pt x="92710" y="0"/>
                  </a:cubicBezTo>
                  <a:lnTo>
                    <a:pt x="851305" y="0"/>
                  </a:lnTo>
                  <a:cubicBezTo>
                    <a:pt x="902105" y="0"/>
                    <a:pt x="944015" y="41910"/>
                    <a:pt x="944015" y="92710"/>
                  </a:cubicBezTo>
                  <a:lnTo>
                    <a:pt x="944015" y="841319"/>
                  </a:lnTo>
                  <a:cubicBezTo>
                    <a:pt x="945285" y="893388"/>
                    <a:pt x="903375" y="935298"/>
                    <a:pt x="852575" y="935298"/>
                  </a:cubicBezTo>
                  <a:close/>
                </a:path>
              </a:pathLst>
            </a:custGeom>
            <a:solidFill>
              <a:srgbClr val="105652"/>
            </a:solidFill>
          </p:spPr>
        </p:sp>
        <p:sp>
          <p:nvSpPr>
            <p:cNvPr id="21" name="Freeform 21"/>
            <p:cNvSpPr/>
            <p:nvPr/>
          </p:nvSpPr>
          <p:spPr>
            <a:xfrm>
              <a:off x="0" y="0"/>
              <a:ext cx="1008785" cy="998799"/>
            </a:xfrm>
            <a:custGeom>
              <a:avLst/>
              <a:gdLst/>
              <a:ahLst/>
              <a:cxnLst/>
              <a:rect l="l" t="t" r="r" b="b"/>
              <a:pathLst>
                <a:path w="1008785" h="998799">
                  <a:moveTo>
                    <a:pt x="884325" y="59690"/>
                  </a:moveTo>
                  <a:cubicBezTo>
                    <a:pt x="919885" y="59690"/>
                    <a:pt x="949095" y="88900"/>
                    <a:pt x="949095" y="124460"/>
                  </a:cubicBezTo>
                  <a:lnTo>
                    <a:pt x="949095" y="874339"/>
                  </a:lnTo>
                  <a:cubicBezTo>
                    <a:pt x="949095" y="909899"/>
                    <a:pt x="919885" y="939108"/>
                    <a:pt x="884325" y="939108"/>
                  </a:cubicBezTo>
                  <a:lnTo>
                    <a:pt x="124460" y="939108"/>
                  </a:lnTo>
                  <a:cubicBezTo>
                    <a:pt x="88900" y="939108"/>
                    <a:pt x="59690" y="909899"/>
                    <a:pt x="59690" y="874339"/>
                  </a:cubicBezTo>
                  <a:lnTo>
                    <a:pt x="59690" y="124460"/>
                  </a:lnTo>
                  <a:cubicBezTo>
                    <a:pt x="59690" y="88900"/>
                    <a:pt x="88900" y="59690"/>
                    <a:pt x="124460" y="59690"/>
                  </a:cubicBezTo>
                  <a:lnTo>
                    <a:pt x="884325" y="59690"/>
                  </a:lnTo>
                  <a:moveTo>
                    <a:pt x="884325" y="0"/>
                  </a:moveTo>
                  <a:lnTo>
                    <a:pt x="124460" y="0"/>
                  </a:lnTo>
                  <a:cubicBezTo>
                    <a:pt x="55880" y="0"/>
                    <a:pt x="0" y="55880"/>
                    <a:pt x="0" y="124460"/>
                  </a:cubicBezTo>
                  <a:lnTo>
                    <a:pt x="0" y="874339"/>
                  </a:lnTo>
                  <a:cubicBezTo>
                    <a:pt x="0" y="942919"/>
                    <a:pt x="55880" y="998799"/>
                    <a:pt x="124460" y="998799"/>
                  </a:cubicBezTo>
                  <a:lnTo>
                    <a:pt x="884325" y="998799"/>
                  </a:lnTo>
                  <a:cubicBezTo>
                    <a:pt x="952905" y="998799"/>
                    <a:pt x="1008785" y="942919"/>
                    <a:pt x="1008785" y="874339"/>
                  </a:cubicBezTo>
                  <a:lnTo>
                    <a:pt x="1008785" y="124460"/>
                  </a:lnTo>
                  <a:cubicBezTo>
                    <a:pt x="1008785" y="55880"/>
                    <a:pt x="952905" y="0"/>
                    <a:pt x="884325" y="0"/>
                  </a:cubicBezTo>
                  <a:close/>
                </a:path>
              </a:pathLst>
            </a:custGeom>
            <a:solidFill>
              <a:srgbClr val="000000"/>
            </a:solidFill>
          </p:spPr>
        </p:sp>
      </p:grpSp>
      <p:grpSp>
        <p:nvGrpSpPr>
          <p:cNvPr id="22" name="Group 22"/>
          <p:cNvGrpSpPr/>
          <p:nvPr/>
        </p:nvGrpSpPr>
        <p:grpSpPr>
          <a:xfrm>
            <a:off x="13808301" y="5143500"/>
            <a:ext cx="280984" cy="278202"/>
            <a:chOff x="0" y="0"/>
            <a:chExt cx="1008785" cy="998798"/>
          </a:xfrm>
        </p:grpSpPr>
        <p:sp>
          <p:nvSpPr>
            <p:cNvPr id="23" name="Freeform 23"/>
            <p:cNvSpPr/>
            <p:nvPr/>
          </p:nvSpPr>
          <p:spPr>
            <a:xfrm>
              <a:off x="31750" y="31750"/>
              <a:ext cx="945285" cy="935298"/>
            </a:xfrm>
            <a:custGeom>
              <a:avLst/>
              <a:gdLst/>
              <a:ahLst/>
              <a:cxnLst/>
              <a:rect l="l" t="t" r="r" b="b"/>
              <a:pathLst>
                <a:path w="945285" h="935298">
                  <a:moveTo>
                    <a:pt x="852575" y="935298"/>
                  </a:moveTo>
                  <a:lnTo>
                    <a:pt x="92710" y="935298"/>
                  </a:lnTo>
                  <a:cubicBezTo>
                    <a:pt x="41910" y="935298"/>
                    <a:pt x="0" y="893388"/>
                    <a:pt x="0" y="842588"/>
                  </a:cubicBezTo>
                  <a:lnTo>
                    <a:pt x="0" y="92710"/>
                  </a:lnTo>
                  <a:cubicBezTo>
                    <a:pt x="0" y="41910"/>
                    <a:pt x="41910" y="0"/>
                    <a:pt x="92710" y="0"/>
                  </a:cubicBezTo>
                  <a:lnTo>
                    <a:pt x="851305" y="0"/>
                  </a:lnTo>
                  <a:cubicBezTo>
                    <a:pt x="902105" y="0"/>
                    <a:pt x="944015" y="41910"/>
                    <a:pt x="944015" y="92710"/>
                  </a:cubicBezTo>
                  <a:lnTo>
                    <a:pt x="944015" y="841319"/>
                  </a:lnTo>
                  <a:cubicBezTo>
                    <a:pt x="945285" y="893388"/>
                    <a:pt x="903375" y="935298"/>
                    <a:pt x="852575" y="935298"/>
                  </a:cubicBezTo>
                  <a:close/>
                </a:path>
              </a:pathLst>
            </a:custGeom>
            <a:solidFill>
              <a:srgbClr val="F9C041"/>
            </a:solidFill>
          </p:spPr>
        </p:sp>
        <p:sp>
          <p:nvSpPr>
            <p:cNvPr id="24" name="Freeform 24"/>
            <p:cNvSpPr/>
            <p:nvPr/>
          </p:nvSpPr>
          <p:spPr>
            <a:xfrm>
              <a:off x="0" y="0"/>
              <a:ext cx="1008785" cy="998799"/>
            </a:xfrm>
            <a:custGeom>
              <a:avLst/>
              <a:gdLst/>
              <a:ahLst/>
              <a:cxnLst/>
              <a:rect l="l" t="t" r="r" b="b"/>
              <a:pathLst>
                <a:path w="1008785" h="998799">
                  <a:moveTo>
                    <a:pt x="884325" y="59690"/>
                  </a:moveTo>
                  <a:cubicBezTo>
                    <a:pt x="919885" y="59690"/>
                    <a:pt x="949095" y="88900"/>
                    <a:pt x="949095" y="124460"/>
                  </a:cubicBezTo>
                  <a:lnTo>
                    <a:pt x="949095" y="874339"/>
                  </a:lnTo>
                  <a:cubicBezTo>
                    <a:pt x="949095" y="909899"/>
                    <a:pt x="919885" y="939108"/>
                    <a:pt x="884325" y="939108"/>
                  </a:cubicBezTo>
                  <a:lnTo>
                    <a:pt x="124460" y="939108"/>
                  </a:lnTo>
                  <a:cubicBezTo>
                    <a:pt x="88900" y="939108"/>
                    <a:pt x="59690" y="909899"/>
                    <a:pt x="59690" y="874339"/>
                  </a:cubicBezTo>
                  <a:lnTo>
                    <a:pt x="59690" y="124460"/>
                  </a:lnTo>
                  <a:cubicBezTo>
                    <a:pt x="59690" y="88900"/>
                    <a:pt x="88900" y="59690"/>
                    <a:pt x="124460" y="59690"/>
                  </a:cubicBezTo>
                  <a:lnTo>
                    <a:pt x="884325" y="59690"/>
                  </a:lnTo>
                  <a:moveTo>
                    <a:pt x="884325" y="0"/>
                  </a:moveTo>
                  <a:lnTo>
                    <a:pt x="124460" y="0"/>
                  </a:lnTo>
                  <a:cubicBezTo>
                    <a:pt x="55880" y="0"/>
                    <a:pt x="0" y="55880"/>
                    <a:pt x="0" y="124460"/>
                  </a:cubicBezTo>
                  <a:lnTo>
                    <a:pt x="0" y="874339"/>
                  </a:lnTo>
                  <a:cubicBezTo>
                    <a:pt x="0" y="942919"/>
                    <a:pt x="55880" y="998799"/>
                    <a:pt x="124460" y="998799"/>
                  </a:cubicBezTo>
                  <a:lnTo>
                    <a:pt x="884325" y="998799"/>
                  </a:lnTo>
                  <a:cubicBezTo>
                    <a:pt x="952905" y="998799"/>
                    <a:pt x="1008785" y="942919"/>
                    <a:pt x="1008785" y="874339"/>
                  </a:cubicBezTo>
                  <a:lnTo>
                    <a:pt x="1008785" y="124460"/>
                  </a:lnTo>
                  <a:cubicBezTo>
                    <a:pt x="1008785" y="55880"/>
                    <a:pt x="952905" y="0"/>
                    <a:pt x="884325" y="0"/>
                  </a:cubicBezTo>
                  <a:close/>
                </a:path>
              </a:pathLst>
            </a:custGeom>
            <a:solidFill>
              <a:srgbClr val="000000"/>
            </a:solidFill>
          </p:spPr>
        </p:sp>
      </p:grpSp>
      <p:sp>
        <p:nvSpPr>
          <p:cNvPr id="25" name="TextBox 25"/>
          <p:cNvSpPr txBox="1"/>
          <p:nvPr/>
        </p:nvSpPr>
        <p:spPr>
          <a:xfrm>
            <a:off x="2119627" y="5667125"/>
            <a:ext cx="3576232" cy="581186"/>
          </a:xfrm>
          <a:prstGeom prst="rect">
            <a:avLst/>
          </a:prstGeom>
        </p:spPr>
        <p:txBody>
          <a:bodyPr lIns="0" tIns="0" rIns="0" bIns="0" rtlCol="0" anchor="t">
            <a:spAutoFit/>
          </a:bodyPr>
          <a:lstStyle/>
          <a:p>
            <a:pPr algn="ctr">
              <a:lnSpc>
                <a:spcPts val="4716"/>
              </a:lnSpc>
            </a:pPr>
            <a:r>
              <a:rPr lang="en-US" sz="3368" b="1">
                <a:solidFill>
                  <a:srgbClr val="000000"/>
                </a:solidFill>
                <a:latin typeface="Bebas Neue Bold"/>
                <a:ea typeface="Bebas Neue Bold"/>
                <a:cs typeface="Bebas Neue Bold"/>
                <a:sym typeface="Bebas Neue Bold"/>
              </a:rPr>
              <a:t>JOB SCHOLARS</a:t>
            </a:r>
          </a:p>
        </p:txBody>
      </p:sp>
      <p:sp>
        <p:nvSpPr>
          <p:cNvPr id="26" name="TextBox 26"/>
          <p:cNvSpPr txBox="1"/>
          <p:nvPr/>
        </p:nvSpPr>
        <p:spPr>
          <a:xfrm>
            <a:off x="7355884" y="5667125"/>
            <a:ext cx="3576232" cy="581186"/>
          </a:xfrm>
          <a:prstGeom prst="rect">
            <a:avLst/>
          </a:prstGeom>
        </p:spPr>
        <p:txBody>
          <a:bodyPr lIns="0" tIns="0" rIns="0" bIns="0" rtlCol="0" anchor="t">
            <a:spAutoFit/>
          </a:bodyPr>
          <a:lstStyle/>
          <a:p>
            <a:pPr algn="ctr">
              <a:lnSpc>
                <a:spcPts val="4716"/>
              </a:lnSpc>
            </a:pPr>
            <a:r>
              <a:rPr lang="en-US" sz="3368" b="1">
                <a:solidFill>
                  <a:srgbClr val="000000"/>
                </a:solidFill>
                <a:latin typeface="Bebas Neue Bold"/>
                <a:ea typeface="Bebas Neue Bold"/>
                <a:cs typeface="Bebas Neue Bold"/>
                <a:sym typeface="Bebas Neue Bold"/>
              </a:rPr>
              <a:t>RECRUITERS</a:t>
            </a:r>
          </a:p>
        </p:txBody>
      </p:sp>
      <p:sp>
        <p:nvSpPr>
          <p:cNvPr id="27" name="TextBox 27"/>
          <p:cNvSpPr txBox="1"/>
          <p:nvPr/>
        </p:nvSpPr>
        <p:spPr>
          <a:xfrm>
            <a:off x="12160677" y="5667125"/>
            <a:ext cx="3576232" cy="581186"/>
          </a:xfrm>
          <a:prstGeom prst="rect">
            <a:avLst/>
          </a:prstGeom>
        </p:spPr>
        <p:txBody>
          <a:bodyPr lIns="0" tIns="0" rIns="0" bIns="0" rtlCol="0" anchor="t">
            <a:spAutoFit/>
          </a:bodyPr>
          <a:lstStyle/>
          <a:p>
            <a:pPr algn="ctr">
              <a:lnSpc>
                <a:spcPts val="4716"/>
              </a:lnSpc>
            </a:pPr>
            <a:r>
              <a:rPr lang="en-US" sz="3368" b="1">
                <a:solidFill>
                  <a:srgbClr val="000000"/>
                </a:solidFill>
                <a:latin typeface="Bebas Neue Bold"/>
                <a:ea typeface="Bebas Neue Bold"/>
                <a:cs typeface="Bebas Neue Bold"/>
                <a:sym typeface="Bebas Neue Bold"/>
              </a:rPr>
              <a:t>FAMILY</a:t>
            </a:r>
          </a:p>
        </p:txBody>
      </p:sp>
      <p:sp>
        <p:nvSpPr>
          <p:cNvPr id="28" name="TextBox 28"/>
          <p:cNvSpPr txBox="1"/>
          <p:nvPr/>
        </p:nvSpPr>
        <p:spPr>
          <a:xfrm>
            <a:off x="1028700" y="952500"/>
            <a:ext cx="5327435" cy="581186"/>
          </a:xfrm>
          <a:prstGeom prst="rect">
            <a:avLst/>
          </a:prstGeom>
        </p:spPr>
        <p:txBody>
          <a:bodyPr lIns="0" tIns="0" rIns="0" bIns="0" rtlCol="0" anchor="t">
            <a:spAutoFit/>
          </a:bodyPr>
          <a:lstStyle/>
          <a:p>
            <a:pPr algn="l">
              <a:lnSpc>
                <a:spcPts val="4716"/>
              </a:lnSpc>
            </a:pPr>
            <a:r>
              <a:rPr lang="en-US" sz="3368" b="1">
                <a:solidFill>
                  <a:srgbClr val="000000"/>
                </a:solidFill>
                <a:latin typeface="Bebas Neue Bold"/>
                <a:ea typeface="Bebas Neue Bold"/>
                <a:cs typeface="Bebas Neue Bold"/>
                <a:sym typeface="Bebas Neue Bold"/>
              </a:rPr>
              <a:t>PORTFOLIO WEBSITE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AutoShape 2"/>
          <p:cNvSpPr/>
          <p:nvPr/>
        </p:nvSpPr>
        <p:spPr>
          <a:xfrm>
            <a:off x="15992183" y="9097962"/>
            <a:ext cx="1267117" cy="0"/>
          </a:xfrm>
          <a:prstGeom prst="line">
            <a:avLst/>
          </a:prstGeom>
          <a:ln w="19050" cap="flat">
            <a:solidFill>
              <a:srgbClr val="000000"/>
            </a:solidFill>
            <a:prstDash val="solid"/>
            <a:headEnd type="none" w="sm" len="sm"/>
            <a:tailEnd type="arrow" w="med" len="sm"/>
          </a:ln>
        </p:spPr>
      </p:sp>
      <p:sp>
        <p:nvSpPr>
          <p:cNvPr id="3" name="TextBox 3"/>
          <p:cNvSpPr txBox="1"/>
          <p:nvPr/>
        </p:nvSpPr>
        <p:spPr>
          <a:xfrm>
            <a:off x="1028700" y="8899525"/>
            <a:ext cx="4799257" cy="358775"/>
          </a:xfrm>
          <a:prstGeom prst="rect">
            <a:avLst/>
          </a:prstGeom>
        </p:spPr>
        <p:txBody>
          <a:bodyPr lIns="0" tIns="0" rIns="0" bIns="0" rtlCol="0" anchor="t">
            <a:spAutoFit/>
          </a:bodyPr>
          <a:lstStyle/>
          <a:p>
            <a:pPr algn="l">
              <a:lnSpc>
                <a:spcPts val="2799"/>
              </a:lnSpc>
            </a:pPr>
            <a:r>
              <a:rPr lang="en-US" sz="1999">
                <a:solidFill>
                  <a:srgbClr val="000000"/>
                </a:solidFill>
                <a:latin typeface="Poppins"/>
                <a:ea typeface="Poppins"/>
                <a:cs typeface="Poppins"/>
                <a:sym typeface="Poppins"/>
              </a:rPr>
              <a:t>https://nealwuportfolio.netlify.app/</a:t>
            </a:r>
          </a:p>
        </p:txBody>
      </p:sp>
      <p:sp>
        <p:nvSpPr>
          <p:cNvPr id="5" name="TextBox 5"/>
          <p:cNvSpPr txBox="1"/>
          <p:nvPr/>
        </p:nvSpPr>
        <p:spPr>
          <a:xfrm>
            <a:off x="1028700" y="2787073"/>
            <a:ext cx="6012740" cy="1595335"/>
          </a:xfrm>
          <a:prstGeom prst="rect">
            <a:avLst/>
          </a:prstGeom>
        </p:spPr>
        <p:txBody>
          <a:bodyPr lIns="0" tIns="0" rIns="0" bIns="0" rtlCol="0" anchor="t">
            <a:spAutoFit/>
          </a:bodyPr>
          <a:lstStyle/>
          <a:p>
            <a:pPr algn="l">
              <a:lnSpc>
                <a:spcPts val="11883"/>
              </a:lnSpc>
            </a:pPr>
            <a:r>
              <a:rPr lang="en-US" sz="11883" b="1">
                <a:solidFill>
                  <a:srgbClr val="B91646"/>
                </a:solidFill>
                <a:latin typeface="Bebas Neue Bold"/>
                <a:ea typeface="Bebas Neue Bold"/>
                <a:cs typeface="Bebas Neue Bold"/>
                <a:sym typeface="Bebas Neue Bold"/>
              </a:rPr>
              <a:t>FRONTEND</a:t>
            </a:r>
          </a:p>
        </p:txBody>
      </p:sp>
      <p:sp>
        <p:nvSpPr>
          <p:cNvPr id="6" name="TextBox 6"/>
          <p:cNvSpPr txBox="1"/>
          <p:nvPr/>
        </p:nvSpPr>
        <p:spPr>
          <a:xfrm>
            <a:off x="10253129" y="2787073"/>
            <a:ext cx="6012740" cy="1595335"/>
          </a:xfrm>
          <a:prstGeom prst="rect">
            <a:avLst/>
          </a:prstGeom>
        </p:spPr>
        <p:txBody>
          <a:bodyPr lIns="0" tIns="0" rIns="0" bIns="0" rtlCol="0" anchor="t">
            <a:spAutoFit/>
          </a:bodyPr>
          <a:lstStyle/>
          <a:p>
            <a:pPr algn="l">
              <a:lnSpc>
                <a:spcPts val="11883"/>
              </a:lnSpc>
            </a:pPr>
            <a:r>
              <a:rPr lang="en-US" sz="11883" b="1">
                <a:solidFill>
                  <a:srgbClr val="105652"/>
                </a:solidFill>
                <a:latin typeface="Bebas Neue Bold"/>
                <a:ea typeface="Bebas Neue Bold"/>
                <a:cs typeface="Bebas Neue Bold"/>
                <a:sym typeface="Bebas Neue Bold"/>
              </a:rPr>
              <a:t>BACKEND</a:t>
            </a:r>
          </a:p>
        </p:txBody>
      </p:sp>
      <p:sp>
        <p:nvSpPr>
          <p:cNvPr id="7" name="AutoShape 7"/>
          <p:cNvSpPr/>
          <p:nvPr/>
        </p:nvSpPr>
        <p:spPr>
          <a:xfrm rot="5400000">
            <a:off x="6111547" y="5124450"/>
            <a:ext cx="5131954" cy="0"/>
          </a:xfrm>
          <a:prstGeom prst="line">
            <a:avLst/>
          </a:prstGeom>
          <a:ln w="19050" cap="flat">
            <a:solidFill>
              <a:srgbClr val="000000"/>
            </a:solidFill>
            <a:prstDash val="solid"/>
            <a:headEnd type="none" w="sm" len="sm"/>
            <a:tailEnd type="none" w="sm" len="sm"/>
          </a:ln>
        </p:spPr>
      </p:sp>
      <p:sp>
        <p:nvSpPr>
          <p:cNvPr id="8" name="TextBox 8"/>
          <p:cNvSpPr txBox="1"/>
          <p:nvPr/>
        </p:nvSpPr>
        <p:spPr>
          <a:xfrm>
            <a:off x="1028700" y="4415416"/>
            <a:ext cx="7152465" cy="1449706"/>
          </a:xfrm>
          <a:prstGeom prst="rect">
            <a:avLst/>
          </a:prstGeom>
        </p:spPr>
        <p:txBody>
          <a:bodyPr lIns="0" tIns="0" rIns="0" bIns="0" rtlCol="0" anchor="t">
            <a:spAutoFit/>
          </a:bodyPr>
          <a:lstStyle/>
          <a:p>
            <a:pPr marL="518155" lvl="1" indent="-259078" algn="l">
              <a:lnSpc>
                <a:spcPts val="3839"/>
              </a:lnSpc>
              <a:buFont typeface="Arial"/>
              <a:buChar char="•"/>
            </a:pPr>
            <a:r>
              <a:rPr lang="en-US" sz="2399">
                <a:solidFill>
                  <a:srgbClr val="000000"/>
                </a:solidFill>
                <a:latin typeface="Poppins"/>
                <a:ea typeface="Poppins"/>
                <a:cs typeface="Poppins"/>
                <a:sym typeface="Poppins"/>
              </a:rPr>
              <a:t>Angular</a:t>
            </a:r>
          </a:p>
          <a:p>
            <a:pPr marL="518155" lvl="1" indent="-259078" algn="l">
              <a:lnSpc>
                <a:spcPts val="3839"/>
              </a:lnSpc>
              <a:buFont typeface="Arial"/>
              <a:buChar char="•"/>
            </a:pPr>
            <a:r>
              <a:rPr lang="en-US" sz="2399">
                <a:solidFill>
                  <a:srgbClr val="000000"/>
                </a:solidFill>
                <a:latin typeface="Poppins"/>
                <a:ea typeface="Poppins"/>
                <a:cs typeface="Poppins"/>
                <a:sym typeface="Poppins"/>
              </a:rPr>
              <a:t>HTML5</a:t>
            </a:r>
          </a:p>
          <a:p>
            <a:pPr marL="518155" lvl="1" indent="-259078" algn="l">
              <a:lnSpc>
                <a:spcPts val="3839"/>
              </a:lnSpc>
              <a:buFont typeface="Arial"/>
              <a:buChar char="•"/>
            </a:pPr>
            <a:r>
              <a:rPr lang="en-US" sz="2399">
                <a:solidFill>
                  <a:srgbClr val="000000"/>
                </a:solidFill>
                <a:latin typeface="Poppins"/>
                <a:ea typeface="Poppins"/>
                <a:cs typeface="Poppins"/>
                <a:sym typeface="Poppins"/>
              </a:rPr>
              <a:t>CSS3</a:t>
            </a:r>
          </a:p>
        </p:txBody>
      </p:sp>
      <p:sp>
        <p:nvSpPr>
          <p:cNvPr id="9" name="TextBox 9"/>
          <p:cNvSpPr txBox="1"/>
          <p:nvPr/>
        </p:nvSpPr>
        <p:spPr>
          <a:xfrm>
            <a:off x="10253129" y="4415416"/>
            <a:ext cx="7006171" cy="1935481"/>
          </a:xfrm>
          <a:prstGeom prst="rect">
            <a:avLst/>
          </a:prstGeom>
        </p:spPr>
        <p:txBody>
          <a:bodyPr lIns="0" tIns="0" rIns="0" bIns="0" rtlCol="0" anchor="t">
            <a:spAutoFit/>
          </a:bodyPr>
          <a:lstStyle/>
          <a:p>
            <a:pPr marL="518155" lvl="1" indent="-259078" algn="l">
              <a:lnSpc>
                <a:spcPts val="3839"/>
              </a:lnSpc>
              <a:buFont typeface="Arial"/>
              <a:buChar char="•"/>
            </a:pPr>
            <a:r>
              <a:rPr lang="en-US" sz="2399">
                <a:solidFill>
                  <a:srgbClr val="000000"/>
                </a:solidFill>
                <a:latin typeface="Poppins"/>
                <a:ea typeface="Poppins"/>
                <a:cs typeface="Poppins"/>
                <a:sym typeface="Poppins"/>
              </a:rPr>
              <a:t>NODE JS</a:t>
            </a:r>
          </a:p>
          <a:p>
            <a:pPr marL="518155" lvl="1" indent="-259078" algn="l">
              <a:lnSpc>
                <a:spcPts val="3839"/>
              </a:lnSpc>
              <a:buFont typeface="Arial"/>
              <a:buChar char="•"/>
            </a:pPr>
            <a:r>
              <a:rPr lang="en-US" sz="2399">
                <a:solidFill>
                  <a:srgbClr val="000000"/>
                </a:solidFill>
                <a:latin typeface="Poppins"/>
                <a:ea typeface="Poppins"/>
                <a:cs typeface="Poppins"/>
                <a:sym typeface="Poppins"/>
              </a:rPr>
              <a:t>MANGO DB</a:t>
            </a:r>
          </a:p>
          <a:p>
            <a:pPr marL="518155" lvl="1" indent="-259078" algn="l">
              <a:lnSpc>
                <a:spcPts val="3839"/>
              </a:lnSpc>
              <a:buFont typeface="Arial"/>
              <a:buChar char="•"/>
            </a:pPr>
            <a:r>
              <a:rPr lang="en-US" sz="2399">
                <a:solidFill>
                  <a:srgbClr val="000000"/>
                </a:solidFill>
                <a:latin typeface="Poppins"/>
                <a:ea typeface="Poppins"/>
                <a:cs typeface="Poppins"/>
                <a:sym typeface="Poppins"/>
              </a:rPr>
              <a:t>EXPRESS</a:t>
            </a:r>
          </a:p>
          <a:p>
            <a:pPr algn="l">
              <a:lnSpc>
                <a:spcPts val="3839"/>
              </a:lnSpc>
            </a:pPr>
            <a:endParaRPr lang="en-US" sz="2399">
              <a:solidFill>
                <a:srgbClr val="000000"/>
              </a:solidFill>
              <a:latin typeface="Poppins"/>
              <a:ea typeface="Poppins"/>
              <a:cs typeface="Poppins"/>
              <a:sym typeface="Poppins"/>
            </a:endParaRPr>
          </a:p>
        </p:txBody>
      </p:sp>
      <p:grpSp>
        <p:nvGrpSpPr>
          <p:cNvPr id="10" name="Group 10"/>
          <p:cNvGrpSpPr/>
          <p:nvPr/>
        </p:nvGrpSpPr>
        <p:grpSpPr>
          <a:xfrm>
            <a:off x="1028694" y="6918012"/>
            <a:ext cx="3006376" cy="781940"/>
            <a:chOff x="0" y="0"/>
            <a:chExt cx="3964627" cy="1031175"/>
          </a:xfrm>
        </p:grpSpPr>
        <p:sp>
          <p:nvSpPr>
            <p:cNvPr id="11" name="Freeform 11"/>
            <p:cNvSpPr/>
            <p:nvPr/>
          </p:nvSpPr>
          <p:spPr>
            <a:xfrm>
              <a:off x="31750" y="31750"/>
              <a:ext cx="3901127" cy="967675"/>
            </a:xfrm>
            <a:custGeom>
              <a:avLst/>
              <a:gdLst/>
              <a:ahLst/>
              <a:cxnLst/>
              <a:rect l="l" t="t" r="r" b="b"/>
              <a:pathLst>
                <a:path w="3901127" h="967675">
                  <a:moveTo>
                    <a:pt x="3808417" y="967675"/>
                  </a:moveTo>
                  <a:lnTo>
                    <a:pt x="92710" y="967675"/>
                  </a:lnTo>
                  <a:cubicBezTo>
                    <a:pt x="41910" y="967675"/>
                    <a:pt x="0" y="925765"/>
                    <a:pt x="0" y="874965"/>
                  </a:cubicBezTo>
                  <a:lnTo>
                    <a:pt x="0" y="92710"/>
                  </a:lnTo>
                  <a:cubicBezTo>
                    <a:pt x="0" y="41910"/>
                    <a:pt x="41910" y="0"/>
                    <a:pt x="92710" y="0"/>
                  </a:cubicBezTo>
                  <a:lnTo>
                    <a:pt x="3807147" y="0"/>
                  </a:lnTo>
                  <a:cubicBezTo>
                    <a:pt x="3857947" y="0"/>
                    <a:pt x="3899857" y="41910"/>
                    <a:pt x="3899857" y="92710"/>
                  </a:cubicBezTo>
                  <a:lnTo>
                    <a:pt x="3899857" y="873695"/>
                  </a:lnTo>
                  <a:cubicBezTo>
                    <a:pt x="3901127" y="925765"/>
                    <a:pt x="3859217" y="967675"/>
                    <a:pt x="3808417" y="967675"/>
                  </a:cubicBezTo>
                  <a:close/>
                </a:path>
              </a:pathLst>
            </a:custGeom>
            <a:solidFill>
              <a:srgbClr val="B91646"/>
            </a:solidFill>
          </p:spPr>
        </p:sp>
        <p:sp>
          <p:nvSpPr>
            <p:cNvPr id="12" name="Freeform 12"/>
            <p:cNvSpPr/>
            <p:nvPr/>
          </p:nvSpPr>
          <p:spPr>
            <a:xfrm>
              <a:off x="0" y="0"/>
              <a:ext cx="3964627" cy="1031175"/>
            </a:xfrm>
            <a:custGeom>
              <a:avLst/>
              <a:gdLst/>
              <a:ahLst/>
              <a:cxnLst/>
              <a:rect l="l" t="t" r="r" b="b"/>
              <a:pathLst>
                <a:path w="3964627" h="1031175">
                  <a:moveTo>
                    <a:pt x="3840167" y="59690"/>
                  </a:moveTo>
                  <a:cubicBezTo>
                    <a:pt x="3875727" y="59690"/>
                    <a:pt x="3904937" y="88900"/>
                    <a:pt x="3904937" y="124460"/>
                  </a:cubicBezTo>
                  <a:lnTo>
                    <a:pt x="3904937" y="906715"/>
                  </a:lnTo>
                  <a:cubicBezTo>
                    <a:pt x="3904937" y="942275"/>
                    <a:pt x="3875727" y="971485"/>
                    <a:pt x="3840167" y="971485"/>
                  </a:cubicBezTo>
                  <a:lnTo>
                    <a:pt x="124460" y="971485"/>
                  </a:lnTo>
                  <a:cubicBezTo>
                    <a:pt x="88900" y="971485"/>
                    <a:pt x="59690" y="942275"/>
                    <a:pt x="59690" y="906715"/>
                  </a:cubicBezTo>
                  <a:lnTo>
                    <a:pt x="59690" y="124460"/>
                  </a:lnTo>
                  <a:cubicBezTo>
                    <a:pt x="59690" y="88900"/>
                    <a:pt x="88900" y="59690"/>
                    <a:pt x="124460" y="59690"/>
                  </a:cubicBezTo>
                  <a:lnTo>
                    <a:pt x="3840167" y="59690"/>
                  </a:lnTo>
                  <a:moveTo>
                    <a:pt x="3840167" y="0"/>
                  </a:moveTo>
                  <a:lnTo>
                    <a:pt x="124460" y="0"/>
                  </a:lnTo>
                  <a:cubicBezTo>
                    <a:pt x="55880" y="0"/>
                    <a:pt x="0" y="55880"/>
                    <a:pt x="0" y="124460"/>
                  </a:cubicBezTo>
                  <a:lnTo>
                    <a:pt x="0" y="906715"/>
                  </a:lnTo>
                  <a:cubicBezTo>
                    <a:pt x="0" y="975295"/>
                    <a:pt x="55880" y="1031175"/>
                    <a:pt x="124460" y="1031175"/>
                  </a:cubicBezTo>
                  <a:lnTo>
                    <a:pt x="3840167" y="1031175"/>
                  </a:lnTo>
                  <a:cubicBezTo>
                    <a:pt x="3908747" y="1031175"/>
                    <a:pt x="3964627" y="975295"/>
                    <a:pt x="3964627" y="906715"/>
                  </a:cubicBezTo>
                  <a:lnTo>
                    <a:pt x="3964627" y="124460"/>
                  </a:lnTo>
                  <a:cubicBezTo>
                    <a:pt x="3964627" y="55880"/>
                    <a:pt x="3908747" y="0"/>
                    <a:pt x="3840167" y="0"/>
                  </a:cubicBezTo>
                  <a:close/>
                </a:path>
              </a:pathLst>
            </a:custGeom>
            <a:solidFill>
              <a:srgbClr val="000000"/>
            </a:solidFill>
          </p:spPr>
        </p:sp>
      </p:grpSp>
      <p:grpSp>
        <p:nvGrpSpPr>
          <p:cNvPr id="13" name="Group 13"/>
          <p:cNvGrpSpPr/>
          <p:nvPr/>
        </p:nvGrpSpPr>
        <p:grpSpPr>
          <a:xfrm>
            <a:off x="10253129" y="6918012"/>
            <a:ext cx="3006376" cy="781940"/>
            <a:chOff x="0" y="0"/>
            <a:chExt cx="3964627" cy="1031175"/>
          </a:xfrm>
        </p:grpSpPr>
        <p:sp>
          <p:nvSpPr>
            <p:cNvPr id="14" name="Freeform 14"/>
            <p:cNvSpPr/>
            <p:nvPr/>
          </p:nvSpPr>
          <p:spPr>
            <a:xfrm>
              <a:off x="31750" y="31750"/>
              <a:ext cx="3901127" cy="967675"/>
            </a:xfrm>
            <a:custGeom>
              <a:avLst/>
              <a:gdLst/>
              <a:ahLst/>
              <a:cxnLst/>
              <a:rect l="l" t="t" r="r" b="b"/>
              <a:pathLst>
                <a:path w="3901127" h="967675">
                  <a:moveTo>
                    <a:pt x="3808417" y="967675"/>
                  </a:moveTo>
                  <a:lnTo>
                    <a:pt x="92710" y="967675"/>
                  </a:lnTo>
                  <a:cubicBezTo>
                    <a:pt x="41910" y="967675"/>
                    <a:pt x="0" y="925765"/>
                    <a:pt x="0" y="874965"/>
                  </a:cubicBezTo>
                  <a:lnTo>
                    <a:pt x="0" y="92710"/>
                  </a:lnTo>
                  <a:cubicBezTo>
                    <a:pt x="0" y="41910"/>
                    <a:pt x="41910" y="0"/>
                    <a:pt x="92710" y="0"/>
                  </a:cubicBezTo>
                  <a:lnTo>
                    <a:pt x="3807147" y="0"/>
                  </a:lnTo>
                  <a:cubicBezTo>
                    <a:pt x="3857947" y="0"/>
                    <a:pt x="3899857" y="41910"/>
                    <a:pt x="3899857" y="92710"/>
                  </a:cubicBezTo>
                  <a:lnTo>
                    <a:pt x="3899857" y="873695"/>
                  </a:lnTo>
                  <a:cubicBezTo>
                    <a:pt x="3901127" y="925765"/>
                    <a:pt x="3859217" y="967675"/>
                    <a:pt x="3808417" y="967675"/>
                  </a:cubicBezTo>
                  <a:close/>
                </a:path>
              </a:pathLst>
            </a:custGeom>
            <a:solidFill>
              <a:srgbClr val="105652"/>
            </a:solidFill>
          </p:spPr>
        </p:sp>
        <p:sp>
          <p:nvSpPr>
            <p:cNvPr id="15" name="Freeform 15"/>
            <p:cNvSpPr/>
            <p:nvPr/>
          </p:nvSpPr>
          <p:spPr>
            <a:xfrm>
              <a:off x="0" y="0"/>
              <a:ext cx="3964627" cy="1031175"/>
            </a:xfrm>
            <a:custGeom>
              <a:avLst/>
              <a:gdLst/>
              <a:ahLst/>
              <a:cxnLst/>
              <a:rect l="l" t="t" r="r" b="b"/>
              <a:pathLst>
                <a:path w="3964627" h="1031175">
                  <a:moveTo>
                    <a:pt x="3840167" y="59690"/>
                  </a:moveTo>
                  <a:cubicBezTo>
                    <a:pt x="3875727" y="59690"/>
                    <a:pt x="3904937" y="88900"/>
                    <a:pt x="3904937" y="124460"/>
                  </a:cubicBezTo>
                  <a:lnTo>
                    <a:pt x="3904937" y="906715"/>
                  </a:lnTo>
                  <a:cubicBezTo>
                    <a:pt x="3904937" y="942275"/>
                    <a:pt x="3875727" y="971485"/>
                    <a:pt x="3840167" y="971485"/>
                  </a:cubicBezTo>
                  <a:lnTo>
                    <a:pt x="124460" y="971485"/>
                  </a:lnTo>
                  <a:cubicBezTo>
                    <a:pt x="88900" y="971485"/>
                    <a:pt x="59690" y="942275"/>
                    <a:pt x="59690" y="906715"/>
                  </a:cubicBezTo>
                  <a:lnTo>
                    <a:pt x="59690" y="124460"/>
                  </a:lnTo>
                  <a:cubicBezTo>
                    <a:pt x="59690" y="88900"/>
                    <a:pt x="88900" y="59690"/>
                    <a:pt x="124460" y="59690"/>
                  </a:cubicBezTo>
                  <a:lnTo>
                    <a:pt x="3840167" y="59690"/>
                  </a:lnTo>
                  <a:moveTo>
                    <a:pt x="3840167" y="0"/>
                  </a:moveTo>
                  <a:lnTo>
                    <a:pt x="124460" y="0"/>
                  </a:lnTo>
                  <a:cubicBezTo>
                    <a:pt x="55880" y="0"/>
                    <a:pt x="0" y="55880"/>
                    <a:pt x="0" y="124460"/>
                  </a:cubicBezTo>
                  <a:lnTo>
                    <a:pt x="0" y="906715"/>
                  </a:lnTo>
                  <a:cubicBezTo>
                    <a:pt x="0" y="975295"/>
                    <a:pt x="55880" y="1031175"/>
                    <a:pt x="124460" y="1031175"/>
                  </a:cubicBezTo>
                  <a:lnTo>
                    <a:pt x="3840167" y="1031175"/>
                  </a:lnTo>
                  <a:cubicBezTo>
                    <a:pt x="3908747" y="1031175"/>
                    <a:pt x="3964627" y="975295"/>
                    <a:pt x="3964627" y="906715"/>
                  </a:cubicBezTo>
                  <a:lnTo>
                    <a:pt x="3964627" y="124460"/>
                  </a:lnTo>
                  <a:cubicBezTo>
                    <a:pt x="3964627" y="55880"/>
                    <a:pt x="3908747" y="0"/>
                    <a:pt x="3840167" y="0"/>
                  </a:cubicBezTo>
                  <a:close/>
                </a:path>
              </a:pathLst>
            </a:custGeom>
            <a:solidFill>
              <a:srgbClr val="000000"/>
            </a:solidFill>
          </p:spPr>
        </p:sp>
      </p:grpSp>
      <p:sp>
        <p:nvSpPr>
          <p:cNvPr id="16" name="TextBox 16"/>
          <p:cNvSpPr txBox="1"/>
          <p:nvPr/>
        </p:nvSpPr>
        <p:spPr>
          <a:xfrm>
            <a:off x="1307480" y="7022796"/>
            <a:ext cx="2448610" cy="537845"/>
          </a:xfrm>
          <a:prstGeom prst="rect">
            <a:avLst/>
          </a:prstGeom>
        </p:spPr>
        <p:txBody>
          <a:bodyPr lIns="0" tIns="0" rIns="0" bIns="0" rtlCol="0" anchor="t">
            <a:spAutoFit/>
          </a:bodyPr>
          <a:lstStyle/>
          <a:p>
            <a:pPr algn="ctr">
              <a:lnSpc>
                <a:spcPts val="4480"/>
              </a:lnSpc>
            </a:pPr>
            <a:r>
              <a:rPr lang="en-US" sz="3200" b="1" spc="1280">
                <a:solidFill>
                  <a:srgbClr val="FBF3E4"/>
                </a:solidFill>
                <a:latin typeface="Bebas Neue Bold"/>
                <a:ea typeface="Bebas Neue Bold"/>
                <a:cs typeface="Bebas Neue Bold"/>
                <a:sym typeface="Bebas Neue Bold"/>
              </a:rPr>
              <a:t>more</a:t>
            </a:r>
          </a:p>
        </p:txBody>
      </p:sp>
      <p:sp>
        <p:nvSpPr>
          <p:cNvPr id="17" name="TextBox 17"/>
          <p:cNvSpPr txBox="1"/>
          <p:nvPr/>
        </p:nvSpPr>
        <p:spPr>
          <a:xfrm>
            <a:off x="10531915" y="7022796"/>
            <a:ext cx="2448610" cy="537845"/>
          </a:xfrm>
          <a:prstGeom prst="rect">
            <a:avLst/>
          </a:prstGeom>
        </p:spPr>
        <p:txBody>
          <a:bodyPr lIns="0" tIns="0" rIns="0" bIns="0" rtlCol="0" anchor="t">
            <a:spAutoFit/>
          </a:bodyPr>
          <a:lstStyle/>
          <a:p>
            <a:pPr algn="ctr">
              <a:lnSpc>
                <a:spcPts val="4480"/>
              </a:lnSpc>
            </a:pPr>
            <a:r>
              <a:rPr lang="en-US" sz="3200" b="1" spc="1280">
                <a:solidFill>
                  <a:srgbClr val="FBF3E4"/>
                </a:solidFill>
                <a:latin typeface="Bebas Neue Bold"/>
                <a:ea typeface="Bebas Neue Bold"/>
                <a:cs typeface="Bebas Neue Bold"/>
                <a:sym typeface="Bebas Neue Bold"/>
              </a:rPr>
              <a:t>more</a:t>
            </a:r>
          </a:p>
        </p:txBody>
      </p:sp>
      <p:sp>
        <p:nvSpPr>
          <p:cNvPr id="18" name="TextBox 18"/>
          <p:cNvSpPr txBox="1"/>
          <p:nvPr/>
        </p:nvSpPr>
        <p:spPr>
          <a:xfrm>
            <a:off x="1028700" y="952500"/>
            <a:ext cx="5327435" cy="581186"/>
          </a:xfrm>
          <a:prstGeom prst="rect">
            <a:avLst/>
          </a:prstGeom>
        </p:spPr>
        <p:txBody>
          <a:bodyPr lIns="0" tIns="0" rIns="0" bIns="0" rtlCol="0" anchor="t">
            <a:spAutoFit/>
          </a:bodyPr>
          <a:lstStyle/>
          <a:p>
            <a:pPr algn="l">
              <a:lnSpc>
                <a:spcPts val="4716"/>
              </a:lnSpc>
            </a:pPr>
            <a:r>
              <a:rPr lang="en-US" sz="3368" b="1">
                <a:solidFill>
                  <a:srgbClr val="000000"/>
                </a:solidFill>
                <a:latin typeface="Bebas Neue Bold"/>
                <a:ea typeface="Bebas Neue Bold"/>
                <a:cs typeface="Bebas Neue Bold"/>
                <a:sym typeface="Bebas Neue Bold"/>
              </a:rPr>
              <a:t>PORTFOLIO WEBSITE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BF3E4"/>
        </a:solidFill>
        <a:effectLst/>
      </p:bgPr>
    </p:bg>
    <p:spTree>
      <p:nvGrpSpPr>
        <p:cNvPr id="1" name=""/>
        <p:cNvGrpSpPr/>
        <p:nvPr/>
      </p:nvGrpSpPr>
      <p:grpSpPr>
        <a:xfrm>
          <a:off x="0" y="0"/>
          <a:ext cx="0" cy="0"/>
          <a:chOff x="0" y="0"/>
          <a:chExt cx="0" cy="0"/>
        </a:xfrm>
      </p:grpSpPr>
      <p:sp>
        <p:nvSpPr>
          <p:cNvPr id="2" name="AutoShape 2"/>
          <p:cNvSpPr/>
          <p:nvPr/>
        </p:nvSpPr>
        <p:spPr>
          <a:xfrm>
            <a:off x="15992183" y="9097962"/>
            <a:ext cx="1267117" cy="0"/>
          </a:xfrm>
          <a:prstGeom prst="line">
            <a:avLst/>
          </a:prstGeom>
          <a:ln w="19050" cap="flat">
            <a:solidFill>
              <a:srgbClr val="000000"/>
            </a:solidFill>
            <a:prstDash val="solid"/>
            <a:headEnd type="none" w="sm" len="sm"/>
            <a:tailEnd type="arrow" w="med" len="sm"/>
          </a:ln>
        </p:spPr>
      </p:sp>
      <p:sp>
        <p:nvSpPr>
          <p:cNvPr id="3" name="TextBox 3"/>
          <p:cNvSpPr txBox="1"/>
          <p:nvPr/>
        </p:nvSpPr>
        <p:spPr>
          <a:xfrm>
            <a:off x="1028700" y="8899525"/>
            <a:ext cx="4077715" cy="358775"/>
          </a:xfrm>
          <a:prstGeom prst="rect">
            <a:avLst/>
          </a:prstGeom>
        </p:spPr>
        <p:txBody>
          <a:bodyPr lIns="0" tIns="0" rIns="0" bIns="0" rtlCol="0" anchor="t">
            <a:spAutoFit/>
          </a:bodyPr>
          <a:lstStyle/>
          <a:p>
            <a:pPr algn="l">
              <a:lnSpc>
                <a:spcPts val="2799"/>
              </a:lnSpc>
            </a:pPr>
            <a:r>
              <a:rPr lang="en-US" sz="1999">
                <a:solidFill>
                  <a:srgbClr val="000000"/>
                </a:solidFill>
                <a:latin typeface="Poppins"/>
                <a:ea typeface="Poppins"/>
                <a:cs typeface="Poppins"/>
                <a:sym typeface="Poppins"/>
              </a:rPr>
              <a:t>www.reallygreatsite.com</a:t>
            </a:r>
          </a:p>
        </p:txBody>
      </p:sp>
      <p:grpSp>
        <p:nvGrpSpPr>
          <p:cNvPr id="4" name="Group 4"/>
          <p:cNvGrpSpPr/>
          <p:nvPr/>
        </p:nvGrpSpPr>
        <p:grpSpPr>
          <a:xfrm>
            <a:off x="1028700" y="3891381"/>
            <a:ext cx="15652881" cy="5477212"/>
            <a:chOff x="0" y="0"/>
            <a:chExt cx="15372295" cy="5379030"/>
          </a:xfrm>
        </p:grpSpPr>
        <p:sp>
          <p:nvSpPr>
            <p:cNvPr id="5" name="Freeform 5"/>
            <p:cNvSpPr/>
            <p:nvPr/>
          </p:nvSpPr>
          <p:spPr>
            <a:xfrm>
              <a:off x="31750" y="31750"/>
              <a:ext cx="15308794" cy="5315530"/>
            </a:xfrm>
            <a:custGeom>
              <a:avLst/>
              <a:gdLst/>
              <a:ahLst/>
              <a:cxnLst/>
              <a:rect l="l" t="t" r="r" b="b"/>
              <a:pathLst>
                <a:path w="15308794" h="5315530">
                  <a:moveTo>
                    <a:pt x="15216085" y="5315530"/>
                  </a:moveTo>
                  <a:lnTo>
                    <a:pt x="92710" y="5315530"/>
                  </a:lnTo>
                  <a:cubicBezTo>
                    <a:pt x="41910" y="5315530"/>
                    <a:pt x="0" y="5273620"/>
                    <a:pt x="0" y="5222820"/>
                  </a:cubicBezTo>
                  <a:lnTo>
                    <a:pt x="0" y="92710"/>
                  </a:lnTo>
                  <a:cubicBezTo>
                    <a:pt x="0" y="41910"/>
                    <a:pt x="41910" y="0"/>
                    <a:pt x="92710" y="0"/>
                  </a:cubicBezTo>
                  <a:lnTo>
                    <a:pt x="15214815" y="0"/>
                  </a:lnTo>
                  <a:cubicBezTo>
                    <a:pt x="15265615" y="0"/>
                    <a:pt x="15307525" y="41910"/>
                    <a:pt x="15307525" y="92710"/>
                  </a:cubicBezTo>
                  <a:lnTo>
                    <a:pt x="15307525" y="5221550"/>
                  </a:lnTo>
                  <a:cubicBezTo>
                    <a:pt x="15308794" y="5273620"/>
                    <a:pt x="15266885" y="5315530"/>
                    <a:pt x="15216085" y="5315530"/>
                  </a:cubicBezTo>
                  <a:close/>
                </a:path>
              </a:pathLst>
            </a:custGeom>
            <a:solidFill>
              <a:srgbClr val="DFD8CA"/>
            </a:solidFill>
          </p:spPr>
        </p:sp>
        <p:sp>
          <p:nvSpPr>
            <p:cNvPr id="6" name="Freeform 6"/>
            <p:cNvSpPr/>
            <p:nvPr/>
          </p:nvSpPr>
          <p:spPr>
            <a:xfrm>
              <a:off x="0" y="0"/>
              <a:ext cx="15372294" cy="5379030"/>
            </a:xfrm>
            <a:custGeom>
              <a:avLst/>
              <a:gdLst/>
              <a:ahLst/>
              <a:cxnLst/>
              <a:rect l="l" t="t" r="r" b="b"/>
              <a:pathLst>
                <a:path w="15372294" h="5379030">
                  <a:moveTo>
                    <a:pt x="15247835" y="59690"/>
                  </a:moveTo>
                  <a:cubicBezTo>
                    <a:pt x="15283394" y="59690"/>
                    <a:pt x="15312605" y="88900"/>
                    <a:pt x="15312605" y="124460"/>
                  </a:cubicBezTo>
                  <a:lnTo>
                    <a:pt x="15312605" y="5254570"/>
                  </a:lnTo>
                  <a:cubicBezTo>
                    <a:pt x="15312605" y="5290130"/>
                    <a:pt x="15283394" y="5319340"/>
                    <a:pt x="15247835" y="5319340"/>
                  </a:cubicBezTo>
                  <a:lnTo>
                    <a:pt x="124460" y="5319340"/>
                  </a:lnTo>
                  <a:cubicBezTo>
                    <a:pt x="88900" y="5319340"/>
                    <a:pt x="59690" y="5290130"/>
                    <a:pt x="59690" y="5254570"/>
                  </a:cubicBezTo>
                  <a:lnTo>
                    <a:pt x="59690" y="124460"/>
                  </a:lnTo>
                  <a:cubicBezTo>
                    <a:pt x="59690" y="88900"/>
                    <a:pt x="88900" y="59690"/>
                    <a:pt x="124460" y="59690"/>
                  </a:cubicBezTo>
                  <a:lnTo>
                    <a:pt x="15247835" y="59690"/>
                  </a:lnTo>
                  <a:moveTo>
                    <a:pt x="15247835" y="0"/>
                  </a:moveTo>
                  <a:lnTo>
                    <a:pt x="124460" y="0"/>
                  </a:lnTo>
                  <a:cubicBezTo>
                    <a:pt x="55880" y="0"/>
                    <a:pt x="0" y="55880"/>
                    <a:pt x="0" y="124460"/>
                  </a:cubicBezTo>
                  <a:lnTo>
                    <a:pt x="0" y="5254570"/>
                  </a:lnTo>
                  <a:cubicBezTo>
                    <a:pt x="0" y="5323150"/>
                    <a:pt x="55880" y="5379030"/>
                    <a:pt x="124460" y="5379030"/>
                  </a:cubicBezTo>
                  <a:lnTo>
                    <a:pt x="15247835" y="5379030"/>
                  </a:lnTo>
                  <a:cubicBezTo>
                    <a:pt x="15316415" y="5379030"/>
                    <a:pt x="15372294" y="5323150"/>
                    <a:pt x="15372294" y="5254570"/>
                  </a:cubicBezTo>
                  <a:lnTo>
                    <a:pt x="15372294" y="124460"/>
                  </a:lnTo>
                  <a:cubicBezTo>
                    <a:pt x="15372294" y="55880"/>
                    <a:pt x="15316415" y="0"/>
                    <a:pt x="15247835" y="0"/>
                  </a:cubicBezTo>
                  <a:close/>
                </a:path>
              </a:pathLst>
            </a:custGeom>
            <a:solidFill>
              <a:srgbClr val="000000"/>
            </a:solidFill>
          </p:spPr>
        </p:sp>
      </p:grpSp>
      <p:grpSp>
        <p:nvGrpSpPr>
          <p:cNvPr id="7" name="Group 7"/>
          <p:cNvGrpSpPr/>
          <p:nvPr/>
        </p:nvGrpSpPr>
        <p:grpSpPr>
          <a:xfrm>
            <a:off x="7244533" y="8977622"/>
            <a:ext cx="4343022" cy="781940"/>
            <a:chOff x="0" y="0"/>
            <a:chExt cx="5727315" cy="1031175"/>
          </a:xfrm>
        </p:grpSpPr>
        <p:sp>
          <p:nvSpPr>
            <p:cNvPr id="8" name="Freeform 8"/>
            <p:cNvSpPr/>
            <p:nvPr/>
          </p:nvSpPr>
          <p:spPr>
            <a:xfrm>
              <a:off x="31750" y="31750"/>
              <a:ext cx="5663815" cy="967675"/>
            </a:xfrm>
            <a:custGeom>
              <a:avLst/>
              <a:gdLst/>
              <a:ahLst/>
              <a:cxnLst/>
              <a:rect l="l" t="t" r="r" b="b"/>
              <a:pathLst>
                <a:path w="5663815" h="967675">
                  <a:moveTo>
                    <a:pt x="5571105" y="967675"/>
                  </a:moveTo>
                  <a:lnTo>
                    <a:pt x="92710" y="967675"/>
                  </a:lnTo>
                  <a:cubicBezTo>
                    <a:pt x="41910" y="967675"/>
                    <a:pt x="0" y="925765"/>
                    <a:pt x="0" y="874965"/>
                  </a:cubicBezTo>
                  <a:lnTo>
                    <a:pt x="0" y="92710"/>
                  </a:lnTo>
                  <a:cubicBezTo>
                    <a:pt x="0" y="41910"/>
                    <a:pt x="41910" y="0"/>
                    <a:pt x="92710" y="0"/>
                  </a:cubicBezTo>
                  <a:lnTo>
                    <a:pt x="5569835" y="0"/>
                  </a:lnTo>
                  <a:cubicBezTo>
                    <a:pt x="5620635" y="0"/>
                    <a:pt x="5662545" y="41910"/>
                    <a:pt x="5662545" y="92710"/>
                  </a:cubicBezTo>
                  <a:lnTo>
                    <a:pt x="5662545" y="873695"/>
                  </a:lnTo>
                  <a:cubicBezTo>
                    <a:pt x="5663815" y="925765"/>
                    <a:pt x="5621905" y="967675"/>
                    <a:pt x="5571105" y="967675"/>
                  </a:cubicBezTo>
                  <a:close/>
                </a:path>
              </a:pathLst>
            </a:custGeom>
            <a:solidFill>
              <a:srgbClr val="105652"/>
            </a:solidFill>
          </p:spPr>
        </p:sp>
        <p:sp>
          <p:nvSpPr>
            <p:cNvPr id="9" name="Freeform 9"/>
            <p:cNvSpPr/>
            <p:nvPr/>
          </p:nvSpPr>
          <p:spPr>
            <a:xfrm>
              <a:off x="0" y="0"/>
              <a:ext cx="5727316" cy="1031175"/>
            </a:xfrm>
            <a:custGeom>
              <a:avLst/>
              <a:gdLst/>
              <a:ahLst/>
              <a:cxnLst/>
              <a:rect l="l" t="t" r="r" b="b"/>
              <a:pathLst>
                <a:path w="5727316" h="1031175">
                  <a:moveTo>
                    <a:pt x="5602855" y="59690"/>
                  </a:moveTo>
                  <a:cubicBezTo>
                    <a:pt x="5638415" y="59690"/>
                    <a:pt x="5667625" y="88900"/>
                    <a:pt x="5667625" y="124460"/>
                  </a:cubicBezTo>
                  <a:lnTo>
                    <a:pt x="5667625" y="906715"/>
                  </a:lnTo>
                  <a:cubicBezTo>
                    <a:pt x="5667625" y="942275"/>
                    <a:pt x="5638415" y="971485"/>
                    <a:pt x="5602855" y="971485"/>
                  </a:cubicBezTo>
                  <a:lnTo>
                    <a:pt x="124460" y="971485"/>
                  </a:lnTo>
                  <a:cubicBezTo>
                    <a:pt x="88900" y="971485"/>
                    <a:pt x="59690" y="942275"/>
                    <a:pt x="59690" y="906715"/>
                  </a:cubicBezTo>
                  <a:lnTo>
                    <a:pt x="59690" y="124460"/>
                  </a:lnTo>
                  <a:cubicBezTo>
                    <a:pt x="59690" y="88900"/>
                    <a:pt x="88900" y="59690"/>
                    <a:pt x="124460" y="59690"/>
                  </a:cubicBezTo>
                  <a:lnTo>
                    <a:pt x="5602855" y="59690"/>
                  </a:lnTo>
                  <a:moveTo>
                    <a:pt x="5602855" y="0"/>
                  </a:moveTo>
                  <a:lnTo>
                    <a:pt x="124460" y="0"/>
                  </a:lnTo>
                  <a:cubicBezTo>
                    <a:pt x="55880" y="0"/>
                    <a:pt x="0" y="55880"/>
                    <a:pt x="0" y="124460"/>
                  </a:cubicBezTo>
                  <a:lnTo>
                    <a:pt x="0" y="906715"/>
                  </a:lnTo>
                  <a:cubicBezTo>
                    <a:pt x="0" y="975295"/>
                    <a:pt x="55880" y="1031175"/>
                    <a:pt x="124460" y="1031175"/>
                  </a:cubicBezTo>
                  <a:lnTo>
                    <a:pt x="5602855" y="1031175"/>
                  </a:lnTo>
                  <a:cubicBezTo>
                    <a:pt x="5671435" y="1031175"/>
                    <a:pt x="5727316" y="975295"/>
                    <a:pt x="5727316" y="906715"/>
                  </a:cubicBezTo>
                  <a:lnTo>
                    <a:pt x="5727316" y="124460"/>
                  </a:lnTo>
                  <a:cubicBezTo>
                    <a:pt x="5727316" y="55880"/>
                    <a:pt x="5671435" y="0"/>
                    <a:pt x="5602855" y="0"/>
                  </a:cubicBezTo>
                  <a:close/>
                </a:path>
              </a:pathLst>
            </a:custGeom>
            <a:solidFill>
              <a:srgbClr val="000000"/>
            </a:solidFill>
          </p:spPr>
        </p:sp>
      </p:grpSp>
      <p:grpSp>
        <p:nvGrpSpPr>
          <p:cNvPr id="10" name="Group 10"/>
          <p:cNvGrpSpPr/>
          <p:nvPr/>
        </p:nvGrpSpPr>
        <p:grpSpPr>
          <a:xfrm>
            <a:off x="4111769" y="4051851"/>
            <a:ext cx="9486743" cy="4904824"/>
            <a:chOff x="0" y="0"/>
            <a:chExt cx="12648990" cy="6539765"/>
          </a:xfrm>
        </p:grpSpPr>
        <p:pic>
          <p:nvPicPr>
            <p:cNvPr id="11" name="Picture 11"/>
            <p:cNvPicPr>
              <a:picLocks noChangeAspect="1"/>
            </p:cNvPicPr>
            <p:nvPr/>
          </p:nvPicPr>
          <p:blipFill>
            <a:blip r:embed="rId2"/>
            <a:srcRect l="1283" r="1283"/>
            <a:stretch>
              <a:fillRect/>
            </a:stretch>
          </p:blipFill>
          <p:spPr>
            <a:xfrm>
              <a:off x="0" y="0"/>
              <a:ext cx="12648990" cy="6539765"/>
            </a:xfrm>
            <a:prstGeom prst="rect">
              <a:avLst/>
            </a:prstGeom>
          </p:spPr>
        </p:pic>
      </p:grpSp>
      <p:sp>
        <p:nvSpPr>
          <p:cNvPr id="13" name="TextBox 13"/>
          <p:cNvSpPr txBox="1"/>
          <p:nvPr/>
        </p:nvSpPr>
        <p:spPr>
          <a:xfrm>
            <a:off x="1028700" y="2115843"/>
            <a:ext cx="16230600" cy="1595335"/>
          </a:xfrm>
          <a:prstGeom prst="rect">
            <a:avLst/>
          </a:prstGeom>
        </p:spPr>
        <p:txBody>
          <a:bodyPr lIns="0" tIns="0" rIns="0" bIns="0" rtlCol="0" anchor="t">
            <a:spAutoFit/>
          </a:bodyPr>
          <a:lstStyle/>
          <a:p>
            <a:pPr algn="ctr">
              <a:lnSpc>
                <a:spcPts val="11883"/>
              </a:lnSpc>
            </a:pPr>
            <a:r>
              <a:rPr lang="en-US" sz="11883" b="1">
                <a:solidFill>
                  <a:srgbClr val="000000"/>
                </a:solidFill>
                <a:latin typeface="Bebas Neue Bold"/>
                <a:ea typeface="Bebas Neue Bold"/>
                <a:cs typeface="Bebas Neue Bold"/>
                <a:sym typeface="Bebas Neue Bold"/>
              </a:rPr>
              <a:t>PROJECT SCREENSHOTS</a:t>
            </a:r>
          </a:p>
        </p:txBody>
      </p:sp>
      <p:sp>
        <p:nvSpPr>
          <p:cNvPr id="14" name="TextBox 14"/>
          <p:cNvSpPr txBox="1"/>
          <p:nvPr/>
        </p:nvSpPr>
        <p:spPr>
          <a:xfrm>
            <a:off x="7516576" y="9071095"/>
            <a:ext cx="3798935" cy="537845"/>
          </a:xfrm>
          <a:prstGeom prst="rect">
            <a:avLst/>
          </a:prstGeom>
        </p:spPr>
        <p:txBody>
          <a:bodyPr lIns="0" tIns="0" rIns="0" bIns="0" rtlCol="0" anchor="t">
            <a:spAutoFit/>
          </a:bodyPr>
          <a:lstStyle/>
          <a:p>
            <a:pPr algn="ctr">
              <a:lnSpc>
                <a:spcPts val="4480"/>
              </a:lnSpc>
            </a:pPr>
            <a:r>
              <a:rPr lang="en-US" sz="3200" b="1" spc="320">
                <a:solidFill>
                  <a:srgbClr val="FBF3E4"/>
                </a:solidFill>
                <a:latin typeface="Bebas Neue Bold"/>
                <a:ea typeface="Bebas Neue Bold"/>
                <a:cs typeface="Bebas Neue Bold"/>
                <a:sym typeface="Bebas Neue Bold"/>
              </a:rPr>
              <a:t>HOME PAGE</a:t>
            </a:r>
          </a:p>
        </p:txBody>
      </p:sp>
      <p:sp>
        <p:nvSpPr>
          <p:cNvPr id="15" name="TextBox 15"/>
          <p:cNvSpPr txBox="1"/>
          <p:nvPr/>
        </p:nvSpPr>
        <p:spPr>
          <a:xfrm>
            <a:off x="1028700" y="952500"/>
            <a:ext cx="5327435" cy="581186"/>
          </a:xfrm>
          <a:prstGeom prst="rect">
            <a:avLst/>
          </a:prstGeom>
        </p:spPr>
        <p:txBody>
          <a:bodyPr lIns="0" tIns="0" rIns="0" bIns="0" rtlCol="0" anchor="t">
            <a:spAutoFit/>
          </a:bodyPr>
          <a:lstStyle/>
          <a:p>
            <a:pPr algn="l">
              <a:lnSpc>
                <a:spcPts val="4716"/>
              </a:lnSpc>
            </a:pPr>
            <a:r>
              <a:rPr lang="en-US" sz="3368" b="1">
                <a:solidFill>
                  <a:srgbClr val="000000"/>
                </a:solidFill>
                <a:latin typeface="Bebas Neue Bold"/>
                <a:ea typeface="Bebas Neue Bold"/>
                <a:cs typeface="Bebas Neue Bold"/>
                <a:sym typeface="Bebas Neue Bold"/>
              </a:rPr>
              <a:t>PORTFOLIO WEBSITE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597</Words>
  <Application>Microsoft Office PowerPoint</Application>
  <PresentationFormat>Custom</PresentationFormat>
  <Paragraphs>92</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Bebas Neue</vt:lpstr>
      <vt:lpstr>Arial</vt:lpstr>
      <vt:lpstr>Poppins</vt:lpstr>
      <vt:lpstr>Bebas Neue Bold</vt:lpstr>
      <vt:lpstr>Calibri</vt:lpstr>
      <vt:lpstr>Brittany</vt:lpstr>
      <vt:lpstr>Poppins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 RAJA RAJESWARI[22IT072] NIVASSHINI[22IT063]</dc:title>
  <cp:lastModifiedBy>vaishnavi gandhian</cp:lastModifiedBy>
  <cp:revision>3</cp:revision>
  <dcterms:created xsi:type="dcterms:W3CDTF">2006-08-16T00:00:00Z</dcterms:created>
  <dcterms:modified xsi:type="dcterms:W3CDTF">2024-10-14T10:13:43Z</dcterms:modified>
  <dc:identifier>DAGTiCsae-8</dc:identifier>
</cp:coreProperties>
</file>