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77" r:id="rId6"/>
    <p:sldId id="278" r:id="rId7"/>
    <p:sldId id="261" r:id="rId8"/>
    <p:sldId id="262" r:id="rId9"/>
    <p:sldId id="263" r:id="rId10"/>
    <p:sldId id="270" r:id="rId11"/>
    <p:sldId id="271" r:id="rId12"/>
    <p:sldId id="272" r:id="rId13"/>
    <p:sldId id="264" r:id="rId14"/>
    <p:sldId id="265" r:id="rId15"/>
    <p:sldId id="266" r:id="rId16"/>
    <p:sldId id="267" r:id="rId17"/>
    <p:sldId id="268" r:id="rId18"/>
    <p:sldId id="269" r:id="rId19"/>
    <p:sldId id="273" r:id="rId20"/>
    <p:sldId id="274" r:id="rId21"/>
    <p:sldId id="275" r:id="rId22"/>
    <p:sldId id="276" r:id="rId23"/>
  </p:sldIdLst>
  <p:sldSz cx="18288000" cy="10287000"/>
  <p:notesSz cx="6858000" cy="9144000"/>
  <p:embeddedFontLst>
    <p:embeddedFont>
      <p:font typeface="Inter Ultra-Bold" panose="020B0604020202020204" charset="0"/>
      <p:regular r:id="rId24"/>
    </p:embeddedFont>
    <p:embeddedFont>
      <p:font typeface="Times New Roman Bold"/>
      <p:regular r:id="rId25"/>
    </p:embeddedFont>
    <p:embeddedFont>
      <p:font typeface="Times New Roman Medium"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28695" y="5904825"/>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15736501" y="131728"/>
            <a:ext cx="2406102" cy="2281324"/>
          </a:xfrm>
          <a:custGeom>
            <a:avLst/>
            <a:gdLst/>
            <a:ahLst/>
            <a:cxnLst/>
            <a:rect l="l" t="t" r="r" b="b"/>
            <a:pathLst>
              <a:path w="2406102" h="2281324">
                <a:moveTo>
                  <a:pt x="0" y="0"/>
                </a:moveTo>
                <a:lnTo>
                  <a:pt x="2406102" y="0"/>
                </a:lnTo>
                <a:lnTo>
                  <a:pt x="2406102" y="2281324"/>
                </a:lnTo>
                <a:lnTo>
                  <a:pt x="0" y="2281324"/>
                </a:lnTo>
                <a:lnTo>
                  <a:pt x="0" y="0"/>
                </a:lnTo>
                <a:close/>
              </a:path>
            </a:pathLst>
          </a:custGeom>
          <a:blipFill>
            <a:blip r:embed="rId2"/>
            <a:stretch>
              <a:fillRect/>
            </a:stretch>
          </a:blipFill>
        </p:spPr>
      </p:sp>
      <p:sp>
        <p:nvSpPr>
          <p:cNvPr id="4" name="Freeform 4"/>
          <p:cNvSpPr/>
          <p:nvPr/>
        </p:nvSpPr>
        <p:spPr>
          <a:xfrm>
            <a:off x="152111" y="131728"/>
            <a:ext cx="2292331" cy="2281324"/>
          </a:xfrm>
          <a:custGeom>
            <a:avLst/>
            <a:gdLst/>
            <a:ahLst/>
            <a:cxnLst/>
            <a:rect l="l" t="t" r="r" b="b"/>
            <a:pathLst>
              <a:path w="2292331" h="2281324">
                <a:moveTo>
                  <a:pt x="0" y="0"/>
                </a:moveTo>
                <a:lnTo>
                  <a:pt x="2292330" y="0"/>
                </a:lnTo>
                <a:lnTo>
                  <a:pt x="2292330" y="2281324"/>
                </a:lnTo>
                <a:lnTo>
                  <a:pt x="0" y="2281324"/>
                </a:lnTo>
                <a:lnTo>
                  <a:pt x="0" y="0"/>
                </a:lnTo>
                <a:close/>
              </a:path>
            </a:pathLst>
          </a:custGeom>
          <a:blipFill>
            <a:blip r:embed="rId3"/>
            <a:stretch>
              <a:fillRect l="-27220" t="-12034" r="-30823" b="-7162"/>
            </a:stretch>
          </a:blipFill>
        </p:spPr>
      </p:sp>
      <p:sp>
        <p:nvSpPr>
          <p:cNvPr id="5" name="TextBox 5"/>
          <p:cNvSpPr txBox="1"/>
          <p:nvPr/>
        </p:nvSpPr>
        <p:spPr>
          <a:xfrm>
            <a:off x="850963" y="3433310"/>
            <a:ext cx="16408332" cy="2260234"/>
          </a:xfrm>
          <a:prstGeom prst="rect">
            <a:avLst/>
          </a:prstGeom>
        </p:spPr>
        <p:txBody>
          <a:bodyPr lIns="0" tIns="0" rIns="0" bIns="0" rtlCol="0" anchor="t">
            <a:spAutoFit/>
          </a:bodyPr>
          <a:lstStyle/>
          <a:p>
            <a:pPr algn="ctr">
              <a:lnSpc>
                <a:spcPts val="6048"/>
              </a:lnSpc>
            </a:pPr>
            <a:r>
              <a:rPr lang="en-US" sz="4800" b="1" spc="24" dirty="0">
                <a:solidFill>
                  <a:srgbClr val="2B2C30"/>
                </a:solidFill>
                <a:latin typeface="Times New Roman Bold"/>
                <a:ea typeface="Times New Roman Bold"/>
                <a:cs typeface="Times New Roman Bold"/>
                <a:sym typeface="Times New Roman Bold"/>
              </a:rPr>
              <a:t>TEXT DETECTION AND EXTRACTION WITH TEXT TRANSLATION AND TEXT-TO-SPEECH USING DEEP LEARNING TECHNIQUES</a:t>
            </a:r>
          </a:p>
        </p:txBody>
      </p:sp>
      <p:grpSp>
        <p:nvGrpSpPr>
          <p:cNvPr id="6" name="Group 6"/>
          <p:cNvGrpSpPr/>
          <p:nvPr/>
        </p:nvGrpSpPr>
        <p:grpSpPr>
          <a:xfrm>
            <a:off x="9424912" y="6240785"/>
            <a:ext cx="6619639" cy="3017515"/>
            <a:chOff x="0" y="0"/>
            <a:chExt cx="8826185" cy="4023353"/>
          </a:xfrm>
        </p:grpSpPr>
        <p:sp>
          <p:nvSpPr>
            <p:cNvPr id="7" name="TextBox 7"/>
            <p:cNvSpPr txBox="1"/>
            <p:nvPr/>
          </p:nvSpPr>
          <p:spPr>
            <a:xfrm>
              <a:off x="2130267" y="-257175"/>
              <a:ext cx="4565651" cy="856616"/>
            </a:xfrm>
            <a:prstGeom prst="rect">
              <a:avLst/>
            </a:prstGeom>
          </p:spPr>
          <p:txBody>
            <a:bodyPr lIns="0" tIns="0" rIns="0" bIns="0" rtlCol="0" anchor="t">
              <a:spAutoFit/>
            </a:bodyPr>
            <a:lstStyle/>
            <a:p>
              <a:pPr algn="l">
                <a:lnSpc>
                  <a:spcPts val="5609"/>
                </a:lnSpc>
              </a:pPr>
              <a:r>
                <a:rPr lang="en-US" sz="2999" b="1">
                  <a:solidFill>
                    <a:srgbClr val="2B2C30"/>
                  </a:solidFill>
                  <a:latin typeface="Times New Roman Bold"/>
                  <a:ea typeface="Times New Roman Bold"/>
                  <a:cs typeface="Times New Roman Bold"/>
                  <a:sym typeface="Times New Roman Bold"/>
                </a:rPr>
                <a:t>PRESENTED BY,</a:t>
              </a:r>
            </a:p>
          </p:txBody>
        </p:sp>
        <p:sp>
          <p:nvSpPr>
            <p:cNvPr id="8" name="TextBox 8"/>
            <p:cNvSpPr txBox="1"/>
            <p:nvPr/>
          </p:nvSpPr>
          <p:spPr>
            <a:xfrm>
              <a:off x="0" y="794378"/>
              <a:ext cx="8826185" cy="3228975"/>
            </a:xfrm>
            <a:prstGeom prst="rect">
              <a:avLst/>
            </a:prstGeom>
          </p:spPr>
          <p:txBody>
            <a:bodyPr lIns="0" tIns="0" rIns="0" bIns="0" rtlCol="0" anchor="t">
              <a:spAutoFit/>
            </a:bodyPr>
            <a:lstStyle/>
            <a:p>
              <a:pPr algn="l">
                <a:lnSpc>
                  <a:spcPts val="4800"/>
                </a:lnSpc>
              </a:pPr>
              <a:r>
                <a:rPr lang="en-US" sz="3000">
                  <a:solidFill>
                    <a:srgbClr val="2B2C30"/>
                  </a:solidFill>
                  <a:latin typeface="Times New Roman"/>
                  <a:ea typeface="Times New Roman"/>
                  <a:cs typeface="Times New Roman"/>
                  <a:sym typeface="Times New Roman"/>
                </a:rPr>
                <a:t>AATHIRAJU.M – 811721243001</a:t>
              </a:r>
            </a:p>
            <a:p>
              <a:pPr algn="l">
                <a:lnSpc>
                  <a:spcPts val="4800"/>
                </a:lnSpc>
              </a:pPr>
              <a:r>
                <a:rPr lang="en-US" sz="3000">
                  <a:solidFill>
                    <a:srgbClr val="2B2C30"/>
                  </a:solidFill>
                  <a:latin typeface="Times New Roman"/>
                  <a:ea typeface="Times New Roman"/>
                  <a:cs typeface="Times New Roman"/>
                  <a:sym typeface="Times New Roman"/>
                </a:rPr>
                <a:t>GOWRI SHANKAR.S – 811721243017</a:t>
              </a:r>
            </a:p>
            <a:p>
              <a:pPr algn="l">
                <a:lnSpc>
                  <a:spcPts val="4800"/>
                </a:lnSpc>
              </a:pPr>
              <a:r>
                <a:rPr lang="en-US" sz="3000">
                  <a:solidFill>
                    <a:srgbClr val="2B2C30"/>
                  </a:solidFill>
                  <a:latin typeface="Times New Roman"/>
                  <a:ea typeface="Times New Roman"/>
                  <a:cs typeface="Times New Roman"/>
                  <a:sym typeface="Times New Roman"/>
                </a:rPr>
                <a:t>KIRUSHIGAN.R – 811721243025</a:t>
              </a:r>
            </a:p>
            <a:p>
              <a:pPr algn="l">
                <a:lnSpc>
                  <a:spcPts val="4800"/>
                </a:lnSpc>
              </a:pPr>
              <a:r>
                <a:rPr lang="en-US" sz="3000">
                  <a:solidFill>
                    <a:srgbClr val="2B2C30"/>
                  </a:solidFill>
                  <a:latin typeface="Times New Roman"/>
                  <a:ea typeface="Times New Roman"/>
                  <a:cs typeface="Times New Roman"/>
                  <a:sym typeface="Times New Roman"/>
                </a:rPr>
                <a:t>RAJADURAI.M - 811721243303</a:t>
              </a:r>
            </a:p>
          </p:txBody>
        </p:sp>
      </p:grpSp>
      <p:grpSp>
        <p:nvGrpSpPr>
          <p:cNvPr id="9" name="Group 9"/>
          <p:cNvGrpSpPr/>
          <p:nvPr/>
        </p:nvGrpSpPr>
        <p:grpSpPr>
          <a:xfrm>
            <a:off x="939831" y="6240785"/>
            <a:ext cx="7877189" cy="1153747"/>
            <a:chOff x="0" y="0"/>
            <a:chExt cx="10502918" cy="1538330"/>
          </a:xfrm>
        </p:grpSpPr>
        <p:sp>
          <p:nvSpPr>
            <p:cNvPr id="10" name="TextBox 10"/>
            <p:cNvSpPr txBox="1"/>
            <p:nvPr/>
          </p:nvSpPr>
          <p:spPr>
            <a:xfrm>
              <a:off x="7" y="-257175"/>
              <a:ext cx="10502912" cy="856616"/>
            </a:xfrm>
            <a:prstGeom prst="rect">
              <a:avLst/>
            </a:prstGeom>
          </p:spPr>
          <p:txBody>
            <a:bodyPr lIns="0" tIns="0" rIns="0" bIns="0" rtlCol="0" anchor="t">
              <a:spAutoFit/>
            </a:bodyPr>
            <a:lstStyle/>
            <a:p>
              <a:pPr algn="l">
                <a:lnSpc>
                  <a:spcPts val="5609"/>
                </a:lnSpc>
              </a:pPr>
              <a:r>
                <a:rPr lang="en-US" sz="2999" b="1">
                  <a:solidFill>
                    <a:srgbClr val="2B2C30"/>
                  </a:solidFill>
                  <a:latin typeface="Times New Roman Bold"/>
                  <a:ea typeface="Times New Roman Bold"/>
                  <a:cs typeface="Times New Roman Bold"/>
                  <a:sym typeface="Times New Roman Bold"/>
                </a:rPr>
                <a:t>Guided By:</a:t>
              </a:r>
            </a:p>
          </p:txBody>
        </p:sp>
        <p:sp>
          <p:nvSpPr>
            <p:cNvPr id="11" name="TextBox 11"/>
            <p:cNvSpPr txBox="1"/>
            <p:nvPr/>
          </p:nvSpPr>
          <p:spPr>
            <a:xfrm>
              <a:off x="0" y="681714"/>
              <a:ext cx="10502912" cy="856616"/>
            </a:xfrm>
            <a:prstGeom prst="rect">
              <a:avLst/>
            </a:prstGeom>
          </p:spPr>
          <p:txBody>
            <a:bodyPr lIns="0" tIns="0" rIns="0" bIns="0" rtlCol="0" anchor="t">
              <a:spAutoFit/>
            </a:bodyPr>
            <a:lstStyle/>
            <a:p>
              <a:pPr algn="l">
                <a:lnSpc>
                  <a:spcPts val="5609"/>
                </a:lnSpc>
              </a:pPr>
              <a:r>
                <a:rPr lang="en-US" sz="2999">
                  <a:solidFill>
                    <a:srgbClr val="2B2C30"/>
                  </a:solidFill>
                  <a:latin typeface="Times New Roman"/>
                  <a:ea typeface="Times New Roman"/>
                  <a:cs typeface="Times New Roman"/>
                  <a:sym typeface="Times New Roman"/>
                </a:rPr>
                <a:t>Mrs. GEETHA.S ., M.E,AP/AI</a:t>
              </a:r>
            </a:p>
          </p:txBody>
        </p:sp>
      </p:grpSp>
      <p:grpSp>
        <p:nvGrpSpPr>
          <p:cNvPr id="12" name="Group 12"/>
          <p:cNvGrpSpPr/>
          <p:nvPr/>
        </p:nvGrpSpPr>
        <p:grpSpPr>
          <a:xfrm>
            <a:off x="2474609" y="654504"/>
            <a:ext cx="13161040" cy="1093527"/>
            <a:chOff x="0" y="-104775"/>
            <a:chExt cx="17548053" cy="1458036"/>
          </a:xfrm>
        </p:grpSpPr>
        <p:sp>
          <p:nvSpPr>
            <p:cNvPr id="13" name="TextBox 13"/>
            <p:cNvSpPr txBox="1"/>
            <p:nvPr/>
          </p:nvSpPr>
          <p:spPr>
            <a:xfrm>
              <a:off x="45673" y="-104775"/>
              <a:ext cx="17502380" cy="926719"/>
            </a:xfrm>
            <a:prstGeom prst="rect">
              <a:avLst/>
            </a:prstGeom>
          </p:spPr>
          <p:txBody>
            <a:bodyPr lIns="0" tIns="0" rIns="0" bIns="0" rtlCol="0" anchor="t">
              <a:spAutoFit/>
            </a:bodyPr>
            <a:lstStyle/>
            <a:p>
              <a:pPr algn="ctr">
                <a:lnSpc>
                  <a:spcPts val="5166"/>
                </a:lnSpc>
              </a:pPr>
              <a:r>
                <a:rPr lang="en-US" sz="4100" b="1" spc="20">
                  <a:solidFill>
                    <a:srgbClr val="FF0000"/>
                  </a:solidFill>
                  <a:latin typeface="Times New Roman Bold"/>
                  <a:ea typeface="Times New Roman Bold"/>
                  <a:cs typeface="Times New Roman Bold"/>
                  <a:sym typeface="Times New Roman Bold"/>
                </a:rPr>
                <a:t>K RAMAKRISHNAN COLLEGE OF TECHNOLOGY</a:t>
              </a:r>
            </a:p>
          </p:txBody>
        </p:sp>
        <p:sp>
          <p:nvSpPr>
            <p:cNvPr id="14" name="TextBox 14"/>
            <p:cNvSpPr txBox="1"/>
            <p:nvPr/>
          </p:nvSpPr>
          <p:spPr>
            <a:xfrm>
              <a:off x="0" y="745744"/>
              <a:ext cx="17502380" cy="607517"/>
            </a:xfrm>
            <a:prstGeom prst="rect">
              <a:avLst/>
            </a:prstGeom>
          </p:spPr>
          <p:txBody>
            <a:bodyPr lIns="0" tIns="0" rIns="0" bIns="0" rtlCol="0" anchor="t">
              <a:spAutoFit/>
            </a:bodyPr>
            <a:lstStyle/>
            <a:p>
              <a:pPr algn="ctr">
                <a:lnSpc>
                  <a:spcPts val="3780"/>
                </a:lnSpc>
              </a:pPr>
              <a:r>
                <a:rPr lang="en-US" sz="3000" spc="15" dirty="0">
                  <a:solidFill>
                    <a:srgbClr val="FF0000"/>
                  </a:solidFill>
                  <a:latin typeface="Times New Roman"/>
                  <a:ea typeface="Times New Roman"/>
                  <a:cs typeface="Times New Roman"/>
                  <a:sym typeface="Times New Roman"/>
                </a:rPr>
                <a:t>(</a:t>
              </a:r>
              <a:r>
                <a:rPr lang="en-US" sz="3000" spc="15">
                  <a:solidFill>
                    <a:srgbClr val="FF0000"/>
                  </a:solidFill>
                  <a:latin typeface="Times New Roman"/>
                  <a:ea typeface="Times New Roman"/>
                  <a:cs typeface="Times New Roman"/>
                  <a:sym typeface="Times New Roman"/>
                </a:rPr>
                <a:t>Autonomous)</a:t>
              </a:r>
              <a:endParaRPr lang="en-US" sz="3000" spc="15" dirty="0">
                <a:solidFill>
                  <a:srgbClr val="FF0000"/>
                </a:solidFill>
                <a:latin typeface="Times New Roman"/>
                <a:ea typeface="Times New Roman"/>
                <a:cs typeface="Times New Roman"/>
                <a:sym typeface="Times New Roman"/>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06871" y="838200"/>
            <a:ext cx="16230600" cy="949326"/>
          </a:xfrm>
          <a:prstGeom prst="rect">
            <a:avLst/>
          </a:prstGeom>
        </p:spPr>
        <p:txBody>
          <a:bodyPr lIns="0" tIns="0" rIns="0" bIns="0" rtlCol="0" anchor="t">
            <a:spAutoFit/>
          </a:bodyPr>
          <a:lstStyle/>
          <a:p>
            <a:pPr algn="ctr">
              <a:lnSpc>
                <a:spcPts val="6999"/>
              </a:lnSpc>
              <a:spcBef>
                <a:spcPct val="0"/>
              </a:spcBef>
            </a:pPr>
            <a:r>
              <a:rPr lang="en-US" sz="4999" b="1" spc="1134">
                <a:solidFill>
                  <a:srgbClr val="2B2C30"/>
                </a:solidFill>
                <a:latin typeface="Times New Roman Bold"/>
                <a:ea typeface="Times New Roman Bold"/>
                <a:cs typeface="Times New Roman Bold"/>
                <a:sym typeface="Times New Roman Bold"/>
              </a:rPr>
              <a:t>USER INTERFACE </a:t>
            </a:r>
          </a:p>
        </p:txBody>
      </p:sp>
      <p:sp>
        <p:nvSpPr>
          <p:cNvPr id="3" name="AutoShape 3"/>
          <p:cNvSpPr/>
          <p:nvPr/>
        </p:nvSpPr>
        <p:spPr>
          <a:xfrm flipV="1">
            <a:off x="1028711" y="1792288"/>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626085" y="2538223"/>
            <a:ext cx="15035830" cy="2222500"/>
          </a:xfrm>
          <a:prstGeom prst="rect">
            <a:avLst/>
          </a:prstGeom>
        </p:spPr>
        <p:txBody>
          <a:bodyPr lIns="0" tIns="0" rIns="0" bIns="0" rtlCol="0" anchor="t">
            <a:spAutoFit/>
          </a:bodyPr>
          <a:lstStyle/>
          <a:p>
            <a:pPr algn="l">
              <a:lnSpc>
                <a:spcPts val="3499"/>
              </a:lnSpc>
            </a:pPr>
            <a:r>
              <a:rPr lang="en-US" sz="2499" b="1">
                <a:solidFill>
                  <a:srgbClr val="2B2C30"/>
                </a:solidFill>
                <a:latin typeface="Times New Roman Bold"/>
                <a:ea typeface="Times New Roman Bold"/>
                <a:cs typeface="Times New Roman Bold"/>
                <a:sym typeface="Times New Roman Bold"/>
              </a:rPr>
              <a:t>Purpose  -</a:t>
            </a:r>
            <a:r>
              <a:rPr lang="en-US" sz="2499">
                <a:solidFill>
                  <a:srgbClr val="2B2C30"/>
                </a:solidFill>
                <a:latin typeface="Times New Roman"/>
                <a:ea typeface="Times New Roman"/>
                <a:cs typeface="Times New Roman"/>
                <a:sym typeface="Times New Roman"/>
              </a:rPr>
              <a:t> The purpose of a User Interface (UI) is to provide an intuitive and interactive platform for users to efficiently interact with software or systems.</a:t>
            </a:r>
          </a:p>
          <a:p>
            <a:pPr algn="l">
              <a:lnSpc>
                <a:spcPts val="3499"/>
              </a:lnSpc>
            </a:pPr>
            <a:endParaRPr lang="en-US" sz="2499">
              <a:solidFill>
                <a:srgbClr val="2B2C30"/>
              </a:solidFill>
              <a:latin typeface="Times New Roman"/>
              <a:ea typeface="Times New Roman"/>
              <a:cs typeface="Times New Roman"/>
              <a:sym typeface="Times New Roman"/>
            </a:endParaRPr>
          </a:p>
          <a:p>
            <a:pPr algn="l">
              <a:lnSpc>
                <a:spcPts val="3499"/>
              </a:lnSpc>
            </a:pPr>
            <a:endParaRPr lang="en-US" sz="2499">
              <a:solidFill>
                <a:srgbClr val="2B2C30"/>
              </a:solidFill>
              <a:latin typeface="Times New Roman"/>
              <a:ea typeface="Times New Roman"/>
              <a:cs typeface="Times New Roman"/>
              <a:sym typeface="Times New Roman"/>
            </a:endParaRPr>
          </a:p>
          <a:p>
            <a:pPr algn="l">
              <a:lnSpc>
                <a:spcPts val="3499"/>
              </a:lnSpc>
              <a:spcBef>
                <a:spcPct val="0"/>
              </a:spcBef>
            </a:pPr>
            <a:endParaRPr lang="en-US" sz="2499">
              <a:solidFill>
                <a:srgbClr val="2B2C30"/>
              </a:solidFill>
              <a:latin typeface="Times New Roman"/>
              <a:ea typeface="Times New Roman"/>
              <a:cs typeface="Times New Roman"/>
              <a:sym typeface="Times New Roman"/>
            </a:endParaRPr>
          </a:p>
        </p:txBody>
      </p:sp>
      <p:sp>
        <p:nvSpPr>
          <p:cNvPr id="5" name="TextBox 5"/>
          <p:cNvSpPr txBox="1"/>
          <p:nvPr/>
        </p:nvSpPr>
        <p:spPr>
          <a:xfrm>
            <a:off x="1626085" y="3618101"/>
            <a:ext cx="15035830" cy="2660650"/>
          </a:xfrm>
          <a:prstGeom prst="rect">
            <a:avLst/>
          </a:prstGeom>
        </p:spPr>
        <p:txBody>
          <a:bodyPr lIns="0" tIns="0" rIns="0" bIns="0" rtlCol="0" anchor="t">
            <a:spAutoFit/>
          </a:bodyPr>
          <a:lstStyle/>
          <a:p>
            <a:pPr algn="l">
              <a:lnSpc>
                <a:spcPts val="3499"/>
              </a:lnSpc>
            </a:pPr>
            <a:r>
              <a:rPr lang="en-US" sz="2499" b="1">
                <a:solidFill>
                  <a:srgbClr val="2B2C30"/>
                </a:solidFill>
                <a:latin typeface="Times New Roman Bold"/>
                <a:ea typeface="Times New Roman Bold"/>
                <a:cs typeface="Times New Roman Bold"/>
                <a:sym typeface="Times New Roman Bold"/>
              </a:rPr>
              <a:t>Features </a:t>
            </a:r>
          </a:p>
          <a:p>
            <a:pPr marL="539749" lvl="1" indent="-269875" algn="l">
              <a:lnSpc>
                <a:spcPts val="3499"/>
              </a:lnSpc>
              <a:buFont typeface="Arial"/>
              <a:buChar char="•"/>
            </a:pPr>
            <a:r>
              <a:rPr lang="en-US" sz="2499">
                <a:solidFill>
                  <a:srgbClr val="2B2C30"/>
                </a:solidFill>
                <a:latin typeface="Times New Roman"/>
                <a:ea typeface="Times New Roman"/>
                <a:cs typeface="Times New Roman"/>
                <a:sym typeface="Times New Roman"/>
              </a:rPr>
              <a:t>Intuitive Design - Ensures easy navigation for users.</a:t>
            </a:r>
          </a:p>
          <a:p>
            <a:pPr marL="539749" lvl="1" indent="-269875" algn="l">
              <a:lnSpc>
                <a:spcPts val="3499"/>
              </a:lnSpc>
              <a:buFont typeface="Arial"/>
              <a:buChar char="•"/>
            </a:pPr>
            <a:r>
              <a:rPr lang="en-US" sz="2499">
                <a:solidFill>
                  <a:srgbClr val="2B2C30"/>
                </a:solidFill>
                <a:latin typeface="Times New Roman"/>
                <a:ea typeface="Times New Roman"/>
                <a:cs typeface="Times New Roman"/>
                <a:sym typeface="Times New Roman"/>
              </a:rPr>
              <a:t>Responsive Layout - Adapts to different screen sizes.</a:t>
            </a:r>
          </a:p>
          <a:p>
            <a:pPr marL="539749" lvl="1" indent="-269875" algn="l">
              <a:lnSpc>
                <a:spcPts val="3499"/>
              </a:lnSpc>
              <a:buFont typeface="Arial"/>
              <a:buChar char="•"/>
            </a:pPr>
            <a:r>
              <a:rPr lang="en-US" sz="2499">
                <a:solidFill>
                  <a:srgbClr val="2B2C30"/>
                </a:solidFill>
                <a:latin typeface="Times New Roman"/>
                <a:ea typeface="Times New Roman"/>
                <a:cs typeface="Times New Roman"/>
                <a:sym typeface="Times New Roman"/>
              </a:rPr>
              <a:t>Accessibility Features - Supports users with disabilities.</a:t>
            </a:r>
          </a:p>
          <a:p>
            <a:pPr marL="539749" lvl="1" indent="-269875" algn="l">
              <a:lnSpc>
                <a:spcPts val="3499"/>
              </a:lnSpc>
              <a:spcBef>
                <a:spcPct val="0"/>
              </a:spcBef>
              <a:buFont typeface="Arial"/>
              <a:buChar char="•"/>
            </a:pPr>
            <a:r>
              <a:rPr lang="en-US" sz="2499">
                <a:solidFill>
                  <a:srgbClr val="2B2C30"/>
                </a:solidFill>
                <a:latin typeface="Times New Roman"/>
                <a:ea typeface="Times New Roman"/>
                <a:cs typeface="Times New Roman"/>
                <a:sym typeface="Times New Roman"/>
              </a:rPr>
              <a:t>Interactive Elements - Enhances user engagement and interaction</a:t>
            </a:r>
          </a:p>
          <a:p>
            <a:pPr algn="l">
              <a:lnSpc>
                <a:spcPts val="3499"/>
              </a:lnSpc>
              <a:spcBef>
                <a:spcPct val="0"/>
              </a:spcBef>
            </a:pPr>
            <a:endParaRPr lang="en-US" sz="2499">
              <a:solidFill>
                <a:srgbClr val="2B2C30"/>
              </a:solidFill>
              <a:latin typeface="Times New Roman"/>
              <a:ea typeface="Times New Roman"/>
              <a:cs typeface="Times New Roman"/>
              <a:sym typeface="Times New Roman"/>
            </a:endParaRPr>
          </a:p>
        </p:txBody>
      </p:sp>
      <p:sp>
        <p:nvSpPr>
          <p:cNvPr id="6" name="TextBox 6"/>
          <p:cNvSpPr txBox="1"/>
          <p:nvPr/>
        </p:nvSpPr>
        <p:spPr>
          <a:xfrm>
            <a:off x="1626085" y="6307327"/>
            <a:ext cx="15035830" cy="1346200"/>
          </a:xfrm>
          <a:prstGeom prst="rect">
            <a:avLst/>
          </a:prstGeom>
        </p:spPr>
        <p:txBody>
          <a:bodyPr lIns="0" tIns="0" rIns="0" bIns="0" rtlCol="0" anchor="t">
            <a:spAutoFit/>
          </a:bodyPr>
          <a:lstStyle/>
          <a:p>
            <a:pPr algn="l">
              <a:lnSpc>
                <a:spcPts val="3499"/>
              </a:lnSpc>
            </a:pPr>
            <a:r>
              <a:rPr lang="en-US" sz="2499">
                <a:solidFill>
                  <a:srgbClr val="2B2C30"/>
                </a:solidFill>
                <a:latin typeface="Times New Roman"/>
                <a:ea typeface="Times New Roman"/>
                <a:cs typeface="Times New Roman"/>
                <a:sym typeface="Times New Roman"/>
              </a:rPr>
              <a:t>     The purpose of the User Interface (UI) is to provide an intuitive, interactive platform for users to interact with software or systems, enhancing usability, accessibility, and overall user experience.</a:t>
            </a:r>
          </a:p>
          <a:p>
            <a:pPr algn="l">
              <a:lnSpc>
                <a:spcPts val="3499"/>
              </a:lnSpc>
              <a:spcBef>
                <a:spcPct val="0"/>
              </a:spcBef>
            </a:pPr>
            <a:endParaRPr lang="en-US" sz="2499">
              <a:solidFill>
                <a:srgbClr val="2B2C30"/>
              </a:solidFill>
              <a:latin typeface="Times New Roman"/>
              <a:ea typeface="Times New Roman"/>
              <a:cs typeface="Times New Roman"/>
              <a:sym typeface="Times New Roman"/>
            </a:endParaRPr>
          </a:p>
        </p:txBody>
      </p:sp>
      <p:sp>
        <p:nvSpPr>
          <p:cNvPr id="7" name="TextBox 7"/>
          <p:cNvSpPr txBox="1"/>
          <p:nvPr/>
        </p:nvSpPr>
        <p:spPr>
          <a:xfrm>
            <a:off x="17259300" y="9286875"/>
            <a:ext cx="720754" cy="399918"/>
          </a:xfrm>
          <a:prstGeom prst="rect">
            <a:avLst/>
          </a:prstGeom>
        </p:spPr>
        <p:txBody>
          <a:bodyPr lIns="0" tIns="0" rIns="0" bIns="0" rtlCol="0" anchor="t">
            <a:spAutoFit/>
          </a:bodyPr>
          <a:lstStyle/>
          <a:p>
            <a:pPr algn="l">
              <a:lnSpc>
                <a:spcPts val="3081"/>
              </a:lnSpc>
            </a:pPr>
            <a:r>
              <a:rPr lang="en-US" sz="3386" spc="16" dirty="0">
                <a:solidFill>
                  <a:srgbClr val="2B2C30"/>
                </a:solidFill>
                <a:latin typeface="Times New Roman"/>
                <a:ea typeface="Times New Roman"/>
                <a:cs typeface="Times New Roman"/>
                <a:sym typeface="Times New Roman"/>
              </a:rPr>
              <a:t>10</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28711" y="1792288"/>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3495715" y="3279348"/>
            <a:ext cx="11296570" cy="5686548"/>
          </a:xfrm>
          <a:custGeom>
            <a:avLst/>
            <a:gdLst/>
            <a:ahLst/>
            <a:cxnLst/>
            <a:rect l="l" t="t" r="r" b="b"/>
            <a:pathLst>
              <a:path w="11296570" h="5686548">
                <a:moveTo>
                  <a:pt x="0" y="0"/>
                </a:moveTo>
                <a:lnTo>
                  <a:pt x="11296570" y="0"/>
                </a:lnTo>
                <a:lnTo>
                  <a:pt x="11296570" y="5686549"/>
                </a:lnTo>
                <a:lnTo>
                  <a:pt x="0" y="5686549"/>
                </a:lnTo>
                <a:lnTo>
                  <a:pt x="0" y="0"/>
                </a:lnTo>
                <a:close/>
              </a:path>
            </a:pathLst>
          </a:custGeom>
          <a:blipFill>
            <a:blip r:embed="rId2"/>
            <a:stretch>
              <a:fillRect/>
            </a:stretch>
          </a:blipFill>
        </p:spPr>
      </p:sp>
      <p:sp>
        <p:nvSpPr>
          <p:cNvPr id="4" name="TextBox 4"/>
          <p:cNvSpPr txBox="1"/>
          <p:nvPr/>
        </p:nvSpPr>
        <p:spPr>
          <a:xfrm>
            <a:off x="1006871" y="838200"/>
            <a:ext cx="16230600" cy="949326"/>
          </a:xfrm>
          <a:prstGeom prst="rect">
            <a:avLst/>
          </a:prstGeom>
        </p:spPr>
        <p:txBody>
          <a:bodyPr lIns="0" tIns="0" rIns="0" bIns="0" rtlCol="0" anchor="t">
            <a:spAutoFit/>
          </a:bodyPr>
          <a:lstStyle/>
          <a:p>
            <a:pPr algn="ctr">
              <a:lnSpc>
                <a:spcPts val="6999"/>
              </a:lnSpc>
              <a:spcBef>
                <a:spcPct val="0"/>
              </a:spcBef>
            </a:pPr>
            <a:r>
              <a:rPr lang="en-US" sz="4999" b="1" spc="1134">
                <a:solidFill>
                  <a:srgbClr val="2B2C30"/>
                </a:solidFill>
                <a:latin typeface="Times New Roman Bold"/>
                <a:ea typeface="Times New Roman Bold"/>
                <a:cs typeface="Times New Roman Bold"/>
                <a:sym typeface="Times New Roman Bold"/>
              </a:rPr>
              <a:t>USER INTERFACE </a:t>
            </a:r>
          </a:p>
        </p:txBody>
      </p:sp>
      <p:sp>
        <p:nvSpPr>
          <p:cNvPr id="5" name="TextBox 5"/>
          <p:cNvSpPr txBox="1"/>
          <p:nvPr/>
        </p:nvSpPr>
        <p:spPr>
          <a:xfrm>
            <a:off x="1626085" y="2500123"/>
            <a:ext cx="15035830" cy="663576"/>
          </a:xfrm>
          <a:prstGeom prst="rect">
            <a:avLst/>
          </a:prstGeom>
        </p:spPr>
        <p:txBody>
          <a:bodyPr lIns="0" tIns="0" rIns="0" bIns="0" rtlCol="0" anchor="t">
            <a:spAutoFit/>
          </a:bodyPr>
          <a:lstStyle/>
          <a:p>
            <a:pPr algn="l">
              <a:lnSpc>
                <a:spcPts val="4899"/>
              </a:lnSpc>
              <a:spcBef>
                <a:spcPct val="0"/>
              </a:spcBef>
            </a:pPr>
            <a:r>
              <a:rPr lang="en-US" sz="3499" b="1">
                <a:solidFill>
                  <a:srgbClr val="2B2C30"/>
                </a:solidFill>
                <a:latin typeface="Times New Roman Bold"/>
                <a:ea typeface="Times New Roman Bold"/>
                <a:cs typeface="Times New Roman Bold"/>
                <a:sym typeface="Times New Roman Bold"/>
              </a:rPr>
              <a:t>SCREENSHOT</a:t>
            </a:r>
          </a:p>
        </p:txBody>
      </p:sp>
      <p:sp>
        <p:nvSpPr>
          <p:cNvPr id="6" name="TextBox 6"/>
          <p:cNvSpPr txBox="1"/>
          <p:nvPr/>
        </p:nvSpPr>
        <p:spPr>
          <a:xfrm>
            <a:off x="17259300" y="9286875"/>
            <a:ext cx="720754" cy="399918"/>
          </a:xfrm>
          <a:prstGeom prst="rect">
            <a:avLst/>
          </a:prstGeom>
        </p:spPr>
        <p:txBody>
          <a:bodyPr lIns="0" tIns="0" rIns="0" bIns="0" rtlCol="0" anchor="t">
            <a:spAutoFit/>
          </a:bodyPr>
          <a:lstStyle/>
          <a:p>
            <a:pPr algn="l">
              <a:lnSpc>
                <a:spcPts val="3081"/>
              </a:lnSpc>
            </a:pPr>
            <a:r>
              <a:rPr lang="en-US" sz="3386" spc="16" dirty="0">
                <a:solidFill>
                  <a:srgbClr val="2B2C30"/>
                </a:solidFill>
                <a:latin typeface="Times New Roman"/>
                <a:ea typeface="Times New Roman"/>
                <a:cs typeface="Times New Roman"/>
                <a:sym typeface="Times New Roman"/>
              </a:rPr>
              <a:t>11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06871" y="838200"/>
            <a:ext cx="16230600" cy="949326"/>
          </a:xfrm>
          <a:prstGeom prst="rect">
            <a:avLst/>
          </a:prstGeom>
        </p:spPr>
        <p:txBody>
          <a:bodyPr lIns="0" tIns="0" rIns="0" bIns="0" rtlCol="0" anchor="t">
            <a:spAutoFit/>
          </a:bodyPr>
          <a:lstStyle/>
          <a:p>
            <a:pPr algn="ctr">
              <a:lnSpc>
                <a:spcPts val="6999"/>
              </a:lnSpc>
              <a:spcBef>
                <a:spcPct val="0"/>
              </a:spcBef>
            </a:pPr>
            <a:r>
              <a:rPr lang="en-US" sz="4999" b="1" spc="1134">
                <a:solidFill>
                  <a:srgbClr val="2B2C30"/>
                </a:solidFill>
                <a:latin typeface="Times New Roman Bold"/>
                <a:ea typeface="Times New Roman Bold"/>
                <a:cs typeface="Times New Roman Bold"/>
                <a:sym typeface="Times New Roman Bold"/>
              </a:rPr>
              <a:t>DATA PREPROCESSING MODULE</a:t>
            </a:r>
          </a:p>
        </p:txBody>
      </p:sp>
      <p:sp>
        <p:nvSpPr>
          <p:cNvPr id="3" name="AutoShape 3"/>
          <p:cNvSpPr/>
          <p:nvPr/>
        </p:nvSpPr>
        <p:spPr>
          <a:xfrm flipV="1">
            <a:off x="1492149" y="1792288"/>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615171" y="2332070"/>
            <a:ext cx="15035830" cy="1784350"/>
          </a:xfrm>
          <a:prstGeom prst="rect">
            <a:avLst/>
          </a:prstGeom>
        </p:spPr>
        <p:txBody>
          <a:bodyPr lIns="0" tIns="0" rIns="0" bIns="0" rtlCol="0" anchor="t">
            <a:spAutoFit/>
          </a:bodyPr>
          <a:lstStyle/>
          <a:p>
            <a:pPr algn="l">
              <a:lnSpc>
                <a:spcPts val="3499"/>
              </a:lnSpc>
            </a:pPr>
            <a:r>
              <a:rPr lang="en-US" sz="2499">
                <a:solidFill>
                  <a:srgbClr val="2B2C30"/>
                </a:solidFill>
                <a:latin typeface="Times New Roman"/>
                <a:ea typeface="Times New Roman"/>
                <a:cs typeface="Times New Roman"/>
                <a:sym typeface="Times New Roman"/>
              </a:rPr>
              <a:t>Purpose - The purpose of the Data Preprocessing Module is to clean, transform, and prepare raw data for analysis or machine learning models.</a:t>
            </a:r>
          </a:p>
          <a:p>
            <a:pPr algn="l">
              <a:lnSpc>
                <a:spcPts val="3499"/>
              </a:lnSpc>
            </a:pPr>
            <a:endParaRPr lang="en-US" sz="2499">
              <a:solidFill>
                <a:srgbClr val="2B2C30"/>
              </a:solidFill>
              <a:latin typeface="Times New Roman"/>
              <a:ea typeface="Times New Roman"/>
              <a:cs typeface="Times New Roman"/>
              <a:sym typeface="Times New Roman"/>
            </a:endParaRPr>
          </a:p>
          <a:p>
            <a:pPr algn="l">
              <a:lnSpc>
                <a:spcPts val="3499"/>
              </a:lnSpc>
              <a:spcBef>
                <a:spcPct val="0"/>
              </a:spcBef>
            </a:pPr>
            <a:endParaRPr lang="en-US" sz="2499">
              <a:solidFill>
                <a:srgbClr val="2B2C30"/>
              </a:solidFill>
              <a:latin typeface="Times New Roman"/>
              <a:ea typeface="Times New Roman"/>
              <a:cs typeface="Times New Roman"/>
              <a:sym typeface="Times New Roman"/>
            </a:endParaRPr>
          </a:p>
        </p:txBody>
      </p:sp>
      <p:sp>
        <p:nvSpPr>
          <p:cNvPr id="5" name="TextBox 5"/>
          <p:cNvSpPr txBox="1"/>
          <p:nvPr/>
        </p:nvSpPr>
        <p:spPr>
          <a:xfrm>
            <a:off x="1615171" y="3670300"/>
            <a:ext cx="15035830" cy="2660650"/>
          </a:xfrm>
          <a:prstGeom prst="rect">
            <a:avLst/>
          </a:prstGeom>
        </p:spPr>
        <p:txBody>
          <a:bodyPr lIns="0" tIns="0" rIns="0" bIns="0" rtlCol="0" anchor="t">
            <a:spAutoFit/>
          </a:bodyPr>
          <a:lstStyle/>
          <a:p>
            <a:pPr algn="l">
              <a:lnSpc>
                <a:spcPts val="3499"/>
              </a:lnSpc>
            </a:pPr>
            <a:r>
              <a:rPr lang="en-US" sz="2499" b="1">
                <a:solidFill>
                  <a:srgbClr val="2B2C30"/>
                </a:solidFill>
                <a:latin typeface="Times New Roman Bold"/>
                <a:ea typeface="Times New Roman Bold"/>
                <a:cs typeface="Times New Roman Bold"/>
                <a:sym typeface="Times New Roman Bold"/>
              </a:rPr>
              <a:t>Features</a:t>
            </a:r>
            <a:r>
              <a:rPr lang="en-US" sz="2499">
                <a:solidFill>
                  <a:srgbClr val="2B2C30"/>
                </a:solidFill>
                <a:latin typeface="Times New Roman"/>
                <a:ea typeface="Times New Roman"/>
                <a:cs typeface="Times New Roman"/>
                <a:sym typeface="Times New Roman"/>
              </a:rPr>
              <a:t> </a:t>
            </a:r>
          </a:p>
          <a:p>
            <a:pPr marL="539749" lvl="1" indent="-269875" algn="l">
              <a:lnSpc>
                <a:spcPts val="3499"/>
              </a:lnSpc>
              <a:buFont typeface="Arial"/>
              <a:buChar char="•"/>
            </a:pPr>
            <a:r>
              <a:rPr lang="en-US" sz="2499">
                <a:solidFill>
                  <a:srgbClr val="2B2C30"/>
                </a:solidFill>
                <a:latin typeface="Times New Roman"/>
                <a:ea typeface="Times New Roman"/>
                <a:cs typeface="Times New Roman"/>
                <a:sym typeface="Times New Roman"/>
              </a:rPr>
              <a:t>Data Cleaning - Removes inconsistencies, duplicates, and errors.</a:t>
            </a:r>
          </a:p>
          <a:p>
            <a:pPr marL="539749" lvl="1" indent="-269875" algn="l">
              <a:lnSpc>
                <a:spcPts val="3499"/>
              </a:lnSpc>
              <a:buFont typeface="Arial"/>
              <a:buChar char="•"/>
            </a:pPr>
            <a:r>
              <a:rPr lang="en-US" sz="2499">
                <a:solidFill>
                  <a:srgbClr val="2B2C30"/>
                </a:solidFill>
                <a:latin typeface="Times New Roman"/>
                <a:ea typeface="Times New Roman"/>
                <a:cs typeface="Times New Roman"/>
                <a:sym typeface="Times New Roman"/>
              </a:rPr>
              <a:t>Feature Selection - Identifies and selects relevant features for analysis.</a:t>
            </a:r>
          </a:p>
          <a:p>
            <a:pPr marL="539749" lvl="1" indent="-269875" algn="l">
              <a:lnSpc>
                <a:spcPts val="3499"/>
              </a:lnSpc>
              <a:buFont typeface="Arial"/>
              <a:buChar char="•"/>
            </a:pPr>
            <a:r>
              <a:rPr lang="en-US" sz="2499">
                <a:solidFill>
                  <a:srgbClr val="2B2C30"/>
                </a:solidFill>
                <a:latin typeface="Times New Roman"/>
                <a:ea typeface="Times New Roman"/>
                <a:cs typeface="Times New Roman"/>
                <a:sym typeface="Times New Roman"/>
              </a:rPr>
              <a:t>Data Transformation - Normalizes, scales, and encodes data for modeling.</a:t>
            </a:r>
          </a:p>
          <a:p>
            <a:pPr marL="539749" lvl="1" indent="-269875" algn="l">
              <a:lnSpc>
                <a:spcPts val="3499"/>
              </a:lnSpc>
              <a:spcBef>
                <a:spcPct val="0"/>
              </a:spcBef>
              <a:buFont typeface="Arial"/>
              <a:buChar char="•"/>
            </a:pPr>
            <a:r>
              <a:rPr lang="en-US" sz="2499">
                <a:solidFill>
                  <a:srgbClr val="2B2C30"/>
                </a:solidFill>
                <a:latin typeface="Times New Roman"/>
                <a:ea typeface="Times New Roman"/>
                <a:cs typeface="Times New Roman"/>
                <a:sym typeface="Times New Roman"/>
              </a:rPr>
              <a:t>Missing Value Handling - Imputes or removes missing data points.</a:t>
            </a:r>
          </a:p>
          <a:p>
            <a:pPr algn="l">
              <a:lnSpc>
                <a:spcPts val="3499"/>
              </a:lnSpc>
              <a:spcBef>
                <a:spcPct val="0"/>
              </a:spcBef>
            </a:pPr>
            <a:endParaRPr lang="en-US" sz="2499">
              <a:solidFill>
                <a:srgbClr val="2B2C30"/>
              </a:solidFill>
              <a:latin typeface="Times New Roman"/>
              <a:ea typeface="Times New Roman"/>
              <a:cs typeface="Times New Roman"/>
              <a:sym typeface="Times New Roman"/>
            </a:endParaRPr>
          </a:p>
        </p:txBody>
      </p:sp>
      <p:sp>
        <p:nvSpPr>
          <p:cNvPr id="6" name="TextBox 6"/>
          <p:cNvSpPr txBox="1"/>
          <p:nvPr/>
        </p:nvSpPr>
        <p:spPr>
          <a:xfrm>
            <a:off x="1636999" y="6513480"/>
            <a:ext cx="15035830" cy="1346200"/>
          </a:xfrm>
          <a:prstGeom prst="rect">
            <a:avLst/>
          </a:prstGeom>
        </p:spPr>
        <p:txBody>
          <a:bodyPr lIns="0" tIns="0" rIns="0" bIns="0" rtlCol="0" anchor="t">
            <a:spAutoFit/>
          </a:bodyPr>
          <a:lstStyle/>
          <a:p>
            <a:pPr algn="l">
              <a:lnSpc>
                <a:spcPts val="3499"/>
              </a:lnSpc>
            </a:pPr>
            <a:r>
              <a:rPr lang="en-US" sz="2499">
                <a:solidFill>
                  <a:srgbClr val="2B2C30"/>
                </a:solidFill>
                <a:latin typeface="Times New Roman"/>
                <a:ea typeface="Times New Roman"/>
                <a:cs typeface="Times New Roman"/>
                <a:sym typeface="Times New Roman"/>
              </a:rPr>
              <a:t>The Data Preprocessing Module is responsible for cleaning, transforming, and organizing raw data into a structured format suitable for analysis or modeling.</a:t>
            </a:r>
          </a:p>
          <a:p>
            <a:pPr algn="l">
              <a:lnSpc>
                <a:spcPts val="3499"/>
              </a:lnSpc>
              <a:spcBef>
                <a:spcPct val="0"/>
              </a:spcBef>
            </a:pPr>
            <a:endParaRPr lang="en-US" sz="2499">
              <a:solidFill>
                <a:srgbClr val="2B2C30"/>
              </a:solidFill>
              <a:latin typeface="Times New Roman"/>
              <a:ea typeface="Times New Roman"/>
              <a:cs typeface="Times New Roman"/>
              <a:sym typeface="Times New Roman"/>
            </a:endParaRPr>
          </a:p>
        </p:txBody>
      </p:sp>
      <p:sp>
        <p:nvSpPr>
          <p:cNvPr id="7" name="TextBox 7"/>
          <p:cNvSpPr txBox="1"/>
          <p:nvPr/>
        </p:nvSpPr>
        <p:spPr>
          <a:xfrm>
            <a:off x="17259300" y="9286875"/>
            <a:ext cx="926909" cy="399918"/>
          </a:xfrm>
          <a:prstGeom prst="rect">
            <a:avLst/>
          </a:prstGeom>
        </p:spPr>
        <p:txBody>
          <a:bodyPr lIns="0" tIns="0" rIns="0" bIns="0" rtlCol="0" anchor="t">
            <a:spAutoFit/>
          </a:bodyPr>
          <a:lstStyle/>
          <a:p>
            <a:pPr algn="l">
              <a:lnSpc>
                <a:spcPts val="3081"/>
              </a:lnSpc>
            </a:pPr>
            <a:r>
              <a:rPr lang="en-US" sz="3386" spc="16" dirty="0">
                <a:solidFill>
                  <a:srgbClr val="2B2C30"/>
                </a:solidFill>
                <a:latin typeface="Times New Roman"/>
                <a:ea typeface="Times New Roman"/>
                <a:cs typeface="Times New Roman"/>
                <a:sym typeface="Times New Roman"/>
              </a:rPr>
              <a:t>12</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38200"/>
            <a:ext cx="16984230" cy="1835151"/>
          </a:xfrm>
          <a:prstGeom prst="rect">
            <a:avLst/>
          </a:prstGeom>
        </p:spPr>
        <p:txBody>
          <a:bodyPr lIns="0" tIns="0" rIns="0" bIns="0" rtlCol="0" anchor="t">
            <a:spAutoFit/>
          </a:bodyPr>
          <a:lstStyle/>
          <a:p>
            <a:pPr algn="ctr">
              <a:lnSpc>
                <a:spcPts val="6999"/>
              </a:lnSpc>
              <a:spcBef>
                <a:spcPct val="0"/>
              </a:spcBef>
            </a:pPr>
            <a:r>
              <a:rPr lang="en-US" sz="4999" b="1" spc="1134">
                <a:solidFill>
                  <a:srgbClr val="2B2C30"/>
                </a:solidFill>
                <a:latin typeface="Times New Roman Bold"/>
                <a:ea typeface="Times New Roman Bold"/>
                <a:cs typeface="Times New Roman Bold"/>
                <a:sym typeface="Times New Roman Bold"/>
              </a:rPr>
              <a:t>TEXT DETECTION AND EXTRACTION MODULE</a:t>
            </a:r>
          </a:p>
        </p:txBody>
      </p:sp>
      <p:sp>
        <p:nvSpPr>
          <p:cNvPr id="3" name="AutoShape 3"/>
          <p:cNvSpPr/>
          <p:nvPr/>
        </p:nvSpPr>
        <p:spPr>
          <a:xfrm flipV="1">
            <a:off x="1383684" y="2678113"/>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615171" y="3486722"/>
            <a:ext cx="15035830" cy="469900"/>
          </a:xfrm>
          <a:prstGeom prst="rect">
            <a:avLst/>
          </a:prstGeom>
        </p:spPr>
        <p:txBody>
          <a:bodyPr lIns="0" tIns="0" rIns="0" bIns="0" rtlCol="0" anchor="t">
            <a:spAutoFit/>
          </a:bodyPr>
          <a:lstStyle/>
          <a:p>
            <a:pPr algn="l">
              <a:lnSpc>
                <a:spcPts val="3499"/>
              </a:lnSpc>
              <a:spcBef>
                <a:spcPct val="0"/>
              </a:spcBef>
            </a:pPr>
            <a:r>
              <a:rPr lang="en-US" sz="2499" b="1">
                <a:solidFill>
                  <a:srgbClr val="2B2C30"/>
                </a:solidFill>
                <a:latin typeface="Times New Roman Bold"/>
                <a:ea typeface="Times New Roman Bold"/>
                <a:cs typeface="Times New Roman Bold"/>
                <a:sym typeface="Times New Roman Bold"/>
              </a:rPr>
              <a:t>Purpose  -</a:t>
            </a:r>
            <a:r>
              <a:rPr lang="en-US" sz="2499">
                <a:solidFill>
                  <a:srgbClr val="2B2C30"/>
                </a:solidFill>
                <a:latin typeface="Times New Roman"/>
                <a:ea typeface="Times New Roman"/>
                <a:cs typeface="Times New Roman"/>
                <a:sym typeface="Times New Roman"/>
              </a:rPr>
              <a:t> To detect text from the uploaded image or live image using EasyOCR</a:t>
            </a:r>
          </a:p>
        </p:txBody>
      </p:sp>
      <p:sp>
        <p:nvSpPr>
          <p:cNvPr id="5" name="TextBox 5"/>
          <p:cNvSpPr txBox="1"/>
          <p:nvPr/>
        </p:nvSpPr>
        <p:spPr>
          <a:xfrm>
            <a:off x="1625136" y="4148678"/>
            <a:ext cx="15035830" cy="2222500"/>
          </a:xfrm>
          <a:prstGeom prst="rect">
            <a:avLst/>
          </a:prstGeom>
        </p:spPr>
        <p:txBody>
          <a:bodyPr lIns="0" tIns="0" rIns="0" bIns="0" rtlCol="0" anchor="t">
            <a:spAutoFit/>
          </a:bodyPr>
          <a:lstStyle/>
          <a:p>
            <a:pPr algn="l">
              <a:lnSpc>
                <a:spcPts val="3499"/>
              </a:lnSpc>
            </a:pPr>
            <a:r>
              <a:rPr lang="en-US" sz="2499" b="1">
                <a:solidFill>
                  <a:srgbClr val="2B2C30"/>
                </a:solidFill>
                <a:latin typeface="Times New Roman Bold"/>
                <a:ea typeface="Times New Roman Bold"/>
                <a:cs typeface="Times New Roman Bold"/>
                <a:sym typeface="Times New Roman Bold"/>
              </a:rPr>
              <a:t>Features </a:t>
            </a:r>
          </a:p>
          <a:p>
            <a:pPr marL="539749" lvl="1" indent="-269875" algn="l">
              <a:lnSpc>
                <a:spcPts val="3499"/>
              </a:lnSpc>
              <a:buFont typeface="Arial"/>
              <a:buChar char="•"/>
            </a:pPr>
            <a:r>
              <a:rPr lang="en-US" sz="2499">
                <a:solidFill>
                  <a:srgbClr val="2B2C30"/>
                </a:solidFill>
                <a:latin typeface="Times New Roman"/>
                <a:ea typeface="Times New Roman"/>
                <a:cs typeface="Times New Roman"/>
                <a:sym typeface="Times New Roman"/>
              </a:rPr>
              <a:t>Accurate Text Recognition: Extracts text from images, scanned documents, and PDFs with precision.</a:t>
            </a:r>
          </a:p>
          <a:p>
            <a:pPr marL="539749" lvl="1" indent="-269875" algn="l">
              <a:lnSpc>
                <a:spcPts val="3499"/>
              </a:lnSpc>
              <a:buFont typeface="Arial"/>
              <a:buChar char="•"/>
            </a:pPr>
            <a:r>
              <a:rPr lang="en-US" sz="2499">
                <a:solidFill>
                  <a:srgbClr val="2B2C30"/>
                </a:solidFill>
                <a:latin typeface="Times New Roman"/>
                <a:ea typeface="Times New Roman"/>
                <a:cs typeface="Times New Roman"/>
                <a:sym typeface="Times New Roman"/>
              </a:rPr>
              <a:t>Multilingual Support: Detects and extracts text in multiple languages.</a:t>
            </a:r>
          </a:p>
          <a:p>
            <a:pPr marL="539749" lvl="1" indent="-269875" algn="l">
              <a:lnSpc>
                <a:spcPts val="3499"/>
              </a:lnSpc>
              <a:buFont typeface="Arial"/>
              <a:buChar char="•"/>
            </a:pPr>
            <a:r>
              <a:rPr lang="en-US" sz="2499">
                <a:solidFill>
                  <a:srgbClr val="2B2C30"/>
                </a:solidFill>
                <a:latin typeface="Times New Roman"/>
                <a:ea typeface="Times New Roman"/>
                <a:cs typeface="Times New Roman"/>
                <a:sym typeface="Times New Roman"/>
              </a:rPr>
              <a:t>Flexible Input Handling: Supports various formats like JPG, PNG, and PDF.</a:t>
            </a:r>
          </a:p>
          <a:p>
            <a:pPr marL="539749" lvl="1" indent="-269875" algn="l">
              <a:lnSpc>
                <a:spcPts val="3499"/>
              </a:lnSpc>
              <a:spcBef>
                <a:spcPct val="0"/>
              </a:spcBef>
              <a:buFont typeface="Arial"/>
              <a:buChar char="•"/>
            </a:pPr>
            <a:r>
              <a:rPr lang="en-US" sz="2499">
                <a:solidFill>
                  <a:srgbClr val="2B2C30"/>
                </a:solidFill>
                <a:latin typeface="Times New Roman"/>
                <a:ea typeface="Times New Roman"/>
                <a:cs typeface="Times New Roman"/>
                <a:sym typeface="Times New Roman"/>
              </a:rPr>
              <a:t>Post-Processing Capabilities: Enhances extracted text with spell correction and formatting.</a:t>
            </a:r>
          </a:p>
        </p:txBody>
      </p:sp>
      <p:sp>
        <p:nvSpPr>
          <p:cNvPr id="6" name="TextBox 6"/>
          <p:cNvSpPr txBox="1"/>
          <p:nvPr/>
        </p:nvSpPr>
        <p:spPr>
          <a:xfrm>
            <a:off x="1626085" y="6881025"/>
            <a:ext cx="15035830" cy="1346200"/>
          </a:xfrm>
          <a:prstGeom prst="rect">
            <a:avLst/>
          </a:prstGeom>
        </p:spPr>
        <p:txBody>
          <a:bodyPr lIns="0" tIns="0" rIns="0" bIns="0" rtlCol="0" anchor="t">
            <a:spAutoFit/>
          </a:bodyPr>
          <a:lstStyle/>
          <a:p>
            <a:pPr algn="l">
              <a:lnSpc>
                <a:spcPts val="3499"/>
              </a:lnSpc>
            </a:pPr>
            <a:r>
              <a:rPr lang="en-US" sz="2499">
                <a:solidFill>
                  <a:srgbClr val="2B2C30"/>
                </a:solidFill>
                <a:latin typeface="Times New Roman"/>
                <a:ea typeface="Times New Roman"/>
                <a:cs typeface="Times New Roman"/>
                <a:sym typeface="Times New Roman"/>
              </a:rPr>
              <a:t>        A Text Detection and Extraction Module identifies and extracts text from images or scanned documents using techniques like OCR, enabling data retrieval for analysis, processing, or storage efficiently.</a:t>
            </a:r>
          </a:p>
          <a:p>
            <a:pPr algn="l">
              <a:lnSpc>
                <a:spcPts val="3499"/>
              </a:lnSpc>
              <a:spcBef>
                <a:spcPct val="0"/>
              </a:spcBef>
            </a:pPr>
            <a:endParaRPr lang="en-US" sz="2499">
              <a:solidFill>
                <a:srgbClr val="2B2C30"/>
              </a:solidFill>
              <a:latin typeface="Times New Roman"/>
              <a:ea typeface="Times New Roman"/>
              <a:cs typeface="Times New Roman"/>
              <a:sym typeface="Times New Roman"/>
            </a:endParaRPr>
          </a:p>
        </p:txBody>
      </p:sp>
      <p:sp>
        <p:nvSpPr>
          <p:cNvPr id="7" name="TextBox 7"/>
          <p:cNvSpPr txBox="1"/>
          <p:nvPr/>
        </p:nvSpPr>
        <p:spPr>
          <a:xfrm>
            <a:off x="17237471" y="9286875"/>
            <a:ext cx="617676" cy="399918"/>
          </a:xfrm>
          <a:prstGeom prst="rect">
            <a:avLst/>
          </a:prstGeom>
        </p:spPr>
        <p:txBody>
          <a:bodyPr lIns="0" tIns="0" rIns="0" bIns="0" rtlCol="0" anchor="t">
            <a:spAutoFit/>
          </a:bodyPr>
          <a:lstStyle/>
          <a:p>
            <a:pPr algn="l">
              <a:lnSpc>
                <a:spcPts val="3081"/>
              </a:lnSpc>
            </a:pPr>
            <a:r>
              <a:rPr lang="en-US" sz="3386" spc="16" dirty="0">
                <a:solidFill>
                  <a:srgbClr val="2B2C30"/>
                </a:solidFill>
                <a:latin typeface="Times New Roman"/>
                <a:ea typeface="Times New Roman"/>
                <a:cs typeface="Times New Roman"/>
                <a:sym typeface="Times New Roman"/>
              </a:rPr>
              <a:t>13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838200"/>
            <a:ext cx="16984230" cy="1835151"/>
          </a:xfrm>
          <a:prstGeom prst="rect">
            <a:avLst/>
          </a:prstGeom>
        </p:spPr>
        <p:txBody>
          <a:bodyPr lIns="0" tIns="0" rIns="0" bIns="0" rtlCol="0" anchor="t">
            <a:spAutoFit/>
          </a:bodyPr>
          <a:lstStyle/>
          <a:p>
            <a:pPr algn="ctr">
              <a:lnSpc>
                <a:spcPts val="6999"/>
              </a:lnSpc>
              <a:spcBef>
                <a:spcPct val="0"/>
              </a:spcBef>
            </a:pPr>
            <a:r>
              <a:rPr lang="en-US" sz="4999" b="1" spc="1134">
                <a:solidFill>
                  <a:srgbClr val="2B2C30"/>
                </a:solidFill>
                <a:latin typeface="Times New Roman Bold"/>
                <a:ea typeface="Times New Roman Bold"/>
                <a:cs typeface="Times New Roman Bold"/>
                <a:sym typeface="Times New Roman Bold"/>
              </a:rPr>
              <a:t>TEXT DETECTION AND EXTRACTION MODULE</a:t>
            </a:r>
          </a:p>
        </p:txBody>
      </p:sp>
      <p:sp>
        <p:nvSpPr>
          <p:cNvPr id="3" name="AutoShape 3"/>
          <p:cNvSpPr/>
          <p:nvPr/>
        </p:nvSpPr>
        <p:spPr>
          <a:xfrm flipV="1">
            <a:off x="1383684" y="2678113"/>
            <a:ext cx="16230594" cy="38509"/>
          </a:xfrm>
          <a:prstGeom prst="line">
            <a:avLst/>
          </a:prstGeom>
          <a:ln w="9525" cap="flat">
            <a:solidFill>
              <a:srgbClr val="2B2C30"/>
            </a:solidFill>
            <a:prstDash val="solid"/>
            <a:headEnd type="none" w="sm" len="sm"/>
            <a:tailEnd type="none" w="sm" len="sm"/>
          </a:ln>
        </p:spPr>
      </p:sp>
      <p:sp>
        <p:nvSpPr>
          <p:cNvPr id="4" name="Freeform 4"/>
          <p:cNvSpPr/>
          <p:nvPr/>
        </p:nvSpPr>
        <p:spPr>
          <a:xfrm>
            <a:off x="7556525" y="3319545"/>
            <a:ext cx="7970443" cy="6360493"/>
          </a:xfrm>
          <a:custGeom>
            <a:avLst/>
            <a:gdLst/>
            <a:ahLst/>
            <a:cxnLst/>
            <a:rect l="l" t="t" r="r" b="b"/>
            <a:pathLst>
              <a:path w="7970443" h="6360493">
                <a:moveTo>
                  <a:pt x="0" y="0"/>
                </a:moveTo>
                <a:lnTo>
                  <a:pt x="7970443" y="0"/>
                </a:lnTo>
                <a:lnTo>
                  <a:pt x="7970443" y="6360492"/>
                </a:lnTo>
                <a:lnTo>
                  <a:pt x="0" y="6360492"/>
                </a:lnTo>
                <a:lnTo>
                  <a:pt x="0" y="0"/>
                </a:lnTo>
                <a:close/>
              </a:path>
            </a:pathLst>
          </a:custGeom>
          <a:blipFill>
            <a:blip r:embed="rId2"/>
            <a:stretch>
              <a:fillRect/>
            </a:stretch>
          </a:blipFill>
        </p:spPr>
      </p:sp>
      <p:grpSp>
        <p:nvGrpSpPr>
          <p:cNvPr id="5" name="Group 5"/>
          <p:cNvGrpSpPr/>
          <p:nvPr/>
        </p:nvGrpSpPr>
        <p:grpSpPr>
          <a:xfrm>
            <a:off x="1383684" y="4771192"/>
            <a:ext cx="2473142" cy="670325"/>
            <a:chOff x="0" y="0"/>
            <a:chExt cx="651363" cy="176547"/>
          </a:xfrm>
        </p:grpSpPr>
        <p:sp>
          <p:nvSpPr>
            <p:cNvPr id="6" name="Freeform 6"/>
            <p:cNvSpPr/>
            <p:nvPr/>
          </p:nvSpPr>
          <p:spPr>
            <a:xfrm>
              <a:off x="0" y="0"/>
              <a:ext cx="651363" cy="176547"/>
            </a:xfrm>
            <a:custGeom>
              <a:avLst/>
              <a:gdLst/>
              <a:ahLst/>
              <a:cxnLst/>
              <a:rect l="l" t="t" r="r" b="b"/>
              <a:pathLst>
                <a:path w="651363" h="176547">
                  <a:moveTo>
                    <a:pt x="0" y="0"/>
                  </a:moveTo>
                  <a:lnTo>
                    <a:pt x="651363" y="0"/>
                  </a:lnTo>
                  <a:lnTo>
                    <a:pt x="651363" y="176547"/>
                  </a:lnTo>
                  <a:lnTo>
                    <a:pt x="0" y="176547"/>
                  </a:lnTo>
                  <a:close/>
                </a:path>
              </a:pathLst>
            </a:custGeom>
            <a:solidFill>
              <a:srgbClr val="000000">
                <a:alpha val="0"/>
              </a:srgbClr>
            </a:solidFill>
            <a:ln w="85725" cap="sq">
              <a:solidFill>
                <a:srgbClr val="03F204"/>
              </a:solidFill>
              <a:prstDash val="solid"/>
              <a:miter/>
            </a:ln>
          </p:spPr>
        </p:sp>
        <p:sp>
          <p:nvSpPr>
            <p:cNvPr id="7" name="TextBox 7"/>
            <p:cNvSpPr txBox="1"/>
            <p:nvPr/>
          </p:nvSpPr>
          <p:spPr>
            <a:xfrm>
              <a:off x="0" y="-95250"/>
              <a:ext cx="651363" cy="271797"/>
            </a:xfrm>
            <a:prstGeom prst="rect">
              <a:avLst/>
            </a:prstGeom>
          </p:spPr>
          <p:txBody>
            <a:bodyPr lIns="50800" tIns="50800" rIns="50800" bIns="50800" rtlCol="0" anchor="ctr"/>
            <a:lstStyle/>
            <a:p>
              <a:pPr algn="ctr">
                <a:lnSpc>
                  <a:spcPts val="3499"/>
                </a:lnSpc>
              </a:pPr>
              <a:endParaRPr/>
            </a:p>
          </p:txBody>
        </p:sp>
      </p:grpSp>
      <p:sp>
        <p:nvSpPr>
          <p:cNvPr id="8" name="TextBox 8"/>
          <p:cNvSpPr txBox="1"/>
          <p:nvPr/>
        </p:nvSpPr>
        <p:spPr>
          <a:xfrm>
            <a:off x="1626085" y="2921082"/>
            <a:ext cx="15035830" cy="663576"/>
          </a:xfrm>
          <a:prstGeom prst="rect">
            <a:avLst/>
          </a:prstGeom>
        </p:spPr>
        <p:txBody>
          <a:bodyPr lIns="0" tIns="0" rIns="0" bIns="0" rtlCol="0" anchor="t">
            <a:spAutoFit/>
          </a:bodyPr>
          <a:lstStyle/>
          <a:p>
            <a:pPr algn="l">
              <a:lnSpc>
                <a:spcPts val="4899"/>
              </a:lnSpc>
              <a:spcBef>
                <a:spcPct val="0"/>
              </a:spcBef>
            </a:pPr>
            <a:r>
              <a:rPr lang="en-US" sz="3499" b="1">
                <a:solidFill>
                  <a:srgbClr val="2B2C30"/>
                </a:solidFill>
                <a:latin typeface="Times New Roman Bold"/>
                <a:ea typeface="Times New Roman Bold"/>
                <a:cs typeface="Times New Roman Bold"/>
                <a:sym typeface="Times New Roman Bold"/>
              </a:rPr>
              <a:t>WORKING</a:t>
            </a:r>
          </a:p>
        </p:txBody>
      </p:sp>
      <p:sp>
        <p:nvSpPr>
          <p:cNvPr id="9" name="TextBox 9"/>
          <p:cNvSpPr txBox="1"/>
          <p:nvPr/>
        </p:nvSpPr>
        <p:spPr>
          <a:xfrm>
            <a:off x="17237471" y="9286875"/>
            <a:ext cx="617676" cy="399918"/>
          </a:xfrm>
          <a:prstGeom prst="rect">
            <a:avLst/>
          </a:prstGeom>
        </p:spPr>
        <p:txBody>
          <a:bodyPr lIns="0" tIns="0" rIns="0" bIns="0" rtlCol="0" anchor="t">
            <a:spAutoFit/>
          </a:bodyPr>
          <a:lstStyle/>
          <a:p>
            <a:pPr algn="l">
              <a:lnSpc>
                <a:spcPts val="3081"/>
              </a:lnSpc>
            </a:pPr>
            <a:r>
              <a:rPr lang="en-US" sz="3386" spc="16" dirty="0">
                <a:solidFill>
                  <a:srgbClr val="2B2C30"/>
                </a:solidFill>
                <a:latin typeface="Times New Roman"/>
                <a:ea typeface="Times New Roman"/>
                <a:cs typeface="Times New Roman"/>
                <a:sym typeface="Times New Roman"/>
              </a:rPr>
              <a:t>14</a:t>
            </a:r>
          </a:p>
        </p:txBody>
      </p:sp>
      <p:sp>
        <p:nvSpPr>
          <p:cNvPr id="10" name="TextBox 10"/>
          <p:cNvSpPr txBox="1"/>
          <p:nvPr/>
        </p:nvSpPr>
        <p:spPr>
          <a:xfrm>
            <a:off x="1383684" y="3851357"/>
            <a:ext cx="5897203" cy="538835"/>
          </a:xfrm>
          <a:prstGeom prst="rect">
            <a:avLst/>
          </a:prstGeom>
        </p:spPr>
        <p:txBody>
          <a:bodyPr lIns="0" tIns="0" rIns="0" bIns="0" rtlCol="0" anchor="t">
            <a:spAutoFit/>
          </a:bodyPr>
          <a:lstStyle/>
          <a:p>
            <a:pPr algn="l">
              <a:lnSpc>
                <a:spcPts val="3900"/>
              </a:lnSpc>
              <a:spcBef>
                <a:spcPct val="0"/>
              </a:spcBef>
            </a:pPr>
            <a:r>
              <a:rPr lang="en-US" sz="2786" spc="13">
                <a:solidFill>
                  <a:srgbClr val="03F204"/>
                </a:solidFill>
                <a:latin typeface="Times New Roman"/>
                <a:ea typeface="Times New Roman"/>
                <a:cs typeface="Times New Roman"/>
                <a:sym typeface="Times New Roman"/>
              </a:rPr>
              <a:t>Green text above</a:t>
            </a:r>
            <a:r>
              <a:rPr lang="en-US" sz="2786" spc="13">
                <a:solidFill>
                  <a:srgbClr val="2B2C30"/>
                </a:solidFill>
                <a:latin typeface="Times New Roman"/>
                <a:ea typeface="Times New Roman"/>
                <a:cs typeface="Times New Roman"/>
                <a:sym typeface="Times New Roman"/>
              </a:rPr>
              <a:t> - Shadow characters</a:t>
            </a:r>
          </a:p>
        </p:txBody>
      </p:sp>
      <p:sp>
        <p:nvSpPr>
          <p:cNvPr id="11" name="TextBox 11"/>
          <p:cNvSpPr txBox="1"/>
          <p:nvPr/>
        </p:nvSpPr>
        <p:spPr>
          <a:xfrm>
            <a:off x="4051853" y="4779787"/>
            <a:ext cx="2473142" cy="538835"/>
          </a:xfrm>
          <a:prstGeom prst="rect">
            <a:avLst/>
          </a:prstGeom>
        </p:spPr>
        <p:txBody>
          <a:bodyPr lIns="0" tIns="0" rIns="0" bIns="0" rtlCol="0" anchor="t">
            <a:spAutoFit/>
          </a:bodyPr>
          <a:lstStyle/>
          <a:p>
            <a:pPr algn="l">
              <a:lnSpc>
                <a:spcPts val="3900"/>
              </a:lnSpc>
              <a:spcBef>
                <a:spcPct val="0"/>
              </a:spcBef>
            </a:pPr>
            <a:r>
              <a:rPr lang="en-US" sz="2786" spc="13">
                <a:solidFill>
                  <a:srgbClr val="2B2C30"/>
                </a:solidFill>
                <a:latin typeface="Times New Roman"/>
                <a:ea typeface="Times New Roman"/>
                <a:cs typeface="Times New Roman"/>
                <a:sym typeface="Times New Roman"/>
              </a:rPr>
              <a:t>- Bounding Box</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06871" y="838200"/>
            <a:ext cx="16230600" cy="949326"/>
          </a:xfrm>
          <a:prstGeom prst="rect">
            <a:avLst/>
          </a:prstGeom>
        </p:spPr>
        <p:txBody>
          <a:bodyPr lIns="0" tIns="0" rIns="0" bIns="0" rtlCol="0" anchor="t">
            <a:spAutoFit/>
          </a:bodyPr>
          <a:lstStyle/>
          <a:p>
            <a:pPr algn="ctr">
              <a:lnSpc>
                <a:spcPts val="6999"/>
              </a:lnSpc>
              <a:spcBef>
                <a:spcPct val="0"/>
              </a:spcBef>
            </a:pPr>
            <a:r>
              <a:rPr lang="en-US" sz="4999" b="1" spc="1134">
                <a:solidFill>
                  <a:srgbClr val="2B2C30"/>
                </a:solidFill>
                <a:latin typeface="Times New Roman Bold"/>
                <a:ea typeface="Times New Roman Bold"/>
                <a:cs typeface="Times New Roman Bold"/>
                <a:sym typeface="Times New Roman Bold"/>
              </a:rPr>
              <a:t>TRANSLATION MODULE</a:t>
            </a:r>
          </a:p>
        </p:txBody>
      </p:sp>
      <p:sp>
        <p:nvSpPr>
          <p:cNvPr id="3" name="AutoShape 3"/>
          <p:cNvSpPr/>
          <p:nvPr/>
        </p:nvSpPr>
        <p:spPr>
          <a:xfrm flipV="1">
            <a:off x="1028711" y="1792288"/>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615171" y="2280460"/>
            <a:ext cx="15035830" cy="1346200"/>
          </a:xfrm>
          <a:prstGeom prst="rect">
            <a:avLst/>
          </a:prstGeom>
        </p:spPr>
        <p:txBody>
          <a:bodyPr lIns="0" tIns="0" rIns="0" bIns="0" rtlCol="0" anchor="t">
            <a:spAutoFit/>
          </a:bodyPr>
          <a:lstStyle/>
          <a:p>
            <a:pPr algn="l">
              <a:lnSpc>
                <a:spcPts val="3499"/>
              </a:lnSpc>
            </a:pPr>
            <a:r>
              <a:rPr lang="en-US" sz="2499" b="1">
                <a:solidFill>
                  <a:srgbClr val="2B2C30"/>
                </a:solidFill>
                <a:latin typeface="Times New Roman Bold"/>
                <a:ea typeface="Times New Roman Bold"/>
                <a:cs typeface="Times New Roman Bold"/>
                <a:sym typeface="Times New Roman Bold"/>
              </a:rPr>
              <a:t>Purpose  -</a:t>
            </a:r>
            <a:r>
              <a:rPr lang="en-US" sz="2499">
                <a:solidFill>
                  <a:srgbClr val="2B2C30"/>
                </a:solidFill>
                <a:latin typeface="Times New Roman"/>
                <a:ea typeface="Times New Roman"/>
                <a:cs typeface="Times New Roman"/>
                <a:sym typeface="Times New Roman"/>
              </a:rPr>
              <a:t> Facilitates the conversion of text from one language to another for improved communication and understanding.</a:t>
            </a:r>
          </a:p>
          <a:p>
            <a:pPr algn="l">
              <a:lnSpc>
                <a:spcPts val="3499"/>
              </a:lnSpc>
              <a:spcBef>
                <a:spcPct val="0"/>
              </a:spcBef>
            </a:pPr>
            <a:endParaRPr lang="en-US" sz="2499">
              <a:solidFill>
                <a:srgbClr val="2B2C30"/>
              </a:solidFill>
              <a:latin typeface="Times New Roman"/>
              <a:ea typeface="Times New Roman"/>
              <a:cs typeface="Times New Roman"/>
              <a:sym typeface="Times New Roman"/>
            </a:endParaRPr>
          </a:p>
        </p:txBody>
      </p:sp>
      <p:sp>
        <p:nvSpPr>
          <p:cNvPr id="5" name="TextBox 5"/>
          <p:cNvSpPr txBox="1"/>
          <p:nvPr/>
        </p:nvSpPr>
        <p:spPr>
          <a:xfrm>
            <a:off x="1615171" y="3531410"/>
            <a:ext cx="15035830" cy="1784350"/>
          </a:xfrm>
          <a:prstGeom prst="rect">
            <a:avLst/>
          </a:prstGeom>
        </p:spPr>
        <p:txBody>
          <a:bodyPr lIns="0" tIns="0" rIns="0" bIns="0" rtlCol="0" anchor="t">
            <a:spAutoFit/>
          </a:bodyPr>
          <a:lstStyle/>
          <a:p>
            <a:pPr algn="l">
              <a:lnSpc>
                <a:spcPts val="3499"/>
              </a:lnSpc>
            </a:pPr>
            <a:r>
              <a:rPr lang="en-US" sz="2499" b="1">
                <a:solidFill>
                  <a:srgbClr val="2B2C30"/>
                </a:solidFill>
                <a:latin typeface="Times New Roman Bold"/>
                <a:ea typeface="Times New Roman Bold"/>
                <a:cs typeface="Times New Roman Bold"/>
                <a:sym typeface="Times New Roman Bold"/>
              </a:rPr>
              <a:t>Features</a:t>
            </a:r>
          </a:p>
          <a:p>
            <a:pPr marL="539749" lvl="1" indent="-269875" algn="l">
              <a:lnSpc>
                <a:spcPts val="3499"/>
              </a:lnSpc>
              <a:buFont typeface="Arial"/>
              <a:buChar char="•"/>
            </a:pPr>
            <a:r>
              <a:rPr lang="en-US" sz="2499">
                <a:solidFill>
                  <a:srgbClr val="2B2C30"/>
                </a:solidFill>
                <a:latin typeface="Times New Roman"/>
                <a:ea typeface="Times New Roman"/>
                <a:cs typeface="Times New Roman"/>
                <a:sym typeface="Times New Roman"/>
              </a:rPr>
              <a:t>Language Support: Translates text, speech, and documents across multiple languages.</a:t>
            </a:r>
          </a:p>
          <a:p>
            <a:pPr marL="539749" lvl="1" indent="-269875" algn="l">
              <a:lnSpc>
                <a:spcPts val="3499"/>
              </a:lnSpc>
              <a:buFont typeface="Arial"/>
              <a:buChar char="•"/>
            </a:pPr>
            <a:r>
              <a:rPr lang="en-US" sz="2499">
                <a:solidFill>
                  <a:srgbClr val="2B2C30"/>
                </a:solidFill>
                <a:latin typeface="Times New Roman"/>
                <a:ea typeface="Times New Roman"/>
                <a:cs typeface="Times New Roman"/>
                <a:sym typeface="Times New Roman"/>
              </a:rPr>
              <a:t>Context Awareness: Ensures accurate translations by understanding context.</a:t>
            </a:r>
          </a:p>
          <a:p>
            <a:pPr marL="539749" lvl="1" indent="-269875" algn="l">
              <a:lnSpc>
                <a:spcPts val="3499"/>
              </a:lnSpc>
              <a:buFont typeface="Arial"/>
              <a:buChar char="•"/>
            </a:pPr>
            <a:r>
              <a:rPr lang="en-US" sz="2499">
                <a:solidFill>
                  <a:srgbClr val="2B2C30"/>
                </a:solidFill>
                <a:latin typeface="Times New Roman"/>
                <a:ea typeface="Times New Roman"/>
                <a:cs typeface="Times New Roman"/>
                <a:sym typeface="Times New Roman"/>
              </a:rPr>
              <a:t>Real-time Translation: Provides instant translation for live interactions.</a:t>
            </a:r>
          </a:p>
        </p:txBody>
      </p:sp>
      <p:sp>
        <p:nvSpPr>
          <p:cNvPr id="6" name="TextBox 6"/>
          <p:cNvSpPr txBox="1"/>
          <p:nvPr/>
        </p:nvSpPr>
        <p:spPr>
          <a:xfrm>
            <a:off x="1615171" y="5637041"/>
            <a:ext cx="15035830" cy="1784350"/>
          </a:xfrm>
          <a:prstGeom prst="rect">
            <a:avLst/>
          </a:prstGeom>
        </p:spPr>
        <p:txBody>
          <a:bodyPr lIns="0" tIns="0" rIns="0" bIns="0" rtlCol="0" anchor="t">
            <a:spAutoFit/>
          </a:bodyPr>
          <a:lstStyle/>
          <a:p>
            <a:pPr algn="l">
              <a:lnSpc>
                <a:spcPts val="3499"/>
              </a:lnSpc>
            </a:pPr>
            <a:r>
              <a:rPr lang="en-US" sz="2499">
                <a:solidFill>
                  <a:srgbClr val="2B2C30"/>
                </a:solidFill>
                <a:latin typeface="Times New Roman"/>
                <a:ea typeface="Times New Roman"/>
                <a:cs typeface="Times New Roman"/>
                <a:sym typeface="Times New Roman"/>
              </a:rPr>
              <a:t>          A translation module is a software component or system responsible for converting text or speech from one language to another, ensuring accurate and contextually appropriate language transformation for communication.</a:t>
            </a:r>
          </a:p>
          <a:p>
            <a:pPr algn="l">
              <a:lnSpc>
                <a:spcPts val="3499"/>
              </a:lnSpc>
              <a:spcBef>
                <a:spcPct val="0"/>
              </a:spcBef>
            </a:pPr>
            <a:endParaRPr lang="en-US" sz="2499">
              <a:solidFill>
                <a:srgbClr val="2B2C30"/>
              </a:solidFill>
              <a:latin typeface="Times New Roman"/>
              <a:ea typeface="Times New Roman"/>
              <a:cs typeface="Times New Roman"/>
              <a:sym typeface="Times New Roman"/>
            </a:endParaRPr>
          </a:p>
        </p:txBody>
      </p:sp>
      <p:sp>
        <p:nvSpPr>
          <p:cNvPr id="7" name="TextBox 7"/>
          <p:cNvSpPr txBox="1"/>
          <p:nvPr/>
        </p:nvSpPr>
        <p:spPr>
          <a:xfrm>
            <a:off x="17259300" y="9286875"/>
            <a:ext cx="700138" cy="399918"/>
          </a:xfrm>
          <a:prstGeom prst="rect">
            <a:avLst/>
          </a:prstGeom>
        </p:spPr>
        <p:txBody>
          <a:bodyPr lIns="0" tIns="0" rIns="0" bIns="0" rtlCol="0" anchor="t">
            <a:spAutoFit/>
          </a:bodyPr>
          <a:lstStyle/>
          <a:p>
            <a:pPr algn="l">
              <a:lnSpc>
                <a:spcPts val="3081"/>
              </a:lnSpc>
            </a:pPr>
            <a:r>
              <a:rPr lang="en-US" sz="3386" spc="16" dirty="0">
                <a:solidFill>
                  <a:srgbClr val="2B2C30"/>
                </a:solidFill>
                <a:latin typeface="Times New Roman"/>
                <a:ea typeface="Times New Roman"/>
                <a:cs typeface="Times New Roman"/>
                <a:sym typeface="Times New Roman"/>
              </a:rPr>
              <a:t>15</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28711" y="1792288"/>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2393560" y="2203845"/>
            <a:ext cx="13457222" cy="7569687"/>
          </a:xfrm>
          <a:custGeom>
            <a:avLst/>
            <a:gdLst/>
            <a:ahLst/>
            <a:cxnLst/>
            <a:rect l="l" t="t" r="r" b="b"/>
            <a:pathLst>
              <a:path w="13457222" h="7569687">
                <a:moveTo>
                  <a:pt x="0" y="0"/>
                </a:moveTo>
                <a:lnTo>
                  <a:pt x="13457222" y="0"/>
                </a:lnTo>
                <a:lnTo>
                  <a:pt x="13457222" y="7569687"/>
                </a:lnTo>
                <a:lnTo>
                  <a:pt x="0" y="7569687"/>
                </a:lnTo>
                <a:lnTo>
                  <a:pt x="0" y="0"/>
                </a:lnTo>
                <a:close/>
              </a:path>
            </a:pathLst>
          </a:custGeom>
          <a:blipFill>
            <a:blip r:embed="rId2"/>
            <a:stretch>
              <a:fillRect/>
            </a:stretch>
          </a:blipFill>
        </p:spPr>
      </p:sp>
      <p:sp>
        <p:nvSpPr>
          <p:cNvPr id="4" name="TextBox 4"/>
          <p:cNvSpPr txBox="1"/>
          <p:nvPr/>
        </p:nvSpPr>
        <p:spPr>
          <a:xfrm>
            <a:off x="1006871" y="838200"/>
            <a:ext cx="16230600" cy="949326"/>
          </a:xfrm>
          <a:prstGeom prst="rect">
            <a:avLst/>
          </a:prstGeom>
        </p:spPr>
        <p:txBody>
          <a:bodyPr lIns="0" tIns="0" rIns="0" bIns="0" rtlCol="0" anchor="t">
            <a:spAutoFit/>
          </a:bodyPr>
          <a:lstStyle/>
          <a:p>
            <a:pPr algn="ctr">
              <a:lnSpc>
                <a:spcPts val="6999"/>
              </a:lnSpc>
              <a:spcBef>
                <a:spcPct val="0"/>
              </a:spcBef>
            </a:pPr>
            <a:r>
              <a:rPr lang="en-US" sz="4999" b="1" spc="1134">
                <a:solidFill>
                  <a:srgbClr val="2B2C30"/>
                </a:solidFill>
                <a:latin typeface="Times New Roman Bold"/>
                <a:ea typeface="Times New Roman Bold"/>
                <a:cs typeface="Times New Roman Bold"/>
                <a:sym typeface="Times New Roman Bold"/>
              </a:rPr>
              <a:t>TRANSLATION MODULE</a:t>
            </a:r>
          </a:p>
        </p:txBody>
      </p:sp>
      <p:sp>
        <p:nvSpPr>
          <p:cNvPr id="5" name="TextBox 5"/>
          <p:cNvSpPr txBox="1"/>
          <p:nvPr/>
        </p:nvSpPr>
        <p:spPr>
          <a:xfrm>
            <a:off x="1615171" y="2242360"/>
            <a:ext cx="15035830" cy="663576"/>
          </a:xfrm>
          <a:prstGeom prst="rect">
            <a:avLst/>
          </a:prstGeom>
        </p:spPr>
        <p:txBody>
          <a:bodyPr lIns="0" tIns="0" rIns="0" bIns="0" rtlCol="0" anchor="t">
            <a:spAutoFit/>
          </a:bodyPr>
          <a:lstStyle/>
          <a:p>
            <a:pPr algn="l">
              <a:lnSpc>
                <a:spcPts val="4899"/>
              </a:lnSpc>
              <a:spcBef>
                <a:spcPct val="0"/>
              </a:spcBef>
            </a:pPr>
            <a:r>
              <a:rPr lang="en-US" sz="3499" b="1">
                <a:solidFill>
                  <a:srgbClr val="2B2C30"/>
                </a:solidFill>
                <a:latin typeface="Times New Roman Bold"/>
                <a:ea typeface="Times New Roman Bold"/>
                <a:cs typeface="Times New Roman Bold"/>
                <a:sym typeface="Times New Roman Bold"/>
              </a:rPr>
              <a:t>WORKING</a:t>
            </a:r>
          </a:p>
        </p:txBody>
      </p:sp>
      <p:sp>
        <p:nvSpPr>
          <p:cNvPr id="6" name="TextBox 6"/>
          <p:cNvSpPr txBox="1"/>
          <p:nvPr/>
        </p:nvSpPr>
        <p:spPr>
          <a:xfrm>
            <a:off x="17259300" y="9286875"/>
            <a:ext cx="700138" cy="399918"/>
          </a:xfrm>
          <a:prstGeom prst="rect">
            <a:avLst/>
          </a:prstGeom>
        </p:spPr>
        <p:txBody>
          <a:bodyPr lIns="0" tIns="0" rIns="0" bIns="0" rtlCol="0" anchor="t">
            <a:spAutoFit/>
          </a:bodyPr>
          <a:lstStyle/>
          <a:p>
            <a:pPr algn="l">
              <a:lnSpc>
                <a:spcPts val="3081"/>
              </a:lnSpc>
            </a:pPr>
            <a:r>
              <a:rPr lang="en-US" sz="3386" spc="16" dirty="0">
                <a:solidFill>
                  <a:srgbClr val="2B2C30"/>
                </a:solidFill>
                <a:latin typeface="Times New Roman"/>
                <a:ea typeface="Times New Roman"/>
                <a:cs typeface="Times New Roman"/>
                <a:sym typeface="Times New Roman"/>
              </a:rPr>
              <a:t>16</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06871" y="838200"/>
            <a:ext cx="16230600" cy="1835151"/>
          </a:xfrm>
          <a:prstGeom prst="rect">
            <a:avLst/>
          </a:prstGeom>
        </p:spPr>
        <p:txBody>
          <a:bodyPr lIns="0" tIns="0" rIns="0" bIns="0" rtlCol="0" anchor="t">
            <a:spAutoFit/>
          </a:bodyPr>
          <a:lstStyle/>
          <a:p>
            <a:pPr algn="ctr">
              <a:lnSpc>
                <a:spcPts val="6999"/>
              </a:lnSpc>
              <a:spcBef>
                <a:spcPct val="0"/>
              </a:spcBef>
            </a:pPr>
            <a:r>
              <a:rPr lang="en-US" sz="4999" b="1" spc="1134">
                <a:solidFill>
                  <a:srgbClr val="2B2C30"/>
                </a:solidFill>
                <a:latin typeface="Times New Roman Bold"/>
                <a:ea typeface="Times New Roman Bold"/>
                <a:cs typeface="Times New Roman Bold"/>
                <a:sym typeface="Times New Roman Bold"/>
              </a:rPr>
              <a:t>TEXT-TO-SPEECH SYNTHESIS MODULE</a:t>
            </a:r>
          </a:p>
        </p:txBody>
      </p:sp>
      <p:sp>
        <p:nvSpPr>
          <p:cNvPr id="3" name="AutoShape 3"/>
          <p:cNvSpPr/>
          <p:nvPr/>
        </p:nvSpPr>
        <p:spPr>
          <a:xfrm flipV="1">
            <a:off x="1028711" y="2678113"/>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615171" y="3000439"/>
            <a:ext cx="15035830" cy="1784350"/>
          </a:xfrm>
          <a:prstGeom prst="rect">
            <a:avLst/>
          </a:prstGeom>
        </p:spPr>
        <p:txBody>
          <a:bodyPr lIns="0" tIns="0" rIns="0" bIns="0" rtlCol="0" anchor="t">
            <a:spAutoFit/>
          </a:bodyPr>
          <a:lstStyle/>
          <a:p>
            <a:pPr algn="l">
              <a:lnSpc>
                <a:spcPts val="3499"/>
              </a:lnSpc>
            </a:pPr>
            <a:r>
              <a:rPr lang="en-US" sz="2499" b="1">
                <a:solidFill>
                  <a:srgbClr val="2B2C30"/>
                </a:solidFill>
                <a:latin typeface="Times New Roman Bold"/>
                <a:ea typeface="Times New Roman Bold"/>
                <a:cs typeface="Times New Roman Bold"/>
                <a:sym typeface="Times New Roman Bold"/>
              </a:rPr>
              <a:t>Purpose  -</a:t>
            </a:r>
            <a:r>
              <a:rPr lang="en-US" sz="2499">
                <a:solidFill>
                  <a:srgbClr val="2B2C30"/>
                </a:solidFill>
                <a:latin typeface="Times New Roman"/>
                <a:ea typeface="Times New Roman"/>
                <a:cs typeface="Times New Roman"/>
                <a:sym typeface="Times New Roman"/>
              </a:rPr>
              <a:t> The purpose of the Text-to-Speech Synthesis Module is to convert written text into natural-sounding spoken language.</a:t>
            </a:r>
          </a:p>
          <a:p>
            <a:pPr algn="l">
              <a:lnSpc>
                <a:spcPts val="3499"/>
              </a:lnSpc>
            </a:pPr>
            <a:endParaRPr lang="en-US" sz="2499">
              <a:solidFill>
                <a:srgbClr val="2B2C30"/>
              </a:solidFill>
              <a:latin typeface="Times New Roman"/>
              <a:ea typeface="Times New Roman"/>
              <a:cs typeface="Times New Roman"/>
              <a:sym typeface="Times New Roman"/>
            </a:endParaRPr>
          </a:p>
          <a:p>
            <a:pPr algn="l">
              <a:lnSpc>
                <a:spcPts val="3499"/>
              </a:lnSpc>
              <a:spcBef>
                <a:spcPct val="0"/>
              </a:spcBef>
            </a:pPr>
            <a:endParaRPr lang="en-US" sz="2499">
              <a:solidFill>
                <a:srgbClr val="2B2C30"/>
              </a:solidFill>
              <a:latin typeface="Times New Roman"/>
              <a:ea typeface="Times New Roman"/>
              <a:cs typeface="Times New Roman"/>
              <a:sym typeface="Times New Roman"/>
            </a:endParaRPr>
          </a:p>
        </p:txBody>
      </p:sp>
      <p:sp>
        <p:nvSpPr>
          <p:cNvPr id="5" name="TextBox 5"/>
          <p:cNvSpPr txBox="1"/>
          <p:nvPr/>
        </p:nvSpPr>
        <p:spPr>
          <a:xfrm>
            <a:off x="1615171" y="4080317"/>
            <a:ext cx="15035830" cy="3098800"/>
          </a:xfrm>
          <a:prstGeom prst="rect">
            <a:avLst/>
          </a:prstGeom>
        </p:spPr>
        <p:txBody>
          <a:bodyPr lIns="0" tIns="0" rIns="0" bIns="0" rtlCol="0" anchor="t">
            <a:spAutoFit/>
          </a:bodyPr>
          <a:lstStyle/>
          <a:p>
            <a:pPr algn="l">
              <a:lnSpc>
                <a:spcPts val="3499"/>
              </a:lnSpc>
            </a:pPr>
            <a:r>
              <a:rPr lang="en-US" sz="2499" b="1" dirty="0">
                <a:solidFill>
                  <a:srgbClr val="2B2C30"/>
                </a:solidFill>
                <a:latin typeface="Times New Roman Bold"/>
                <a:ea typeface="Times New Roman Bold"/>
                <a:cs typeface="Times New Roman Bold"/>
                <a:sym typeface="Times New Roman Bold"/>
              </a:rPr>
              <a:t>Features </a:t>
            </a:r>
          </a:p>
          <a:p>
            <a:pPr marL="539749" lvl="1" indent="-269875" algn="l">
              <a:lnSpc>
                <a:spcPts val="3499"/>
              </a:lnSpc>
              <a:buFont typeface="Arial"/>
              <a:buChar char="•"/>
            </a:pPr>
            <a:r>
              <a:rPr lang="en-US" sz="2499" dirty="0">
                <a:solidFill>
                  <a:srgbClr val="2B2C30"/>
                </a:solidFill>
                <a:latin typeface="Times New Roman"/>
                <a:ea typeface="Times New Roman"/>
                <a:cs typeface="Times New Roman"/>
                <a:sym typeface="Times New Roman"/>
              </a:rPr>
              <a:t>Natural-sounding Voice Generation: Converts text into human-like speech with natural intonation and rhythm.</a:t>
            </a:r>
          </a:p>
          <a:p>
            <a:pPr marL="539749" lvl="1" indent="-269875" algn="l">
              <a:lnSpc>
                <a:spcPts val="3499"/>
              </a:lnSpc>
              <a:buFont typeface="Arial"/>
              <a:buChar char="•"/>
            </a:pPr>
            <a:r>
              <a:rPr lang="en-US" sz="2499" dirty="0">
                <a:solidFill>
                  <a:srgbClr val="2B2C30"/>
                </a:solidFill>
                <a:latin typeface="Times New Roman"/>
                <a:ea typeface="Times New Roman"/>
                <a:cs typeface="Times New Roman"/>
                <a:sym typeface="Times New Roman"/>
              </a:rPr>
              <a:t>Multiple Language Support: Offers voice synthesis in various languages and dialects for global accessibility.</a:t>
            </a:r>
          </a:p>
          <a:p>
            <a:pPr marL="539749" lvl="1" indent="-269875" algn="l">
              <a:lnSpc>
                <a:spcPts val="3499"/>
              </a:lnSpc>
              <a:spcBef>
                <a:spcPct val="0"/>
              </a:spcBef>
              <a:buFont typeface="Arial"/>
              <a:buChar char="•"/>
            </a:pPr>
            <a:r>
              <a:rPr lang="en-US" sz="2499" dirty="0">
                <a:solidFill>
                  <a:srgbClr val="2B2C30"/>
                </a:solidFill>
                <a:latin typeface="Times New Roman"/>
                <a:ea typeface="Times New Roman"/>
                <a:cs typeface="Times New Roman"/>
                <a:sym typeface="Times New Roman"/>
              </a:rPr>
              <a:t>Real-time Processing: Provides immediate text-to-speech conversion for interactive applications.</a:t>
            </a:r>
          </a:p>
          <a:p>
            <a:pPr algn="l">
              <a:lnSpc>
                <a:spcPts val="3499"/>
              </a:lnSpc>
              <a:spcBef>
                <a:spcPct val="0"/>
              </a:spcBef>
            </a:pPr>
            <a:endParaRPr lang="en-US" sz="2499" dirty="0">
              <a:solidFill>
                <a:srgbClr val="2B2C30"/>
              </a:solidFill>
              <a:latin typeface="Times New Roman"/>
              <a:ea typeface="Times New Roman"/>
              <a:cs typeface="Times New Roman"/>
              <a:sym typeface="Times New Roman"/>
            </a:endParaRPr>
          </a:p>
        </p:txBody>
      </p:sp>
      <p:sp>
        <p:nvSpPr>
          <p:cNvPr id="6" name="TextBox 6"/>
          <p:cNvSpPr txBox="1"/>
          <p:nvPr/>
        </p:nvSpPr>
        <p:spPr>
          <a:xfrm>
            <a:off x="1636999" y="6506017"/>
            <a:ext cx="15035830" cy="1346200"/>
          </a:xfrm>
          <a:prstGeom prst="rect">
            <a:avLst/>
          </a:prstGeom>
        </p:spPr>
        <p:txBody>
          <a:bodyPr lIns="0" tIns="0" rIns="0" bIns="0" rtlCol="0" anchor="t">
            <a:spAutoFit/>
          </a:bodyPr>
          <a:lstStyle/>
          <a:p>
            <a:pPr algn="l">
              <a:lnSpc>
                <a:spcPts val="3499"/>
              </a:lnSpc>
            </a:pPr>
            <a:r>
              <a:rPr lang="en-US" sz="2499" dirty="0">
                <a:solidFill>
                  <a:srgbClr val="2B2C30"/>
                </a:solidFill>
                <a:latin typeface="Times New Roman"/>
                <a:ea typeface="Times New Roman"/>
                <a:cs typeface="Times New Roman"/>
                <a:sym typeface="Times New Roman"/>
              </a:rPr>
              <a:t>       A Text-to-Speech (TTS) Synthesis Module is a system that converts written text into spoken voice output using artificial intelligence and speech processing technologies.</a:t>
            </a:r>
          </a:p>
          <a:p>
            <a:pPr algn="l">
              <a:lnSpc>
                <a:spcPts val="3499"/>
              </a:lnSpc>
              <a:spcBef>
                <a:spcPct val="0"/>
              </a:spcBef>
            </a:pPr>
            <a:endParaRPr lang="en-US" sz="2499" dirty="0">
              <a:solidFill>
                <a:srgbClr val="2B2C30"/>
              </a:solidFill>
              <a:latin typeface="Times New Roman"/>
              <a:ea typeface="Times New Roman"/>
              <a:cs typeface="Times New Roman"/>
              <a:sym typeface="Times New Roman"/>
            </a:endParaRPr>
          </a:p>
        </p:txBody>
      </p:sp>
      <p:sp>
        <p:nvSpPr>
          <p:cNvPr id="7" name="TextBox 7"/>
          <p:cNvSpPr txBox="1"/>
          <p:nvPr/>
        </p:nvSpPr>
        <p:spPr>
          <a:xfrm>
            <a:off x="17259300" y="9286875"/>
            <a:ext cx="597061" cy="399918"/>
          </a:xfrm>
          <a:prstGeom prst="rect">
            <a:avLst/>
          </a:prstGeom>
        </p:spPr>
        <p:txBody>
          <a:bodyPr lIns="0" tIns="0" rIns="0" bIns="0" rtlCol="0" anchor="t">
            <a:spAutoFit/>
          </a:bodyPr>
          <a:lstStyle/>
          <a:p>
            <a:pPr algn="l">
              <a:lnSpc>
                <a:spcPts val="3081"/>
              </a:lnSpc>
            </a:pPr>
            <a:r>
              <a:rPr lang="en-US" sz="3386" spc="16" dirty="0">
                <a:solidFill>
                  <a:srgbClr val="2B2C30"/>
                </a:solidFill>
                <a:latin typeface="Times New Roman"/>
                <a:ea typeface="Times New Roman"/>
                <a:cs typeface="Times New Roman"/>
                <a:sym typeface="Times New Roman"/>
              </a:rPr>
              <a:t>17</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28711" y="2678113"/>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a:off x="2415389" y="3095689"/>
            <a:ext cx="13457222" cy="6570956"/>
          </a:xfrm>
          <a:custGeom>
            <a:avLst/>
            <a:gdLst/>
            <a:ahLst/>
            <a:cxnLst/>
            <a:rect l="l" t="t" r="r" b="b"/>
            <a:pathLst>
              <a:path w="13457222" h="6570956">
                <a:moveTo>
                  <a:pt x="0" y="0"/>
                </a:moveTo>
                <a:lnTo>
                  <a:pt x="13457222" y="0"/>
                </a:lnTo>
                <a:lnTo>
                  <a:pt x="13457222" y="6570956"/>
                </a:lnTo>
                <a:lnTo>
                  <a:pt x="0" y="6570956"/>
                </a:lnTo>
                <a:lnTo>
                  <a:pt x="0" y="0"/>
                </a:lnTo>
                <a:close/>
              </a:path>
            </a:pathLst>
          </a:custGeom>
          <a:blipFill>
            <a:blip r:embed="rId2"/>
            <a:stretch>
              <a:fillRect t="-15199"/>
            </a:stretch>
          </a:blipFill>
        </p:spPr>
      </p:sp>
      <p:sp>
        <p:nvSpPr>
          <p:cNvPr id="4" name="TextBox 4"/>
          <p:cNvSpPr txBox="1"/>
          <p:nvPr/>
        </p:nvSpPr>
        <p:spPr>
          <a:xfrm>
            <a:off x="1006871" y="838200"/>
            <a:ext cx="16230600" cy="1835151"/>
          </a:xfrm>
          <a:prstGeom prst="rect">
            <a:avLst/>
          </a:prstGeom>
        </p:spPr>
        <p:txBody>
          <a:bodyPr lIns="0" tIns="0" rIns="0" bIns="0" rtlCol="0" anchor="t">
            <a:spAutoFit/>
          </a:bodyPr>
          <a:lstStyle/>
          <a:p>
            <a:pPr algn="ctr">
              <a:lnSpc>
                <a:spcPts val="6999"/>
              </a:lnSpc>
              <a:spcBef>
                <a:spcPct val="0"/>
              </a:spcBef>
            </a:pPr>
            <a:r>
              <a:rPr lang="en-US" sz="4999" b="1" spc="1134">
                <a:solidFill>
                  <a:srgbClr val="2B2C30"/>
                </a:solidFill>
                <a:latin typeface="Times New Roman Bold"/>
                <a:ea typeface="Times New Roman Bold"/>
                <a:cs typeface="Times New Roman Bold"/>
                <a:sym typeface="Times New Roman Bold"/>
              </a:rPr>
              <a:t>TEXT-TO-SPEECH SYNTHESIS MODULE</a:t>
            </a:r>
          </a:p>
        </p:txBody>
      </p:sp>
      <p:sp>
        <p:nvSpPr>
          <p:cNvPr id="5" name="TextBox 5"/>
          <p:cNvSpPr txBox="1"/>
          <p:nvPr/>
        </p:nvSpPr>
        <p:spPr>
          <a:xfrm>
            <a:off x="1615171" y="2962339"/>
            <a:ext cx="15035830" cy="663576"/>
          </a:xfrm>
          <a:prstGeom prst="rect">
            <a:avLst/>
          </a:prstGeom>
        </p:spPr>
        <p:txBody>
          <a:bodyPr lIns="0" tIns="0" rIns="0" bIns="0" rtlCol="0" anchor="t">
            <a:spAutoFit/>
          </a:bodyPr>
          <a:lstStyle/>
          <a:p>
            <a:pPr algn="l">
              <a:lnSpc>
                <a:spcPts val="4899"/>
              </a:lnSpc>
              <a:spcBef>
                <a:spcPct val="0"/>
              </a:spcBef>
            </a:pPr>
            <a:r>
              <a:rPr lang="en-US" sz="3499" b="1">
                <a:solidFill>
                  <a:srgbClr val="2B2C30"/>
                </a:solidFill>
                <a:latin typeface="Times New Roman Bold"/>
                <a:ea typeface="Times New Roman Bold"/>
                <a:cs typeface="Times New Roman Bold"/>
                <a:sym typeface="Times New Roman Bold"/>
              </a:rPr>
              <a:t>WORKING</a:t>
            </a:r>
          </a:p>
        </p:txBody>
      </p:sp>
      <p:sp>
        <p:nvSpPr>
          <p:cNvPr id="6" name="TextBox 6"/>
          <p:cNvSpPr txBox="1"/>
          <p:nvPr/>
        </p:nvSpPr>
        <p:spPr>
          <a:xfrm>
            <a:off x="17259300" y="9286875"/>
            <a:ext cx="597061" cy="399918"/>
          </a:xfrm>
          <a:prstGeom prst="rect">
            <a:avLst/>
          </a:prstGeom>
        </p:spPr>
        <p:txBody>
          <a:bodyPr lIns="0" tIns="0" rIns="0" bIns="0" rtlCol="0" anchor="t">
            <a:spAutoFit/>
          </a:bodyPr>
          <a:lstStyle/>
          <a:p>
            <a:pPr algn="l">
              <a:lnSpc>
                <a:spcPts val="3081"/>
              </a:lnSpc>
            </a:pPr>
            <a:r>
              <a:rPr lang="en-US" sz="3386" spc="16" dirty="0">
                <a:solidFill>
                  <a:srgbClr val="2B2C30"/>
                </a:solidFill>
                <a:latin typeface="Times New Roman"/>
                <a:ea typeface="Times New Roman"/>
                <a:cs typeface="Times New Roman"/>
                <a:sym typeface="Times New Roman"/>
              </a:rPr>
              <a:t>18</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06871" y="838200"/>
            <a:ext cx="16230600" cy="949326"/>
          </a:xfrm>
          <a:prstGeom prst="rect">
            <a:avLst/>
          </a:prstGeom>
        </p:spPr>
        <p:txBody>
          <a:bodyPr lIns="0" tIns="0" rIns="0" bIns="0" rtlCol="0" anchor="t">
            <a:spAutoFit/>
          </a:bodyPr>
          <a:lstStyle/>
          <a:p>
            <a:pPr algn="ctr">
              <a:lnSpc>
                <a:spcPts val="6999"/>
              </a:lnSpc>
              <a:spcBef>
                <a:spcPct val="0"/>
              </a:spcBef>
            </a:pPr>
            <a:r>
              <a:rPr lang="en-US" sz="4999" b="1" spc="1134">
                <a:solidFill>
                  <a:srgbClr val="2B2C30"/>
                </a:solidFill>
                <a:latin typeface="Times New Roman Bold"/>
                <a:ea typeface="Times New Roman Bold"/>
                <a:cs typeface="Times New Roman Bold"/>
                <a:sym typeface="Times New Roman Bold"/>
              </a:rPr>
              <a:t>POST-PROCESSING MODULE</a:t>
            </a:r>
          </a:p>
        </p:txBody>
      </p:sp>
      <p:sp>
        <p:nvSpPr>
          <p:cNvPr id="3" name="AutoShape 3"/>
          <p:cNvSpPr/>
          <p:nvPr/>
        </p:nvSpPr>
        <p:spPr>
          <a:xfrm flipV="1">
            <a:off x="1028711" y="1792288"/>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593342" y="2332070"/>
            <a:ext cx="15035830" cy="1346200"/>
          </a:xfrm>
          <a:prstGeom prst="rect">
            <a:avLst/>
          </a:prstGeom>
        </p:spPr>
        <p:txBody>
          <a:bodyPr lIns="0" tIns="0" rIns="0" bIns="0" rtlCol="0" anchor="t">
            <a:spAutoFit/>
          </a:bodyPr>
          <a:lstStyle/>
          <a:p>
            <a:pPr algn="l">
              <a:lnSpc>
                <a:spcPts val="3499"/>
              </a:lnSpc>
            </a:pPr>
            <a:r>
              <a:rPr lang="en-US" sz="2499">
                <a:solidFill>
                  <a:srgbClr val="2B2C30"/>
                </a:solidFill>
                <a:latin typeface="Times New Roman"/>
                <a:ea typeface="Times New Roman"/>
                <a:cs typeface="Times New Roman"/>
                <a:sym typeface="Times New Roman"/>
              </a:rPr>
              <a:t>Purpose - The purpose of the Post-Processing Module is to refine, evaluate, and format raw data or model outputs into actionable insights and user-friendly results.</a:t>
            </a:r>
          </a:p>
          <a:p>
            <a:pPr algn="l">
              <a:lnSpc>
                <a:spcPts val="3499"/>
              </a:lnSpc>
              <a:spcBef>
                <a:spcPct val="0"/>
              </a:spcBef>
            </a:pPr>
            <a:endParaRPr lang="en-US" sz="2499">
              <a:solidFill>
                <a:srgbClr val="2B2C30"/>
              </a:solidFill>
              <a:latin typeface="Times New Roman"/>
              <a:ea typeface="Times New Roman"/>
              <a:cs typeface="Times New Roman"/>
              <a:sym typeface="Times New Roman"/>
            </a:endParaRPr>
          </a:p>
        </p:txBody>
      </p:sp>
      <p:sp>
        <p:nvSpPr>
          <p:cNvPr id="5" name="TextBox 5"/>
          <p:cNvSpPr txBox="1"/>
          <p:nvPr/>
        </p:nvSpPr>
        <p:spPr>
          <a:xfrm>
            <a:off x="1593342" y="3670300"/>
            <a:ext cx="15035830" cy="2660650"/>
          </a:xfrm>
          <a:prstGeom prst="rect">
            <a:avLst/>
          </a:prstGeom>
        </p:spPr>
        <p:txBody>
          <a:bodyPr lIns="0" tIns="0" rIns="0" bIns="0" rtlCol="0" anchor="t">
            <a:spAutoFit/>
          </a:bodyPr>
          <a:lstStyle/>
          <a:p>
            <a:pPr algn="l">
              <a:lnSpc>
                <a:spcPts val="3499"/>
              </a:lnSpc>
            </a:pPr>
            <a:r>
              <a:rPr lang="en-US" sz="2499" b="1">
                <a:solidFill>
                  <a:srgbClr val="2B2C30"/>
                </a:solidFill>
                <a:latin typeface="Times New Roman Bold"/>
                <a:ea typeface="Times New Roman Bold"/>
                <a:cs typeface="Times New Roman Bold"/>
                <a:sym typeface="Times New Roman Bold"/>
              </a:rPr>
              <a:t>Features </a:t>
            </a:r>
          </a:p>
          <a:p>
            <a:pPr marL="539749" lvl="1" indent="-269875" algn="l">
              <a:lnSpc>
                <a:spcPts val="3499"/>
              </a:lnSpc>
              <a:buFont typeface="Arial"/>
              <a:buChar char="•"/>
            </a:pPr>
            <a:r>
              <a:rPr lang="en-US" sz="2499">
                <a:solidFill>
                  <a:srgbClr val="2B2C30"/>
                </a:solidFill>
                <a:latin typeface="Times New Roman"/>
                <a:ea typeface="Times New Roman"/>
                <a:cs typeface="Times New Roman"/>
                <a:sym typeface="Times New Roman"/>
              </a:rPr>
              <a:t>Error Detection and Correction: Identifies and fixes inaccuracies in results.</a:t>
            </a:r>
          </a:p>
          <a:p>
            <a:pPr marL="539749" lvl="1" indent="-269875" algn="l">
              <a:lnSpc>
                <a:spcPts val="3499"/>
              </a:lnSpc>
              <a:buFont typeface="Arial"/>
              <a:buChar char="•"/>
            </a:pPr>
            <a:r>
              <a:rPr lang="en-US" sz="2499">
                <a:solidFill>
                  <a:srgbClr val="2B2C30"/>
                </a:solidFill>
                <a:latin typeface="Times New Roman"/>
                <a:ea typeface="Times New Roman"/>
                <a:cs typeface="Times New Roman"/>
                <a:sym typeface="Times New Roman"/>
              </a:rPr>
              <a:t>Result Formatting: Converts raw data into a structured, readable format.</a:t>
            </a:r>
          </a:p>
          <a:p>
            <a:pPr marL="539749" lvl="1" indent="-269875" algn="l">
              <a:lnSpc>
                <a:spcPts val="3499"/>
              </a:lnSpc>
              <a:buFont typeface="Arial"/>
              <a:buChar char="•"/>
            </a:pPr>
            <a:r>
              <a:rPr lang="en-US" sz="2499">
                <a:solidFill>
                  <a:srgbClr val="2B2C30"/>
                </a:solidFill>
                <a:latin typeface="Times New Roman"/>
                <a:ea typeface="Times New Roman"/>
                <a:cs typeface="Times New Roman"/>
                <a:sym typeface="Times New Roman"/>
              </a:rPr>
              <a:t>Data Integration: Combines diverse outputs into a unified report.</a:t>
            </a:r>
          </a:p>
          <a:p>
            <a:pPr marL="539749" lvl="1" indent="-269875" algn="l">
              <a:lnSpc>
                <a:spcPts val="3499"/>
              </a:lnSpc>
              <a:spcBef>
                <a:spcPct val="0"/>
              </a:spcBef>
              <a:buFont typeface="Arial"/>
              <a:buChar char="•"/>
            </a:pPr>
            <a:r>
              <a:rPr lang="en-US" sz="2499">
                <a:solidFill>
                  <a:srgbClr val="2B2C30"/>
                </a:solidFill>
                <a:latin typeface="Times New Roman"/>
                <a:ea typeface="Times New Roman"/>
                <a:cs typeface="Times New Roman"/>
                <a:sym typeface="Times New Roman"/>
              </a:rPr>
              <a:t>Performance Metrics Generation: Provides evaluation metrics for model performance.</a:t>
            </a:r>
          </a:p>
          <a:p>
            <a:pPr algn="l">
              <a:lnSpc>
                <a:spcPts val="3499"/>
              </a:lnSpc>
              <a:spcBef>
                <a:spcPct val="0"/>
              </a:spcBef>
            </a:pPr>
            <a:endParaRPr lang="en-US" sz="2499">
              <a:solidFill>
                <a:srgbClr val="2B2C30"/>
              </a:solidFill>
              <a:latin typeface="Times New Roman"/>
              <a:ea typeface="Times New Roman"/>
              <a:cs typeface="Times New Roman"/>
              <a:sym typeface="Times New Roman"/>
            </a:endParaRPr>
          </a:p>
        </p:txBody>
      </p:sp>
      <p:sp>
        <p:nvSpPr>
          <p:cNvPr id="6" name="TextBox 6"/>
          <p:cNvSpPr txBox="1"/>
          <p:nvPr/>
        </p:nvSpPr>
        <p:spPr>
          <a:xfrm>
            <a:off x="1615171" y="6513480"/>
            <a:ext cx="15035830" cy="1346200"/>
          </a:xfrm>
          <a:prstGeom prst="rect">
            <a:avLst/>
          </a:prstGeom>
        </p:spPr>
        <p:txBody>
          <a:bodyPr lIns="0" tIns="0" rIns="0" bIns="0" rtlCol="0" anchor="t">
            <a:spAutoFit/>
          </a:bodyPr>
          <a:lstStyle/>
          <a:p>
            <a:pPr algn="l">
              <a:lnSpc>
                <a:spcPts val="3499"/>
              </a:lnSpc>
            </a:pPr>
            <a:r>
              <a:rPr lang="en-US" sz="2499">
                <a:solidFill>
                  <a:srgbClr val="2B2C30"/>
                </a:solidFill>
                <a:latin typeface="Times New Roman"/>
                <a:ea typeface="Times New Roman"/>
                <a:cs typeface="Times New Roman"/>
                <a:sym typeface="Times New Roman"/>
              </a:rPr>
              <a:t>        The Post-Processing Module is responsible for refining, formatting, and optimizing raw data or model outputs to ensure accuracy, clarity, and usability for analysis or decision-making.</a:t>
            </a:r>
          </a:p>
          <a:p>
            <a:pPr algn="l">
              <a:lnSpc>
                <a:spcPts val="3499"/>
              </a:lnSpc>
              <a:spcBef>
                <a:spcPct val="0"/>
              </a:spcBef>
            </a:pPr>
            <a:endParaRPr lang="en-US" sz="2499">
              <a:solidFill>
                <a:srgbClr val="2B2C30"/>
              </a:solidFill>
              <a:latin typeface="Times New Roman"/>
              <a:ea typeface="Times New Roman"/>
              <a:cs typeface="Times New Roman"/>
              <a:sym typeface="Times New Roman"/>
            </a:endParaRPr>
          </a:p>
        </p:txBody>
      </p:sp>
      <p:sp>
        <p:nvSpPr>
          <p:cNvPr id="7" name="TextBox 7"/>
          <p:cNvSpPr txBox="1"/>
          <p:nvPr/>
        </p:nvSpPr>
        <p:spPr>
          <a:xfrm>
            <a:off x="17259300" y="9286875"/>
            <a:ext cx="514599" cy="399918"/>
          </a:xfrm>
          <a:prstGeom prst="rect">
            <a:avLst/>
          </a:prstGeom>
        </p:spPr>
        <p:txBody>
          <a:bodyPr lIns="0" tIns="0" rIns="0" bIns="0" rtlCol="0" anchor="t">
            <a:spAutoFit/>
          </a:bodyPr>
          <a:lstStyle/>
          <a:p>
            <a:pPr algn="l">
              <a:lnSpc>
                <a:spcPts val="3081"/>
              </a:lnSpc>
            </a:pPr>
            <a:r>
              <a:rPr lang="en-US" sz="3386" spc="16" dirty="0">
                <a:solidFill>
                  <a:srgbClr val="2B2C30"/>
                </a:solidFill>
                <a:latin typeface="Times New Roman"/>
                <a:ea typeface="Times New Roman"/>
                <a:cs typeface="Times New Roman"/>
                <a:sym typeface="Times New Roman"/>
              </a:rPr>
              <a:t>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06871" y="2773348"/>
            <a:ext cx="15297699" cy="3356610"/>
          </a:xfrm>
          <a:prstGeom prst="rect">
            <a:avLst/>
          </a:prstGeom>
        </p:spPr>
        <p:txBody>
          <a:bodyPr lIns="0" tIns="0" rIns="0" bIns="0" rtlCol="0" anchor="t">
            <a:spAutoFit/>
          </a:bodyPr>
          <a:lstStyle/>
          <a:p>
            <a:pPr algn="l">
              <a:lnSpc>
                <a:spcPts val="5279"/>
              </a:lnSpc>
            </a:pPr>
            <a:r>
              <a:rPr lang="en-US" sz="3299" spc="16">
                <a:solidFill>
                  <a:srgbClr val="2B2C30"/>
                </a:solidFill>
                <a:latin typeface="Times New Roman"/>
                <a:ea typeface="Times New Roman"/>
                <a:cs typeface="Times New Roman"/>
                <a:sym typeface="Times New Roman"/>
              </a:rPr>
              <a:t>This project focuses on developing a text extraction application using Deep Learning. It leverages the EasyOCR library to accurately extract English and Tamil text from images. Users can translate the extracted text into different languages, enabling seamless text retrieval from various sources.</a:t>
            </a:r>
          </a:p>
          <a:p>
            <a:pPr algn="l">
              <a:lnSpc>
                <a:spcPts val="5279"/>
              </a:lnSpc>
            </a:pPr>
            <a:endParaRPr lang="en-US" sz="3299" spc="16">
              <a:solidFill>
                <a:srgbClr val="2B2C30"/>
              </a:solidFill>
              <a:latin typeface="Times New Roman"/>
              <a:ea typeface="Times New Roman"/>
              <a:cs typeface="Times New Roman"/>
              <a:sym typeface="Times New Roman"/>
            </a:endParaRPr>
          </a:p>
        </p:txBody>
      </p:sp>
      <p:sp>
        <p:nvSpPr>
          <p:cNvPr id="3" name="TextBox 3"/>
          <p:cNvSpPr txBox="1"/>
          <p:nvPr/>
        </p:nvSpPr>
        <p:spPr>
          <a:xfrm>
            <a:off x="1006871" y="838200"/>
            <a:ext cx="16230600" cy="949326"/>
          </a:xfrm>
          <a:prstGeom prst="rect">
            <a:avLst/>
          </a:prstGeom>
        </p:spPr>
        <p:txBody>
          <a:bodyPr lIns="0" tIns="0" rIns="0" bIns="0" rtlCol="0" anchor="t">
            <a:spAutoFit/>
          </a:bodyPr>
          <a:lstStyle/>
          <a:p>
            <a:pPr algn="ctr">
              <a:lnSpc>
                <a:spcPts val="6999"/>
              </a:lnSpc>
              <a:spcBef>
                <a:spcPct val="0"/>
              </a:spcBef>
            </a:pPr>
            <a:r>
              <a:rPr lang="en-US" sz="4999" b="1" spc="1134">
                <a:solidFill>
                  <a:srgbClr val="000000"/>
                </a:solidFill>
                <a:latin typeface="Times New Roman Bold"/>
                <a:ea typeface="Times New Roman Bold"/>
                <a:cs typeface="Times New Roman Bold"/>
                <a:sym typeface="Times New Roman Bold"/>
              </a:rPr>
              <a:t>OBJECTIVE</a:t>
            </a:r>
          </a:p>
        </p:txBody>
      </p:sp>
      <p:sp>
        <p:nvSpPr>
          <p:cNvPr id="4" name="AutoShape 4"/>
          <p:cNvSpPr/>
          <p:nvPr/>
        </p:nvSpPr>
        <p:spPr>
          <a:xfrm flipV="1">
            <a:off x="1028723" y="1792288"/>
            <a:ext cx="16230594" cy="38509"/>
          </a:xfrm>
          <a:prstGeom prst="line">
            <a:avLst/>
          </a:prstGeom>
          <a:ln w="9525" cap="flat">
            <a:solidFill>
              <a:srgbClr val="2B2C30"/>
            </a:solidFill>
            <a:prstDash val="solid"/>
            <a:headEnd type="none" w="sm" len="sm"/>
            <a:tailEnd type="none" w="sm" len="sm"/>
          </a:ln>
        </p:spPr>
      </p:sp>
      <p:sp>
        <p:nvSpPr>
          <p:cNvPr id="5" name="TextBox 5"/>
          <p:cNvSpPr txBox="1"/>
          <p:nvPr/>
        </p:nvSpPr>
        <p:spPr>
          <a:xfrm>
            <a:off x="17259300" y="9286875"/>
            <a:ext cx="225982" cy="486657"/>
          </a:xfrm>
          <a:prstGeom prst="rect">
            <a:avLst/>
          </a:prstGeom>
        </p:spPr>
        <p:txBody>
          <a:bodyPr lIns="0" tIns="0" rIns="0" bIns="0" rtlCol="0" anchor="t">
            <a:spAutoFit/>
          </a:bodyPr>
          <a:lstStyle/>
          <a:p>
            <a:pPr algn="l">
              <a:lnSpc>
                <a:spcPts val="3081"/>
              </a:lnSpc>
            </a:pPr>
            <a:r>
              <a:rPr lang="en-US" sz="3386" spc="16">
                <a:solidFill>
                  <a:srgbClr val="2B2C30"/>
                </a:solidFill>
                <a:latin typeface="Times New Roman"/>
                <a:ea typeface="Times New Roman"/>
                <a:cs typeface="Times New Roman"/>
                <a:sym typeface="Times New Roman"/>
              </a:rPr>
              <a:t>2</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06871" y="866775"/>
            <a:ext cx="16230600" cy="765175"/>
          </a:xfrm>
          <a:prstGeom prst="rect">
            <a:avLst/>
          </a:prstGeom>
        </p:spPr>
        <p:txBody>
          <a:bodyPr lIns="0" tIns="0" rIns="0" bIns="0" rtlCol="0" anchor="t">
            <a:spAutoFit/>
          </a:bodyPr>
          <a:lstStyle/>
          <a:p>
            <a:pPr algn="l">
              <a:lnSpc>
                <a:spcPts val="5600"/>
              </a:lnSpc>
              <a:spcBef>
                <a:spcPct val="0"/>
              </a:spcBef>
            </a:pPr>
            <a:r>
              <a:rPr lang="en-US" sz="4000" b="1" spc="908">
                <a:solidFill>
                  <a:srgbClr val="2B2C30"/>
                </a:solidFill>
                <a:latin typeface="Times New Roman Bold"/>
                <a:ea typeface="Times New Roman Bold"/>
                <a:cs typeface="Times New Roman Bold"/>
                <a:sym typeface="Times New Roman Bold"/>
              </a:rPr>
              <a:t>ADVANTAGES</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28700" y="2303876"/>
            <a:ext cx="8748349" cy="3296016"/>
          </a:xfrm>
          <a:prstGeom prst="rect">
            <a:avLst/>
          </a:prstGeom>
        </p:spPr>
        <p:txBody>
          <a:bodyPr lIns="0" tIns="0" rIns="0" bIns="0" rtlCol="0" anchor="t">
            <a:spAutoFit/>
          </a:bodyPr>
          <a:lstStyle/>
          <a:p>
            <a:pPr marL="599660" lvl="1" indent="-299830" algn="l">
              <a:lnSpc>
                <a:spcPts val="4305"/>
              </a:lnSpc>
              <a:buFont typeface="Arial"/>
              <a:buChar char="•"/>
            </a:pPr>
            <a:r>
              <a:rPr lang="en-US" sz="2777" b="1">
                <a:solidFill>
                  <a:srgbClr val="2B2C30"/>
                </a:solidFill>
                <a:latin typeface="Times New Roman Medium"/>
                <a:ea typeface="Times New Roman Medium"/>
                <a:cs typeface="Times New Roman Medium"/>
                <a:sym typeface="Times New Roman Medium"/>
              </a:rPr>
              <a:t>Enhanced Text Recognition Accuracy</a:t>
            </a:r>
          </a:p>
          <a:p>
            <a:pPr marL="599660" lvl="1" indent="-299830" algn="l">
              <a:lnSpc>
                <a:spcPts val="4305"/>
              </a:lnSpc>
              <a:buFont typeface="Arial"/>
              <a:buChar char="•"/>
            </a:pPr>
            <a:r>
              <a:rPr lang="en-US" sz="2777" b="1">
                <a:solidFill>
                  <a:srgbClr val="2B2C30"/>
                </a:solidFill>
                <a:latin typeface="Times New Roman Medium"/>
                <a:ea typeface="Times New Roman Medium"/>
                <a:cs typeface="Times New Roman Medium"/>
                <a:sym typeface="Times New Roman Medium"/>
              </a:rPr>
              <a:t>Supports Multiple Language Translation</a:t>
            </a:r>
          </a:p>
          <a:p>
            <a:pPr marL="599660" lvl="1" indent="-299830" algn="l">
              <a:lnSpc>
                <a:spcPts val="4305"/>
              </a:lnSpc>
              <a:buFont typeface="Arial"/>
              <a:buChar char="•"/>
            </a:pPr>
            <a:r>
              <a:rPr lang="en-US" sz="2777" b="1">
                <a:solidFill>
                  <a:srgbClr val="2B2C30"/>
                </a:solidFill>
                <a:latin typeface="Times New Roman Medium"/>
                <a:ea typeface="Times New Roman Medium"/>
                <a:cs typeface="Times New Roman Medium"/>
                <a:sym typeface="Times New Roman Medium"/>
              </a:rPr>
              <a:t>Improved Accessibility for Users</a:t>
            </a:r>
          </a:p>
          <a:p>
            <a:pPr marL="599660" lvl="1" indent="-299830" algn="l">
              <a:lnSpc>
                <a:spcPts val="4305"/>
              </a:lnSpc>
              <a:buFont typeface="Arial"/>
              <a:buChar char="•"/>
            </a:pPr>
            <a:r>
              <a:rPr lang="en-US" sz="2777" b="1">
                <a:solidFill>
                  <a:srgbClr val="2B2C30"/>
                </a:solidFill>
                <a:latin typeface="Times New Roman Medium"/>
                <a:ea typeface="Times New Roman Medium"/>
                <a:cs typeface="Times New Roman Medium"/>
                <a:sym typeface="Times New Roman Medium"/>
              </a:rPr>
              <a:t>Faster Data Extraction Process</a:t>
            </a:r>
          </a:p>
          <a:p>
            <a:pPr marL="599660" lvl="1" indent="-299830" algn="l">
              <a:lnSpc>
                <a:spcPts val="4305"/>
              </a:lnSpc>
              <a:buFont typeface="Arial"/>
              <a:buChar char="•"/>
            </a:pPr>
            <a:r>
              <a:rPr lang="en-US" sz="2777" b="1">
                <a:solidFill>
                  <a:srgbClr val="2B2C30"/>
                </a:solidFill>
                <a:latin typeface="Times New Roman Medium"/>
                <a:ea typeface="Times New Roman Medium"/>
                <a:cs typeface="Times New Roman Medium"/>
                <a:sym typeface="Times New Roman Medium"/>
              </a:rPr>
              <a:t>Seamless Integration with Applications</a:t>
            </a:r>
          </a:p>
          <a:p>
            <a:pPr algn="l">
              <a:lnSpc>
                <a:spcPts val="4305"/>
              </a:lnSpc>
              <a:spcBef>
                <a:spcPct val="0"/>
              </a:spcBef>
            </a:pPr>
            <a:endParaRPr lang="en-US" sz="2777" b="1">
              <a:solidFill>
                <a:srgbClr val="2B2C30"/>
              </a:solidFill>
              <a:latin typeface="Times New Roman Medium"/>
              <a:ea typeface="Times New Roman Medium"/>
              <a:cs typeface="Times New Roman Medium"/>
              <a:sym typeface="Times New Roman Medium"/>
            </a:endParaRPr>
          </a:p>
        </p:txBody>
      </p:sp>
      <p:sp>
        <p:nvSpPr>
          <p:cNvPr id="5" name="TextBox 5"/>
          <p:cNvSpPr txBox="1"/>
          <p:nvPr/>
        </p:nvSpPr>
        <p:spPr>
          <a:xfrm>
            <a:off x="17237471" y="9286875"/>
            <a:ext cx="473368" cy="399918"/>
          </a:xfrm>
          <a:prstGeom prst="rect">
            <a:avLst/>
          </a:prstGeom>
        </p:spPr>
        <p:txBody>
          <a:bodyPr lIns="0" tIns="0" rIns="0" bIns="0" rtlCol="0" anchor="t">
            <a:spAutoFit/>
          </a:bodyPr>
          <a:lstStyle/>
          <a:p>
            <a:pPr algn="l">
              <a:lnSpc>
                <a:spcPts val="3081"/>
              </a:lnSpc>
            </a:pPr>
            <a:r>
              <a:rPr lang="en-US" sz="3386" spc="16" dirty="0">
                <a:solidFill>
                  <a:srgbClr val="2B2C30"/>
                </a:solidFill>
                <a:latin typeface="Times New Roman"/>
                <a:ea typeface="Times New Roman"/>
                <a:cs typeface="Times New Roman"/>
                <a:sym typeface="Times New Roman"/>
              </a:rPr>
              <a:t>20</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06871" y="838200"/>
            <a:ext cx="16230600" cy="823559"/>
          </a:xfrm>
          <a:prstGeom prst="rect">
            <a:avLst/>
          </a:prstGeom>
        </p:spPr>
        <p:txBody>
          <a:bodyPr lIns="0" tIns="0" rIns="0" bIns="0" rtlCol="0" anchor="t">
            <a:spAutoFit/>
          </a:bodyPr>
          <a:lstStyle/>
          <a:p>
            <a:pPr algn="ctr">
              <a:lnSpc>
                <a:spcPts val="6999"/>
              </a:lnSpc>
              <a:spcBef>
                <a:spcPct val="0"/>
              </a:spcBef>
            </a:pPr>
            <a:r>
              <a:rPr lang="en-US" sz="4999" b="1" spc="1134" dirty="0">
                <a:solidFill>
                  <a:srgbClr val="2B2C30"/>
                </a:solidFill>
                <a:latin typeface="Times New Roman "/>
                <a:ea typeface="Times New Roman Bold"/>
                <a:cs typeface="Times New Roman Bold"/>
                <a:sym typeface="Times New Roman Bold"/>
              </a:rPr>
              <a:t>CONCLUSION</a:t>
            </a:r>
          </a:p>
        </p:txBody>
      </p:sp>
      <p:sp>
        <p:nvSpPr>
          <p:cNvPr id="3" name="AutoShape 3"/>
          <p:cNvSpPr/>
          <p:nvPr/>
        </p:nvSpPr>
        <p:spPr>
          <a:xfrm flipV="1">
            <a:off x="1028711" y="1792288"/>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414933" y="2850048"/>
            <a:ext cx="15458135" cy="3272790"/>
          </a:xfrm>
          <a:prstGeom prst="rect">
            <a:avLst/>
          </a:prstGeom>
        </p:spPr>
        <p:txBody>
          <a:bodyPr lIns="0" tIns="0" rIns="0" bIns="0" rtlCol="0" anchor="t">
            <a:spAutoFit/>
          </a:bodyPr>
          <a:lstStyle/>
          <a:p>
            <a:pPr algn="just">
              <a:lnSpc>
                <a:spcPts val="5115"/>
              </a:lnSpc>
              <a:spcBef>
                <a:spcPct val="0"/>
              </a:spcBef>
            </a:pPr>
            <a:r>
              <a:rPr lang="en-US" sz="3300" dirty="0">
                <a:solidFill>
                  <a:srgbClr val="2B2C30"/>
                </a:solidFill>
                <a:latin typeface="Times New Roman"/>
                <a:ea typeface="Times New Roman"/>
                <a:cs typeface="Times New Roman"/>
                <a:sym typeface="Times New Roman"/>
              </a:rPr>
              <a:t>In conclusion, Text Detection and Extraction using Deep Learning Techniques with integrated features like Translation and Text-to-Speech offers a powerful solution for extracting and processing text from images or documents. This enhanced system improves accessibility, enables multilingual support, and provides seamless audio output, ensuring greater user convenience and engagement.</a:t>
            </a:r>
          </a:p>
        </p:txBody>
      </p:sp>
      <p:sp>
        <p:nvSpPr>
          <p:cNvPr id="5" name="TextBox 5"/>
          <p:cNvSpPr txBox="1"/>
          <p:nvPr/>
        </p:nvSpPr>
        <p:spPr>
          <a:xfrm>
            <a:off x="17237471" y="9286875"/>
            <a:ext cx="493984" cy="399918"/>
          </a:xfrm>
          <a:prstGeom prst="rect">
            <a:avLst/>
          </a:prstGeom>
        </p:spPr>
        <p:txBody>
          <a:bodyPr lIns="0" tIns="0" rIns="0" bIns="0" rtlCol="0" anchor="t">
            <a:spAutoFit/>
          </a:bodyPr>
          <a:lstStyle/>
          <a:p>
            <a:pPr algn="l">
              <a:lnSpc>
                <a:spcPts val="3081"/>
              </a:lnSpc>
            </a:pPr>
            <a:r>
              <a:rPr lang="en-US" sz="3386" spc="16" dirty="0">
                <a:solidFill>
                  <a:srgbClr val="2B2C30"/>
                </a:solidFill>
                <a:latin typeface="Times New Roman"/>
                <a:ea typeface="Times New Roman"/>
                <a:cs typeface="Times New Roman"/>
                <a:sym typeface="Times New Roman"/>
              </a:rPr>
              <a:t>21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206432" y="7378077"/>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028700" y="4871879"/>
            <a:ext cx="16408332" cy="2407933"/>
          </a:xfrm>
          <a:prstGeom prst="rect">
            <a:avLst/>
          </a:prstGeom>
        </p:spPr>
        <p:txBody>
          <a:bodyPr lIns="0" tIns="0" rIns="0" bIns="0" rtlCol="0" anchor="t">
            <a:spAutoFit/>
          </a:bodyPr>
          <a:lstStyle/>
          <a:p>
            <a:pPr algn="l">
              <a:lnSpc>
                <a:spcPts val="15250"/>
              </a:lnSpc>
            </a:pPr>
            <a:r>
              <a:rPr lang="en-US" sz="16758" spc="83">
                <a:solidFill>
                  <a:srgbClr val="2B2C30"/>
                </a:solidFill>
                <a:latin typeface="Times New Roman"/>
                <a:ea typeface="Times New Roman"/>
                <a:cs typeface="Times New Roman"/>
                <a:sym typeface="Times New Roman"/>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06871" y="838200"/>
            <a:ext cx="16230600" cy="949326"/>
          </a:xfrm>
          <a:prstGeom prst="rect">
            <a:avLst/>
          </a:prstGeom>
        </p:spPr>
        <p:txBody>
          <a:bodyPr lIns="0" tIns="0" rIns="0" bIns="0" rtlCol="0" anchor="t">
            <a:spAutoFit/>
          </a:bodyPr>
          <a:lstStyle/>
          <a:p>
            <a:pPr algn="ctr">
              <a:lnSpc>
                <a:spcPts val="6999"/>
              </a:lnSpc>
              <a:spcBef>
                <a:spcPct val="0"/>
              </a:spcBef>
            </a:pPr>
            <a:r>
              <a:rPr lang="en-US" sz="4999" b="1" spc="1134">
                <a:solidFill>
                  <a:srgbClr val="2B2C30"/>
                </a:solidFill>
                <a:latin typeface="Times New Roman Bold"/>
                <a:ea typeface="Times New Roman Bold"/>
                <a:cs typeface="Times New Roman Bold"/>
                <a:sym typeface="Times New Roman Bold"/>
              </a:rPr>
              <a:t>EXISTING SYSTEM</a:t>
            </a:r>
          </a:p>
        </p:txBody>
      </p:sp>
      <p:sp>
        <p:nvSpPr>
          <p:cNvPr id="3" name="AutoShape 3"/>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06871" y="2867453"/>
            <a:ext cx="12750607" cy="4023360"/>
          </a:xfrm>
          <a:prstGeom prst="rect">
            <a:avLst/>
          </a:prstGeom>
        </p:spPr>
        <p:txBody>
          <a:bodyPr lIns="0" tIns="0" rIns="0" bIns="0" rtlCol="0" anchor="t">
            <a:spAutoFit/>
          </a:bodyPr>
          <a:lstStyle/>
          <a:p>
            <a:pPr marL="712468" lvl="1" indent="-356234" algn="l">
              <a:lnSpc>
                <a:spcPts val="5279"/>
              </a:lnSpc>
              <a:buFont typeface="Arial"/>
              <a:buChar char="•"/>
            </a:pPr>
            <a:r>
              <a:rPr lang="en-US" sz="3299" spc="16">
                <a:solidFill>
                  <a:srgbClr val="2B2C30"/>
                </a:solidFill>
                <a:latin typeface="Times New Roman"/>
                <a:ea typeface="Times New Roman"/>
                <a:cs typeface="Times New Roman"/>
                <a:sym typeface="Times New Roman"/>
              </a:rPr>
              <a:t>Uses OpenCV and Tesseract OCR for text extraction.</a:t>
            </a:r>
          </a:p>
          <a:p>
            <a:pPr marL="712468" lvl="1" indent="-356234" algn="l">
              <a:lnSpc>
                <a:spcPts val="5279"/>
              </a:lnSpc>
              <a:buFont typeface="Arial"/>
              <a:buChar char="•"/>
            </a:pPr>
            <a:r>
              <a:rPr lang="en-US" sz="3299" spc="16">
                <a:solidFill>
                  <a:srgbClr val="2B2C30"/>
                </a:solidFill>
                <a:latin typeface="Times New Roman"/>
                <a:ea typeface="Times New Roman"/>
                <a:cs typeface="Times New Roman"/>
                <a:sym typeface="Times New Roman"/>
              </a:rPr>
              <a:t>Supports only English by default; extensions require extra models.</a:t>
            </a:r>
          </a:p>
          <a:p>
            <a:pPr marL="712468" lvl="1" indent="-356234" algn="l">
              <a:lnSpc>
                <a:spcPts val="5279"/>
              </a:lnSpc>
              <a:buFont typeface="Arial"/>
              <a:buChar char="•"/>
            </a:pPr>
            <a:r>
              <a:rPr lang="en-US" sz="3299" spc="16">
                <a:solidFill>
                  <a:srgbClr val="2B2C30"/>
                </a:solidFill>
                <a:latin typeface="Times New Roman"/>
                <a:ea typeface="Times New Roman"/>
                <a:cs typeface="Times New Roman"/>
                <a:sym typeface="Times New Roman"/>
              </a:rPr>
              <a:t>No real-time camera scanning.</a:t>
            </a:r>
          </a:p>
          <a:p>
            <a:pPr marL="712468" lvl="1" indent="-356234" algn="l">
              <a:lnSpc>
                <a:spcPts val="5279"/>
              </a:lnSpc>
              <a:buFont typeface="Arial"/>
              <a:buChar char="•"/>
            </a:pPr>
            <a:r>
              <a:rPr lang="en-US" sz="3299" spc="16">
                <a:solidFill>
                  <a:srgbClr val="2B2C30"/>
                </a:solidFill>
                <a:latin typeface="Times New Roman"/>
                <a:ea typeface="Times New Roman"/>
                <a:cs typeface="Times New Roman"/>
                <a:sym typeface="Times New Roman"/>
              </a:rPr>
              <a:t>Requires manual setup of OpenCV, Tesseract, and dependencies.</a:t>
            </a:r>
          </a:p>
          <a:p>
            <a:pPr marL="712468" lvl="1" indent="-356234" algn="l">
              <a:lnSpc>
                <a:spcPts val="5279"/>
              </a:lnSpc>
              <a:buFont typeface="Arial"/>
              <a:buChar char="•"/>
            </a:pPr>
            <a:r>
              <a:rPr lang="en-US" sz="3299" spc="16">
                <a:solidFill>
                  <a:srgbClr val="2B2C30"/>
                </a:solidFill>
                <a:latin typeface="Times New Roman"/>
                <a:ea typeface="Times New Roman"/>
                <a:cs typeface="Times New Roman"/>
                <a:sym typeface="Times New Roman"/>
              </a:rPr>
              <a:t>Language models need separate installation.</a:t>
            </a:r>
          </a:p>
          <a:p>
            <a:pPr algn="l">
              <a:lnSpc>
                <a:spcPts val="5279"/>
              </a:lnSpc>
            </a:pPr>
            <a:endParaRPr lang="en-US" sz="3299" spc="16">
              <a:solidFill>
                <a:srgbClr val="2B2C30"/>
              </a:solidFill>
              <a:latin typeface="Times New Roman"/>
              <a:ea typeface="Times New Roman"/>
              <a:cs typeface="Times New Roman"/>
              <a:sym typeface="Times New Roman"/>
            </a:endParaRPr>
          </a:p>
        </p:txBody>
      </p:sp>
      <p:sp>
        <p:nvSpPr>
          <p:cNvPr id="5" name="TextBox 5"/>
          <p:cNvSpPr txBox="1"/>
          <p:nvPr/>
        </p:nvSpPr>
        <p:spPr>
          <a:xfrm>
            <a:off x="17259300" y="9286875"/>
            <a:ext cx="225982" cy="486657"/>
          </a:xfrm>
          <a:prstGeom prst="rect">
            <a:avLst/>
          </a:prstGeom>
        </p:spPr>
        <p:txBody>
          <a:bodyPr lIns="0" tIns="0" rIns="0" bIns="0" rtlCol="0" anchor="t">
            <a:spAutoFit/>
          </a:bodyPr>
          <a:lstStyle/>
          <a:p>
            <a:pPr algn="l">
              <a:lnSpc>
                <a:spcPts val="3081"/>
              </a:lnSpc>
            </a:pPr>
            <a:r>
              <a:rPr lang="en-US" sz="3386" spc="16">
                <a:solidFill>
                  <a:srgbClr val="2B2C30"/>
                </a:solidFill>
                <a:latin typeface="Times New Roman"/>
                <a:ea typeface="Times New Roman"/>
                <a:cs typeface="Times New Roman"/>
                <a:sym typeface="Times New Roman"/>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06871" y="838200"/>
            <a:ext cx="16230600" cy="949326"/>
          </a:xfrm>
          <a:prstGeom prst="rect">
            <a:avLst/>
          </a:prstGeom>
        </p:spPr>
        <p:txBody>
          <a:bodyPr lIns="0" tIns="0" rIns="0" bIns="0" rtlCol="0" anchor="t">
            <a:spAutoFit/>
          </a:bodyPr>
          <a:lstStyle/>
          <a:p>
            <a:pPr algn="ctr">
              <a:lnSpc>
                <a:spcPts val="6999"/>
              </a:lnSpc>
              <a:spcBef>
                <a:spcPct val="0"/>
              </a:spcBef>
            </a:pPr>
            <a:r>
              <a:rPr lang="en-US" sz="4999" b="1" spc="1134">
                <a:solidFill>
                  <a:srgbClr val="2B2C30"/>
                </a:solidFill>
                <a:latin typeface="Times New Roman Bold"/>
                <a:ea typeface="Times New Roman Bold"/>
                <a:cs typeface="Times New Roman Bold"/>
                <a:sym typeface="Times New Roman Bold"/>
              </a:rPr>
              <a:t>PROPOSED SYSTEM</a:t>
            </a:r>
          </a:p>
        </p:txBody>
      </p:sp>
      <p:sp>
        <p:nvSpPr>
          <p:cNvPr id="3" name="AutoShape 3"/>
          <p:cNvSpPr/>
          <p:nvPr/>
        </p:nvSpPr>
        <p:spPr>
          <a:xfrm flipV="1">
            <a:off x="1006866" y="1792288"/>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06871" y="2590800"/>
            <a:ext cx="15035830" cy="6025515"/>
          </a:xfrm>
          <a:prstGeom prst="rect">
            <a:avLst/>
          </a:prstGeom>
        </p:spPr>
        <p:txBody>
          <a:bodyPr lIns="0" tIns="0" rIns="0" bIns="0" rtlCol="0" anchor="t">
            <a:spAutoFit/>
          </a:bodyPr>
          <a:lstStyle/>
          <a:p>
            <a:pPr marL="712468" lvl="1" indent="-356234" algn="l">
              <a:lnSpc>
                <a:spcPts val="4289"/>
              </a:lnSpc>
              <a:buFont typeface="Arial"/>
              <a:buChar char="•"/>
            </a:pPr>
            <a:r>
              <a:rPr lang="en-US" sz="3299" spc="16">
                <a:solidFill>
                  <a:srgbClr val="2B2C30"/>
                </a:solidFill>
                <a:latin typeface="Times New Roman"/>
                <a:ea typeface="Times New Roman"/>
                <a:cs typeface="Times New Roman"/>
                <a:sym typeface="Times New Roman"/>
              </a:rPr>
              <a:t>EasyOCR Library:</a:t>
            </a:r>
          </a:p>
          <a:p>
            <a:pPr marL="1424937" lvl="2" indent="-474979" algn="l">
              <a:lnSpc>
                <a:spcPts val="4289"/>
              </a:lnSpc>
              <a:buFont typeface="Arial"/>
              <a:buChar char="⚬"/>
            </a:pPr>
            <a:r>
              <a:rPr lang="en-US" sz="3299" spc="16">
                <a:solidFill>
                  <a:srgbClr val="2B2C30"/>
                </a:solidFill>
                <a:latin typeface="Times New Roman"/>
                <a:ea typeface="Times New Roman"/>
                <a:cs typeface="Times New Roman"/>
                <a:sym typeface="Times New Roman"/>
              </a:rPr>
              <a:t> An open-source tool for extracting multi-lingual text from images, simplifying OCR implementation.</a:t>
            </a:r>
          </a:p>
          <a:p>
            <a:pPr marL="1424937" lvl="2" indent="-474979" algn="l">
              <a:lnSpc>
                <a:spcPts val="4289"/>
              </a:lnSpc>
              <a:buFont typeface="Arial"/>
              <a:buChar char="⚬"/>
            </a:pPr>
            <a:r>
              <a:rPr lang="en-US" sz="3299" spc="16">
                <a:solidFill>
                  <a:srgbClr val="2B2C30"/>
                </a:solidFill>
                <a:latin typeface="Times New Roman"/>
                <a:ea typeface="Times New Roman"/>
                <a:cs typeface="Times New Roman"/>
                <a:sym typeface="Times New Roman"/>
              </a:rPr>
              <a:t>Creates shadow of the text to detect the characters.</a:t>
            </a:r>
          </a:p>
          <a:p>
            <a:pPr marL="712468" lvl="1" indent="-356234" algn="l">
              <a:lnSpc>
                <a:spcPts val="4289"/>
              </a:lnSpc>
              <a:buFont typeface="Arial"/>
              <a:buChar char="•"/>
            </a:pPr>
            <a:r>
              <a:rPr lang="en-US" sz="3299" spc="16">
                <a:solidFill>
                  <a:srgbClr val="2B2C30"/>
                </a:solidFill>
                <a:latin typeface="Times New Roman"/>
                <a:ea typeface="Times New Roman"/>
                <a:cs typeface="Times New Roman"/>
                <a:sym typeface="Times New Roman"/>
              </a:rPr>
              <a:t>Real-time Scanning:</a:t>
            </a:r>
          </a:p>
          <a:p>
            <a:pPr marL="1424937" lvl="2" indent="-474979" algn="l">
              <a:lnSpc>
                <a:spcPts val="4289"/>
              </a:lnSpc>
              <a:buFont typeface="Arial"/>
              <a:buChar char="⚬"/>
            </a:pPr>
            <a:r>
              <a:rPr lang="en-US" sz="3299" spc="16">
                <a:solidFill>
                  <a:srgbClr val="2B2C30"/>
                </a:solidFill>
                <a:latin typeface="Times New Roman"/>
                <a:ea typeface="Times New Roman"/>
                <a:cs typeface="Times New Roman"/>
                <a:sym typeface="Times New Roman"/>
              </a:rPr>
              <a:t>Supports live text detection using webcams or mobile cameras for instant recognition.</a:t>
            </a:r>
          </a:p>
          <a:p>
            <a:pPr marL="712468" lvl="1" indent="-356234" algn="l">
              <a:lnSpc>
                <a:spcPts val="4289"/>
              </a:lnSpc>
              <a:buFont typeface="Arial"/>
              <a:buChar char="•"/>
            </a:pPr>
            <a:r>
              <a:rPr lang="en-US" sz="3299" spc="16">
                <a:solidFill>
                  <a:srgbClr val="2B2C30"/>
                </a:solidFill>
                <a:latin typeface="Times New Roman"/>
                <a:ea typeface="Times New Roman"/>
                <a:cs typeface="Times New Roman"/>
                <a:sym typeface="Times New Roman"/>
              </a:rPr>
              <a:t>Translation:</a:t>
            </a:r>
          </a:p>
          <a:p>
            <a:pPr marL="1424937" lvl="2" indent="-474979" algn="l">
              <a:lnSpc>
                <a:spcPts val="4289"/>
              </a:lnSpc>
              <a:buFont typeface="Arial"/>
              <a:buChar char="⚬"/>
            </a:pPr>
            <a:r>
              <a:rPr lang="en-US" sz="3299" spc="16">
                <a:solidFill>
                  <a:srgbClr val="2B2C30"/>
                </a:solidFill>
                <a:latin typeface="Times New Roman"/>
                <a:ea typeface="Times New Roman"/>
                <a:cs typeface="Times New Roman"/>
                <a:sym typeface="Times New Roman"/>
              </a:rPr>
              <a:t>Allows translation of extracted text into multiple languages, enhancing accessibility.</a:t>
            </a:r>
          </a:p>
          <a:p>
            <a:pPr algn="l">
              <a:lnSpc>
                <a:spcPts val="4289"/>
              </a:lnSpc>
            </a:pPr>
            <a:endParaRPr lang="en-US" sz="3299" spc="16">
              <a:solidFill>
                <a:srgbClr val="2B2C30"/>
              </a:solidFill>
              <a:latin typeface="Times New Roman"/>
              <a:ea typeface="Times New Roman"/>
              <a:cs typeface="Times New Roman"/>
              <a:sym typeface="Times New Roman"/>
            </a:endParaRPr>
          </a:p>
        </p:txBody>
      </p:sp>
      <p:sp>
        <p:nvSpPr>
          <p:cNvPr id="5" name="TextBox 5"/>
          <p:cNvSpPr txBox="1"/>
          <p:nvPr/>
        </p:nvSpPr>
        <p:spPr>
          <a:xfrm>
            <a:off x="17259300" y="9286875"/>
            <a:ext cx="225982" cy="486657"/>
          </a:xfrm>
          <a:prstGeom prst="rect">
            <a:avLst/>
          </a:prstGeom>
        </p:spPr>
        <p:txBody>
          <a:bodyPr lIns="0" tIns="0" rIns="0" bIns="0" rtlCol="0" anchor="t">
            <a:spAutoFit/>
          </a:bodyPr>
          <a:lstStyle/>
          <a:p>
            <a:pPr algn="l">
              <a:lnSpc>
                <a:spcPts val="3081"/>
              </a:lnSpc>
            </a:pPr>
            <a:r>
              <a:rPr lang="en-US" sz="3386" spc="16">
                <a:solidFill>
                  <a:srgbClr val="2B2C30"/>
                </a:solidFill>
                <a:latin typeface="Times New Roman"/>
                <a:ea typeface="Times New Roman"/>
                <a:cs typeface="Times New Roman"/>
                <a:sym typeface="Times New Roman"/>
              </a:rPr>
              <a:t>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1BCA8-DCF7-DBFE-7C7E-0AFF76656BAA}"/>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B16565F3-52C9-841A-348B-2D586E76AF3B}"/>
              </a:ext>
            </a:extLst>
          </p:cNvPr>
          <p:cNvSpPr/>
          <p:nvPr/>
        </p:nvSpPr>
        <p:spPr>
          <a:xfrm flipV="1">
            <a:off x="1006866" y="1758144"/>
            <a:ext cx="16230594" cy="38509"/>
          </a:xfrm>
          <a:prstGeom prst="line">
            <a:avLst/>
          </a:prstGeom>
          <a:ln w="9525" cap="flat">
            <a:solidFill>
              <a:srgbClr val="2B2C30"/>
            </a:solidFill>
            <a:prstDash val="solid"/>
            <a:headEnd type="none" w="sm" len="sm"/>
            <a:tailEnd type="none" w="sm" len="sm"/>
          </a:ln>
        </p:spPr>
      </p:sp>
      <p:sp>
        <p:nvSpPr>
          <p:cNvPr id="3" name="TextBox 3">
            <a:extLst>
              <a:ext uri="{FF2B5EF4-FFF2-40B4-BE49-F238E27FC236}">
                <a16:creationId xmlns:a16="http://schemas.microsoft.com/office/drawing/2014/main" id="{7AEF3431-A88E-82B3-BB50-A45CB40C3F1E}"/>
              </a:ext>
            </a:extLst>
          </p:cNvPr>
          <p:cNvSpPr txBox="1"/>
          <p:nvPr/>
        </p:nvSpPr>
        <p:spPr>
          <a:xfrm>
            <a:off x="1006871" y="838200"/>
            <a:ext cx="16230600" cy="949326"/>
          </a:xfrm>
          <a:prstGeom prst="rect">
            <a:avLst/>
          </a:prstGeom>
        </p:spPr>
        <p:txBody>
          <a:bodyPr lIns="0" tIns="0" rIns="0" bIns="0" rtlCol="0" anchor="t">
            <a:spAutoFit/>
          </a:bodyPr>
          <a:lstStyle/>
          <a:p>
            <a:pPr algn="ctr">
              <a:lnSpc>
                <a:spcPts val="6999"/>
              </a:lnSpc>
              <a:spcBef>
                <a:spcPct val="0"/>
              </a:spcBef>
            </a:pPr>
            <a:r>
              <a:rPr lang="en-US" sz="4999" b="1" spc="1134">
                <a:solidFill>
                  <a:srgbClr val="2B2C30"/>
                </a:solidFill>
                <a:latin typeface="Times New Roman Bold"/>
                <a:ea typeface="Times New Roman Bold"/>
                <a:cs typeface="Times New Roman Bold"/>
                <a:sym typeface="Times New Roman Bold"/>
              </a:rPr>
              <a:t>LITERATURE SURVEY</a:t>
            </a:r>
          </a:p>
        </p:txBody>
      </p:sp>
      <p:sp>
        <p:nvSpPr>
          <p:cNvPr id="4" name="TextBox 4">
            <a:extLst>
              <a:ext uri="{FF2B5EF4-FFF2-40B4-BE49-F238E27FC236}">
                <a16:creationId xmlns:a16="http://schemas.microsoft.com/office/drawing/2014/main" id="{A6C2447A-4105-4FBD-4A16-D57A30EF04DD}"/>
              </a:ext>
            </a:extLst>
          </p:cNvPr>
          <p:cNvSpPr txBox="1"/>
          <p:nvPr/>
        </p:nvSpPr>
        <p:spPr>
          <a:xfrm>
            <a:off x="17281129" y="9286875"/>
            <a:ext cx="225982" cy="486657"/>
          </a:xfrm>
          <a:prstGeom prst="rect">
            <a:avLst/>
          </a:prstGeom>
        </p:spPr>
        <p:txBody>
          <a:bodyPr lIns="0" tIns="0" rIns="0" bIns="0" rtlCol="0" anchor="t">
            <a:spAutoFit/>
          </a:bodyPr>
          <a:lstStyle/>
          <a:p>
            <a:pPr algn="l">
              <a:lnSpc>
                <a:spcPts val="3081"/>
              </a:lnSpc>
            </a:pPr>
            <a:r>
              <a:rPr lang="en-US" sz="3386" spc="16">
                <a:solidFill>
                  <a:srgbClr val="2B2C30"/>
                </a:solidFill>
                <a:latin typeface="Times New Roman"/>
                <a:ea typeface="Times New Roman"/>
                <a:cs typeface="Times New Roman"/>
                <a:sym typeface="Times New Roman"/>
              </a:rPr>
              <a:t>5</a:t>
            </a:r>
          </a:p>
        </p:txBody>
      </p:sp>
      <p:graphicFrame>
        <p:nvGraphicFramePr>
          <p:cNvPr id="5" name="Table 4">
            <a:extLst>
              <a:ext uri="{FF2B5EF4-FFF2-40B4-BE49-F238E27FC236}">
                <a16:creationId xmlns:a16="http://schemas.microsoft.com/office/drawing/2014/main" id="{9B90ABDE-43D9-0565-4EA6-84CA63C5695F}"/>
              </a:ext>
            </a:extLst>
          </p:cNvPr>
          <p:cNvGraphicFramePr>
            <a:graphicFrameLocks noGrp="1"/>
          </p:cNvGraphicFramePr>
          <p:nvPr>
            <p:extLst>
              <p:ext uri="{D42A27DB-BD31-4B8C-83A1-F6EECF244321}">
                <p14:modId xmlns:p14="http://schemas.microsoft.com/office/powerpoint/2010/main" val="99882595"/>
              </p:ext>
            </p:extLst>
          </p:nvPr>
        </p:nvGraphicFramePr>
        <p:xfrm>
          <a:off x="1006867" y="2400300"/>
          <a:ext cx="16230592" cy="5527040"/>
        </p:xfrm>
        <a:graphic>
          <a:graphicData uri="http://schemas.openxmlformats.org/drawingml/2006/table">
            <a:tbl>
              <a:tblPr firstRow="1" bandRow="1">
                <a:tableStyleId>{F5AB1C69-6EDB-4FF4-983F-18BD219EF322}</a:tableStyleId>
              </a:tblPr>
              <a:tblGrid>
                <a:gridCol w="593333">
                  <a:extLst>
                    <a:ext uri="{9D8B030D-6E8A-4147-A177-3AD203B41FA5}">
                      <a16:colId xmlns:a16="http://schemas.microsoft.com/office/drawing/2014/main" val="3208514614"/>
                    </a:ext>
                  </a:extLst>
                </a:gridCol>
                <a:gridCol w="3733800">
                  <a:extLst>
                    <a:ext uri="{9D8B030D-6E8A-4147-A177-3AD203B41FA5}">
                      <a16:colId xmlns:a16="http://schemas.microsoft.com/office/drawing/2014/main" val="2944671704"/>
                    </a:ext>
                  </a:extLst>
                </a:gridCol>
                <a:gridCol w="2628835">
                  <a:extLst>
                    <a:ext uri="{9D8B030D-6E8A-4147-A177-3AD203B41FA5}">
                      <a16:colId xmlns:a16="http://schemas.microsoft.com/office/drawing/2014/main" val="2032313584"/>
                    </a:ext>
                  </a:extLst>
                </a:gridCol>
                <a:gridCol w="2019365">
                  <a:extLst>
                    <a:ext uri="{9D8B030D-6E8A-4147-A177-3AD203B41FA5}">
                      <a16:colId xmlns:a16="http://schemas.microsoft.com/office/drawing/2014/main" val="3234611459"/>
                    </a:ext>
                  </a:extLst>
                </a:gridCol>
                <a:gridCol w="2617947">
                  <a:extLst>
                    <a:ext uri="{9D8B030D-6E8A-4147-A177-3AD203B41FA5}">
                      <a16:colId xmlns:a16="http://schemas.microsoft.com/office/drawing/2014/main" val="282325051"/>
                    </a:ext>
                  </a:extLst>
                </a:gridCol>
                <a:gridCol w="2318656">
                  <a:extLst>
                    <a:ext uri="{9D8B030D-6E8A-4147-A177-3AD203B41FA5}">
                      <a16:colId xmlns:a16="http://schemas.microsoft.com/office/drawing/2014/main" val="866545001"/>
                    </a:ext>
                  </a:extLst>
                </a:gridCol>
                <a:gridCol w="2318656">
                  <a:extLst>
                    <a:ext uri="{9D8B030D-6E8A-4147-A177-3AD203B41FA5}">
                      <a16:colId xmlns:a16="http://schemas.microsoft.com/office/drawing/2014/main" val="796523890"/>
                    </a:ext>
                  </a:extLst>
                </a:gridCol>
              </a:tblGrid>
              <a:tr h="748346">
                <a:tc>
                  <a:txBody>
                    <a:bodyPr/>
                    <a:lstStyle/>
                    <a:p>
                      <a:pPr algn="l"/>
                      <a:r>
                        <a:rPr lang="en-IN" sz="2000" dirty="0"/>
                        <a:t>S.</a:t>
                      </a:r>
                    </a:p>
                    <a:p>
                      <a:pPr algn="l"/>
                      <a:r>
                        <a:rPr lang="en-IN" sz="2000" dirty="0"/>
                        <a:t>No.</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400" dirty="0"/>
                        <a:t>Paper Title</a:t>
                      </a:r>
                    </a:p>
                    <a:p>
                      <a:pPr algn="ctr"/>
                      <a:endParaRPr lang="en-IN"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rgbClr val="FFFFFF"/>
                          </a:solidFill>
                          <a:sym typeface="Times New Roman"/>
                        </a:rPr>
                        <a:t>Author Name</a:t>
                      </a:r>
                      <a:endParaRPr lang="en-US" sz="2400"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txBody>
                  <a:tcPr/>
                </a:tc>
                <a:tc>
                  <a:txBody>
                    <a:bodyPr/>
                    <a:lstStyle/>
                    <a:p>
                      <a:pPr algn="ctr"/>
                      <a:r>
                        <a:rPr lang="en-IN" sz="2400" dirty="0"/>
                        <a:t>Year Of Publish</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rgbClr val="FFFFFF"/>
                          </a:solidFill>
                          <a:sym typeface="Times New Roman"/>
                        </a:rPr>
                        <a:t>Techniques Used</a:t>
                      </a:r>
                      <a:endParaRPr lang="en-US" sz="2400"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rgbClr val="FFFFFF"/>
                          </a:solidFill>
                          <a:sym typeface="Times New Roman"/>
                        </a:rPr>
                        <a:t>Merits</a:t>
                      </a:r>
                      <a:endParaRPr lang="en-US" sz="2400"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rgbClr val="FFFFFF"/>
                          </a:solidFill>
                          <a:sym typeface="Times New Roman"/>
                        </a:rPr>
                        <a:t>Demerits</a:t>
                      </a:r>
                      <a:endParaRPr lang="en-US" sz="2400"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txBody>
                  <a:tcPr/>
                </a:tc>
                <a:extLst>
                  <a:ext uri="{0D108BD9-81ED-4DB2-BD59-A6C34878D82A}">
                    <a16:rowId xmlns:a16="http://schemas.microsoft.com/office/drawing/2014/main" val="1499587404"/>
                  </a:ext>
                </a:extLst>
              </a:tr>
              <a:tr h="2300471">
                <a:tc>
                  <a:txBody>
                    <a:bodyPr/>
                    <a:lstStyle/>
                    <a:p>
                      <a:r>
                        <a:rPr lang="en-IN" sz="2400" dirty="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sym typeface="Times New Roman"/>
                        </a:rPr>
                        <a:t>Extraction Algorithm of English Text Information From Color Images Based on Radial Wavelet Transform</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sym typeface="Times New Roman"/>
                        </a:rPr>
                        <a:t>YAQIN WANG</a:t>
                      </a:r>
                    </a:p>
                    <a:p>
                      <a:endParaRPr lang="en-IN" sz="2000" dirty="0"/>
                    </a:p>
                  </a:txBody>
                  <a:tcPr/>
                </a:tc>
                <a:tc>
                  <a:txBody>
                    <a:bodyPr/>
                    <a:lstStyle/>
                    <a:p>
                      <a:r>
                        <a:rPr lang="en-IN" sz="2000" dirty="0"/>
                        <a:t>Aug, 2020</a:t>
                      </a:r>
                    </a:p>
                  </a:txBody>
                  <a:tcPr/>
                </a:tc>
                <a:tc>
                  <a:txBody>
                    <a:bodyPr/>
                    <a:lstStyle/>
                    <a:p>
                      <a:pPr marL="431802" lvl="1" indent="-215901" algn="l">
                        <a:lnSpc>
                          <a:spcPts val="2800"/>
                        </a:lnSpc>
                        <a:buFont typeface="Arial"/>
                        <a:buChar char="•"/>
                      </a:pPr>
                      <a:r>
                        <a:rPr lang="en-US" sz="2000" dirty="0">
                          <a:solidFill>
                            <a:srgbClr val="000000"/>
                          </a:solidFill>
                          <a:sym typeface="Times New Roman"/>
                        </a:rPr>
                        <a:t>Pseudo-boundary phenomena.</a:t>
                      </a:r>
                    </a:p>
                    <a:p>
                      <a:pPr marL="431802" lvl="1" indent="-215901" algn="l">
                        <a:lnSpc>
                          <a:spcPts val="2800"/>
                        </a:lnSpc>
                        <a:buFont typeface="Arial"/>
                        <a:buChar char="•"/>
                      </a:pPr>
                      <a:r>
                        <a:rPr lang="en-US" sz="2000" dirty="0">
                          <a:solidFill>
                            <a:srgbClr val="000000"/>
                          </a:solidFill>
                          <a:sym typeface="Times New Roman"/>
                        </a:rPr>
                        <a:t>Text characteristic by color signals.</a:t>
                      </a:r>
                    </a:p>
                    <a:p>
                      <a:pPr algn="l"/>
                      <a:endParaRPr lang="en-IN" sz="2000" dirty="0"/>
                    </a:p>
                  </a:txBody>
                  <a:tcPr/>
                </a:tc>
                <a:tc>
                  <a:txBody>
                    <a:bodyPr/>
                    <a:lstStyle/>
                    <a:p>
                      <a:pPr marL="431802" lvl="1" indent="-215901" algn="l">
                        <a:lnSpc>
                          <a:spcPts val="2800"/>
                        </a:lnSpc>
                        <a:buFont typeface="Arial"/>
                        <a:buChar char="•"/>
                      </a:pPr>
                      <a:r>
                        <a:rPr lang="en-US" sz="2000" dirty="0">
                          <a:solidFill>
                            <a:srgbClr val="000000"/>
                          </a:solidFill>
                          <a:sym typeface="Times New Roman"/>
                        </a:rPr>
                        <a:t>Noise Reduction</a:t>
                      </a:r>
                    </a:p>
                    <a:p>
                      <a:pPr marL="431802" lvl="1" indent="-215901" algn="l">
                        <a:lnSpc>
                          <a:spcPts val="2800"/>
                        </a:lnSpc>
                        <a:buFont typeface="Arial"/>
                        <a:buChar char="•"/>
                      </a:pPr>
                      <a:r>
                        <a:rPr lang="en-US" sz="2000" dirty="0">
                          <a:solidFill>
                            <a:srgbClr val="000000"/>
                          </a:solidFill>
                          <a:sym typeface="Times New Roman"/>
                        </a:rPr>
                        <a:t>Text Localization</a:t>
                      </a:r>
                    </a:p>
                    <a:p>
                      <a:pPr marL="431802" lvl="1" indent="-215901" algn="l">
                        <a:lnSpc>
                          <a:spcPts val="2800"/>
                        </a:lnSpc>
                        <a:buFont typeface="Arial"/>
                        <a:buChar char="•"/>
                      </a:pPr>
                      <a:r>
                        <a:rPr lang="en-US" sz="2000" dirty="0">
                          <a:solidFill>
                            <a:srgbClr val="000000"/>
                          </a:solidFill>
                          <a:sym typeface="Times New Roman"/>
                        </a:rPr>
                        <a:t>Scalability</a:t>
                      </a:r>
                      <a:endParaRPr lang="en-IN" sz="2000" dirty="0"/>
                    </a:p>
                  </a:txBody>
                  <a:tcPr/>
                </a:tc>
                <a:tc>
                  <a:txBody>
                    <a:bodyPr/>
                    <a:lstStyle/>
                    <a:p>
                      <a:pPr marL="431802" lvl="1" indent="-215901" algn="l">
                        <a:lnSpc>
                          <a:spcPts val="2800"/>
                        </a:lnSpc>
                        <a:buFont typeface="Arial"/>
                        <a:buChar char="•"/>
                      </a:pPr>
                      <a:r>
                        <a:rPr lang="en-US" sz="2000" dirty="0">
                          <a:solidFill>
                            <a:srgbClr val="000000"/>
                          </a:solidFill>
                          <a:sym typeface="Times New Roman"/>
                        </a:rPr>
                        <a:t>Complexity</a:t>
                      </a:r>
                    </a:p>
                    <a:p>
                      <a:pPr marL="431802" lvl="1" indent="-215901" algn="l">
                        <a:lnSpc>
                          <a:spcPts val="2800"/>
                        </a:lnSpc>
                        <a:buFont typeface="Arial"/>
                        <a:buChar char="•"/>
                      </a:pPr>
                      <a:r>
                        <a:rPr lang="en-US" sz="2000" dirty="0">
                          <a:solidFill>
                            <a:srgbClr val="000000"/>
                          </a:solidFill>
                          <a:sym typeface="Times New Roman"/>
                        </a:rPr>
                        <a:t>Limited Language Support</a:t>
                      </a:r>
                    </a:p>
                    <a:p>
                      <a:pPr marL="431802" lvl="1" indent="-215901" algn="l">
                        <a:lnSpc>
                          <a:spcPts val="2800"/>
                        </a:lnSpc>
                        <a:buFont typeface="Arial"/>
                        <a:buChar char="•"/>
                      </a:pPr>
                      <a:r>
                        <a:rPr lang="en-US" sz="2000" dirty="0">
                          <a:solidFill>
                            <a:srgbClr val="000000"/>
                          </a:solidFill>
                          <a:sym typeface="Times New Roman"/>
                        </a:rPr>
                        <a:t>Sensitivity to Distorted Text</a:t>
                      </a:r>
                    </a:p>
                    <a:p>
                      <a:endParaRPr lang="en-IN" sz="2000" dirty="0"/>
                    </a:p>
                  </a:txBody>
                  <a:tcPr/>
                </a:tc>
                <a:extLst>
                  <a:ext uri="{0D108BD9-81ED-4DB2-BD59-A6C34878D82A}">
                    <a16:rowId xmlns:a16="http://schemas.microsoft.com/office/drawing/2014/main" val="1734699572"/>
                  </a:ext>
                </a:extLst>
              </a:tr>
              <a:tr h="1977111">
                <a:tc>
                  <a:txBody>
                    <a:bodyPr/>
                    <a:lstStyle/>
                    <a:p>
                      <a:r>
                        <a:rPr lang="en-IN" sz="2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sym typeface="Times New Roman"/>
                        </a:rPr>
                        <a:t>Efficient Text Bounding Box Identification Using Mask R-CNN: Case of Thai Documents</a:t>
                      </a:r>
                    </a:p>
                    <a:p>
                      <a:endParaRPr lang="en-IN" dirty="0"/>
                    </a:p>
                  </a:txBody>
                  <a:tcPr/>
                </a:tc>
                <a:tc>
                  <a:txBody>
                    <a:bodyPr/>
                    <a:lstStyle/>
                    <a:p>
                      <a:pPr algn="l">
                        <a:lnSpc>
                          <a:spcPts val="2800"/>
                        </a:lnSpc>
                      </a:pPr>
                      <a:r>
                        <a:rPr lang="en-US" sz="2000" dirty="0">
                          <a:solidFill>
                            <a:srgbClr val="000000"/>
                          </a:solidFill>
                          <a:sym typeface="Times New Roman"/>
                        </a:rPr>
                        <a:t>PHANTHAKAN ,</a:t>
                      </a:r>
                    </a:p>
                    <a:p>
                      <a:pPr algn="l">
                        <a:lnSpc>
                          <a:spcPts val="2800"/>
                        </a:lnSpc>
                      </a:pPr>
                      <a:r>
                        <a:rPr lang="en-US" sz="2000" dirty="0">
                          <a:solidFill>
                            <a:srgbClr val="000000"/>
                          </a:solidFill>
                          <a:sym typeface="Times New Roman"/>
                        </a:rPr>
                        <a:t>DITTAYA WANVARIE</a:t>
                      </a:r>
                    </a:p>
                    <a:p>
                      <a:pPr algn="l">
                        <a:lnSpc>
                          <a:spcPts val="2800"/>
                        </a:lnSpc>
                      </a:pPr>
                      <a:r>
                        <a:rPr lang="en-US" sz="2000" dirty="0">
                          <a:solidFill>
                            <a:srgbClr val="000000"/>
                          </a:solidFill>
                          <a:sym typeface="Times New Roman"/>
                        </a:rPr>
                        <a:t>&amp; NAGUL HAROJANANONE</a:t>
                      </a:r>
                    </a:p>
                    <a:p>
                      <a:endParaRPr lang="en-IN" sz="2000" dirty="0"/>
                    </a:p>
                  </a:txBody>
                  <a:tcPr/>
                </a:tc>
                <a:tc>
                  <a:txBody>
                    <a:bodyPr/>
                    <a:lstStyle/>
                    <a:p>
                      <a:r>
                        <a:rPr lang="en-IN" sz="2000" dirty="0"/>
                        <a:t>Mar,2024</a:t>
                      </a:r>
                    </a:p>
                  </a:txBody>
                  <a:tcPr/>
                </a:tc>
                <a:tc>
                  <a:txBody>
                    <a:bodyPr/>
                    <a:lstStyle/>
                    <a:p>
                      <a:pPr marL="431802" lvl="1" indent="-215901" algn="l">
                        <a:lnSpc>
                          <a:spcPts val="2800"/>
                        </a:lnSpc>
                        <a:buFont typeface="Arial"/>
                        <a:buChar char="•"/>
                      </a:pPr>
                      <a:r>
                        <a:rPr lang="en-US" sz="2000" dirty="0">
                          <a:solidFill>
                            <a:srgbClr val="000000"/>
                          </a:solidFill>
                          <a:sym typeface="Times New Roman"/>
                        </a:rPr>
                        <a:t>OCR Module</a:t>
                      </a:r>
                    </a:p>
                    <a:p>
                      <a:pPr marL="431802" lvl="1" indent="-215901" algn="l">
                        <a:lnSpc>
                          <a:spcPts val="2800"/>
                        </a:lnSpc>
                        <a:spcBef>
                          <a:spcPct val="0"/>
                        </a:spcBef>
                        <a:buFont typeface="Arial"/>
                        <a:buChar char="•"/>
                      </a:pPr>
                      <a:r>
                        <a:rPr lang="en-US" sz="2000" dirty="0">
                          <a:solidFill>
                            <a:srgbClr val="000000"/>
                          </a:solidFill>
                          <a:sym typeface="Times New Roman"/>
                        </a:rPr>
                        <a:t>R- CNN</a:t>
                      </a:r>
                      <a:endParaRPr lang="en-IN" sz="2000" dirty="0"/>
                    </a:p>
                  </a:txBody>
                  <a:tcPr/>
                </a:tc>
                <a:tc>
                  <a:txBody>
                    <a:bodyPr/>
                    <a:lstStyle/>
                    <a:p>
                      <a:pPr marL="431802" lvl="1" indent="-215901" algn="l">
                        <a:lnSpc>
                          <a:spcPts val="2800"/>
                        </a:lnSpc>
                        <a:buFont typeface="Arial"/>
                        <a:buChar char="•"/>
                      </a:pPr>
                      <a:r>
                        <a:rPr lang="en-US" sz="2000" dirty="0">
                          <a:solidFill>
                            <a:srgbClr val="000000"/>
                          </a:solidFill>
                          <a:sym typeface="Times New Roman"/>
                        </a:rPr>
                        <a:t>Robust to Variations</a:t>
                      </a:r>
                    </a:p>
                    <a:p>
                      <a:pPr marL="431802" lvl="1" indent="-215901" algn="l">
                        <a:lnSpc>
                          <a:spcPts val="2800"/>
                        </a:lnSpc>
                        <a:spcBef>
                          <a:spcPct val="0"/>
                        </a:spcBef>
                        <a:buFont typeface="Arial"/>
                        <a:buChar char="•"/>
                      </a:pPr>
                      <a:r>
                        <a:rPr lang="en-US" sz="2000" dirty="0">
                          <a:solidFill>
                            <a:srgbClr val="000000"/>
                          </a:solidFill>
                          <a:sym typeface="Times New Roman"/>
                        </a:rPr>
                        <a:t>Adaptability</a:t>
                      </a:r>
                    </a:p>
                    <a:p>
                      <a:pPr algn="l"/>
                      <a:endParaRPr lang="en-IN" sz="2000" dirty="0"/>
                    </a:p>
                  </a:txBody>
                  <a:tcPr/>
                </a:tc>
                <a:tc>
                  <a:txBody>
                    <a:bodyPr/>
                    <a:lstStyle/>
                    <a:p>
                      <a:pPr marL="431802" lvl="1" indent="-215901" algn="l">
                        <a:lnSpc>
                          <a:spcPts val="2800"/>
                        </a:lnSpc>
                        <a:buFont typeface="Arial"/>
                        <a:buChar char="•"/>
                      </a:pPr>
                      <a:r>
                        <a:rPr lang="en-US" sz="2000" dirty="0">
                          <a:solidFill>
                            <a:srgbClr val="000000"/>
                          </a:solidFill>
                          <a:sym typeface="Times New Roman"/>
                        </a:rPr>
                        <a:t>Slower Processing</a:t>
                      </a:r>
                    </a:p>
                    <a:p>
                      <a:pPr marL="431802" lvl="1" indent="-215901" algn="l">
                        <a:lnSpc>
                          <a:spcPts val="2800"/>
                        </a:lnSpc>
                        <a:buFont typeface="Arial"/>
                        <a:buChar char="•"/>
                      </a:pPr>
                      <a:r>
                        <a:rPr lang="en-US" sz="2000" dirty="0">
                          <a:solidFill>
                            <a:srgbClr val="000000"/>
                          </a:solidFill>
                          <a:sym typeface="Times New Roman"/>
                        </a:rPr>
                        <a:t>Complex Architecture</a:t>
                      </a:r>
                    </a:p>
                    <a:p>
                      <a:pPr marL="431802" lvl="1" indent="-215901" algn="l">
                        <a:lnSpc>
                          <a:spcPts val="2800"/>
                        </a:lnSpc>
                        <a:buFont typeface="Arial"/>
                        <a:buChar char="•"/>
                      </a:pPr>
                      <a:r>
                        <a:rPr lang="en-US" sz="2000" dirty="0">
                          <a:solidFill>
                            <a:srgbClr val="000000"/>
                          </a:solidFill>
                          <a:sym typeface="Times New Roman"/>
                        </a:rPr>
                        <a:t>High Cost</a:t>
                      </a:r>
                    </a:p>
                    <a:p>
                      <a:endParaRPr lang="en-IN" sz="2000" dirty="0"/>
                    </a:p>
                  </a:txBody>
                  <a:tcPr/>
                </a:tc>
                <a:extLst>
                  <a:ext uri="{0D108BD9-81ED-4DB2-BD59-A6C34878D82A}">
                    <a16:rowId xmlns:a16="http://schemas.microsoft.com/office/drawing/2014/main" val="2611850910"/>
                  </a:ext>
                </a:extLst>
              </a:tr>
            </a:tbl>
          </a:graphicData>
        </a:graphic>
      </p:graphicFrame>
    </p:spTree>
    <p:extLst>
      <p:ext uri="{BB962C8B-B14F-4D97-AF65-F5344CB8AC3E}">
        <p14:creationId xmlns:p14="http://schemas.microsoft.com/office/powerpoint/2010/main" val="2066742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1ADF6-EF34-A0BD-A8F3-A6A21D321616}"/>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71E34AF2-E4EC-DA02-F142-EBE92D318BC6}"/>
              </a:ext>
            </a:extLst>
          </p:cNvPr>
          <p:cNvSpPr/>
          <p:nvPr/>
        </p:nvSpPr>
        <p:spPr>
          <a:xfrm flipV="1">
            <a:off x="1006866" y="1758144"/>
            <a:ext cx="16230594" cy="38509"/>
          </a:xfrm>
          <a:prstGeom prst="line">
            <a:avLst/>
          </a:prstGeom>
          <a:ln w="9525" cap="flat">
            <a:solidFill>
              <a:srgbClr val="2B2C30"/>
            </a:solidFill>
            <a:prstDash val="solid"/>
            <a:headEnd type="none" w="sm" len="sm"/>
            <a:tailEnd type="none" w="sm" len="sm"/>
          </a:ln>
        </p:spPr>
      </p:sp>
      <p:sp>
        <p:nvSpPr>
          <p:cNvPr id="3" name="TextBox 3">
            <a:extLst>
              <a:ext uri="{FF2B5EF4-FFF2-40B4-BE49-F238E27FC236}">
                <a16:creationId xmlns:a16="http://schemas.microsoft.com/office/drawing/2014/main" id="{F1818A30-5CBF-12A2-1023-8A85EA01BCC5}"/>
              </a:ext>
            </a:extLst>
          </p:cNvPr>
          <p:cNvSpPr txBox="1"/>
          <p:nvPr/>
        </p:nvSpPr>
        <p:spPr>
          <a:xfrm>
            <a:off x="1006871" y="838200"/>
            <a:ext cx="16230600" cy="949326"/>
          </a:xfrm>
          <a:prstGeom prst="rect">
            <a:avLst/>
          </a:prstGeom>
        </p:spPr>
        <p:txBody>
          <a:bodyPr lIns="0" tIns="0" rIns="0" bIns="0" rtlCol="0" anchor="t">
            <a:spAutoFit/>
          </a:bodyPr>
          <a:lstStyle/>
          <a:p>
            <a:pPr algn="ctr">
              <a:lnSpc>
                <a:spcPts val="6999"/>
              </a:lnSpc>
              <a:spcBef>
                <a:spcPct val="0"/>
              </a:spcBef>
            </a:pPr>
            <a:r>
              <a:rPr lang="en-US" sz="4999" b="1" spc="1134">
                <a:solidFill>
                  <a:srgbClr val="2B2C30"/>
                </a:solidFill>
                <a:latin typeface="Times New Roman Bold"/>
                <a:ea typeface="Times New Roman Bold"/>
                <a:cs typeface="Times New Roman Bold"/>
                <a:sym typeface="Times New Roman Bold"/>
              </a:rPr>
              <a:t>LITERATURE SURVEY</a:t>
            </a:r>
          </a:p>
        </p:txBody>
      </p:sp>
      <p:sp>
        <p:nvSpPr>
          <p:cNvPr id="4" name="TextBox 4">
            <a:extLst>
              <a:ext uri="{FF2B5EF4-FFF2-40B4-BE49-F238E27FC236}">
                <a16:creationId xmlns:a16="http://schemas.microsoft.com/office/drawing/2014/main" id="{9D1D97BB-3A8F-E622-3F5D-D7762CC88E18}"/>
              </a:ext>
            </a:extLst>
          </p:cNvPr>
          <p:cNvSpPr txBox="1"/>
          <p:nvPr/>
        </p:nvSpPr>
        <p:spPr>
          <a:xfrm>
            <a:off x="17281129" y="9286875"/>
            <a:ext cx="225982" cy="399918"/>
          </a:xfrm>
          <a:prstGeom prst="rect">
            <a:avLst/>
          </a:prstGeom>
        </p:spPr>
        <p:txBody>
          <a:bodyPr lIns="0" tIns="0" rIns="0" bIns="0" rtlCol="0" anchor="t">
            <a:spAutoFit/>
          </a:bodyPr>
          <a:lstStyle/>
          <a:p>
            <a:pPr algn="l">
              <a:lnSpc>
                <a:spcPts val="3081"/>
              </a:lnSpc>
            </a:pPr>
            <a:r>
              <a:rPr lang="en-US" sz="3386" spc="16" dirty="0">
                <a:solidFill>
                  <a:srgbClr val="2B2C30"/>
                </a:solidFill>
                <a:latin typeface="Times New Roman"/>
                <a:ea typeface="Times New Roman"/>
                <a:cs typeface="Times New Roman"/>
                <a:sym typeface="Times New Roman"/>
              </a:rPr>
              <a:t>6</a:t>
            </a:r>
          </a:p>
        </p:txBody>
      </p:sp>
      <p:graphicFrame>
        <p:nvGraphicFramePr>
          <p:cNvPr id="6" name="Table 5">
            <a:extLst>
              <a:ext uri="{FF2B5EF4-FFF2-40B4-BE49-F238E27FC236}">
                <a16:creationId xmlns:a16="http://schemas.microsoft.com/office/drawing/2014/main" id="{8BA9FC33-5BD1-6B97-A0A6-42651576F72B}"/>
              </a:ext>
            </a:extLst>
          </p:cNvPr>
          <p:cNvGraphicFramePr>
            <a:graphicFrameLocks noGrp="1"/>
          </p:cNvGraphicFramePr>
          <p:nvPr>
            <p:extLst>
              <p:ext uri="{D42A27DB-BD31-4B8C-83A1-F6EECF244321}">
                <p14:modId xmlns:p14="http://schemas.microsoft.com/office/powerpoint/2010/main" val="2601851263"/>
              </p:ext>
            </p:extLst>
          </p:nvPr>
        </p:nvGraphicFramePr>
        <p:xfrm>
          <a:off x="1028700" y="2399712"/>
          <a:ext cx="16230599" cy="6838909"/>
        </p:xfrm>
        <a:graphic>
          <a:graphicData uri="http://schemas.openxmlformats.org/drawingml/2006/table">
            <a:tbl>
              <a:tblPr firstRow="1" bandRow="1">
                <a:tableStyleId>{F5AB1C69-6EDB-4FF4-983F-18BD219EF322}</a:tableStyleId>
              </a:tblPr>
              <a:tblGrid>
                <a:gridCol w="593339">
                  <a:extLst>
                    <a:ext uri="{9D8B030D-6E8A-4147-A177-3AD203B41FA5}">
                      <a16:colId xmlns:a16="http://schemas.microsoft.com/office/drawing/2014/main" val="442300085"/>
                    </a:ext>
                  </a:extLst>
                </a:gridCol>
                <a:gridCol w="4043975">
                  <a:extLst>
                    <a:ext uri="{9D8B030D-6E8A-4147-A177-3AD203B41FA5}">
                      <a16:colId xmlns:a16="http://schemas.microsoft.com/office/drawing/2014/main" val="768496386"/>
                    </a:ext>
                  </a:extLst>
                </a:gridCol>
                <a:gridCol w="2318657">
                  <a:extLst>
                    <a:ext uri="{9D8B030D-6E8A-4147-A177-3AD203B41FA5}">
                      <a16:colId xmlns:a16="http://schemas.microsoft.com/office/drawing/2014/main" val="3114250516"/>
                    </a:ext>
                  </a:extLst>
                </a:gridCol>
                <a:gridCol w="2318657">
                  <a:extLst>
                    <a:ext uri="{9D8B030D-6E8A-4147-A177-3AD203B41FA5}">
                      <a16:colId xmlns:a16="http://schemas.microsoft.com/office/drawing/2014/main" val="2851744690"/>
                    </a:ext>
                  </a:extLst>
                </a:gridCol>
                <a:gridCol w="2318657">
                  <a:extLst>
                    <a:ext uri="{9D8B030D-6E8A-4147-A177-3AD203B41FA5}">
                      <a16:colId xmlns:a16="http://schemas.microsoft.com/office/drawing/2014/main" val="2841189372"/>
                    </a:ext>
                  </a:extLst>
                </a:gridCol>
                <a:gridCol w="2318657">
                  <a:extLst>
                    <a:ext uri="{9D8B030D-6E8A-4147-A177-3AD203B41FA5}">
                      <a16:colId xmlns:a16="http://schemas.microsoft.com/office/drawing/2014/main" val="4160614381"/>
                    </a:ext>
                  </a:extLst>
                </a:gridCol>
                <a:gridCol w="2318657">
                  <a:extLst>
                    <a:ext uri="{9D8B030D-6E8A-4147-A177-3AD203B41FA5}">
                      <a16:colId xmlns:a16="http://schemas.microsoft.com/office/drawing/2014/main" val="532331686"/>
                    </a:ext>
                  </a:extLst>
                </a:gridCol>
              </a:tblGrid>
              <a:tr h="786808">
                <a:tc>
                  <a:txBody>
                    <a:bodyPr/>
                    <a:lstStyle/>
                    <a:p>
                      <a:r>
                        <a:rPr lang="en-IN" sz="2000" dirty="0"/>
                        <a:t>S.</a:t>
                      </a:r>
                    </a:p>
                    <a:p>
                      <a:r>
                        <a:rPr lang="en-IN" sz="2000" dirty="0"/>
                        <a:t>No.</a:t>
                      </a:r>
                      <a:endParaRPr lang="en-IN" sz="2000" dirty="0">
                        <a:latin typeface="Times New Roman" panose="02020603050405020304" pitchFamily="18" charset="0"/>
                        <a:cs typeface="Times New Roman" panose="02020603050405020304" pitchFamily="18" charset="0"/>
                      </a:endParaRPr>
                    </a:p>
                  </a:txBody>
                  <a:tcPr/>
                </a:tc>
                <a:tc>
                  <a:txBody>
                    <a:bodyPr/>
                    <a:lstStyle/>
                    <a:p>
                      <a:pPr algn="ctr"/>
                      <a:r>
                        <a:rPr lang="en-IN" sz="2400" dirty="0"/>
                        <a:t>Paper Title</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rgbClr val="FFFFFF"/>
                          </a:solidFill>
                          <a:sym typeface="Times New Roman"/>
                        </a:rPr>
                        <a:t>Author Name</a:t>
                      </a:r>
                      <a:endParaRPr lang="en-US" sz="2400"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txBody>
                  <a:tcPr/>
                </a:tc>
                <a:tc>
                  <a:txBody>
                    <a:bodyPr/>
                    <a:lstStyle/>
                    <a:p>
                      <a:pPr algn="ctr"/>
                      <a:r>
                        <a:rPr lang="en-IN" sz="2400" dirty="0"/>
                        <a:t>Year Of Publish</a:t>
                      </a:r>
                      <a:endParaRPr lang="en-IN"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rgbClr val="FFFFFF"/>
                          </a:solidFill>
                          <a:sym typeface="Times New Roman"/>
                        </a:rPr>
                        <a:t>Techniques Used</a:t>
                      </a:r>
                      <a:endParaRPr lang="en-US" sz="2400"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rgbClr val="FFFFFF"/>
                          </a:solidFill>
                          <a:sym typeface="Times New Roman"/>
                        </a:rPr>
                        <a:t>Merits</a:t>
                      </a:r>
                      <a:endParaRPr lang="en-US" sz="2400"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solidFill>
                            <a:srgbClr val="FFFFFF"/>
                          </a:solidFill>
                          <a:sym typeface="Times New Roman"/>
                        </a:rPr>
                        <a:t>Demerits</a:t>
                      </a:r>
                      <a:endParaRPr lang="en-US" sz="2400"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a:txBody>
                  <a:tcPr/>
                </a:tc>
                <a:extLst>
                  <a:ext uri="{0D108BD9-81ED-4DB2-BD59-A6C34878D82A}">
                    <a16:rowId xmlns:a16="http://schemas.microsoft.com/office/drawing/2014/main" val="1129372852"/>
                  </a:ext>
                </a:extLst>
              </a:tr>
              <a:tr h="1972216">
                <a:tc>
                  <a:txBody>
                    <a:bodyPr/>
                    <a:lstStyle/>
                    <a:p>
                      <a:pPr algn="l"/>
                      <a:r>
                        <a:rPr lang="en-IN" sz="2000" dirty="0"/>
                        <a:t>3</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sym typeface="Times New Roman"/>
                        </a:rPr>
                        <a:t>Cursive Text Recognition in Natural Scene Images Using Deep Convolutional Recurrent Neural Network</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lnSpc>
                          <a:spcPts val="2500"/>
                        </a:lnSpc>
                      </a:pPr>
                      <a:r>
                        <a:rPr lang="en-US" sz="2000" dirty="0">
                          <a:solidFill>
                            <a:srgbClr val="000000"/>
                          </a:solidFill>
                          <a:sym typeface="Times New Roman"/>
                        </a:rPr>
                        <a:t>MARK R,</a:t>
                      </a:r>
                    </a:p>
                    <a:p>
                      <a:pPr algn="l">
                        <a:lnSpc>
                          <a:spcPts val="2500"/>
                        </a:lnSpc>
                      </a:pPr>
                      <a:r>
                        <a:rPr lang="en-US" sz="2000" dirty="0">
                          <a:solidFill>
                            <a:srgbClr val="000000"/>
                          </a:solidFill>
                          <a:sym typeface="Times New Roman"/>
                        </a:rPr>
                        <a:t>MD.ASIKUZZAMAN,</a:t>
                      </a:r>
                    </a:p>
                    <a:p>
                      <a:pPr algn="l">
                        <a:lnSpc>
                          <a:spcPts val="2500"/>
                        </a:lnSpc>
                      </a:pPr>
                      <a:r>
                        <a:rPr lang="en-US" sz="2000" dirty="0">
                          <a:solidFill>
                            <a:srgbClr val="000000"/>
                          </a:solidFill>
                          <a:sym typeface="Times New Roman"/>
                        </a:rPr>
                        <a:t>ASGHAR ALI &amp;</a:t>
                      </a:r>
                    </a:p>
                    <a:p>
                      <a:pPr algn="l">
                        <a:lnSpc>
                          <a:spcPts val="2500"/>
                        </a:lnSpc>
                        <a:spcBef>
                          <a:spcPct val="0"/>
                        </a:spcBef>
                      </a:pPr>
                      <a:r>
                        <a:rPr lang="en-US" sz="2000" dirty="0">
                          <a:solidFill>
                            <a:srgbClr val="000000"/>
                          </a:solidFill>
                          <a:sym typeface="Times New Roman"/>
                        </a:rPr>
                        <a:t>MEHWISH LEGHARI</a:t>
                      </a:r>
                      <a:endPar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sym typeface="Times New Roman"/>
                        </a:rPr>
                        <a:t>Jan,2022</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marL="431802" lvl="1" indent="-215901" algn="l">
                        <a:lnSpc>
                          <a:spcPts val="2800"/>
                        </a:lnSpc>
                        <a:buFont typeface="Arial"/>
                        <a:buChar char="•"/>
                      </a:pPr>
                      <a:r>
                        <a:rPr lang="en-US" sz="2000" dirty="0">
                          <a:solidFill>
                            <a:srgbClr val="000000"/>
                          </a:solidFill>
                          <a:sym typeface="Times New Roman"/>
                        </a:rPr>
                        <a:t>CNN</a:t>
                      </a:r>
                    </a:p>
                    <a:p>
                      <a:pPr marL="431802" lvl="1" indent="-215901" algn="l">
                        <a:lnSpc>
                          <a:spcPts val="2800"/>
                        </a:lnSpc>
                        <a:buFont typeface="Arial"/>
                        <a:buChar char="•"/>
                      </a:pPr>
                      <a:r>
                        <a:rPr lang="en-US" sz="2000" dirty="0">
                          <a:solidFill>
                            <a:srgbClr val="000000"/>
                          </a:solidFill>
                          <a:sym typeface="Times New Roman"/>
                        </a:rPr>
                        <a:t>RNN</a:t>
                      </a:r>
                    </a:p>
                    <a:p>
                      <a:pPr marL="431802" lvl="1" indent="-215901" algn="l">
                        <a:lnSpc>
                          <a:spcPts val="2800"/>
                        </a:lnSpc>
                        <a:spcBef>
                          <a:spcPct val="0"/>
                        </a:spcBef>
                        <a:buFont typeface="Arial"/>
                        <a:buChar char="•"/>
                      </a:pPr>
                      <a:r>
                        <a:rPr lang="en-US" sz="2000" dirty="0">
                          <a:solidFill>
                            <a:srgbClr val="000000"/>
                          </a:solidFill>
                          <a:sym typeface="Times New Roman"/>
                        </a:rPr>
                        <a:t>OCR Module</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marL="431802" lvl="1" indent="-215901" algn="l">
                        <a:lnSpc>
                          <a:spcPts val="2800"/>
                        </a:lnSpc>
                        <a:buFont typeface="Arial"/>
                        <a:buChar char="•"/>
                      </a:pPr>
                      <a:r>
                        <a:rPr lang="en-US" sz="2000" dirty="0">
                          <a:solidFill>
                            <a:srgbClr val="000000"/>
                          </a:solidFill>
                          <a:sym typeface="Times New Roman"/>
                        </a:rPr>
                        <a:t>Robust to Variations</a:t>
                      </a:r>
                    </a:p>
                    <a:p>
                      <a:pPr marL="431802" lvl="1" indent="-215901" algn="l">
                        <a:lnSpc>
                          <a:spcPts val="2800"/>
                        </a:lnSpc>
                        <a:buFont typeface="Arial"/>
                        <a:buChar char="•"/>
                      </a:pPr>
                      <a:r>
                        <a:rPr lang="en-US" sz="2000" dirty="0">
                          <a:solidFill>
                            <a:srgbClr val="000000"/>
                          </a:solidFill>
                          <a:sym typeface="Times New Roman"/>
                        </a:rPr>
                        <a:t>Unconstrained Environment</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marL="431802" lvl="1" indent="-215901" algn="l">
                        <a:lnSpc>
                          <a:spcPts val="2800"/>
                        </a:lnSpc>
                        <a:buFont typeface="Arial"/>
                        <a:buChar char="•"/>
                      </a:pPr>
                      <a:r>
                        <a:rPr lang="en-US" sz="2000" dirty="0">
                          <a:solidFill>
                            <a:srgbClr val="000000"/>
                          </a:solidFill>
                          <a:sym typeface="Times New Roman"/>
                        </a:rPr>
                        <a:t>Limited Performance</a:t>
                      </a:r>
                    </a:p>
                    <a:p>
                      <a:pPr marL="431802" lvl="1" indent="-215901" algn="l">
                        <a:lnSpc>
                          <a:spcPts val="2800"/>
                        </a:lnSpc>
                        <a:buFont typeface="Arial"/>
                        <a:buChar char="•"/>
                      </a:pPr>
                      <a:r>
                        <a:rPr lang="en-US" sz="2000" dirty="0">
                          <a:solidFill>
                            <a:srgbClr val="000000"/>
                          </a:solidFill>
                          <a:sym typeface="Times New Roman"/>
                        </a:rPr>
                        <a:t>Longer Training</a:t>
                      </a:r>
                    </a:p>
                    <a:p>
                      <a:pPr marL="431802" lvl="1" indent="-215901" algn="l">
                        <a:lnSpc>
                          <a:spcPts val="2800"/>
                        </a:lnSpc>
                        <a:buFont typeface="Arial"/>
                        <a:buChar char="•"/>
                      </a:pPr>
                      <a:r>
                        <a:rPr lang="en-US" sz="2000" dirty="0">
                          <a:solidFill>
                            <a:srgbClr val="000000"/>
                          </a:solidFill>
                          <a:sym typeface="Times New Roman"/>
                        </a:rPr>
                        <a:t>Sensitive to Blurred Text</a:t>
                      </a:r>
                    </a:p>
                    <a:p>
                      <a:pPr algn="l"/>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39531303"/>
                  </a:ext>
                </a:extLst>
              </a:tr>
              <a:tr h="1543989">
                <a:tc>
                  <a:txBody>
                    <a:bodyPr/>
                    <a:lstStyle/>
                    <a:p>
                      <a:pPr algn="l"/>
                      <a:r>
                        <a:rPr lang="en-IN" sz="2000" dirty="0"/>
                        <a:t>4</a:t>
                      </a:r>
                      <a:endParaRPr lang="en-IN" sz="20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err="1">
                          <a:solidFill>
                            <a:srgbClr val="000000"/>
                          </a:solidFill>
                          <a:sym typeface="Times New Roman"/>
                        </a:rPr>
                        <a:t>CameraKeyboard</a:t>
                      </a:r>
                      <a:r>
                        <a:rPr lang="en-US" sz="2000" dirty="0">
                          <a:solidFill>
                            <a:srgbClr val="000000"/>
                          </a:solidFill>
                          <a:sym typeface="Times New Roman"/>
                        </a:rPr>
                        <a:t>: A Novel Interaction Technique for Text Entry Through Smartphone Cameras</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algn="l">
                        <a:lnSpc>
                          <a:spcPts val="2800"/>
                        </a:lnSpc>
                      </a:pPr>
                      <a:r>
                        <a:rPr lang="en-US" sz="2000" dirty="0">
                          <a:solidFill>
                            <a:srgbClr val="000000"/>
                          </a:solidFill>
                          <a:sym typeface="Times New Roman"/>
                        </a:rPr>
                        <a:t>ALESSIO BELLINO</a:t>
                      </a:r>
                    </a:p>
                    <a:p>
                      <a:pPr algn="l">
                        <a:lnSpc>
                          <a:spcPts val="2800"/>
                        </a:lnSpc>
                      </a:pPr>
                      <a:r>
                        <a:rPr lang="en-US" sz="2000" dirty="0">
                          <a:solidFill>
                            <a:srgbClr val="000000"/>
                          </a:solidFill>
                          <a:sym typeface="Times New Roman"/>
                        </a:rPr>
                        <a:t>&amp;</a:t>
                      </a:r>
                    </a:p>
                    <a:p>
                      <a:pPr algn="l">
                        <a:lnSpc>
                          <a:spcPts val="2800"/>
                        </a:lnSpc>
                        <a:spcBef>
                          <a:spcPct val="0"/>
                        </a:spcBef>
                      </a:pPr>
                      <a:r>
                        <a:rPr lang="en-US" sz="2000" dirty="0">
                          <a:solidFill>
                            <a:srgbClr val="000000"/>
                          </a:solidFill>
                          <a:sym typeface="Times New Roman"/>
                        </a:rPr>
                        <a:t>VALERIA HERSKOVIC</a:t>
                      </a:r>
                      <a:endPar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solidFill>
                            <a:srgbClr val="000000"/>
                          </a:solidFill>
                          <a:sym typeface="Times New Roman"/>
                        </a:rPr>
                        <a:t>Dec,2020</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marL="431802" lvl="1" indent="-215901" algn="l">
                        <a:lnSpc>
                          <a:spcPts val="2800"/>
                        </a:lnSpc>
                        <a:buFont typeface="Arial"/>
                        <a:buChar char="•"/>
                      </a:pPr>
                      <a:r>
                        <a:rPr lang="en-US" sz="2000" dirty="0">
                          <a:solidFill>
                            <a:srgbClr val="000000"/>
                          </a:solidFill>
                          <a:sym typeface="Times New Roman"/>
                        </a:rPr>
                        <a:t>OCR Module</a:t>
                      </a:r>
                    </a:p>
                    <a:p>
                      <a:pPr marL="431802" lvl="1" indent="-215901" algn="l">
                        <a:lnSpc>
                          <a:spcPts val="2800"/>
                        </a:lnSpc>
                        <a:buFont typeface="Arial"/>
                        <a:buChar char="•"/>
                      </a:pPr>
                      <a:r>
                        <a:rPr lang="en-US" sz="2000" dirty="0">
                          <a:solidFill>
                            <a:srgbClr val="000000"/>
                          </a:solidFill>
                          <a:sym typeface="Times New Roman"/>
                        </a:rPr>
                        <a:t>CNN</a:t>
                      </a:r>
                    </a:p>
                    <a:p>
                      <a:pPr marL="431802" lvl="1" indent="-215901" algn="l">
                        <a:lnSpc>
                          <a:spcPts val="2800"/>
                        </a:lnSpc>
                        <a:spcBef>
                          <a:spcPct val="0"/>
                        </a:spcBef>
                        <a:buFont typeface="Arial"/>
                        <a:buChar char="•"/>
                      </a:pPr>
                      <a:r>
                        <a:rPr lang="en-US" sz="2000" dirty="0">
                          <a:solidFill>
                            <a:srgbClr val="000000"/>
                          </a:solidFill>
                          <a:sym typeface="Times New Roman"/>
                        </a:rPr>
                        <a:t>Open CV</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marL="431802" lvl="1" indent="-215901" algn="l">
                        <a:lnSpc>
                          <a:spcPts val="2800"/>
                        </a:lnSpc>
                        <a:buFont typeface="Arial"/>
                        <a:buChar char="•"/>
                      </a:pPr>
                      <a:r>
                        <a:rPr lang="en-US" sz="2000" dirty="0">
                          <a:solidFill>
                            <a:srgbClr val="000000"/>
                          </a:solidFill>
                          <a:sym typeface="Times New Roman"/>
                        </a:rPr>
                        <a:t>Robust to Variations</a:t>
                      </a:r>
                    </a:p>
                    <a:p>
                      <a:pPr marL="431802" lvl="1" indent="-215901" algn="l">
                        <a:lnSpc>
                          <a:spcPts val="2800"/>
                        </a:lnSpc>
                        <a:buFont typeface="Arial"/>
                        <a:buChar char="•"/>
                      </a:pPr>
                      <a:r>
                        <a:rPr lang="en-US" sz="2000" dirty="0">
                          <a:solidFill>
                            <a:srgbClr val="000000"/>
                          </a:solidFill>
                          <a:sym typeface="Times New Roman"/>
                        </a:rPr>
                        <a:t>Faster Input</a:t>
                      </a:r>
                    </a:p>
                    <a:p>
                      <a:pPr marL="431802" lvl="1" indent="-215901" algn="l">
                        <a:lnSpc>
                          <a:spcPts val="2800"/>
                        </a:lnSpc>
                        <a:spcBef>
                          <a:spcPct val="0"/>
                        </a:spcBef>
                        <a:buFont typeface="Arial"/>
                        <a:buChar char="•"/>
                      </a:pPr>
                      <a:r>
                        <a:rPr lang="en-US" sz="2000" dirty="0">
                          <a:solidFill>
                            <a:srgbClr val="000000"/>
                          </a:solidFill>
                          <a:sym typeface="Times New Roman"/>
                        </a:rPr>
                        <a:t>Adaptability</a:t>
                      </a:r>
                      <a:endPar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a:tc>
                <a:tc>
                  <a:txBody>
                    <a:bodyPr/>
                    <a:lstStyle/>
                    <a:p>
                      <a:pPr marL="410213" lvl="1" indent="-205106" algn="l">
                        <a:lnSpc>
                          <a:spcPts val="2660"/>
                        </a:lnSpc>
                        <a:buFont typeface="Arial"/>
                        <a:buChar char="•"/>
                      </a:pPr>
                      <a:r>
                        <a:rPr lang="en-US" sz="2000" dirty="0">
                          <a:solidFill>
                            <a:srgbClr val="000000"/>
                          </a:solidFill>
                          <a:sym typeface="Times New Roman"/>
                        </a:rPr>
                        <a:t>Higher Processing Requirements</a:t>
                      </a:r>
                    </a:p>
                    <a:p>
                      <a:pPr marL="410213" lvl="1" indent="-205106" algn="l">
                        <a:lnSpc>
                          <a:spcPts val="2660"/>
                        </a:lnSpc>
                        <a:buFont typeface="Arial"/>
                        <a:buChar char="•"/>
                      </a:pPr>
                      <a:r>
                        <a:rPr lang="en-US" sz="2000" dirty="0">
                          <a:solidFill>
                            <a:srgbClr val="000000"/>
                          </a:solidFill>
                          <a:sym typeface="Times New Roman"/>
                        </a:rPr>
                        <a:t>Recognition Errors</a:t>
                      </a:r>
                      <a:endParaRPr lang="en-US" sz="2000"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txBody>
                  <a:tcPr/>
                </a:tc>
                <a:extLst>
                  <a:ext uri="{0D108BD9-81ED-4DB2-BD59-A6C34878D82A}">
                    <a16:rowId xmlns:a16="http://schemas.microsoft.com/office/drawing/2014/main" val="3335038687"/>
                  </a:ext>
                </a:extLst>
              </a:tr>
              <a:tr h="2092241">
                <a:tc>
                  <a:txBody>
                    <a:bodyPr/>
                    <a:lstStyle/>
                    <a:p>
                      <a:pPr algn="l"/>
                      <a:r>
                        <a:rPr lang="en-IN" sz="2000" dirty="0"/>
                        <a:t>5</a:t>
                      </a:r>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US" sz="2000" dirty="0"/>
                        <a:t>SMART TEXT SCANNER: AN ENHANCED CAMERA-BASED INPUT </a:t>
                      </a:r>
                    </a:p>
                    <a:p>
                      <a:pPr algn="l"/>
                      <a:r>
                        <a:rPr lang="en-US" sz="2000" dirty="0"/>
                        <a:t>METHOD FOR MULTILINGUAL TEXT EXTRACTION AND CONVERSION</a:t>
                      </a:r>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IN" sz="2000" dirty="0"/>
                        <a:t>PRIYA NATARAJAN, RAHUL MEHTA</a:t>
                      </a:r>
                      <a:endParaRPr lang="en-IN" sz="2000" dirty="0">
                        <a:latin typeface="Times New Roman" panose="02020603050405020304" pitchFamily="18" charset="0"/>
                        <a:cs typeface="Times New Roman" panose="02020603050405020304" pitchFamily="18" charset="0"/>
                      </a:endParaRPr>
                    </a:p>
                  </a:txBody>
                  <a:tcPr/>
                </a:tc>
                <a:tc>
                  <a:txBody>
                    <a:bodyPr/>
                    <a:lstStyle/>
                    <a:p>
                      <a:pPr algn="l"/>
                      <a:r>
                        <a:rPr lang="en-IN" sz="2000" dirty="0"/>
                        <a:t>Aug,2023</a:t>
                      </a:r>
                      <a:endParaRPr lang="en-IN" sz="2000" dirty="0">
                        <a:latin typeface="Times New Roman" panose="02020603050405020304" pitchFamily="18" charset="0"/>
                        <a:cs typeface="Times New Roman" panose="02020603050405020304" pitchFamily="18" charset="0"/>
                      </a:endParaRPr>
                    </a:p>
                  </a:txBody>
                  <a:tcPr/>
                </a:tc>
                <a:tc>
                  <a:txBody>
                    <a:bodyPr/>
                    <a:lstStyle/>
                    <a:p>
                      <a:pPr marL="431802" lvl="1" indent="-215901" algn="l">
                        <a:lnSpc>
                          <a:spcPts val="2800"/>
                        </a:lnSpc>
                        <a:buFont typeface="Arial"/>
                        <a:buChar char="•"/>
                      </a:pPr>
                      <a:r>
                        <a:rPr lang="en-US" sz="2000" dirty="0" err="1">
                          <a:solidFill>
                            <a:srgbClr val="000000"/>
                          </a:solidFill>
                          <a:sym typeface="Times New Roman"/>
                        </a:rPr>
                        <a:t>easyOCR</a:t>
                      </a:r>
                      <a:endParaRPr lang="en-US" sz="2000" dirty="0">
                        <a:solidFill>
                          <a:srgbClr val="000000"/>
                        </a:solidFill>
                        <a:sym typeface="Times New Roman"/>
                      </a:endParaRPr>
                    </a:p>
                    <a:p>
                      <a:pPr marL="431802" lvl="1" indent="-215901" algn="l">
                        <a:lnSpc>
                          <a:spcPts val="2800"/>
                        </a:lnSpc>
                        <a:buFont typeface="Arial"/>
                        <a:buChar char="•"/>
                      </a:pPr>
                      <a:r>
                        <a:rPr lang="en-US" sz="2000" dirty="0" err="1">
                          <a:solidFill>
                            <a:srgbClr val="000000"/>
                          </a:solidFill>
                          <a:sym typeface="Times New Roman"/>
                        </a:rPr>
                        <a:t>gTTS</a:t>
                      </a:r>
                      <a:endParaRPr lang="en-US" sz="2000" dirty="0">
                        <a:solidFill>
                          <a:srgbClr val="000000"/>
                        </a:solidFill>
                        <a:sym typeface="Times New Roman"/>
                      </a:endParaRP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marL="431802" lvl="1" indent="-215901" algn="l">
                        <a:lnSpc>
                          <a:spcPts val="2800"/>
                        </a:lnSpc>
                        <a:buFont typeface="Arial"/>
                        <a:buChar char="•"/>
                      </a:pPr>
                      <a:r>
                        <a:rPr lang="en-US" sz="2000" dirty="0">
                          <a:solidFill>
                            <a:srgbClr val="000000"/>
                          </a:solidFill>
                          <a:sym typeface="Times New Roman"/>
                        </a:rPr>
                        <a:t>Supports multilingual translation </a:t>
                      </a:r>
                    </a:p>
                    <a:p>
                      <a:pPr marL="431802" lvl="1" indent="-215901" algn="l">
                        <a:lnSpc>
                          <a:spcPts val="2800"/>
                        </a:lnSpc>
                        <a:buFont typeface="Arial"/>
                        <a:buChar char="•"/>
                      </a:pPr>
                      <a:r>
                        <a:rPr lang="en-US" sz="2000" dirty="0">
                          <a:solidFill>
                            <a:srgbClr val="000000"/>
                          </a:solidFill>
                          <a:sym typeface="Times New Roman"/>
                        </a:rPr>
                        <a:t>real-time use </a:t>
                      </a:r>
                    </a:p>
                    <a:p>
                      <a:pPr algn="l"/>
                      <a:endParaRPr lang="en-IN" sz="2000" dirty="0">
                        <a:latin typeface="Times New Roman" panose="02020603050405020304" pitchFamily="18" charset="0"/>
                        <a:cs typeface="Times New Roman" panose="02020603050405020304" pitchFamily="18" charset="0"/>
                      </a:endParaRPr>
                    </a:p>
                  </a:txBody>
                  <a:tcPr/>
                </a:tc>
                <a:tc>
                  <a:txBody>
                    <a:bodyPr/>
                    <a:lstStyle/>
                    <a:p>
                      <a:pPr marL="431802" lvl="1" indent="-215901" algn="l">
                        <a:lnSpc>
                          <a:spcPts val="2800"/>
                        </a:lnSpc>
                        <a:buFont typeface="Arial"/>
                        <a:buChar char="•"/>
                      </a:pPr>
                      <a:r>
                        <a:rPr lang="en-US" sz="2000" dirty="0">
                          <a:solidFill>
                            <a:srgbClr val="000000"/>
                          </a:solidFill>
                          <a:sym typeface="Times New Roman"/>
                        </a:rPr>
                        <a:t>OCR depends on image clarity </a:t>
                      </a:r>
                    </a:p>
                    <a:p>
                      <a:pPr marL="431802" lvl="1" indent="-215901" algn="l">
                        <a:lnSpc>
                          <a:spcPts val="2800"/>
                        </a:lnSpc>
                        <a:buFont typeface="Arial"/>
                        <a:buChar char="•"/>
                      </a:pPr>
                      <a:r>
                        <a:rPr lang="en-US" sz="2000" dirty="0">
                          <a:solidFill>
                            <a:srgbClr val="000000"/>
                          </a:solidFill>
                          <a:sym typeface="Times New Roman"/>
                        </a:rPr>
                        <a:t>Limited offline support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66472140"/>
                  </a:ext>
                </a:extLst>
              </a:tr>
            </a:tbl>
          </a:graphicData>
        </a:graphic>
      </p:graphicFrame>
    </p:spTree>
    <p:extLst>
      <p:ext uri="{BB962C8B-B14F-4D97-AF65-F5344CB8AC3E}">
        <p14:creationId xmlns:p14="http://schemas.microsoft.com/office/powerpoint/2010/main" val="2156150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28711" y="1792288"/>
            <a:ext cx="16230594" cy="38509"/>
          </a:xfrm>
          <a:prstGeom prst="line">
            <a:avLst/>
          </a:prstGeom>
          <a:ln w="9525" cap="flat">
            <a:solidFill>
              <a:srgbClr val="2B2C30"/>
            </a:solidFill>
            <a:prstDash val="solid"/>
            <a:headEnd type="none" w="sm" len="sm"/>
            <a:tailEnd type="none" w="sm" len="sm"/>
          </a:ln>
        </p:spPr>
      </p:sp>
      <p:sp>
        <p:nvSpPr>
          <p:cNvPr id="3" name="Freeform 3"/>
          <p:cNvSpPr/>
          <p:nvPr/>
        </p:nvSpPr>
        <p:spPr>
          <a:xfrm rot="5999">
            <a:off x="3551936" y="2610274"/>
            <a:ext cx="11184127" cy="6657771"/>
          </a:xfrm>
          <a:custGeom>
            <a:avLst/>
            <a:gdLst/>
            <a:ahLst/>
            <a:cxnLst/>
            <a:rect l="l" t="t" r="r" b="b"/>
            <a:pathLst>
              <a:path w="11184127" h="6657771">
                <a:moveTo>
                  <a:pt x="0" y="19500"/>
                </a:moveTo>
                <a:lnTo>
                  <a:pt x="11172542" y="0"/>
                </a:lnTo>
                <a:lnTo>
                  <a:pt x="11184128" y="6638271"/>
                </a:lnTo>
                <a:lnTo>
                  <a:pt x="11586" y="6657771"/>
                </a:lnTo>
                <a:lnTo>
                  <a:pt x="0" y="19500"/>
                </a:lnTo>
                <a:close/>
              </a:path>
            </a:pathLst>
          </a:custGeom>
          <a:blipFill>
            <a:blip r:embed="rId2"/>
            <a:stretch>
              <a:fillRect l="-15181" t="-11400" r="-15109" b="-11714"/>
            </a:stretch>
          </a:blipFill>
        </p:spPr>
      </p:sp>
      <p:sp>
        <p:nvSpPr>
          <p:cNvPr id="4" name="TextBox 4"/>
          <p:cNvSpPr txBox="1"/>
          <p:nvPr/>
        </p:nvSpPr>
        <p:spPr>
          <a:xfrm>
            <a:off x="1006871" y="838200"/>
            <a:ext cx="16230600" cy="949326"/>
          </a:xfrm>
          <a:prstGeom prst="rect">
            <a:avLst/>
          </a:prstGeom>
        </p:spPr>
        <p:txBody>
          <a:bodyPr lIns="0" tIns="0" rIns="0" bIns="0" rtlCol="0" anchor="t">
            <a:spAutoFit/>
          </a:bodyPr>
          <a:lstStyle/>
          <a:p>
            <a:pPr algn="ctr">
              <a:lnSpc>
                <a:spcPts val="6999"/>
              </a:lnSpc>
              <a:spcBef>
                <a:spcPct val="0"/>
              </a:spcBef>
            </a:pPr>
            <a:r>
              <a:rPr lang="en-US" sz="4999" b="1" spc="1134">
                <a:solidFill>
                  <a:srgbClr val="2B2C30"/>
                </a:solidFill>
                <a:latin typeface="Times New Roman Bold"/>
                <a:ea typeface="Times New Roman Bold"/>
                <a:cs typeface="Times New Roman Bold"/>
                <a:sym typeface="Times New Roman Bold"/>
              </a:rPr>
              <a:t>SYSTEM ARCHITECTURE</a:t>
            </a:r>
          </a:p>
        </p:txBody>
      </p:sp>
      <p:sp>
        <p:nvSpPr>
          <p:cNvPr id="5" name="TextBox 5"/>
          <p:cNvSpPr txBox="1"/>
          <p:nvPr/>
        </p:nvSpPr>
        <p:spPr>
          <a:xfrm>
            <a:off x="17259300" y="9286875"/>
            <a:ext cx="225982" cy="486657"/>
          </a:xfrm>
          <a:prstGeom prst="rect">
            <a:avLst/>
          </a:prstGeom>
        </p:spPr>
        <p:txBody>
          <a:bodyPr lIns="0" tIns="0" rIns="0" bIns="0" rtlCol="0" anchor="t">
            <a:spAutoFit/>
          </a:bodyPr>
          <a:lstStyle/>
          <a:p>
            <a:pPr algn="l">
              <a:lnSpc>
                <a:spcPts val="3081"/>
              </a:lnSpc>
            </a:pPr>
            <a:r>
              <a:rPr lang="en-US" sz="3386" spc="16">
                <a:solidFill>
                  <a:srgbClr val="2B2C30"/>
                </a:solidFill>
                <a:latin typeface="Times New Roman"/>
                <a:ea typeface="Times New Roman"/>
                <a:cs typeface="Times New Roman"/>
                <a:sym typeface="Times New Roman"/>
              </a:rPr>
              <a:t>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28695" y="1792288"/>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1452617" y="838200"/>
            <a:ext cx="15382767" cy="949326"/>
          </a:xfrm>
          <a:prstGeom prst="rect">
            <a:avLst/>
          </a:prstGeom>
        </p:spPr>
        <p:txBody>
          <a:bodyPr lIns="0" tIns="0" rIns="0" bIns="0" rtlCol="0" anchor="t">
            <a:spAutoFit/>
          </a:bodyPr>
          <a:lstStyle/>
          <a:p>
            <a:pPr algn="ctr">
              <a:lnSpc>
                <a:spcPts val="6999"/>
              </a:lnSpc>
              <a:spcBef>
                <a:spcPct val="0"/>
              </a:spcBef>
            </a:pPr>
            <a:r>
              <a:rPr lang="en-US" sz="4999" b="1" spc="1134">
                <a:solidFill>
                  <a:srgbClr val="2B2C30"/>
                </a:solidFill>
                <a:latin typeface="Times New Roman Bold"/>
                <a:ea typeface="Times New Roman Bold"/>
                <a:cs typeface="Times New Roman Bold"/>
                <a:sym typeface="Times New Roman Bold"/>
              </a:rPr>
              <a:t>SYSTEM SPECIFICATION</a:t>
            </a:r>
          </a:p>
        </p:txBody>
      </p:sp>
      <p:sp>
        <p:nvSpPr>
          <p:cNvPr id="4" name="TextBox 4"/>
          <p:cNvSpPr txBox="1"/>
          <p:nvPr/>
        </p:nvSpPr>
        <p:spPr>
          <a:xfrm>
            <a:off x="1006871" y="2952070"/>
            <a:ext cx="7328721" cy="5162550"/>
          </a:xfrm>
          <a:prstGeom prst="rect">
            <a:avLst/>
          </a:prstGeom>
        </p:spPr>
        <p:txBody>
          <a:bodyPr lIns="0" tIns="0" rIns="0" bIns="0" rtlCol="0" anchor="t">
            <a:spAutoFit/>
          </a:bodyPr>
          <a:lstStyle/>
          <a:p>
            <a:pPr marL="539749" lvl="1" indent="-269875" algn="just">
              <a:lnSpc>
                <a:spcPts val="3749"/>
              </a:lnSpc>
              <a:buFont typeface="Arial"/>
              <a:buChar char="•"/>
            </a:pPr>
            <a:r>
              <a:rPr lang="en-US" sz="2499">
                <a:solidFill>
                  <a:srgbClr val="000000"/>
                </a:solidFill>
                <a:latin typeface="Times New Roman"/>
                <a:ea typeface="Times New Roman"/>
                <a:cs typeface="Times New Roman"/>
                <a:sym typeface="Times New Roman"/>
              </a:rPr>
              <a:t>Programming Language: Python 3.7 or later</a:t>
            </a:r>
          </a:p>
          <a:p>
            <a:pPr marL="539749" lvl="1" indent="-269875" algn="just">
              <a:lnSpc>
                <a:spcPts val="3749"/>
              </a:lnSpc>
              <a:buFont typeface="Arial"/>
              <a:buChar char="•"/>
            </a:pPr>
            <a:r>
              <a:rPr lang="en-US" sz="2499">
                <a:solidFill>
                  <a:srgbClr val="000000"/>
                </a:solidFill>
                <a:latin typeface="Times New Roman"/>
                <a:ea typeface="Times New Roman"/>
                <a:cs typeface="Times New Roman"/>
                <a:sym typeface="Times New Roman"/>
              </a:rPr>
              <a:t>Libraries:</a:t>
            </a:r>
          </a:p>
          <a:p>
            <a:pPr marL="1079499" lvl="2" indent="-359833" algn="just">
              <a:lnSpc>
                <a:spcPts val="3749"/>
              </a:lnSpc>
              <a:buFont typeface="Arial"/>
              <a:buChar char="⚬"/>
            </a:pPr>
            <a:r>
              <a:rPr lang="en-US" sz="2499">
                <a:solidFill>
                  <a:srgbClr val="000000"/>
                </a:solidFill>
                <a:latin typeface="Times New Roman"/>
                <a:ea typeface="Times New Roman"/>
                <a:cs typeface="Times New Roman"/>
                <a:sym typeface="Times New Roman"/>
              </a:rPr>
              <a:t>Deep Learning: TensorFlow or PyTorch</a:t>
            </a:r>
          </a:p>
          <a:p>
            <a:pPr marL="1079499" lvl="2" indent="-359833" algn="just">
              <a:lnSpc>
                <a:spcPts val="3749"/>
              </a:lnSpc>
              <a:buFont typeface="Arial"/>
              <a:buChar char="⚬"/>
            </a:pPr>
            <a:r>
              <a:rPr lang="en-US" sz="2499">
                <a:solidFill>
                  <a:srgbClr val="000000"/>
                </a:solidFill>
                <a:latin typeface="Times New Roman"/>
                <a:ea typeface="Times New Roman"/>
                <a:cs typeface="Times New Roman"/>
                <a:sym typeface="Times New Roman"/>
              </a:rPr>
              <a:t>NLTK</a:t>
            </a:r>
          </a:p>
          <a:p>
            <a:pPr marL="1079499" lvl="2" indent="-359833" algn="just">
              <a:lnSpc>
                <a:spcPts val="3749"/>
              </a:lnSpc>
              <a:buFont typeface="Arial"/>
              <a:buChar char="⚬"/>
            </a:pPr>
            <a:r>
              <a:rPr lang="en-US" sz="2499">
                <a:solidFill>
                  <a:srgbClr val="000000"/>
                </a:solidFill>
                <a:latin typeface="Times New Roman"/>
                <a:ea typeface="Times New Roman"/>
                <a:cs typeface="Times New Roman"/>
                <a:sym typeface="Times New Roman"/>
              </a:rPr>
              <a:t>EASYOCR</a:t>
            </a:r>
          </a:p>
          <a:p>
            <a:pPr marL="1079499" lvl="2" indent="-359833" algn="just">
              <a:lnSpc>
                <a:spcPts val="3749"/>
              </a:lnSpc>
              <a:buFont typeface="Arial"/>
              <a:buChar char="⚬"/>
            </a:pPr>
            <a:r>
              <a:rPr lang="en-US" sz="2499">
                <a:solidFill>
                  <a:srgbClr val="000000"/>
                </a:solidFill>
                <a:latin typeface="Times New Roman"/>
                <a:ea typeface="Times New Roman"/>
                <a:cs typeface="Times New Roman"/>
                <a:sym typeface="Times New Roman"/>
              </a:rPr>
              <a:t>gTTS</a:t>
            </a:r>
          </a:p>
          <a:p>
            <a:pPr marL="1079499" lvl="2" indent="-359833" algn="just">
              <a:lnSpc>
                <a:spcPts val="3749"/>
              </a:lnSpc>
              <a:buFont typeface="Arial"/>
              <a:buChar char="⚬"/>
            </a:pPr>
            <a:r>
              <a:rPr lang="en-US" sz="2499">
                <a:solidFill>
                  <a:srgbClr val="000000"/>
                </a:solidFill>
                <a:latin typeface="Times New Roman"/>
                <a:ea typeface="Times New Roman"/>
                <a:cs typeface="Times New Roman"/>
                <a:sym typeface="Times New Roman"/>
              </a:rPr>
              <a:t>Googletrans</a:t>
            </a:r>
          </a:p>
          <a:p>
            <a:pPr marL="539749" lvl="1" indent="-269875" algn="just">
              <a:lnSpc>
                <a:spcPts val="3749"/>
              </a:lnSpc>
              <a:buFont typeface="Arial"/>
              <a:buChar char="•"/>
            </a:pPr>
            <a:r>
              <a:rPr lang="en-US" sz="2499">
                <a:solidFill>
                  <a:srgbClr val="000000"/>
                </a:solidFill>
                <a:latin typeface="Times New Roman"/>
                <a:ea typeface="Times New Roman"/>
                <a:cs typeface="Times New Roman"/>
                <a:sym typeface="Times New Roman"/>
              </a:rPr>
              <a:t>Environment: VS Code or Pycharm</a:t>
            </a:r>
          </a:p>
          <a:p>
            <a:pPr marL="539749" lvl="1" indent="-269875" algn="just">
              <a:lnSpc>
                <a:spcPts val="3749"/>
              </a:lnSpc>
              <a:buFont typeface="Arial"/>
              <a:buChar char="•"/>
            </a:pPr>
            <a:r>
              <a:rPr lang="en-US" sz="2499">
                <a:solidFill>
                  <a:srgbClr val="000000"/>
                </a:solidFill>
                <a:latin typeface="Times New Roman"/>
                <a:ea typeface="Times New Roman"/>
                <a:cs typeface="Times New Roman"/>
                <a:sym typeface="Times New Roman"/>
              </a:rPr>
              <a:t>Database: PostgreSQL or MongoDB</a:t>
            </a:r>
          </a:p>
          <a:p>
            <a:pPr marL="539749" lvl="1" indent="-269875" algn="just">
              <a:lnSpc>
                <a:spcPts val="3749"/>
              </a:lnSpc>
              <a:buFont typeface="Arial"/>
              <a:buChar char="•"/>
            </a:pPr>
            <a:r>
              <a:rPr lang="en-US" sz="2499">
                <a:solidFill>
                  <a:srgbClr val="000000"/>
                </a:solidFill>
                <a:latin typeface="Times New Roman"/>
                <a:ea typeface="Times New Roman"/>
                <a:cs typeface="Times New Roman"/>
                <a:sym typeface="Times New Roman"/>
              </a:rPr>
              <a:t>Version Control: Git</a:t>
            </a:r>
          </a:p>
          <a:p>
            <a:pPr marL="539749" lvl="1" indent="-269875" algn="just">
              <a:lnSpc>
                <a:spcPts val="3749"/>
              </a:lnSpc>
              <a:buFont typeface="Arial"/>
              <a:buChar char="•"/>
            </a:pPr>
            <a:r>
              <a:rPr lang="en-US" sz="2499">
                <a:solidFill>
                  <a:srgbClr val="000000"/>
                </a:solidFill>
                <a:latin typeface="Times New Roman"/>
                <a:ea typeface="Times New Roman"/>
                <a:cs typeface="Times New Roman"/>
                <a:sym typeface="Times New Roman"/>
              </a:rPr>
              <a:t>Operating System: Linux or Windows</a:t>
            </a:r>
          </a:p>
        </p:txBody>
      </p:sp>
      <p:sp>
        <p:nvSpPr>
          <p:cNvPr id="5" name="TextBox 5"/>
          <p:cNvSpPr txBox="1"/>
          <p:nvPr/>
        </p:nvSpPr>
        <p:spPr>
          <a:xfrm>
            <a:off x="1028700" y="2447245"/>
            <a:ext cx="7328721" cy="504825"/>
          </a:xfrm>
          <a:prstGeom prst="rect">
            <a:avLst/>
          </a:prstGeom>
        </p:spPr>
        <p:txBody>
          <a:bodyPr lIns="0" tIns="0" rIns="0" bIns="0" rtlCol="0" anchor="t">
            <a:spAutoFit/>
          </a:bodyPr>
          <a:lstStyle/>
          <a:p>
            <a:pPr algn="l">
              <a:lnSpc>
                <a:spcPts val="4199"/>
              </a:lnSpc>
            </a:pPr>
            <a:r>
              <a:rPr lang="en-US" sz="2999" b="1">
                <a:solidFill>
                  <a:srgbClr val="000000"/>
                </a:solidFill>
                <a:latin typeface="Inter Ultra-Bold"/>
                <a:ea typeface="Inter Ultra-Bold"/>
                <a:cs typeface="Inter Ultra-Bold"/>
                <a:sym typeface="Inter Ultra-Bold"/>
              </a:rPr>
              <a:t>Software Requirements</a:t>
            </a:r>
          </a:p>
        </p:txBody>
      </p:sp>
      <p:sp>
        <p:nvSpPr>
          <p:cNvPr id="6" name="TextBox 6"/>
          <p:cNvSpPr txBox="1"/>
          <p:nvPr/>
        </p:nvSpPr>
        <p:spPr>
          <a:xfrm>
            <a:off x="9144000" y="2952070"/>
            <a:ext cx="6682044" cy="2828925"/>
          </a:xfrm>
          <a:prstGeom prst="rect">
            <a:avLst/>
          </a:prstGeom>
        </p:spPr>
        <p:txBody>
          <a:bodyPr lIns="0" tIns="0" rIns="0" bIns="0" rtlCol="0" anchor="t">
            <a:spAutoFit/>
          </a:bodyPr>
          <a:lstStyle/>
          <a:p>
            <a:pPr marL="539749" lvl="1" indent="-269875" algn="just">
              <a:lnSpc>
                <a:spcPts val="3749"/>
              </a:lnSpc>
              <a:buFont typeface="Arial"/>
              <a:buChar char="•"/>
            </a:pPr>
            <a:r>
              <a:rPr lang="en-US" sz="2499">
                <a:solidFill>
                  <a:srgbClr val="000000"/>
                </a:solidFill>
                <a:latin typeface="Times New Roman"/>
                <a:ea typeface="Times New Roman"/>
                <a:cs typeface="Times New Roman"/>
                <a:sym typeface="Times New Roman"/>
              </a:rPr>
              <a:t>GPU: NVIDIA RTX 3050 series or higher with 8GB VRAM or more</a:t>
            </a:r>
          </a:p>
          <a:p>
            <a:pPr marL="539749" lvl="1" indent="-269875" algn="just">
              <a:lnSpc>
                <a:spcPts val="3749"/>
              </a:lnSpc>
              <a:buFont typeface="Arial"/>
              <a:buChar char="•"/>
            </a:pPr>
            <a:r>
              <a:rPr lang="en-US" sz="2499">
                <a:solidFill>
                  <a:srgbClr val="000000"/>
                </a:solidFill>
                <a:latin typeface="Times New Roman"/>
                <a:ea typeface="Times New Roman"/>
                <a:cs typeface="Times New Roman"/>
                <a:sym typeface="Times New Roman"/>
              </a:rPr>
              <a:t>CPU: Intel i7/i9 or AMD Ryzen 7 or more with atleast 8 cores</a:t>
            </a:r>
          </a:p>
          <a:p>
            <a:pPr marL="539749" lvl="1" indent="-269875" algn="just">
              <a:lnSpc>
                <a:spcPts val="3749"/>
              </a:lnSpc>
              <a:buFont typeface="Arial"/>
              <a:buChar char="•"/>
            </a:pPr>
            <a:r>
              <a:rPr lang="en-US" sz="2499">
                <a:solidFill>
                  <a:srgbClr val="000000"/>
                </a:solidFill>
                <a:latin typeface="Times New Roman"/>
                <a:ea typeface="Times New Roman"/>
                <a:cs typeface="Times New Roman"/>
                <a:sym typeface="Times New Roman"/>
              </a:rPr>
              <a:t>RAM: 16GB or more </a:t>
            </a:r>
          </a:p>
          <a:p>
            <a:pPr marL="539749" lvl="1" indent="-269875" algn="just">
              <a:lnSpc>
                <a:spcPts val="3749"/>
              </a:lnSpc>
              <a:buFont typeface="Arial"/>
              <a:buChar char="•"/>
            </a:pPr>
            <a:r>
              <a:rPr lang="en-US" sz="2499">
                <a:solidFill>
                  <a:srgbClr val="000000"/>
                </a:solidFill>
                <a:latin typeface="Times New Roman"/>
                <a:ea typeface="Times New Roman"/>
                <a:cs typeface="Times New Roman"/>
                <a:sym typeface="Times New Roman"/>
              </a:rPr>
              <a:t>Storage: 1TB SSD </a:t>
            </a:r>
          </a:p>
        </p:txBody>
      </p:sp>
      <p:sp>
        <p:nvSpPr>
          <p:cNvPr id="7" name="TextBox 7"/>
          <p:cNvSpPr txBox="1"/>
          <p:nvPr/>
        </p:nvSpPr>
        <p:spPr>
          <a:xfrm>
            <a:off x="9144000" y="2447245"/>
            <a:ext cx="7906692" cy="504825"/>
          </a:xfrm>
          <a:prstGeom prst="rect">
            <a:avLst/>
          </a:prstGeom>
        </p:spPr>
        <p:txBody>
          <a:bodyPr lIns="0" tIns="0" rIns="0" bIns="0" rtlCol="0" anchor="t">
            <a:spAutoFit/>
          </a:bodyPr>
          <a:lstStyle/>
          <a:p>
            <a:pPr algn="l">
              <a:lnSpc>
                <a:spcPts val="4199"/>
              </a:lnSpc>
            </a:pPr>
            <a:r>
              <a:rPr lang="en-US" sz="2999" b="1">
                <a:solidFill>
                  <a:srgbClr val="000000"/>
                </a:solidFill>
                <a:latin typeface="Inter Ultra-Bold"/>
                <a:ea typeface="Inter Ultra-Bold"/>
                <a:cs typeface="Inter Ultra-Bold"/>
                <a:sym typeface="Inter Ultra-Bold"/>
              </a:rPr>
              <a:t>Hardware Requirements</a:t>
            </a:r>
          </a:p>
        </p:txBody>
      </p:sp>
      <p:sp>
        <p:nvSpPr>
          <p:cNvPr id="8" name="TextBox 8"/>
          <p:cNvSpPr txBox="1"/>
          <p:nvPr/>
        </p:nvSpPr>
        <p:spPr>
          <a:xfrm>
            <a:off x="17259300" y="9286875"/>
            <a:ext cx="225982" cy="486657"/>
          </a:xfrm>
          <a:prstGeom prst="rect">
            <a:avLst/>
          </a:prstGeom>
        </p:spPr>
        <p:txBody>
          <a:bodyPr lIns="0" tIns="0" rIns="0" bIns="0" rtlCol="0" anchor="t">
            <a:spAutoFit/>
          </a:bodyPr>
          <a:lstStyle/>
          <a:p>
            <a:pPr algn="l">
              <a:lnSpc>
                <a:spcPts val="3081"/>
              </a:lnSpc>
            </a:pPr>
            <a:r>
              <a:rPr lang="en-US" sz="3386" spc="16">
                <a:solidFill>
                  <a:srgbClr val="2B2C30"/>
                </a:solidFill>
                <a:latin typeface="Times New Roman"/>
                <a:ea typeface="Times New Roman"/>
                <a:cs typeface="Times New Roman"/>
                <a:sym typeface="Times New Roman"/>
              </a:rPr>
              <a:t>8</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06871" y="838200"/>
            <a:ext cx="16230600" cy="949326"/>
          </a:xfrm>
          <a:prstGeom prst="rect">
            <a:avLst/>
          </a:prstGeom>
        </p:spPr>
        <p:txBody>
          <a:bodyPr lIns="0" tIns="0" rIns="0" bIns="0" rtlCol="0" anchor="t">
            <a:spAutoFit/>
          </a:bodyPr>
          <a:lstStyle/>
          <a:p>
            <a:pPr algn="ctr">
              <a:lnSpc>
                <a:spcPts val="6999"/>
              </a:lnSpc>
              <a:spcBef>
                <a:spcPct val="0"/>
              </a:spcBef>
            </a:pPr>
            <a:r>
              <a:rPr lang="en-US" sz="4999" b="1" spc="1134">
                <a:solidFill>
                  <a:srgbClr val="2B2C30"/>
                </a:solidFill>
                <a:latin typeface="Times New Roman Bold"/>
                <a:ea typeface="Times New Roman Bold"/>
                <a:cs typeface="Times New Roman Bold"/>
                <a:sym typeface="Times New Roman Bold"/>
              </a:rPr>
              <a:t>MODULES</a:t>
            </a:r>
          </a:p>
        </p:txBody>
      </p:sp>
      <p:sp>
        <p:nvSpPr>
          <p:cNvPr id="3" name="AutoShape 3"/>
          <p:cNvSpPr/>
          <p:nvPr/>
        </p:nvSpPr>
        <p:spPr>
          <a:xfrm flipV="1">
            <a:off x="1028695" y="1792288"/>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06871" y="2684388"/>
            <a:ext cx="15035830" cy="3712298"/>
          </a:xfrm>
          <a:prstGeom prst="rect">
            <a:avLst/>
          </a:prstGeom>
        </p:spPr>
        <p:txBody>
          <a:bodyPr lIns="0" tIns="0" rIns="0" bIns="0" rtlCol="0" anchor="t">
            <a:spAutoFit/>
          </a:bodyPr>
          <a:lstStyle/>
          <a:p>
            <a:pPr marL="712468" lvl="1" indent="-356234">
              <a:lnSpc>
                <a:spcPts val="4916"/>
              </a:lnSpc>
              <a:buFont typeface="Arial"/>
              <a:buChar char="•"/>
            </a:pPr>
            <a:r>
              <a:rPr lang="en-US" sz="3299" spc="16" dirty="0">
                <a:solidFill>
                  <a:srgbClr val="2B2C30"/>
                </a:solidFill>
                <a:latin typeface="Times New Roman"/>
                <a:ea typeface="Times New Roman"/>
                <a:cs typeface="Times New Roman"/>
                <a:sym typeface="Times New Roman"/>
              </a:rPr>
              <a:t>User Interface </a:t>
            </a:r>
          </a:p>
          <a:p>
            <a:pPr marL="712468" lvl="1" indent="-356234">
              <a:lnSpc>
                <a:spcPts val="4916"/>
              </a:lnSpc>
              <a:buFont typeface="Arial"/>
              <a:buChar char="•"/>
            </a:pPr>
            <a:r>
              <a:rPr lang="en-US" sz="3299" spc="16" dirty="0">
                <a:solidFill>
                  <a:srgbClr val="2B2C30"/>
                </a:solidFill>
                <a:latin typeface="Times New Roman"/>
                <a:ea typeface="Times New Roman"/>
                <a:cs typeface="Times New Roman"/>
                <a:sym typeface="Times New Roman"/>
              </a:rPr>
              <a:t>Data Preprocessing Module</a:t>
            </a:r>
          </a:p>
          <a:p>
            <a:pPr marL="712468" lvl="1" indent="-356234" algn="l">
              <a:lnSpc>
                <a:spcPts val="4916"/>
              </a:lnSpc>
              <a:buFont typeface="Arial"/>
              <a:buChar char="•"/>
            </a:pPr>
            <a:r>
              <a:rPr lang="en-US" sz="3299" spc="16" dirty="0">
                <a:solidFill>
                  <a:srgbClr val="2B2C30"/>
                </a:solidFill>
                <a:latin typeface="Times New Roman"/>
                <a:ea typeface="Times New Roman"/>
                <a:cs typeface="Times New Roman"/>
                <a:sym typeface="Times New Roman"/>
              </a:rPr>
              <a:t>Text Detection and Extraction Module</a:t>
            </a:r>
          </a:p>
          <a:p>
            <a:pPr marL="712468" lvl="1" indent="-356234" algn="l">
              <a:lnSpc>
                <a:spcPts val="4916"/>
              </a:lnSpc>
              <a:buFont typeface="Arial"/>
              <a:buChar char="•"/>
            </a:pPr>
            <a:r>
              <a:rPr lang="en-US" sz="3299" spc="16" dirty="0">
                <a:solidFill>
                  <a:srgbClr val="2B2C30"/>
                </a:solidFill>
                <a:latin typeface="Times New Roman"/>
                <a:ea typeface="Times New Roman"/>
                <a:cs typeface="Times New Roman"/>
                <a:sym typeface="Times New Roman"/>
              </a:rPr>
              <a:t>Translation Module</a:t>
            </a:r>
          </a:p>
          <a:p>
            <a:pPr marL="712468" lvl="1" indent="-356234" algn="l">
              <a:lnSpc>
                <a:spcPts val="4916"/>
              </a:lnSpc>
              <a:buFont typeface="Arial"/>
              <a:buChar char="•"/>
            </a:pPr>
            <a:r>
              <a:rPr lang="en-US" sz="3299" spc="16" dirty="0">
                <a:solidFill>
                  <a:srgbClr val="2B2C30"/>
                </a:solidFill>
                <a:latin typeface="Times New Roman"/>
                <a:ea typeface="Times New Roman"/>
                <a:cs typeface="Times New Roman"/>
                <a:sym typeface="Times New Roman"/>
              </a:rPr>
              <a:t>Text-to-Speech Synthesis Module</a:t>
            </a:r>
          </a:p>
          <a:p>
            <a:pPr marL="712468" lvl="1" indent="-356234" algn="l">
              <a:lnSpc>
                <a:spcPts val="4916"/>
              </a:lnSpc>
              <a:buFont typeface="Arial"/>
              <a:buChar char="•"/>
            </a:pPr>
            <a:r>
              <a:rPr lang="en-US" sz="3299" spc="16" dirty="0">
                <a:solidFill>
                  <a:srgbClr val="2B2C30"/>
                </a:solidFill>
                <a:latin typeface="Times New Roman"/>
                <a:ea typeface="Times New Roman"/>
                <a:cs typeface="Times New Roman"/>
                <a:sym typeface="Times New Roman"/>
              </a:rPr>
              <a:t>Post-Processing Module</a:t>
            </a:r>
          </a:p>
        </p:txBody>
      </p:sp>
      <p:sp>
        <p:nvSpPr>
          <p:cNvPr id="5" name="TextBox 5"/>
          <p:cNvSpPr txBox="1"/>
          <p:nvPr/>
        </p:nvSpPr>
        <p:spPr>
          <a:xfrm>
            <a:off x="17259300" y="9286875"/>
            <a:ext cx="217170" cy="486657"/>
          </a:xfrm>
          <a:prstGeom prst="rect">
            <a:avLst/>
          </a:prstGeom>
        </p:spPr>
        <p:txBody>
          <a:bodyPr lIns="0" tIns="0" rIns="0" bIns="0" rtlCol="0" anchor="t">
            <a:spAutoFit/>
          </a:bodyPr>
          <a:lstStyle/>
          <a:p>
            <a:pPr algn="l">
              <a:lnSpc>
                <a:spcPts val="3081"/>
              </a:lnSpc>
            </a:pPr>
            <a:r>
              <a:rPr lang="en-US" sz="3386" spc="16">
                <a:solidFill>
                  <a:srgbClr val="2B2C30"/>
                </a:solidFill>
                <a:latin typeface="Times New Roman"/>
                <a:ea typeface="Times New Roman"/>
                <a:cs typeface="Times New Roman"/>
                <a:sym typeface="Times New Roman"/>
              </a:rPr>
              <a:t>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TotalTime>
  <Words>1277</Words>
  <Application>Microsoft Office PowerPoint</Application>
  <PresentationFormat>Custom</PresentationFormat>
  <Paragraphs>221</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Times New Roman </vt:lpstr>
      <vt:lpstr>Times New Roman</vt:lpstr>
      <vt:lpstr>Inter Ultra-Bold</vt:lpstr>
      <vt:lpstr>Arial</vt:lpstr>
      <vt:lpstr>Times New Roman Bold</vt:lpstr>
      <vt:lpstr>Calibri</vt:lpstr>
      <vt:lpstr>Times New Roman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tcm</dc:title>
  <dc:creator>GOWRI SHANKAR</dc:creator>
  <cp:lastModifiedBy>GOWRI SHANKAR</cp:lastModifiedBy>
  <cp:revision>6</cp:revision>
  <dcterms:created xsi:type="dcterms:W3CDTF">2006-08-16T00:00:00Z</dcterms:created>
  <dcterms:modified xsi:type="dcterms:W3CDTF">2025-05-12T15:31:04Z</dcterms:modified>
  <dc:identifier>DAGePlOXW1c</dc:identifier>
</cp:coreProperties>
</file>