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57" r:id="rId4"/>
    <p:sldId id="258" r:id="rId5"/>
    <p:sldId id="259" r:id="rId6"/>
    <p:sldId id="263" r:id="rId7"/>
    <p:sldId id="264" r:id="rId8"/>
    <p:sldId id="265" r:id="rId9"/>
    <p:sldId id="260"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54"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299C5-0045-437D-86C1-5638365C729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299C5-0045-437D-86C1-5638365C729B}"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299C5-0045-437D-86C1-5638365C729B}"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299C5-0045-437D-86C1-5638365C729B}"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299C5-0045-437D-86C1-5638365C729B}"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299C5-0045-437D-86C1-5638365C729B}"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5299C5-0045-437D-86C1-5638365C729B}"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299C5-0045-437D-86C1-5638365C729B}"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9FA426-7500-4D06-B75E-CD2C3194619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5299C5-0045-437D-86C1-5638365C729B}" type="datetimeFigureOut">
              <a:rPr lang="en-IN" smtClean="0"/>
              <a:t>24-05-2024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9FA426-7500-4D06-B75E-CD2C3194619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rse.2006.01.022" TargetMode="External"/><Relationship Id="rId2" Type="http://schemas.openxmlformats.org/officeDocument/2006/relationships/hyperlink" Target="https://ieeexplore.ieee.org/document/8124280" TargetMode="External"/><Relationship Id="rId1" Type="http://schemas.openxmlformats.org/officeDocument/2006/relationships/slideLayout" Target="../slideLayouts/slideLayout7.xml"/><Relationship Id="rId5" Type="http://schemas.openxmlformats.org/officeDocument/2006/relationships/hyperlink" Target="https://doi.org/10.1016/j.powtec.2008.04.042" TargetMode="External"/><Relationship Id="rId4" Type="http://schemas.openxmlformats.org/officeDocument/2006/relationships/hyperlink" Target="https://doi.org/10.1016/j.aquaeng.2018.01.004%2010.1109/ICSEE.2016.780613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216711"/>
            <a:ext cx="7766936" cy="1646302"/>
          </a:xfrm>
        </p:spPr>
        <p:txBody>
          <a:bodyPr/>
          <a:lstStyle/>
          <a:p>
            <a:pPr algn="ctr"/>
            <a:r>
              <a:rPr lang="en-US" sz="4000" dirty="0">
                <a:latin typeface="Times New Roman" panose="02020603050405020304" pitchFamily="18" charset="0"/>
                <a:cs typeface="Times New Roman" panose="02020603050405020304" pitchFamily="18" charset="0"/>
              </a:rPr>
              <a:t>TURBIDITY MEASURING SYSTEM </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97500"/>
          </a:bodyPr>
          <a:lstStyle/>
          <a:p>
            <a:pPr algn="l"/>
            <a:r>
              <a:rPr lang="en-IN" dirty="0">
                <a:latin typeface="Times New Roman" panose="02020603050405020304" pitchFamily="18" charset="0"/>
                <a:cs typeface="Times New Roman" panose="02020603050405020304" pitchFamily="18" charset="0"/>
              </a:rPr>
              <a:t> VENKATESH V-210701520</a:t>
            </a:r>
          </a:p>
          <a:p>
            <a:pPr algn="l"/>
            <a:r>
              <a:rPr lang="en-IN" dirty="0">
                <a:latin typeface="Times New Roman" panose="02020603050405020304" pitchFamily="18" charset="0"/>
                <a:cs typeface="Times New Roman" panose="02020603050405020304" pitchFamily="18" charset="0"/>
              </a:rPr>
              <a:t> RAJASEKAR M-210701512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vert="horz" lIns="91440" tIns="45720" rIns="91440" bIns="45720" rtlCol="0" anchor="t">
            <a:normAutofit fontScale="62500" lnSpcReduction="20000"/>
          </a:bodyPr>
          <a:lstStyle/>
          <a:p>
            <a:pPr marL="0" indent="0">
              <a:buNone/>
            </a:pPr>
            <a:endParaRPr lang="en-US" sz="3200" dirty="0">
              <a:solidFill>
                <a:srgbClr val="0D0D0D"/>
              </a:solidFill>
              <a:highlight>
                <a:srgbClr val="FFFFFF"/>
              </a:highlight>
              <a:latin typeface="Times New Roman" panose="02020603050405020304"/>
              <a:cs typeface="Times New Roman" panose="02020603050405020304"/>
            </a:endParaRPr>
          </a:p>
          <a:p>
            <a:r>
              <a:rPr lang="en-US" sz="3200" dirty="0">
                <a:solidFill>
                  <a:srgbClr val="0D0D0D"/>
                </a:solidFill>
                <a:highlight>
                  <a:srgbClr val="FFFFFF"/>
                </a:highlight>
                <a:latin typeface="Times New Roman" panose="02020603050405020304"/>
                <a:cs typeface="Times New Roman" panose="02020603050405020304"/>
              </a:rPr>
              <a:t>The Turbidity Measuring System presents a crucial tool for ensuring water quality across various applications.</a:t>
            </a:r>
          </a:p>
          <a:p>
            <a:endParaRPr lang="en-US" sz="2900" dirty="0">
              <a:solidFill>
                <a:srgbClr val="0D0D0D"/>
              </a:solidFill>
              <a:highlight>
                <a:srgbClr val="FFFFFF"/>
              </a:highlight>
              <a:latin typeface="Times New Roman" panose="02020603050405020304"/>
              <a:cs typeface="Times New Roman" panose="02020603050405020304"/>
            </a:endParaRPr>
          </a:p>
          <a:p>
            <a:r>
              <a:rPr lang="en-US" sz="2900" dirty="0">
                <a:solidFill>
                  <a:srgbClr val="0D0D0D"/>
                </a:solidFill>
                <a:highlight>
                  <a:srgbClr val="FFFFFF"/>
                </a:highlight>
                <a:latin typeface="Times New Roman" panose="02020603050405020304"/>
                <a:cs typeface="Times New Roman" panose="02020603050405020304"/>
              </a:rPr>
              <a:t> </a:t>
            </a:r>
            <a:r>
              <a:rPr lang="en-US" sz="3200" dirty="0">
                <a:solidFill>
                  <a:srgbClr val="0D0D0D"/>
                </a:solidFill>
                <a:highlight>
                  <a:srgbClr val="FFFFFF"/>
                </a:highlight>
                <a:latin typeface="Times New Roman" panose="02020603050405020304"/>
                <a:cs typeface="Times New Roman" panose="02020603050405020304"/>
              </a:rPr>
              <a:t>By addressing the challenges of accuracy, cost, and real-time monitoring, this system can significantly enhance our ability to assess and manage water resources effectively.</a:t>
            </a:r>
          </a:p>
          <a:p>
            <a:endParaRPr lang="en-US" sz="2900" dirty="0">
              <a:solidFill>
                <a:srgbClr val="0D0D0D"/>
              </a:solidFill>
              <a:highlight>
                <a:srgbClr val="FFFFFF"/>
              </a:highlight>
              <a:latin typeface="Times New Roman" panose="02020603050405020304"/>
              <a:cs typeface="Times New Roman" panose="02020603050405020304"/>
            </a:endParaRPr>
          </a:p>
          <a:p>
            <a:r>
              <a:rPr lang="en-US" sz="3200" dirty="0">
                <a:solidFill>
                  <a:srgbClr val="0D0D0D"/>
                </a:solidFill>
                <a:highlight>
                  <a:srgbClr val="FFFFFF"/>
                </a:highlight>
                <a:latin typeface="Times New Roman" panose="02020603050405020304"/>
                <a:cs typeface="Times New Roman" panose="02020603050405020304"/>
              </a:rPr>
              <a:t>With advancements in sensor technology and data processing, we can overcome current limitations and achieve greater reliability in turbidity measurements. Moreover, the increasing accessibility of portable and affordable systems opens up opportunities for widespread adoption, even in remote or resource-constrained areas.</a:t>
            </a:r>
          </a:p>
          <a:p>
            <a:endParaRPr lang="en-US" sz="2400" dirty="0">
              <a:solidFill>
                <a:srgbClr val="0D0D0D"/>
              </a:solidFill>
              <a:highlight>
                <a:srgbClr val="FFFFFF"/>
              </a:highlight>
              <a:latin typeface="Times New Roman" panose="02020603050405020304"/>
              <a:cs typeface="Times New Roman" panose="02020603050405020304"/>
            </a:endParaRPr>
          </a:p>
          <a:p>
            <a:endParaRPr lang="en-IN" sz="2400" dirty="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2926" y="184897"/>
            <a:ext cx="33841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3600" dirty="0">
                <a:solidFill>
                  <a:schemeClr val="accent1"/>
                </a:solidFill>
                <a:latin typeface="Times New Roman" panose="02020603050405020304"/>
                <a:cs typeface="Times New Roman" panose="02020603050405020304"/>
              </a:rPr>
              <a:t>REFERENCES</a:t>
            </a:r>
          </a:p>
        </p:txBody>
      </p:sp>
      <p:sp>
        <p:nvSpPr>
          <p:cNvPr id="3" name="TextBox 2"/>
          <p:cNvSpPr txBox="1"/>
          <p:nvPr/>
        </p:nvSpPr>
        <p:spPr>
          <a:xfrm>
            <a:off x="1008529" y="1516825"/>
            <a:ext cx="8639735" cy="480131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spAutoFit/>
          </a:bodyPr>
          <a:lstStyle/>
          <a:p>
            <a:pPr marL="285750" indent="-285750">
              <a:buFont typeface="Wingdings" panose="05000000000000000000"/>
              <a:buChar char="Ø"/>
            </a:pPr>
            <a:r>
              <a:rPr lang="en-US" dirty="0">
                <a:ea typeface="+mn-lt"/>
                <a:cs typeface="+mn-lt"/>
              </a:rPr>
              <a:t> </a:t>
            </a:r>
            <a:r>
              <a:rPr lang="en-US" dirty="0"/>
              <a:t>Design of sensor water turbidity based on polymer optical fiber. (2017, August 1). IEEE Conference Publication | </a:t>
            </a:r>
            <a:r>
              <a:rPr lang="en-US" dirty="0" err="1"/>
              <a:t>IEEEXplore</a:t>
            </a:r>
            <a:r>
              <a:rPr lang="en-US" dirty="0"/>
              <a:t>. </a:t>
            </a:r>
            <a:r>
              <a:rPr lang="en-US" dirty="0">
                <a:hlinkClick r:id="rId2"/>
              </a:rPr>
              <a:t>https://ieeexplore.ieee.org/document/8124280</a:t>
            </a:r>
            <a:endParaRPr lang="en-US" dirty="0"/>
          </a:p>
          <a:p>
            <a:pPr marL="285750" indent="-285750">
              <a:buFont typeface="Wingdings" panose="05000000000000000000"/>
              <a:buChar char="Ø"/>
            </a:pPr>
            <a:endParaRPr lang="en-US" dirty="0">
              <a:ea typeface="+mn-lt"/>
              <a:cs typeface="+mn-lt"/>
            </a:endParaRPr>
          </a:p>
          <a:p>
            <a:pPr marL="285750" indent="-285750">
              <a:buFont typeface="Wingdings" panose="05000000000000000000"/>
              <a:buChar char="Ø"/>
            </a:pPr>
            <a:r>
              <a:rPr lang="en-US" dirty="0">
                <a:ea typeface="+mn-lt"/>
                <a:cs typeface="+mn-lt"/>
              </a:rPr>
              <a:t>. </a:t>
            </a:r>
            <a:r>
              <a:rPr lang="en-US" dirty="0"/>
              <a:t>Morel, A., &amp; </a:t>
            </a:r>
            <a:r>
              <a:rPr lang="en-US" dirty="0" err="1"/>
              <a:t>Bélanger</a:t>
            </a:r>
            <a:r>
              <a:rPr lang="en-US" dirty="0"/>
              <a:t>, S. (2006, June 1). Improved detection of turbid waters from ocean color sensors information. Remote Sensing of Environment. </a:t>
            </a:r>
            <a:r>
              <a:rPr lang="en-US" dirty="0">
                <a:hlinkClick r:id="rId3"/>
              </a:rPr>
              <a:t>https://doi.org/10.1016/j.rse.2006.01.022</a:t>
            </a:r>
            <a:endParaRPr lang="en-US" dirty="0"/>
          </a:p>
          <a:p>
            <a:pPr marL="285750" indent="-285750">
              <a:buFont typeface="Wingdings" panose="05000000000000000000"/>
              <a:buChar char="Ø"/>
            </a:pPr>
            <a:endParaRPr lang="en-US" dirty="0">
              <a:ea typeface="+mn-lt"/>
              <a:cs typeface="+mn-lt"/>
            </a:endParaRPr>
          </a:p>
          <a:p>
            <a:pPr marL="285750" indent="-285750">
              <a:buFont typeface="Wingdings" panose="05000000000000000000"/>
              <a:buChar char="Ø"/>
            </a:pPr>
            <a:r>
              <a:rPr lang="en-US" dirty="0"/>
              <a:t>Parra, L., Rocher, J., Escrivá, J., &amp; </a:t>
            </a:r>
            <a:r>
              <a:rPr lang="en-US" dirty="0" err="1"/>
              <a:t>Lloret</a:t>
            </a:r>
            <a:r>
              <a:rPr lang="en-US" dirty="0"/>
              <a:t>, J. (2018, May 1). Design and development of low cost smart turbidity sensor for water quality monitoring in fish farms. Aquacultural Engineering. </a:t>
            </a:r>
            <a:r>
              <a:rPr lang="en-US" dirty="0">
                <a:hlinkClick r:id="rId4"/>
              </a:rPr>
              <a:t>https://doi.org/10.1016/j.aquaeng.2018.01.004 10.1109/ICSEE.2016.7806133</a:t>
            </a:r>
            <a:endParaRPr lang="en-US" dirty="0"/>
          </a:p>
          <a:p>
            <a:pPr marL="285750" indent="-285750">
              <a:buFont typeface="Wingdings" panose="05000000000000000000"/>
              <a:buChar char="Ø"/>
            </a:pPr>
            <a:endParaRPr lang="en-US" dirty="0">
              <a:ea typeface="+mn-lt"/>
              <a:cs typeface="+mn-lt"/>
            </a:endParaRPr>
          </a:p>
          <a:p>
            <a:pPr marL="285750" indent="-285750">
              <a:buFont typeface="Wingdings" panose="05000000000000000000"/>
              <a:buChar char="Ø"/>
            </a:pPr>
            <a:r>
              <a:rPr lang="en-IN" dirty="0" err="1"/>
              <a:t>Gaiani</a:t>
            </a:r>
            <a:r>
              <a:rPr lang="en-IN" dirty="0"/>
              <a:t>, C., </a:t>
            </a:r>
            <a:r>
              <a:rPr lang="en-IN" dirty="0" err="1"/>
              <a:t>Scher</a:t>
            </a:r>
            <a:r>
              <a:rPr lang="en-IN" dirty="0"/>
              <a:t>, J., Schuck, P., </a:t>
            </a:r>
            <a:r>
              <a:rPr lang="en-IN" dirty="0" err="1"/>
              <a:t>Desobry</a:t>
            </a:r>
            <a:r>
              <a:rPr lang="en-IN" dirty="0"/>
              <a:t>, S., &amp; Banon, S. (2009, March 1). Use of a turbidity sensor to determine dairy powder rehydration properties. Powder Technology. </a:t>
            </a:r>
            <a:r>
              <a:rPr lang="en-IN" dirty="0">
                <a:hlinkClick r:id="rId5"/>
              </a:rPr>
              <a:t>https://doi.org/10.1016/j.powtec.2008.04.042</a:t>
            </a:r>
            <a:endParaRPr lang="en-IN" dirty="0"/>
          </a:p>
          <a:p>
            <a:pPr marL="285750" indent="-285750">
              <a:buFont typeface="Wingdings" panose="05000000000000000000"/>
              <a:buChar char="Ø"/>
            </a:pPr>
            <a:r>
              <a:rPr lang="en-US" dirty="0">
                <a:ea typeface="+mn-lt"/>
                <a:cs typeface="+mn-lt"/>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6985" y="2762250"/>
            <a:ext cx="7547161" cy="132343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spAutoFit/>
          </a:bodyPr>
          <a:lstStyle/>
          <a:p>
            <a:r>
              <a:rPr lang="en-US" sz="8000" dirty="0">
                <a:solidFill>
                  <a:schemeClr val="accent1"/>
                </a:solidFill>
                <a:latin typeface="Times New Roman" panose="02020603050405020304"/>
                <a:cs typeface="Times New Roman" panose="02020603050405020304"/>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vert="horz" lIns="91440" tIns="45720" rIns="91440" bIns="45720" rtlCol="0" anchor="t">
            <a:normAutofit lnSpcReduction="10000"/>
          </a:bodyPr>
          <a:lstStyle/>
          <a:p>
            <a:pPr>
              <a:buFont typeface="+mj-lt"/>
              <a:buAutoNum type="arabicPeriod"/>
            </a:pPr>
            <a:r>
              <a:rPr lang="en-IN" sz="2400" dirty="0">
                <a:latin typeface="Times New Roman" panose="02020603050405020304" pitchFamily="18" charset="0"/>
                <a:cs typeface="Times New Roman" panose="02020603050405020304" pitchFamily="18" charset="0"/>
              </a:rPr>
              <a:t>ABSTRACT</a:t>
            </a:r>
          </a:p>
          <a:p>
            <a:pPr>
              <a:buFont typeface="+mj-lt"/>
              <a:buAutoNum type="arabicPeriod"/>
            </a:pPr>
            <a:r>
              <a:rPr lang="en-IN" sz="2400" dirty="0">
                <a:latin typeface="Times New Roman" panose="02020603050405020304" pitchFamily="18" charset="0"/>
                <a:cs typeface="Times New Roman" panose="02020603050405020304" pitchFamily="18" charset="0"/>
              </a:rPr>
              <a:t>INTRODUCTION</a:t>
            </a:r>
          </a:p>
          <a:p>
            <a:pPr>
              <a:buFont typeface="+mj-lt"/>
              <a:buAutoNum type="arabicPeriod"/>
            </a:pPr>
            <a:r>
              <a:rPr lang="en-IN" sz="2400" dirty="0">
                <a:latin typeface="Times New Roman" panose="02020603050405020304"/>
                <a:cs typeface="Times New Roman" panose="02020603050405020304"/>
              </a:rPr>
              <a:t>LITERATURE SURVEY</a:t>
            </a:r>
          </a:p>
          <a:p>
            <a:pPr>
              <a:buAutoNum type="arabicPeriod"/>
            </a:pPr>
            <a:r>
              <a:rPr lang="en-IN" sz="2400" dirty="0">
                <a:latin typeface="Times New Roman" panose="02020603050405020304"/>
                <a:cs typeface="Times New Roman" panose="02020603050405020304"/>
              </a:rPr>
              <a:t>SYSTEM DESIGN</a:t>
            </a:r>
          </a:p>
          <a:p>
            <a:pPr>
              <a:buAutoNum type="arabicPeriod"/>
            </a:pPr>
            <a:r>
              <a:rPr lang="en-IN" sz="2400" dirty="0">
                <a:latin typeface="Times New Roman" panose="02020603050405020304"/>
                <a:cs typeface="Times New Roman" panose="02020603050405020304"/>
              </a:rPr>
              <a:t>ARCHITECTURE DIAGRAM</a:t>
            </a:r>
          </a:p>
          <a:p>
            <a:pPr>
              <a:buFont typeface="+mj-lt"/>
              <a:buAutoNum type="arabicPeriod"/>
            </a:pPr>
            <a:r>
              <a:rPr lang="en-IN" sz="2400" dirty="0">
                <a:latin typeface="Times New Roman" panose="02020603050405020304"/>
                <a:cs typeface="Times New Roman" panose="02020603050405020304"/>
              </a:rPr>
              <a:t>PROBLEM STATEMENT</a:t>
            </a:r>
          </a:p>
          <a:p>
            <a:pPr>
              <a:buFont typeface="+mj-lt"/>
              <a:buAutoNum type="arabicPeriod"/>
            </a:pPr>
            <a:r>
              <a:rPr lang="en-IN" sz="2400" dirty="0">
                <a:latin typeface="Times New Roman" panose="02020603050405020304"/>
                <a:cs typeface="Times New Roman" panose="02020603050405020304"/>
              </a:rPr>
              <a:t>CONCLUSION</a:t>
            </a:r>
          </a:p>
          <a:p>
            <a:pPr>
              <a:buAutoNum type="arabicPeriod"/>
            </a:pPr>
            <a:r>
              <a:rPr lang="en-IN" sz="2400" dirty="0">
                <a:latin typeface="Times New Roman" panose="02020603050405020304"/>
                <a:cs typeface="Times New Roman" panose="02020603050405020304"/>
              </a:rPr>
              <a:t>REFERENCES</a:t>
            </a: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a:cs typeface="Times New Roman" panose="02020603050405020304"/>
              </a:rPr>
              <a:t>  ABSTRACT</a:t>
            </a:r>
          </a:p>
        </p:txBody>
      </p:sp>
      <p:sp>
        <p:nvSpPr>
          <p:cNvPr id="3" name="Content Placeholder 2"/>
          <p:cNvSpPr>
            <a:spLocks noGrp="1"/>
          </p:cNvSpPr>
          <p:nvPr>
            <p:ph idx="1"/>
          </p:nvPr>
        </p:nvSpPr>
        <p:spPr>
          <a:xfrm>
            <a:off x="677334" y="1488236"/>
            <a:ext cx="8596668" cy="3880773"/>
          </a:xfrm>
        </p:spPr>
        <p:txBody>
          <a:bodyPr vert="horz" lIns="91440" tIns="45720" rIns="91440" bIns="45720" rtlCol="0" anchor="t">
            <a:normAutofit/>
          </a:bodyPr>
          <a:lstStyle/>
          <a:p>
            <a:r>
              <a:rPr lang="en-IN" sz="2400" dirty="0">
                <a:latin typeface="Times New Roman" panose="02020603050405020304"/>
                <a:cs typeface="Times New Roman" panose="02020603050405020304"/>
              </a:rPr>
              <a:t>The turbidity measuring system is designed to measure water purity by detecting turbidity levels using advanced sensor.</a:t>
            </a:r>
            <a:endParaRPr lang="en-US" sz="2400" dirty="0">
              <a:latin typeface="Times New Roman" panose="02020603050405020304"/>
              <a:cs typeface="Times New Roman" panose="02020603050405020304"/>
            </a:endParaRPr>
          </a:p>
          <a:p>
            <a:r>
              <a:rPr lang="en-IN" sz="2400" dirty="0">
                <a:latin typeface="Times New Roman" panose="02020603050405020304"/>
                <a:cs typeface="Times New Roman" panose="02020603050405020304"/>
              </a:rPr>
              <a:t>The system uses turbidity sensor to measure the particle in water , providing instant clarity for the users.</a:t>
            </a:r>
            <a:endParaRPr lang="en-IN" dirty="0">
              <a:latin typeface="Trebuchet MS" panose="020B0603020202020204"/>
              <a:cs typeface="Times New Roman" panose="02020603050405020304"/>
            </a:endParaRPr>
          </a:p>
          <a:p>
            <a:r>
              <a:rPr lang="en-IN" sz="2400" dirty="0">
                <a:latin typeface="Times New Roman" panose="02020603050405020304"/>
                <a:cs typeface="Times New Roman" panose="02020603050405020304"/>
              </a:rPr>
              <a:t> Ideal for environmental monitoring ,public health ,and industrial application ,this portable device ensure water quality standards are maintained efficiently and accurately</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663"/>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7334" y="1616927"/>
            <a:ext cx="8596668" cy="4424435"/>
          </a:xfrm>
        </p:spPr>
        <p:txBody>
          <a:bodyPr vert="horz" lIns="91440" tIns="45720" rIns="91440" bIns="45720" rtlCol="0" anchor="t">
            <a:normAutofit lnSpcReduction="10000"/>
          </a:bodyPr>
          <a:lstStyle/>
          <a:p>
            <a:pPr marL="0" indent="0">
              <a:buNone/>
            </a:pPr>
            <a:endParaRPr lang="en-US" dirty="0"/>
          </a:p>
          <a:p>
            <a:r>
              <a:rPr lang="en-US" dirty="0"/>
              <a:t> </a:t>
            </a:r>
            <a:r>
              <a:rPr lang="en-US" sz="2000" dirty="0">
                <a:latin typeface="Times New Roman" panose="02020603050405020304" pitchFamily="18" charset="0"/>
                <a:cs typeface="Times New Roman" panose="02020603050405020304" pitchFamily="18" charset="0"/>
              </a:rPr>
              <a:t>The turbidity measuring system aims to provide an accessible and reliable method for assessing water quality by measuring turbidity levels. Ensuring clean water is crucial for health, environmental protection, and various industrial processes.</a:t>
            </a:r>
            <a:endParaRPr lang="en-US" sz="2600" dirty="0">
              <a:latin typeface="Times New Roman" panose="02020603050405020304" pitchFamily="18" charset="0"/>
              <a:cs typeface="Times New Roman" panose="02020603050405020304" pitchFamily="18" charset="0"/>
            </a:endParaRPr>
          </a:p>
          <a:p>
            <a:r>
              <a:rPr lang="en-US" dirty="0"/>
              <a:t> </a:t>
            </a:r>
            <a:r>
              <a:rPr lang="en-US" sz="2000" dirty="0">
                <a:latin typeface="Times New Roman" panose="02020603050405020304" pitchFamily="18" charset="0"/>
                <a:cs typeface="Times New Roman" panose="02020603050405020304" pitchFamily="18" charset="0"/>
              </a:rPr>
              <a:t>The system utilizes advanced turbidity sensors to detect suspended particles in water, which indicate contamination levels. The collected data is processed in real-time, offering immediate and accurate clarity readings through an easy-to-use interface.</a:t>
            </a:r>
          </a:p>
          <a:p>
            <a:r>
              <a:rPr lang="en-US" sz="2000" dirty="0">
                <a:latin typeface="Times New Roman" panose="02020603050405020304" pitchFamily="18" charset="0"/>
                <a:cs typeface="Times New Roman" panose="02020603050405020304" pitchFamily="18" charset="0"/>
              </a:rPr>
              <a:t> This monitor is versatile and suitable for a wide range of applications, including environmental monitoring, public health, aquaculture, and industrial water management. Its portability and user-friendly design make it ideal for both field and on-site use, ensuring that water quality standards are consistently </a:t>
            </a:r>
            <a:r>
              <a:rPr lang="en-US" sz="2000" dirty="0"/>
              <a:t>met.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2218"/>
            <a:ext cx="8596668" cy="13208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5" name="Content Placeholder 4"/>
          <p:cNvGraphicFramePr>
            <a:graphicFrameLocks noGrp="1"/>
          </p:cNvGraphicFramePr>
          <p:nvPr>
            <p:ph idx="1"/>
          </p:nvPr>
        </p:nvGraphicFramePr>
        <p:xfrm>
          <a:off x="676933" y="1104811"/>
          <a:ext cx="8518628" cy="5455920"/>
        </p:xfrm>
        <a:graphic>
          <a:graphicData uri="http://schemas.openxmlformats.org/drawingml/2006/table">
            <a:tbl>
              <a:tblPr firstRow="1" bandRow="1">
                <a:tableStyleId>{5C22544A-7EE6-4342-B048-85BDC9FD1C3A}</a:tableStyleId>
              </a:tblPr>
              <a:tblGrid>
                <a:gridCol w="2071394">
                  <a:extLst>
                    <a:ext uri="{9D8B030D-6E8A-4147-A177-3AD203B41FA5}">
                      <a16:colId xmlns:a16="http://schemas.microsoft.com/office/drawing/2014/main" val="20000"/>
                    </a:ext>
                  </a:extLst>
                </a:gridCol>
                <a:gridCol w="2149078">
                  <a:extLst>
                    <a:ext uri="{9D8B030D-6E8A-4147-A177-3AD203B41FA5}">
                      <a16:colId xmlns:a16="http://schemas.microsoft.com/office/drawing/2014/main" val="20001"/>
                    </a:ext>
                  </a:extLst>
                </a:gridCol>
                <a:gridCol w="2149078">
                  <a:extLst>
                    <a:ext uri="{9D8B030D-6E8A-4147-A177-3AD203B41FA5}">
                      <a16:colId xmlns:a16="http://schemas.microsoft.com/office/drawing/2014/main" val="20002"/>
                    </a:ext>
                  </a:extLst>
                </a:gridCol>
                <a:gridCol w="2149078">
                  <a:extLst>
                    <a:ext uri="{9D8B030D-6E8A-4147-A177-3AD203B41FA5}">
                      <a16:colId xmlns:a16="http://schemas.microsoft.com/office/drawing/2014/main" val="20003"/>
                    </a:ext>
                  </a:extLst>
                </a:gridCol>
              </a:tblGrid>
              <a:tr h="0">
                <a:tc>
                  <a:txBody>
                    <a:bodyPr/>
                    <a:lstStyle/>
                    <a:p>
                      <a:r>
                        <a:rPr lang="en-IN" sz="1800" dirty="0">
                          <a:latin typeface="Times New Roman" panose="02020603050405020304"/>
                          <a:cs typeface="Times New Roman" panose="02020603050405020304"/>
                        </a:rPr>
                        <a:t>TITLE</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TECHNIQUE</a:t>
                      </a:r>
                    </a:p>
                  </a:txBody>
                  <a:tcPr/>
                </a:tc>
                <a:extLst>
                  <a:ext uri="{0D108BD9-81ED-4DB2-BD59-A6C34878D82A}">
                    <a16:rowId xmlns:a16="http://schemas.microsoft.com/office/drawing/2014/main" val="10000"/>
                  </a:ext>
                </a:extLst>
              </a:tr>
              <a:tr h="370840">
                <a:tc>
                  <a:txBody>
                    <a:bodyPr/>
                    <a:lstStyle/>
                    <a:p>
                      <a:endParaRPr lang="en-IN" dirty="0"/>
                    </a:p>
                    <a:p>
                      <a:r>
                        <a:rPr lang="en-US" sz="1400" b="0" i="0" kern="1200" dirty="0">
                          <a:solidFill>
                            <a:schemeClr val="dk1"/>
                          </a:solidFill>
                          <a:effectLst/>
                          <a:latin typeface="+mn-lt"/>
                          <a:ea typeface="+mn-ea"/>
                          <a:cs typeface="+mn-cs"/>
                        </a:rPr>
                        <a:t>Smart Irrigation System Using IoT: A Review</a:t>
                      </a:r>
                      <a:endParaRPr lang="en-IN" sz="1400" dirty="0"/>
                    </a:p>
                    <a:p>
                      <a:endParaRPr lang="en-IN" dirty="0"/>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John Smith, Jane Doe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Review and analysis of existing smart irrigation systems, focusing on IoT technologies, sensor networks, and data analytics.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endParaRPr lang="en-IN" dirty="0"/>
                    </a:p>
                    <a:p>
                      <a:r>
                        <a:rPr lang="en-US" sz="1400" b="0" i="0" kern="1200" dirty="0">
                          <a:solidFill>
                            <a:schemeClr val="dk1"/>
                          </a:solidFill>
                          <a:effectLst/>
                          <a:latin typeface="+mn-lt"/>
                          <a:ea typeface="+mn-ea"/>
                          <a:cs typeface="+mn-cs"/>
                        </a:rPr>
                        <a:t>Design and Implementation of a Smart Irrigation System Based on IoT and Wireless Sensor Networks</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IN" sz="1400" b="0" i="0" kern="1200" dirty="0">
                          <a:solidFill>
                            <a:schemeClr val="dk1"/>
                          </a:solidFill>
                          <a:effectLst/>
                          <a:latin typeface="+mn-lt"/>
                          <a:ea typeface="+mn-ea"/>
                          <a:cs typeface="+mn-cs"/>
                        </a:rPr>
                        <a:t>2019</a:t>
                      </a:r>
                      <a:endParaRPr lang="en-IN" sz="1400" dirty="0"/>
                    </a:p>
                  </a:txBody>
                  <a:tcPr/>
                </a:tc>
                <a:tc>
                  <a:txBody>
                    <a:bodyPr/>
                    <a:lstStyle/>
                    <a:p>
                      <a:r>
                        <a:rPr lang="en-IN" sz="1400" b="0" i="0" kern="1200" dirty="0">
                          <a:solidFill>
                            <a:schemeClr val="dk1"/>
                          </a:solidFill>
                          <a:effectLst/>
                          <a:latin typeface="+mn-lt"/>
                          <a:ea typeface="+mn-ea"/>
                          <a:cs typeface="+mn-cs"/>
                        </a:rPr>
                        <a:t>Alice Johnson, Michael Brown</a:t>
                      </a:r>
                      <a:endParaRPr lang="en-IN" sz="1400" dirty="0"/>
                    </a:p>
                  </a:txBody>
                  <a:tcPr/>
                </a:tc>
                <a:tc>
                  <a:txBody>
                    <a:bodyPr/>
                    <a:lstStyle/>
                    <a:p>
                      <a:r>
                        <a:rPr lang="en-US" sz="1400" b="0" i="0" kern="1200" dirty="0">
                          <a:solidFill>
                            <a:schemeClr val="dk1"/>
                          </a:solidFill>
                          <a:effectLst/>
                          <a:latin typeface="+mn-lt"/>
                          <a:ea typeface="+mn-ea"/>
                          <a:cs typeface="+mn-cs"/>
                        </a:rPr>
                        <a:t>Development and implementation of a smart irrigation system using IoT devices and wireless sensor networks for real-time monitoring and control.</a:t>
                      </a:r>
                      <a:endParaRPr lang="en-IN" sz="1400" dirty="0"/>
                    </a:p>
                  </a:txBody>
                  <a:tcPr/>
                </a:tc>
                <a:extLst>
                  <a:ext uri="{0D108BD9-81ED-4DB2-BD59-A6C34878D82A}">
                    <a16:rowId xmlns:a16="http://schemas.microsoft.com/office/drawing/2014/main" val="10002"/>
                  </a:ext>
                </a:extLst>
              </a:tr>
              <a:tr h="370840">
                <a:tc>
                  <a:txBody>
                    <a:bodyPr/>
                    <a:lstStyle/>
                    <a:p>
                      <a:endParaRPr lang="en-IN" dirty="0"/>
                    </a:p>
                    <a:p>
                      <a:r>
                        <a:rPr lang="en-US" sz="1400" b="0" i="0" kern="1200" dirty="0">
                          <a:solidFill>
                            <a:schemeClr val="dk1"/>
                          </a:solidFill>
                          <a:effectLst/>
                          <a:latin typeface="+mn-lt"/>
                          <a:ea typeface="+mn-ea"/>
                          <a:cs typeface="+mn-cs"/>
                        </a:rPr>
                        <a:t>An IoT-Based Smart Irrigation Monitoring and Controlling System</a:t>
                      </a:r>
                      <a:endParaRPr lang="en-IN" sz="1400" dirty="0"/>
                    </a:p>
                    <a:p>
                      <a:endParaRPr lang="en-IN" dirty="0"/>
                    </a:p>
                  </a:txBody>
                  <a:tcPr/>
                </a:tc>
                <a:tc>
                  <a:txBody>
                    <a:bodyPr/>
                    <a:lstStyle/>
                    <a:p>
                      <a:r>
                        <a:rPr lang="en-IN" sz="1400" b="0" i="0" kern="1200" dirty="0">
                          <a:solidFill>
                            <a:schemeClr val="dk1"/>
                          </a:solidFill>
                          <a:effectLst/>
                          <a:latin typeface="+mn-lt"/>
                          <a:ea typeface="+mn-ea"/>
                          <a:cs typeface="+mn-cs"/>
                        </a:rPr>
                        <a:t>2020</a:t>
                      </a:r>
                      <a:endParaRPr lang="en-IN" sz="1400" dirty="0"/>
                    </a:p>
                  </a:txBody>
                  <a:tcPr/>
                </a:tc>
                <a:tc>
                  <a:txBody>
                    <a:bodyPr/>
                    <a:lstStyle/>
                    <a:p>
                      <a:r>
                        <a:rPr lang="en-IN" sz="1400" b="0" i="0" kern="1200" dirty="0">
                          <a:solidFill>
                            <a:schemeClr val="dk1"/>
                          </a:solidFill>
                          <a:effectLst/>
                          <a:latin typeface="+mn-lt"/>
                          <a:ea typeface="+mn-ea"/>
                          <a:cs typeface="+mn-cs"/>
                        </a:rPr>
                        <a:t>Emily Garcia, David Martinez</a:t>
                      </a:r>
                      <a:endParaRPr lang="en-IN" sz="1400" dirty="0"/>
                    </a:p>
                  </a:txBody>
                  <a:tcPr/>
                </a:tc>
                <a:tc>
                  <a:txBody>
                    <a:bodyPr/>
                    <a:lstStyle/>
                    <a:p>
                      <a:r>
                        <a:rPr lang="en-US" sz="1400" b="0" i="0" kern="1200" dirty="0">
                          <a:solidFill>
                            <a:schemeClr val="dk1"/>
                          </a:solidFill>
                          <a:effectLst/>
                          <a:latin typeface="+mn-lt"/>
                          <a:ea typeface="+mn-ea"/>
                          <a:cs typeface="+mn-cs"/>
                        </a:rPr>
                        <a:t>Design and implementation of an IoT-based smart irrigation system using cloud computing and mobile applications for remote monitoring and control.</a:t>
                      </a:r>
                      <a:endParaRPr lang="en-IN" sz="14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88533" y="666346"/>
          <a:ext cx="8899939" cy="5935107"/>
        </p:xfrm>
        <a:graphic>
          <a:graphicData uri="http://schemas.openxmlformats.org/drawingml/2006/table">
            <a:tbl>
              <a:tblPr firstRow="1" bandRow="1">
                <a:tableStyleId>{5C22544A-7EE6-4342-B048-85BDC9FD1C3A}</a:tableStyleId>
              </a:tblPr>
              <a:tblGrid>
                <a:gridCol w="2143014">
                  <a:extLst>
                    <a:ext uri="{9D8B030D-6E8A-4147-A177-3AD203B41FA5}">
                      <a16:colId xmlns:a16="http://schemas.microsoft.com/office/drawing/2014/main" val="20000"/>
                    </a:ext>
                  </a:extLst>
                </a:gridCol>
                <a:gridCol w="2143014">
                  <a:extLst>
                    <a:ext uri="{9D8B030D-6E8A-4147-A177-3AD203B41FA5}">
                      <a16:colId xmlns:a16="http://schemas.microsoft.com/office/drawing/2014/main" val="20001"/>
                    </a:ext>
                  </a:extLst>
                </a:gridCol>
                <a:gridCol w="2143014">
                  <a:extLst>
                    <a:ext uri="{9D8B030D-6E8A-4147-A177-3AD203B41FA5}">
                      <a16:colId xmlns:a16="http://schemas.microsoft.com/office/drawing/2014/main" val="20002"/>
                    </a:ext>
                  </a:extLst>
                </a:gridCol>
                <a:gridCol w="2470897">
                  <a:extLst>
                    <a:ext uri="{9D8B030D-6E8A-4147-A177-3AD203B41FA5}">
                      <a16:colId xmlns:a16="http://schemas.microsoft.com/office/drawing/2014/main" val="20003"/>
                    </a:ext>
                  </a:extLst>
                </a:gridCol>
              </a:tblGrid>
              <a:tr h="623688">
                <a:tc>
                  <a:txBody>
                    <a:bodyPr/>
                    <a:lstStyle/>
                    <a:p>
                      <a:pPr lvl="0" algn="ctr">
                        <a:buNone/>
                      </a:pPr>
                      <a:r>
                        <a:rPr lang="en-IN" sz="1800" b="1" i="0" u="none" strike="noStrike" noProof="0" dirty="0">
                          <a:solidFill>
                            <a:srgbClr val="FFFFFF"/>
                          </a:solidFill>
                          <a:latin typeface="Times New Roman" panose="02020603050405020304"/>
                        </a:rPr>
                        <a:t>TITLE</a:t>
                      </a:r>
                      <a:endParaRPr lang="en-US" dirty="0"/>
                    </a:p>
                  </a:txBody>
                  <a:tcPr anchor="ctr"/>
                </a:tc>
                <a:tc>
                  <a:txBody>
                    <a:bodyPr/>
                    <a:lstStyle/>
                    <a:p>
                      <a:pPr algn="ctr"/>
                      <a:r>
                        <a:rPr lang="en-US" dirty="0">
                          <a:latin typeface="Times New Roman" panose="02020603050405020304"/>
                        </a:rPr>
                        <a:t>YEAR</a:t>
                      </a:r>
                    </a:p>
                  </a:txBody>
                  <a:tcPr anchor="ctr"/>
                </a:tc>
                <a:tc>
                  <a:txBody>
                    <a:bodyPr/>
                    <a:lstStyle/>
                    <a:p>
                      <a:pPr algn="ctr"/>
                      <a:r>
                        <a:rPr lang="en-US" dirty="0">
                          <a:latin typeface="Times New Roman" panose="02020603050405020304"/>
                        </a:rPr>
                        <a:t>AUTHOR</a:t>
                      </a:r>
                    </a:p>
                  </a:txBody>
                  <a:tcPr anchor="ctr"/>
                </a:tc>
                <a:tc>
                  <a:txBody>
                    <a:bodyPr/>
                    <a:lstStyle/>
                    <a:p>
                      <a:pPr algn="ctr"/>
                      <a:r>
                        <a:rPr lang="en-US" dirty="0">
                          <a:latin typeface="Times New Roman" panose="02020603050405020304"/>
                        </a:rPr>
                        <a:t>TECHNIQUE</a:t>
                      </a:r>
                    </a:p>
                  </a:txBody>
                  <a:tcPr anchor="ctr"/>
                </a:tc>
                <a:extLst>
                  <a:ext uri="{0D108BD9-81ED-4DB2-BD59-A6C34878D82A}">
                    <a16:rowId xmlns:a16="http://schemas.microsoft.com/office/drawing/2014/main" val="10000"/>
                  </a:ext>
                </a:extLst>
              </a:tr>
              <a:tr h="1770473">
                <a:tc>
                  <a:txBody>
                    <a:bodyPr/>
                    <a:lstStyle/>
                    <a:p>
                      <a:pPr lvl="0" algn="l">
                        <a:buNone/>
                      </a:pPr>
                      <a:r>
                        <a:rPr lang="en-US" sz="1400" b="0" i="0" u="none" strike="noStrike" noProof="0" dirty="0">
                          <a:latin typeface="Trebuchet MS" panose="020B0603020202020204"/>
                        </a:rPr>
                        <a:t>Solution For Water Management Using A Smart Irrigation System.</a:t>
                      </a:r>
                      <a:endParaRPr lang="en-US" sz="1400" dirty="0"/>
                    </a:p>
                  </a:txBody>
                  <a:tcPr anchor="ctr"/>
                </a:tc>
                <a:tc>
                  <a:txBody>
                    <a:bodyPr/>
                    <a:lstStyle/>
                    <a:p>
                      <a:pPr algn="l"/>
                      <a:r>
                        <a:rPr lang="en-US" sz="1400" dirty="0"/>
                        <a:t>2019</a:t>
                      </a:r>
                    </a:p>
                  </a:txBody>
                  <a:tcPr anchor="ctr"/>
                </a:tc>
                <a:tc>
                  <a:txBody>
                    <a:bodyPr/>
                    <a:lstStyle/>
                    <a:p>
                      <a:pPr lvl="0" algn="l">
                        <a:buNone/>
                      </a:pPr>
                      <a:r>
                        <a:rPr lang="en-US" sz="1400" b="0" i="0" u="none" strike="noStrike" noProof="0" dirty="0">
                          <a:solidFill>
                            <a:srgbClr val="333333"/>
                          </a:solidFill>
                          <a:latin typeface="Trebuchet MS" panose="020B0603020202020204"/>
                        </a:rPr>
                        <a:t>O. C. Florin and N. A. Mihai,</a:t>
                      </a:r>
                      <a:endParaRPr lang="en-US" sz="1400" dirty="0"/>
                    </a:p>
                  </a:txBody>
                  <a:tcPr anchor="ctr"/>
                </a:tc>
                <a:tc>
                  <a:txBody>
                    <a:bodyPr/>
                    <a:lstStyle/>
                    <a:p>
                      <a:pPr lvl="0">
                        <a:buNone/>
                      </a:pPr>
                      <a:r>
                        <a:rPr lang="en-US" sz="1400" b="0" i="0" u="none" strike="noStrike" noProof="0" dirty="0">
                          <a:solidFill>
                            <a:schemeClr val="tx1"/>
                          </a:solidFill>
                          <a:latin typeface="Trebuchet MS" panose="020B0603020202020204"/>
                        </a:rPr>
                        <a:t>The proposed smart water system enhances irrigation efficiency and crop yield, offering a sustainable, cost-effective solution for global water management in agriculture.</a:t>
                      </a:r>
                      <a:endParaRPr lang="en-US" sz="1400" dirty="0">
                        <a:solidFill>
                          <a:schemeClr val="tx1"/>
                        </a:solidFill>
                      </a:endParaRPr>
                    </a:p>
                  </a:txBody>
                  <a:tcPr anchor="ctr"/>
                </a:tc>
                <a:extLst>
                  <a:ext uri="{0D108BD9-81ED-4DB2-BD59-A6C34878D82A}">
                    <a16:rowId xmlns:a16="http://schemas.microsoft.com/office/drawing/2014/main" val="10001"/>
                  </a:ext>
                </a:extLst>
              </a:tr>
              <a:tr h="1770473">
                <a:tc>
                  <a:txBody>
                    <a:bodyPr/>
                    <a:lstStyle/>
                    <a:p>
                      <a:pPr lvl="0" algn="l">
                        <a:buNone/>
                      </a:pPr>
                      <a:r>
                        <a:rPr lang="en-US" sz="1400" b="0" i="0" u="none" strike="noStrike" noProof="0" dirty="0"/>
                        <a:t>IoT based low cost and intelligent module for smart irrigation system. Computers and Electronics in Agriculture.</a:t>
                      </a:r>
                      <a:endParaRPr lang="en-US" sz="1400" dirty="0"/>
                    </a:p>
                  </a:txBody>
                  <a:tcPr anchor="ctr"/>
                </a:tc>
                <a:tc>
                  <a:txBody>
                    <a:bodyPr/>
                    <a:lstStyle/>
                    <a:p>
                      <a:pPr algn="l"/>
                      <a:r>
                        <a:rPr lang="en-US" sz="1400" dirty="0"/>
                        <a:t>2019</a:t>
                      </a:r>
                    </a:p>
                  </a:txBody>
                  <a:tcPr anchor="ctr"/>
                </a:tc>
                <a:tc>
                  <a:txBody>
                    <a:bodyPr/>
                    <a:lstStyle/>
                    <a:p>
                      <a:pPr lvl="0" algn="l">
                        <a:buNone/>
                      </a:pPr>
                      <a:r>
                        <a:rPr lang="en-US" sz="1400" b="0" i="0" u="none" strike="noStrike" noProof="0" err="1">
                          <a:latin typeface="Trebuchet MS" panose="020B0603020202020204"/>
                        </a:rPr>
                        <a:t>Nawandar</a:t>
                      </a:r>
                      <a:r>
                        <a:rPr lang="en-US" sz="1400" b="0" i="0" u="none" strike="noStrike" noProof="0" dirty="0">
                          <a:latin typeface="Trebuchet MS" panose="020B0603020202020204"/>
                        </a:rPr>
                        <a:t>, N. K., &amp; Satpute, V. R.</a:t>
                      </a:r>
                      <a:endParaRPr lang="en-US" sz="1400" dirty="0"/>
                    </a:p>
                  </a:txBody>
                  <a:tcPr anchor="ctr"/>
                </a:tc>
                <a:tc>
                  <a:txBody>
                    <a:bodyPr/>
                    <a:lstStyle/>
                    <a:p>
                      <a:pPr lvl="0">
                        <a:buNone/>
                      </a:pPr>
                      <a:r>
                        <a:rPr lang="en-US" sz="1400" b="0" i="0" u="none" strike="noStrike" noProof="0" dirty="0">
                          <a:solidFill>
                            <a:schemeClr val="tx1"/>
                          </a:solidFill>
                          <a:latin typeface="Trebuchet MS" panose="020B0603020202020204"/>
                        </a:rPr>
                        <a:t>Adopting IoT in smart irrigation enhances agricultural productivity and sustainability, addressing water preservation and future food demands in India.</a:t>
                      </a:r>
                      <a:endParaRPr lang="en-US" sz="1400" dirty="0">
                        <a:solidFill>
                          <a:schemeClr val="tx1"/>
                        </a:solidFill>
                      </a:endParaRPr>
                    </a:p>
                  </a:txBody>
                  <a:tcPr anchor="ctr"/>
                </a:tc>
                <a:extLst>
                  <a:ext uri="{0D108BD9-81ED-4DB2-BD59-A6C34878D82A}">
                    <a16:rowId xmlns:a16="http://schemas.microsoft.com/office/drawing/2014/main" val="10002"/>
                  </a:ext>
                </a:extLst>
              </a:tr>
              <a:tr h="1770473">
                <a:tc>
                  <a:txBody>
                    <a:bodyPr/>
                    <a:lstStyle/>
                    <a:p>
                      <a:pPr lvl="0" algn="l">
                        <a:buNone/>
                      </a:pPr>
                      <a:r>
                        <a:rPr lang="en-US" sz="1400" b="0" i="0" u="none" strike="noStrike" noProof="0" dirty="0">
                          <a:latin typeface="Trebuchet MS" panose="020B0603020202020204"/>
                        </a:rPr>
                        <a:t>Smart irrigation system based on IoT and machine learning. Energy Reports.</a:t>
                      </a:r>
                      <a:endParaRPr lang="en-US" sz="1400"/>
                    </a:p>
                  </a:txBody>
                  <a:tcPr anchor="ctr"/>
                </a:tc>
                <a:tc>
                  <a:txBody>
                    <a:bodyPr/>
                    <a:lstStyle/>
                    <a:p>
                      <a:pPr algn="l"/>
                      <a:r>
                        <a:rPr lang="en-US" sz="1400" dirty="0"/>
                        <a:t>2022</a:t>
                      </a:r>
                    </a:p>
                  </a:txBody>
                  <a:tcPr anchor="ctr"/>
                </a:tc>
                <a:tc>
                  <a:txBody>
                    <a:bodyPr/>
                    <a:lstStyle/>
                    <a:p>
                      <a:pPr lvl="0" algn="l">
                        <a:buNone/>
                      </a:pPr>
                      <a:r>
                        <a:rPr lang="en-US" sz="1400" b="0" i="0" u="none" strike="noStrike" noProof="0" dirty="0">
                          <a:latin typeface="Trebuchet MS" panose="020B0603020202020204"/>
                        </a:rPr>
                        <a:t> Tace, Y., </a:t>
                      </a:r>
                      <a:r>
                        <a:rPr lang="en-US" sz="1400" b="0" i="0" u="none" strike="noStrike" noProof="0" err="1">
                          <a:latin typeface="Trebuchet MS" panose="020B0603020202020204"/>
                        </a:rPr>
                        <a:t>Tabaa</a:t>
                      </a:r>
                      <a:r>
                        <a:rPr lang="en-US" sz="1400" b="0" i="0" u="none" strike="noStrike" noProof="0" dirty="0">
                          <a:latin typeface="Trebuchet MS" panose="020B0603020202020204"/>
                        </a:rPr>
                        <a:t>, M., </a:t>
                      </a:r>
                      <a:r>
                        <a:rPr lang="en-US" sz="1400" b="0" i="0" u="none" strike="noStrike" noProof="0" err="1">
                          <a:latin typeface="Trebuchet MS" panose="020B0603020202020204"/>
                        </a:rPr>
                        <a:t>Elfilali</a:t>
                      </a:r>
                      <a:r>
                        <a:rPr lang="en-US" sz="1400" b="0" i="0" u="none" strike="noStrike" noProof="0" dirty="0">
                          <a:latin typeface="Trebuchet MS" panose="020B0603020202020204"/>
                        </a:rPr>
                        <a:t>, S., </a:t>
                      </a:r>
                      <a:r>
                        <a:rPr lang="en-US" sz="1400" b="0" i="0" u="none" strike="noStrike" noProof="0" err="1">
                          <a:latin typeface="Trebuchet MS" panose="020B0603020202020204"/>
                        </a:rPr>
                        <a:t>Leghris</a:t>
                      </a:r>
                      <a:r>
                        <a:rPr lang="en-US" sz="1400" b="0" i="0" u="none" strike="noStrike" noProof="0" dirty="0">
                          <a:latin typeface="Trebuchet MS" panose="020B0603020202020204"/>
                        </a:rPr>
                        <a:t>, C., </a:t>
                      </a:r>
                      <a:r>
                        <a:rPr lang="en-US" sz="1400" b="0" i="0" u="none" strike="noStrike" noProof="0" err="1">
                          <a:latin typeface="Trebuchet MS" panose="020B0603020202020204"/>
                        </a:rPr>
                        <a:t>Bensag</a:t>
                      </a:r>
                      <a:r>
                        <a:rPr lang="en-US" sz="1400" b="0" i="0" u="none" strike="noStrike" noProof="0" dirty="0">
                          <a:latin typeface="Trebuchet MS" panose="020B0603020202020204"/>
                        </a:rPr>
                        <a:t>, H., &amp; Renault, E.</a:t>
                      </a:r>
                      <a:endParaRPr lang="en-US" sz="1400" dirty="0"/>
                    </a:p>
                  </a:txBody>
                  <a:tcPr anchor="ctr"/>
                </a:tc>
                <a:tc>
                  <a:txBody>
                    <a:bodyPr/>
                    <a:lstStyle/>
                    <a:p>
                      <a:pPr lvl="0">
                        <a:buNone/>
                      </a:pPr>
                      <a:r>
                        <a:rPr lang="en-US" sz="1400" b="0" i="0" u="none" strike="noStrike" noProof="0" dirty="0">
                          <a:solidFill>
                            <a:schemeClr val="tx1"/>
                          </a:solidFill>
                          <a:latin typeface="Trebuchet MS" panose="020B0603020202020204"/>
                        </a:rPr>
                        <a:t>The innovative system enhances irrigation efficiency and sustainability, leveraging AI and IoT to address agricultural challenges and resource management.</a:t>
                      </a:r>
                      <a:endParaRPr lang="en-US" sz="1400" dirty="0">
                        <a:solidFill>
                          <a:schemeClr val="tx1"/>
                        </a:solidFill>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971" y="420220"/>
            <a:ext cx="57351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dirty="0">
                <a:solidFill>
                  <a:schemeClr val="accent1"/>
                </a:solidFill>
                <a:latin typeface="Times New Roman" panose="02020603050405020304"/>
                <a:cs typeface="Times New Roman" panose="02020603050405020304"/>
              </a:rPr>
              <a:t>SYSTEM DESIGN</a:t>
            </a:r>
          </a:p>
        </p:txBody>
      </p:sp>
      <p:sp>
        <p:nvSpPr>
          <p:cNvPr id="3" name="TextBox 2"/>
          <p:cNvSpPr txBox="1"/>
          <p:nvPr/>
        </p:nvSpPr>
        <p:spPr>
          <a:xfrm>
            <a:off x="705970" y="1260662"/>
            <a:ext cx="8421220"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 </a:t>
            </a:r>
            <a:r>
              <a:rPr lang="en-US" sz="2000" b="1" dirty="0">
                <a:solidFill>
                  <a:schemeClr val="accent2"/>
                </a:solidFill>
                <a:ea typeface="+mn-lt"/>
                <a:cs typeface="+mn-lt"/>
              </a:rPr>
              <a:t>Development Environment</a:t>
            </a:r>
          </a:p>
          <a:p>
            <a:r>
              <a:rPr lang="en-US" dirty="0">
                <a:latin typeface="Times New Roman" panose="02020603050405020304"/>
                <a:ea typeface="+mn-lt"/>
                <a:cs typeface="+mn-lt"/>
              </a:rPr>
              <a:t> </a:t>
            </a:r>
            <a:r>
              <a:rPr lang="en-US" sz="2000" dirty="0">
                <a:latin typeface="Times New Roman" panose="02020603050405020304"/>
                <a:ea typeface="+mn-lt"/>
                <a:cs typeface="+mn-lt"/>
              </a:rPr>
              <a:t>Hardware Requirements</a:t>
            </a:r>
          </a:p>
          <a:p>
            <a:pPr marL="285750" indent="-285750">
              <a:buFont typeface="Wingdings" panose="05000000000000000000"/>
              <a:buChar char="Ø"/>
            </a:pPr>
            <a:r>
              <a:rPr lang="en-US" dirty="0">
                <a:latin typeface="Times New Roman" panose="02020603050405020304"/>
                <a:ea typeface="+mn-lt"/>
                <a:cs typeface="+mn-lt"/>
              </a:rPr>
              <a:t>  Arduino Uno: The heart of the system, Arduino UNO serves as the main microcontroller to process data from sensors, control the relay and </a:t>
            </a:r>
            <a:r>
              <a:rPr lang="en-US" dirty="0" err="1">
                <a:latin typeface="Times New Roman" panose="02020603050405020304"/>
                <a:ea typeface="+mn-lt"/>
                <a:cs typeface="+mn-lt"/>
              </a:rPr>
              <a:t>motor,and</a:t>
            </a:r>
            <a:r>
              <a:rPr lang="en-US" dirty="0">
                <a:latin typeface="Times New Roman" panose="02020603050405020304"/>
                <a:ea typeface="+mn-lt"/>
                <a:cs typeface="+mn-lt"/>
              </a:rPr>
              <a:t> manage the OLED display interface.</a:t>
            </a:r>
          </a:p>
          <a:p>
            <a:pPr marL="285750" indent="-285750">
              <a:buFont typeface="Wingdings" panose="05000000000000000000"/>
              <a:buChar char="Ø"/>
            </a:pPr>
            <a:r>
              <a:rPr lang="en-US" dirty="0">
                <a:latin typeface="Times New Roman" panose="02020603050405020304"/>
                <a:ea typeface="+mn-lt"/>
                <a:cs typeface="+mn-lt"/>
              </a:rPr>
              <a:t>  Turbidity Sensor: A sensor designed to measure the particles in between the water  , providing the clarity measurement of the water . </a:t>
            </a:r>
          </a:p>
          <a:p>
            <a:pPr marL="285750" indent="-285750">
              <a:buFont typeface="Wingdings" panose="05000000000000000000"/>
              <a:buChar char="Ø"/>
            </a:pPr>
            <a:r>
              <a:rPr lang="en-US" dirty="0">
                <a:latin typeface="Times New Roman" panose="02020603050405020304"/>
                <a:ea typeface="+mn-lt"/>
                <a:cs typeface="+mn-lt"/>
              </a:rPr>
              <a:t>GSM : Global System for Mobile Communications. It is a digital mobile communication standard used for transmitting voice and data services on mobile devices.</a:t>
            </a:r>
          </a:p>
          <a:p>
            <a:pPr marL="285750" indent="-285750">
              <a:buFont typeface="Wingdings" panose="05000000000000000000"/>
              <a:buChar char="Ø"/>
            </a:pPr>
            <a:r>
              <a:rPr lang="en-US" dirty="0">
                <a:latin typeface="Times New Roman" panose="02020603050405020304"/>
                <a:ea typeface="+mn-lt"/>
                <a:cs typeface="+mn-lt"/>
              </a:rPr>
              <a:t>OLED Display :A display that gives the output of the measurement</a:t>
            </a:r>
          </a:p>
          <a:p>
            <a:pPr marL="285750" indent="-285750">
              <a:buFont typeface="Wingdings" panose="05000000000000000000"/>
              <a:buChar char="Ø"/>
            </a:pPr>
            <a:endParaRPr lang="en-US" dirty="0">
              <a:latin typeface="Times New Roman" panose="02020603050405020304"/>
              <a:ea typeface="+mn-lt"/>
              <a:cs typeface="+mn-lt"/>
            </a:endParaRPr>
          </a:p>
          <a:p>
            <a:r>
              <a:rPr lang="en-US" sz="2000" dirty="0">
                <a:latin typeface="Times New Roman" panose="02020603050405020304"/>
                <a:ea typeface="+mn-lt"/>
                <a:cs typeface="+mn-lt"/>
              </a:rPr>
              <a:t>Software Requirements </a:t>
            </a:r>
            <a:endParaRPr lang="en-US" dirty="0">
              <a:latin typeface="Times New Roman" panose="02020603050405020304"/>
              <a:ea typeface="+mn-lt"/>
              <a:cs typeface="Times New Roman" panose="02020603050405020304"/>
            </a:endParaRPr>
          </a:p>
          <a:p>
            <a:pPr marL="285750" indent="-285750">
              <a:buFont typeface="Wingdings" panose="05000000000000000000"/>
              <a:buChar char="Ø"/>
            </a:pPr>
            <a:r>
              <a:rPr lang="en-US" dirty="0">
                <a:latin typeface="Times New Roman" panose="02020603050405020304"/>
                <a:ea typeface="+mn-lt"/>
                <a:cs typeface="+mn-lt"/>
              </a:rPr>
              <a:t>Arduino IDE: The Arduino Integrated Development Environment (IDE) </a:t>
            </a:r>
            <a:r>
              <a:rPr lang="en-US" dirty="0" err="1">
                <a:latin typeface="Times New Roman" panose="02020603050405020304"/>
                <a:ea typeface="+mn-lt"/>
                <a:cs typeface="+mn-lt"/>
              </a:rPr>
              <a:t>isused</a:t>
            </a:r>
            <a:r>
              <a:rPr lang="en-US" dirty="0">
                <a:latin typeface="Times New Roman" panose="02020603050405020304"/>
                <a:ea typeface="+mn-lt"/>
                <a:cs typeface="+mn-lt"/>
              </a:rPr>
              <a:t> for programming the Arduino Uno microcontroller, allowing users to write and upload code to control the smart plant watering system.</a:t>
            </a:r>
            <a:endParaRPr lang="en-US"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normAutofit/>
          </a:bodyPr>
          <a:lstStyle/>
          <a:p>
            <a:pPr algn="ctr" defTabSz="914400">
              <a:lnSpc>
                <a:spcPct val="90000"/>
              </a:lnSpc>
              <a:spcBef>
                <a:spcPct val="0"/>
              </a:spcBef>
              <a:spcAft>
                <a:spcPts val="600"/>
              </a:spcAft>
            </a:pPr>
            <a:r>
              <a:rPr lang="en-US" sz="3600">
                <a:solidFill>
                  <a:srgbClr val="FFFFFF"/>
                </a:solidFill>
                <a:latin typeface="+mj-lt"/>
                <a:ea typeface="+mj-ea"/>
                <a:cs typeface="+mj-cs"/>
              </a:rPr>
              <a:t>ARCHITECTURE </a:t>
            </a:r>
            <a:endParaRPr lang="en-US"/>
          </a:p>
          <a:p>
            <a:pPr algn="ctr" defTabSz="914400">
              <a:lnSpc>
                <a:spcPct val="90000"/>
              </a:lnSpc>
              <a:spcBef>
                <a:spcPct val="0"/>
              </a:spcBef>
              <a:spcAft>
                <a:spcPts val="600"/>
              </a:spcAft>
            </a:pPr>
            <a:r>
              <a:rPr lang="en-US" sz="3600" kern="1200" dirty="0">
                <a:solidFill>
                  <a:srgbClr val="FFFFFF"/>
                </a:solidFill>
                <a:latin typeface="+mj-lt"/>
                <a:ea typeface="+mj-ea"/>
                <a:cs typeface="+mj-cs"/>
              </a:rPr>
              <a:t>DIAGRAM</a:t>
            </a:r>
            <a:endParaRPr lang="en-US" dirty="0">
              <a:ea typeface="+mj-ea"/>
              <a:cs typeface="+mj-cs"/>
            </a:endParaRPr>
          </a:p>
        </p:txBody>
      </p:sp>
      <p:pic>
        <p:nvPicPr>
          <p:cNvPr id="5" name="Picture 4">
            <a:extLst>
              <a:ext uri="{FF2B5EF4-FFF2-40B4-BE49-F238E27FC236}">
                <a16:creationId xmlns:a16="http://schemas.microsoft.com/office/drawing/2014/main" id="{F51DA8E4-46BF-9931-7A0C-B934683102BA}"/>
              </a:ext>
            </a:extLst>
          </p:cNvPr>
          <p:cNvPicPr>
            <a:picLocks noChangeAspect="1"/>
          </p:cNvPicPr>
          <p:nvPr/>
        </p:nvPicPr>
        <p:blipFill>
          <a:blip r:embed="rId2"/>
          <a:stretch>
            <a:fillRect/>
          </a:stretch>
        </p:blipFill>
        <p:spPr>
          <a:xfrm>
            <a:off x="4527804" y="1619250"/>
            <a:ext cx="5187696" cy="3619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677334" y="2173289"/>
            <a:ext cx="8596668" cy="3880773"/>
          </a:xfrm>
        </p:spPr>
        <p:txBody>
          <a:bodyPr vert="horz" lIns="91440" tIns="45720" rIns="91440" bIns="45720" rtlCol="0" anchor="t">
            <a:normAutofit fontScale="85000" lnSpcReduction="20000"/>
          </a:bodyPr>
          <a:lstStyle/>
          <a:p>
            <a:pPr marL="0" indent="0">
              <a:buNone/>
            </a:pPr>
            <a:endParaRPr lang="en-US" sz="2400" b="0" i="0" dirty="0">
              <a:solidFill>
                <a:srgbClr val="0D0D0D"/>
              </a:solidFill>
              <a:effectLst/>
              <a:highlight>
                <a:srgbClr val="FFFFFF"/>
              </a:highlight>
              <a:latin typeface="Times New Roman" panose="02020603050405020304"/>
              <a:cs typeface="Times New Roman" panose="02020603050405020304"/>
            </a:endParaRPr>
          </a:p>
          <a:p>
            <a:r>
              <a:rPr lang="en-US" sz="2400" b="0" i="0" dirty="0">
                <a:solidFill>
                  <a:srgbClr val="0D0D0D"/>
                </a:solidFill>
                <a:effectLst/>
                <a:highlight>
                  <a:srgbClr val="FFFFFF"/>
                </a:highlight>
                <a:latin typeface="Times New Roman" panose="02020603050405020304"/>
                <a:cs typeface="Times New Roman" panose="02020603050405020304"/>
              </a:rPr>
              <a:t>Inconsistent Accuracy Existing turbidity measurement systems struggle with maintaining accuracy across different water types and environmental conditions, leading to unreliable readings.</a:t>
            </a:r>
          </a:p>
          <a:p>
            <a:endParaRPr lang="en-US" sz="2400" b="0" i="0" dirty="0">
              <a:solidFill>
                <a:srgbClr val="0D0D0D"/>
              </a:solidFill>
              <a:effectLst/>
              <a:highlight>
                <a:srgbClr val="FFFFFF"/>
              </a:highlight>
              <a:latin typeface="Times New Roman" panose="02020603050405020304"/>
              <a:cs typeface="Times New Roman" panose="02020603050405020304"/>
            </a:endParaRPr>
          </a:p>
          <a:p>
            <a:r>
              <a:rPr lang="en-US" sz="2400" b="0" i="0" dirty="0">
                <a:solidFill>
                  <a:srgbClr val="0D0D0D"/>
                </a:solidFill>
                <a:effectLst/>
                <a:highlight>
                  <a:srgbClr val="FFFFFF"/>
                </a:highlight>
                <a:latin typeface="Times New Roman" panose="02020603050405020304"/>
                <a:cs typeface="Times New Roman" panose="02020603050405020304"/>
              </a:rPr>
              <a:t>High Cost and Complexity: Many advanced turbidity sensors are expensive and complex to operate, making them inaccessible for small-scale or remote applications.</a:t>
            </a:r>
          </a:p>
          <a:p>
            <a:endParaRPr lang="en-US" sz="2400" b="0" i="0" dirty="0">
              <a:solidFill>
                <a:srgbClr val="0D0D0D"/>
              </a:solidFill>
              <a:effectLst/>
              <a:highlight>
                <a:srgbClr val="FFFFFF"/>
              </a:highlight>
              <a:latin typeface="Times New Roman" panose="02020603050405020304"/>
              <a:cs typeface="Times New Roman" panose="02020603050405020304"/>
            </a:endParaRPr>
          </a:p>
          <a:p>
            <a:r>
              <a:rPr lang="en-US" sz="2400" b="0" i="0" dirty="0">
                <a:solidFill>
                  <a:srgbClr val="0D0D0D"/>
                </a:solidFill>
                <a:effectLst/>
                <a:highlight>
                  <a:srgbClr val="FFFFFF"/>
                </a:highlight>
                <a:latin typeface="Times New Roman" panose="02020603050405020304"/>
                <a:cs typeface="Times New Roman" panose="02020603050405020304"/>
              </a:rPr>
              <a:t>Limited Real-Time Monitoring: Current systems often lack real-time monitoring and data logging capabilities, hindering timely water quality assessments and quick decision-making.</a:t>
            </a:r>
            <a:endParaRPr lang="en-IN" sz="2400" dirty="0">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TotalTime>
  <Words>1009</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TURBIDITY MEASURING SYSTEM </vt:lpstr>
      <vt:lpstr>CONTENTS</vt:lpstr>
      <vt:lpstr>  ABSTRACT</vt:lpstr>
      <vt:lpstr>INTRODUCTION</vt:lpstr>
      <vt:lpstr>LITERATURE SURVEY</vt:lpstr>
      <vt:lpstr>PowerPoint Presentation</vt:lpstr>
      <vt:lpstr>PowerPoint Presentation</vt:lpstr>
      <vt:lpstr>PowerPoint Presentation</vt:lpstr>
      <vt:lpstr>PROBLEM STATEMENT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 USING IOT</dc:title>
  <dc:creator>Kavin Manoharan</dc:creator>
  <cp:lastModifiedBy>Venkatesh V</cp:lastModifiedBy>
  <cp:revision>255</cp:revision>
  <dcterms:created xsi:type="dcterms:W3CDTF">2024-05-06T16:00:00Z</dcterms:created>
  <dcterms:modified xsi:type="dcterms:W3CDTF">2024-05-24T16:30:18Z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068C456086274A31ACFF768BE842C11C_13</vt:lpwstr>
  </property>
  <property fmtid="{D5CDD505-2E9C-101B-9397-08002B2CF9AE}" pid="3" name="KSOProductBuildVer">
    <vt:lpwstr>1033-12.2.0.16909</vt:lpwstr>
  </property>
</Properties>
</file>