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5" r:id="rId14"/>
    <p:sldId id="271" r:id="rId15"/>
    <p:sldId id="270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2AB0-E48B-45F9-A561-E6F080A58964}" v="96" dt="2019-11-25T05:31:57.027"/>
    <p1510:client id="{20775B75-6E28-4878-885A-A7782A06D3F1}" v="14" dt="2019-11-25T07:19:57.704"/>
    <p1510:client id="{4D2CEA40-9C70-4F7A-831D-E74E1B7B4CFC}" v="2339" dt="2019-11-24T09:56:21.996"/>
    <p1510:client id="{675316D1-40B0-478D-9550-71147906C74F}" v="398" dt="2019-11-25T05:57:47.063"/>
    <p1510:client id="{BE3002A4-F4A9-4D4E-B10B-E195FCD10E85}" v="2663" dt="2019-11-24T15:10:21.829"/>
    <p1510:client id="{D86DE430-68D3-44B8-A038-BF098210DDF4}" v="93" dt="2019-11-24T18:10:33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034DC-C2CD-495C-8EA8-513F40DBE1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6EF587-42C6-460A-BEE7-BE97E97FC572}">
      <dgm:prSet/>
      <dgm:spPr/>
      <dgm:t>
        <a:bodyPr/>
        <a:lstStyle/>
        <a:p>
          <a:r>
            <a:rPr lang="en-US"/>
            <a:t>Foreshocks and aftershocks were identified and removed.</a:t>
          </a:r>
        </a:p>
      </dgm:t>
    </dgm:pt>
    <dgm:pt modelId="{7F9758FA-B813-4370-A2E5-10711DD8D53F}" type="parTrans" cxnId="{4C3DD850-90DC-4FBB-B0D8-F2535C6AC261}">
      <dgm:prSet/>
      <dgm:spPr/>
      <dgm:t>
        <a:bodyPr/>
        <a:lstStyle/>
        <a:p>
          <a:endParaRPr lang="en-US"/>
        </a:p>
      </dgm:t>
    </dgm:pt>
    <dgm:pt modelId="{865450E1-FCB4-4112-A518-5030C336605D}" type="sibTrans" cxnId="{4C3DD850-90DC-4FBB-B0D8-F2535C6AC261}">
      <dgm:prSet/>
      <dgm:spPr/>
      <dgm:t>
        <a:bodyPr/>
        <a:lstStyle/>
        <a:p>
          <a:endParaRPr lang="en-US"/>
        </a:p>
      </dgm:t>
    </dgm:pt>
    <dgm:pt modelId="{4B73DEE7-ACE7-4FA8-A997-A2DD9E7A22BA}">
      <dgm:prSet/>
      <dgm:spPr/>
      <dgm:t>
        <a:bodyPr/>
        <a:lstStyle/>
        <a:p>
          <a:r>
            <a:rPr lang="en-US"/>
            <a:t>A list of 73 I.I.D. events was obtained.</a:t>
          </a:r>
        </a:p>
      </dgm:t>
    </dgm:pt>
    <dgm:pt modelId="{A6502D5E-6BE7-4CFB-A0B4-AAF0D1363A38}" type="parTrans" cxnId="{9D9A3920-8749-469D-804D-CEE6079A3715}">
      <dgm:prSet/>
      <dgm:spPr/>
      <dgm:t>
        <a:bodyPr/>
        <a:lstStyle/>
        <a:p>
          <a:endParaRPr lang="en-US"/>
        </a:p>
      </dgm:t>
    </dgm:pt>
    <dgm:pt modelId="{EDA85318-54D9-4A47-BD66-7D1295457577}" type="sibTrans" cxnId="{9D9A3920-8749-469D-804D-CEE6079A3715}">
      <dgm:prSet/>
      <dgm:spPr/>
      <dgm:t>
        <a:bodyPr/>
        <a:lstStyle/>
        <a:p>
          <a:endParaRPr lang="en-US"/>
        </a:p>
      </dgm:t>
    </dgm:pt>
    <dgm:pt modelId="{ECE92212-031D-40E4-A9D3-081F6E40C23A}">
      <dgm:prSet/>
      <dgm:spPr/>
      <dgm:t>
        <a:bodyPr/>
        <a:lstStyle/>
        <a:p>
          <a:r>
            <a:rPr lang="en-US"/>
            <a:t>Interevent times were calculated.</a:t>
          </a:r>
        </a:p>
      </dgm:t>
    </dgm:pt>
    <dgm:pt modelId="{EE2A200F-F26D-47D0-99BB-4F429DA34A19}" type="parTrans" cxnId="{1E6AA95C-DE2E-4193-891C-70946E602851}">
      <dgm:prSet/>
      <dgm:spPr/>
      <dgm:t>
        <a:bodyPr/>
        <a:lstStyle/>
        <a:p>
          <a:endParaRPr lang="en-US"/>
        </a:p>
      </dgm:t>
    </dgm:pt>
    <dgm:pt modelId="{5AAD33C5-F8F1-4E94-A8D8-CE99D491E47B}" type="sibTrans" cxnId="{1E6AA95C-DE2E-4193-891C-70946E602851}">
      <dgm:prSet/>
      <dgm:spPr/>
      <dgm:t>
        <a:bodyPr/>
        <a:lstStyle/>
        <a:p>
          <a:endParaRPr lang="en-US"/>
        </a:p>
      </dgm:t>
    </dgm:pt>
    <dgm:pt modelId="{DD7AC770-888F-4EC0-B2B7-6D2B1E96916C}" type="pres">
      <dgm:prSet presAssocID="{96B034DC-C2CD-495C-8EA8-513F40DBE171}" presName="outerComposite" presStyleCnt="0">
        <dgm:presLayoutVars>
          <dgm:chMax val="5"/>
          <dgm:dir/>
          <dgm:resizeHandles val="exact"/>
        </dgm:presLayoutVars>
      </dgm:prSet>
      <dgm:spPr/>
    </dgm:pt>
    <dgm:pt modelId="{DC12457B-39B1-4FB6-879F-CE3F04809A5F}" type="pres">
      <dgm:prSet presAssocID="{96B034DC-C2CD-495C-8EA8-513F40DBE171}" presName="dummyMaxCanvas" presStyleCnt="0">
        <dgm:presLayoutVars/>
      </dgm:prSet>
      <dgm:spPr/>
    </dgm:pt>
    <dgm:pt modelId="{525156DA-E3C3-4D3F-9823-D9E8B07522CA}" type="pres">
      <dgm:prSet presAssocID="{96B034DC-C2CD-495C-8EA8-513F40DBE171}" presName="ThreeNodes_1" presStyleLbl="node1" presStyleIdx="0" presStyleCnt="3">
        <dgm:presLayoutVars>
          <dgm:bulletEnabled val="1"/>
        </dgm:presLayoutVars>
      </dgm:prSet>
      <dgm:spPr/>
    </dgm:pt>
    <dgm:pt modelId="{10FBFCC0-8427-455C-8308-7AE6FF6631CC}" type="pres">
      <dgm:prSet presAssocID="{96B034DC-C2CD-495C-8EA8-513F40DBE171}" presName="ThreeNodes_2" presStyleLbl="node1" presStyleIdx="1" presStyleCnt="3">
        <dgm:presLayoutVars>
          <dgm:bulletEnabled val="1"/>
        </dgm:presLayoutVars>
      </dgm:prSet>
      <dgm:spPr/>
    </dgm:pt>
    <dgm:pt modelId="{7B274723-FD7F-4C26-AD63-CA0D437F25FC}" type="pres">
      <dgm:prSet presAssocID="{96B034DC-C2CD-495C-8EA8-513F40DBE171}" presName="ThreeNodes_3" presStyleLbl="node1" presStyleIdx="2" presStyleCnt="3">
        <dgm:presLayoutVars>
          <dgm:bulletEnabled val="1"/>
        </dgm:presLayoutVars>
      </dgm:prSet>
      <dgm:spPr/>
    </dgm:pt>
    <dgm:pt modelId="{5E08F4DC-DC77-4519-A06B-FAA0DE43C728}" type="pres">
      <dgm:prSet presAssocID="{96B034DC-C2CD-495C-8EA8-513F40DBE171}" presName="ThreeConn_1-2" presStyleLbl="fgAccFollowNode1" presStyleIdx="0" presStyleCnt="2">
        <dgm:presLayoutVars>
          <dgm:bulletEnabled val="1"/>
        </dgm:presLayoutVars>
      </dgm:prSet>
      <dgm:spPr/>
    </dgm:pt>
    <dgm:pt modelId="{97CA2C3B-338C-470C-B032-0F88CF688B77}" type="pres">
      <dgm:prSet presAssocID="{96B034DC-C2CD-495C-8EA8-513F40DBE171}" presName="ThreeConn_2-3" presStyleLbl="fgAccFollowNode1" presStyleIdx="1" presStyleCnt="2">
        <dgm:presLayoutVars>
          <dgm:bulletEnabled val="1"/>
        </dgm:presLayoutVars>
      </dgm:prSet>
      <dgm:spPr/>
    </dgm:pt>
    <dgm:pt modelId="{F3D78A04-C991-46EC-84E5-03A1DC6A812F}" type="pres">
      <dgm:prSet presAssocID="{96B034DC-C2CD-495C-8EA8-513F40DBE171}" presName="ThreeNodes_1_text" presStyleLbl="node1" presStyleIdx="2" presStyleCnt="3">
        <dgm:presLayoutVars>
          <dgm:bulletEnabled val="1"/>
        </dgm:presLayoutVars>
      </dgm:prSet>
      <dgm:spPr/>
    </dgm:pt>
    <dgm:pt modelId="{D04FC6A3-082F-4E0A-8E69-7369C370B444}" type="pres">
      <dgm:prSet presAssocID="{96B034DC-C2CD-495C-8EA8-513F40DBE171}" presName="ThreeNodes_2_text" presStyleLbl="node1" presStyleIdx="2" presStyleCnt="3">
        <dgm:presLayoutVars>
          <dgm:bulletEnabled val="1"/>
        </dgm:presLayoutVars>
      </dgm:prSet>
      <dgm:spPr/>
    </dgm:pt>
    <dgm:pt modelId="{EB075EBC-924D-40D0-B9DB-6050404CA109}" type="pres">
      <dgm:prSet presAssocID="{96B034DC-C2CD-495C-8EA8-513F40DBE1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D9A3920-8749-469D-804D-CEE6079A3715}" srcId="{96B034DC-C2CD-495C-8EA8-513F40DBE171}" destId="{4B73DEE7-ACE7-4FA8-A997-A2DD9E7A22BA}" srcOrd="1" destOrd="0" parTransId="{A6502D5E-6BE7-4CFB-A0B4-AAF0D1363A38}" sibTransId="{EDA85318-54D9-4A47-BD66-7D1295457577}"/>
    <dgm:cxn modelId="{BF6D993B-474A-491F-A831-007F81866270}" type="presOf" srcId="{96B034DC-C2CD-495C-8EA8-513F40DBE171}" destId="{DD7AC770-888F-4EC0-B2B7-6D2B1E96916C}" srcOrd="0" destOrd="0" presId="urn:microsoft.com/office/officeart/2005/8/layout/vProcess5"/>
    <dgm:cxn modelId="{1E6AA95C-DE2E-4193-891C-70946E602851}" srcId="{96B034DC-C2CD-495C-8EA8-513F40DBE171}" destId="{ECE92212-031D-40E4-A9D3-081F6E40C23A}" srcOrd="2" destOrd="0" parTransId="{EE2A200F-F26D-47D0-99BB-4F429DA34A19}" sibTransId="{5AAD33C5-F8F1-4E94-A8D8-CE99D491E47B}"/>
    <dgm:cxn modelId="{24609762-18CD-4B19-BB0D-0C6CB2DCFA75}" type="presOf" srcId="{356EF587-42C6-460A-BEE7-BE97E97FC572}" destId="{F3D78A04-C991-46EC-84E5-03A1DC6A812F}" srcOrd="1" destOrd="0" presId="urn:microsoft.com/office/officeart/2005/8/layout/vProcess5"/>
    <dgm:cxn modelId="{E1B2F442-0566-4726-9122-56C7367A7D1D}" type="presOf" srcId="{ECE92212-031D-40E4-A9D3-081F6E40C23A}" destId="{EB075EBC-924D-40D0-B9DB-6050404CA109}" srcOrd="1" destOrd="0" presId="urn:microsoft.com/office/officeart/2005/8/layout/vProcess5"/>
    <dgm:cxn modelId="{165BCD65-3B47-4EDA-A6CC-21237D5CCCA4}" type="presOf" srcId="{ECE92212-031D-40E4-A9D3-081F6E40C23A}" destId="{7B274723-FD7F-4C26-AD63-CA0D437F25FC}" srcOrd="0" destOrd="0" presId="urn:microsoft.com/office/officeart/2005/8/layout/vProcess5"/>
    <dgm:cxn modelId="{0255A76F-E940-4CF2-9531-0D8E6884B45A}" type="presOf" srcId="{356EF587-42C6-460A-BEE7-BE97E97FC572}" destId="{525156DA-E3C3-4D3F-9823-D9E8B07522CA}" srcOrd="0" destOrd="0" presId="urn:microsoft.com/office/officeart/2005/8/layout/vProcess5"/>
    <dgm:cxn modelId="{4C3DD850-90DC-4FBB-B0D8-F2535C6AC261}" srcId="{96B034DC-C2CD-495C-8EA8-513F40DBE171}" destId="{356EF587-42C6-460A-BEE7-BE97E97FC572}" srcOrd="0" destOrd="0" parTransId="{7F9758FA-B813-4370-A2E5-10711DD8D53F}" sibTransId="{865450E1-FCB4-4112-A518-5030C336605D}"/>
    <dgm:cxn modelId="{A1DEAE7C-A0F5-43EC-B72E-62B25F6086AC}" type="presOf" srcId="{4B73DEE7-ACE7-4FA8-A997-A2DD9E7A22BA}" destId="{10FBFCC0-8427-455C-8308-7AE6FF6631CC}" srcOrd="0" destOrd="0" presId="urn:microsoft.com/office/officeart/2005/8/layout/vProcess5"/>
    <dgm:cxn modelId="{2510A683-1D67-44F5-B70E-26F50B964A6A}" type="presOf" srcId="{4B73DEE7-ACE7-4FA8-A997-A2DD9E7A22BA}" destId="{D04FC6A3-082F-4E0A-8E69-7369C370B444}" srcOrd="1" destOrd="0" presId="urn:microsoft.com/office/officeart/2005/8/layout/vProcess5"/>
    <dgm:cxn modelId="{1A55C29D-A18D-4358-9C03-ABF5AF27B4D0}" type="presOf" srcId="{865450E1-FCB4-4112-A518-5030C336605D}" destId="{5E08F4DC-DC77-4519-A06B-FAA0DE43C728}" srcOrd="0" destOrd="0" presId="urn:microsoft.com/office/officeart/2005/8/layout/vProcess5"/>
    <dgm:cxn modelId="{937D01D8-4084-491A-B5E5-368A746E8B34}" type="presOf" srcId="{EDA85318-54D9-4A47-BD66-7D1295457577}" destId="{97CA2C3B-338C-470C-B032-0F88CF688B77}" srcOrd="0" destOrd="0" presId="urn:microsoft.com/office/officeart/2005/8/layout/vProcess5"/>
    <dgm:cxn modelId="{289A004C-1400-448E-91D7-49C8F56B1F41}" type="presParOf" srcId="{DD7AC770-888F-4EC0-B2B7-6D2B1E96916C}" destId="{DC12457B-39B1-4FB6-879F-CE3F04809A5F}" srcOrd="0" destOrd="0" presId="urn:microsoft.com/office/officeart/2005/8/layout/vProcess5"/>
    <dgm:cxn modelId="{C32E3DC9-85C1-466F-A0E6-4124EC422C81}" type="presParOf" srcId="{DD7AC770-888F-4EC0-B2B7-6D2B1E96916C}" destId="{525156DA-E3C3-4D3F-9823-D9E8B07522CA}" srcOrd="1" destOrd="0" presId="urn:microsoft.com/office/officeart/2005/8/layout/vProcess5"/>
    <dgm:cxn modelId="{4B21A849-FBDF-4343-937C-D12CCE48322E}" type="presParOf" srcId="{DD7AC770-888F-4EC0-B2B7-6D2B1E96916C}" destId="{10FBFCC0-8427-455C-8308-7AE6FF6631CC}" srcOrd="2" destOrd="0" presId="urn:microsoft.com/office/officeart/2005/8/layout/vProcess5"/>
    <dgm:cxn modelId="{D6399D17-1AFD-410F-9192-0D217BD4C2DE}" type="presParOf" srcId="{DD7AC770-888F-4EC0-B2B7-6D2B1E96916C}" destId="{7B274723-FD7F-4C26-AD63-CA0D437F25FC}" srcOrd="3" destOrd="0" presId="urn:microsoft.com/office/officeart/2005/8/layout/vProcess5"/>
    <dgm:cxn modelId="{691E5068-59B3-4718-9794-3031F1DBC3AC}" type="presParOf" srcId="{DD7AC770-888F-4EC0-B2B7-6D2B1E96916C}" destId="{5E08F4DC-DC77-4519-A06B-FAA0DE43C728}" srcOrd="4" destOrd="0" presId="urn:microsoft.com/office/officeart/2005/8/layout/vProcess5"/>
    <dgm:cxn modelId="{0915FADA-42BF-4983-834B-75AB3E915714}" type="presParOf" srcId="{DD7AC770-888F-4EC0-B2B7-6D2B1E96916C}" destId="{97CA2C3B-338C-470C-B032-0F88CF688B77}" srcOrd="5" destOrd="0" presId="urn:microsoft.com/office/officeart/2005/8/layout/vProcess5"/>
    <dgm:cxn modelId="{622A7449-F030-44AB-B981-9301D5E59409}" type="presParOf" srcId="{DD7AC770-888F-4EC0-B2B7-6D2B1E96916C}" destId="{F3D78A04-C991-46EC-84E5-03A1DC6A812F}" srcOrd="6" destOrd="0" presId="urn:microsoft.com/office/officeart/2005/8/layout/vProcess5"/>
    <dgm:cxn modelId="{098442C5-9724-407A-8CDF-0697B7E44175}" type="presParOf" srcId="{DD7AC770-888F-4EC0-B2B7-6D2B1E96916C}" destId="{D04FC6A3-082F-4E0A-8E69-7369C370B444}" srcOrd="7" destOrd="0" presId="urn:microsoft.com/office/officeart/2005/8/layout/vProcess5"/>
    <dgm:cxn modelId="{3D641803-F356-46EF-A492-373F16CCDF1B}" type="presParOf" srcId="{DD7AC770-888F-4EC0-B2B7-6D2B1E96916C}" destId="{EB075EBC-924D-40D0-B9DB-6050404CA1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89808-3FCB-4276-A6B6-77D6B947A91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7B8D53-396E-42DF-BCE3-72E1451ACDA0}">
      <dgm:prSet/>
      <dgm:spPr/>
      <dgm:t>
        <a:bodyPr/>
        <a:lstStyle/>
        <a:p>
          <a:r>
            <a:rPr lang="en-US" dirty="0"/>
            <a:t>Using the </a:t>
          </a:r>
          <a:r>
            <a:rPr lang="en-US" b="1" dirty="0" err="1"/>
            <a:t>fitdistr</a:t>
          </a:r>
          <a:r>
            <a:rPr lang="en-US" b="1" dirty="0"/>
            <a:t> </a:t>
          </a:r>
          <a:r>
            <a:rPr lang="en-US" dirty="0"/>
            <a:t>function in </a:t>
          </a:r>
          <a:r>
            <a:rPr lang="en-US" b="1" dirty="0"/>
            <a:t>R, </a:t>
          </a:r>
          <a:r>
            <a:rPr lang="en-US" dirty="0"/>
            <a:t>the following distributions were fitted to the data:</a:t>
          </a:r>
        </a:p>
      </dgm:t>
    </dgm:pt>
    <dgm:pt modelId="{7EF37F51-3185-4E49-A83A-FD44D2ABB161}" type="parTrans" cxnId="{82C11FCE-D74A-479D-ACC5-12E194210D27}">
      <dgm:prSet/>
      <dgm:spPr/>
      <dgm:t>
        <a:bodyPr/>
        <a:lstStyle/>
        <a:p>
          <a:endParaRPr lang="en-US"/>
        </a:p>
      </dgm:t>
    </dgm:pt>
    <dgm:pt modelId="{A45CCE85-9D42-4314-BDD6-8F6612CEA7CF}" type="sibTrans" cxnId="{82C11FCE-D74A-479D-ACC5-12E194210D27}">
      <dgm:prSet/>
      <dgm:spPr/>
      <dgm:t>
        <a:bodyPr/>
        <a:lstStyle/>
        <a:p>
          <a:endParaRPr lang="en-US"/>
        </a:p>
      </dgm:t>
    </dgm:pt>
    <dgm:pt modelId="{1783C47F-B730-41E5-82A3-E94838D9746B}">
      <dgm:prSet/>
      <dgm:spPr/>
      <dgm:t>
        <a:bodyPr/>
        <a:lstStyle/>
        <a:p>
          <a:r>
            <a:rPr lang="en-US" dirty="0"/>
            <a:t>Exponential</a:t>
          </a:r>
        </a:p>
      </dgm:t>
    </dgm:pt>
    <dgm:pt modelId="{CEFBCCC4-741B-490C-B32A-34DCBA6F4359}" type="parTrans" cxnId="{B0A01551-E4F8-49EE-8874-E5C7F906E816}">
      <dgm:prSet/>
      <dgm:spPr/>
      <dgm:t>
        <a:bodyPr/>
        <a:lstStyle/>
        <a:p>
          <a:endParaRPr lang="en-US"/>
        </a:p>
      </dgm:t>
    </dgm:pt>
    <dgm:pt modelId="{A4CC6B2C-D678-4DEC-9EF2-CDDEB7C26E5C}" type="sibTrans" cxnId="{B0A01551-E4F8-49EE-8874-E5C7F906E816}">
      <dgm:prSet/>
      <dgm:spPr/>
      <dgm:t>
        <a:bodyPr/>
        <a:lstStyle/>
        <a:p>
          <a:endParaRPr lang="en-US"/>
        </a:p>
      </dgm:t>
    </dgm:pt>
    <dgm:pt modelId="{7F28F4A6-7D01-421A-A4B6-CBF8FECC83F1}">
      <dgm:prSet/>
      <dgm:spPr/>
      <dgm:t>
        <a:bodyPr/>
        <a:lstStyle/>
        <a:p>
          <a:r>
            <a:rPr lang="en-US" dirty="0"/>
            <a:t>Gamma</a:t>
          </a:r>
        </a:p>
      </dgm:t>
    </dgm:pt>
    <dgm:pt modelId="{DA3F8E90-7732-41F6-91DF-25CD9BAD2637}" type="parTrans" cxnId="{09E8DF1F-AD40-4E5C-AA4F-40EFF2D107A3}">
      <dgm:prSet/>
      <dgm:spPr/>
      <dgm:t>
        <a:bodyPr/>
        <a:lstStyle/>
        <a:p>
          <a:endParaRPr lang="en-US"/>
        </a:p>
      </dgm:t>
    </dgm:pt>
    <dgm:pt modelId="{21A7FA63-2330-464C-8915-451FE2B1E36D}" type="sibTrans" cxnId="{09E8DF1F-AD40-4E5C-AA4F-40EFF2D107A3}">
      <dgm:prSet/>
      <dgm:spPr/>
      <dgm:t>
        <a:bodyPr/>
        <a:lstStyle/>
        <a:p>
          <a:endParaRPr lang="en-US"/>
        </a:p>
      </dgm:t>
    </dgm:pt>
    <dgm:pt modelId="{599FE3D2-9137-4BF1-9ECE-E785710FD665}">
      <dgm:prSet/>
      <dgm:spPr/>
      <dgm:t>
        <a:bodyPr/>
        <a:lstStyle/>
        <a:p>
          <a:r>
            <a:rPr lang="en-US" dirty="0"/>
            <a:t>Weibull</a:t>
          </a:r>
        </a:p>
      </dgm:t>
    </dgm:pt>
    <dgm:pt modelId="{23C80975-491E-46C1-ADB0-430EF39D8A01}" type="parTrans" cxnId="{94246193-424A-44E6-8B4C-DC5ABEA84026}">
      <dgm:prSet/>
      <dgm:spPr/>
      <dgm:t>
        <a:bodyPr/>
        <a:lstStyle/>
        <a:p>
          <a:endParaRPr lang="en-US"/>
        </a:p>
      </dgm:t>
    </dgm:pt>
    <dgm:pt modelId="{A6145F45-801F-4BF7-B4E8-91067B919315}" type="sibTrans" cxnId="{94246193-424A-44E6-8B4C-DC5ABEA84026}">
      <dgm:prSet/>
      <dgm:spPr/>
      <dgm:t>
        <a:bodyPr/>
        <a:lstStyle/>
        <a:p>
          <a:endParaRPr lang="en-US"/>
        </a:p>
      </dgm:t>
    </dgm:pt>
    <dgm:pt modelId="{7D2318F8-505E-4D94-9560-566F6FFED2C2}">
      <dgm:prSet/>
      <dgm:spPr/>
      <dgm:t>
        <a:bodyPr/>
        <a:lstStyle/>
        <a:p>
          <a:pPr rtl="0"/>
          <a:r>
            <a:rPr lang="en-US" dirty="0">
              <a:latin typeface="Bahnschrift" panose="020B0502020104020203"/>
            </a:rPr>
            <a:t>Lognormal</a:t>
          </a:r>
          <a:endParaRPr lang="en-US" dirty="0"/>
        </a:p>
      </dgm:t>
    </dgm:pt>
    <dgm:pt modelId="{84FE0EFA-7C4A-4678-8723-85EE066EDDA0}" type="parTrans" cxnId="{07DFB3F3-A502-47A2-853F-BC8C23B46420}">
      <dgm:prSet/>
      <dgm:spPr/>
      <dgm:t>
        <a:bodyPr/>
        <a:lstStyle/>
        <a:p>
          <a:endParaRPr lang="en-US"/>
        </a:p>
      </dgm:t>
    </dgm:pt>
    <dgm:pt modelId="{F52E7007-2122-4CA0-9525-45847707F143}" type="sibTrans" cxnId="{07DFB3F3-A502-47A2-853F-BC8C23B46420}">
      <dgm:prSet/>
      <dgm:spPr/>
      <dgm:t>
        <a:bodyPr/>
        <a:lstStyle/>
        <a:p>
          <a:endParaRPr lang="en-US"/>
        </a:p>
      </dgm:t>
    </dgm:pt>
    <dgm:pt modelId="{5F625148-1539-4EAD-86AC-EA43A1EBD26E}">
      <dgm:prSet phldr="0"/>
      <dgm:spPr/>
      <dgm:t>
        <a:bodyPr/>
        <a:lstStyle/>
        <a:p>
          <a:pPr rtl="0"/>
          <a:r>
            <a:rPr lang="en-US" dirty="0">
              <a:latin typeface="Bahnschrift" panose="020B0502020104020203"/>
            </a:rPr>
            <a:t>Two methods were used for estimating parameters:</a:t>
          </a:r>
        </a:p>
      </dgm:t>
    </dgm:pt>
    <dgm:pt modelId="{8EAF8E7E-4D92-4434-BD74-1EB2315CFD50}" type="parTrans" cxnId="{B46815A5-32C5-40A8-9988-1975606A75B1}">
      <dgm:prSet/>
      <dgm:spPr/>
    </dgm:pt>
    <dgm:pt modelId="{5A373EB0-2D22-4BAF-83C4-3186E8B43900}" type="sibTrans" cxnId="{B46815A5-32C5-40A8-9988-1975606A75B1}">
      <dgm:prSet/>
      <dgm:spPr/>
      <dgm:t>
        <a:bodyPr/>
        <a:lstStyle/>
        <a:p>
          <a:endParaRPr lang="en-US"/>
        </a:p>
      </dgm:t>
    </dgm:pt>
    <dgm:pt modelId="{722C8377-4C29-40F1-BAB7-1AFAC6373AE1}">
      <dgm:prSet phldr="0"/>
      <dgm:spPr/>
      <dgm:t>
        <a:bodyPr/>
        <a:lstStyle/>
        <a:p>
          <a:pPr rtl="0"/>
          <a:r>
            <a:rPr lang="en-US" dirty="0">
              <a:latin typeface="Bahnschrift" panose="020B0502020104020203"/>
            </a:rPr>
            <a:t>Maximum Likelihood Estimation</a:t>
          </a:r>
        </a:p>
      </dgm:t>
    </dgm:pt>
    <dgm:pt modelId="{9C4E579E-3588-4972-941E-3193B45D72F6}" type="parTrans" cxnId="{F7C242F4-A06B-41BB-B1FF-D0D7634CC1BA}">
      <dgm:prSet/>
      <dgm:spPr/>
    </dgm:pt>
    <dgm:pt modelId="{5869ADD6-B95F-4B2B-8583-C3B24099B97F}" type="sibTrans" cxnId="{F7C242F4-A06B-41BB-B1FF-D0D7634CC1BA}">
      <dgm:prSet/>
      <dgm:spPr/>
      <dgm:t>
        <a:bodyPr/>
        <a:lstStyle/>
        <a:p>
          <a:endParaRPr lang="en-US"/>
        </a:p>
      </dgm:t>
    </dgm:pt>
    <dgm:pt modelId="{72ED935E-5FC6-4345-A6AB-BB9980108942}">
      <dgm:prSet phldr="0"/>
      <dgm:spPr/>
      <dgm:t>
        <a:bodyPr/>
        <a:lstStyle/>
        <a:p>
          <a:pPr rtl="0"/>
          <a:r>
            <a:rPr lang="en-US" dirty="0">
              <a:latin typeface="Bahnschrift" panose="020B0502020104020203"/>
            </a:rPr>
            <a:t>Method of Moments</a:t>
          </a:r>
        </a:p>
      </dgm:t>
    </dgm:pt>
    <dgm:pt modelId="{FE4A2FFE-2CC4-4394-90BD-17A1FA75B467}" type="parTrans" cxnId="{7677F67C-AA4F-4AB9-AF41-8B791A29A2D9}">
      <dgm:prSet/>
      <dgm:spPr/>
    </dgm:pt>
    <dgm:pt modelId="{261E349B-1630-40F6-AE63-EB578AFD035F}" type="sibTrans" cxnId="{7677F67C-AA4F-4AB9-AF41-8B791A29A2D9}">
      <dgm:prSet/>
      <dgm:spPr/>
      <dgm:t>
        <a:bodyPr/>
        <a:lstStyle/>
        <a:p>
          <a:endParaRPr lang="en-US"/>
        </a:p>
      </dgm:t>
    </dgm:pt>
    <dgm:pt modelId="{8A1826A2-06A7-413A-9CA6-7B1EE1E6CB04}" type="pres">
      <dgm:prSet presAssocID="{D4B89808-3FCB-4276-A6B6-77D6B947A919}" presName="linear" presStyleCnt="0">
        <dgm:presLayoutVars>
          <dgm:dir/>
          <dgm:animLvl val="lvl"/>
          <dgm:resizeHandles val="exact"/>
        </dgm:presLayoutVars>
      </dgm:prSet>
      <dgm:spPr/>
    </dgm:pt>
    <dgm:pt modelId="{CD2B5E8E-21DA-4CC2-98F1-B002B4A51689}" type="pres">
      <dgm:prSet presAssocID="{2D7B8D53-396E-42DF-BCE3-72E1451ACDA0}" presName="parentLin" presStyleCnt="0"/>
      <dgm:spPr/>
    </dgm:pt>
    <dgm:pt modelId="{F5FAA7EF-6AD5-427A-95CB-6D4B7CBE86D1}" type="pres">
      <dgm:prSet presAssocID="{2D7B8D53-396E-42DF-BCE3-72E1451ACDA0}" presName="parentLeftMargin" presStyleLbl="node1" presStyleIdx="0" presStyleCnt="2"/>
      <dgm:spPr/>
    </dgm:pt>
    <dgm:pt modelId="{A52E8DBE-DDCC-4E09-B56B-AC926A699E8B}" type="pres">
      <dgm:prSet presAssocID="{2D7B8D53-396E-42DF-BCE3-72E1451ACD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49F697-27C2-4DDB-B760-15B9DCAB1437}" type="pres">
      <dgm:prSet presAssocID="{2D7B8D53-396E-42DF-BCE3-72E1451ACDA0}" presName="negativeSpace" presStyleCnt="0"/>
      <dgm:spPr/>
    </dgm:pt>
    <dgm:pt modelId="{B9CDC751-A7FD-4646-988D-7BCCB8F03B7D}" type="pres">
      <dgm:prSet presAssocID="{2D7B8D53-396E-42DF-BCE3-72E1451ACDA0}" presName="childText" presStyleLbl="conFgAcc1" presStyleIdx="0" presStyleCnt="2">
        <dgm:presLayoutVars>
          <dgm:bulletEnabled val="1"/>
        </dgm:presLayoutVars>
      </dgm:prSet>
      <dgm:spPr/>
    </dgm:pt>
    <dgm:pt modelId="{36E15287-0D9B-4AA9-A5C2-4C47561F6CB2}" type="pres">
      <dgm:prSet presAssocID="{A45CCE85-9D42-4314-BDD6-8F6612CEA7CF}" presName="spaceBetweenRectangles" presStyleCnt="0"/>
      <dgm:spPr/>
    </dgm:pt>
    <dgm:pt modelId="{8E30ADF2-C1AC-425B-ACB4-FFEB153794B1}" type="pres">
      <dgm:prSet presAssocID="{5F625148-1539-4EAD-86AC-EA43A1EBD26E}" presName="parentLin" presStyleCnt="0"/>
      <dgm:spPr/>
    </dgm:pt>
    <dgm:pt modelId="{4709B614-ED60-4BE2-B1DC-CAEDA928BD28}" type="pres">
      <dgm:prSet presAssocID="{5F625148-1539-4EAD-86AC-EA43A1EBD26E}" presName="parentLeftMargin" presStyleLbl="node1" presStyleIdx="0" presStyleCnt="2"/>
      <dgm:spPr/>
    </dgm:pt>
    <dgm:pt modelId="{60416BA2-3585-4B2A-B46A-DAE9966521E7}" type="pres">
      <dgm:prSet presAssocID="{5F625148-1539-4EAD-86AC-EA43A1EBD2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18B684-863C-48DB-AD64-D00A1B692ED2}" type="pres">
      <dgm:prSet presAssocID="{5F625148-1539-4EAD-86AC-EA43A1EBD26E}" presName="negativeSpace" presStyleCnt="0"/>
      <dgm:spPr/>
    </dgm:pt>
    <dgm:pt modelId="{A2BFD8D8-B106-4D2D-8791-5EB64CE047B8}" type="pres">
      <dgm:prSet presAssocID="{5F625148-1539-4EAD-86AC-EA43A1EBD2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44D7B0A-F909-4613-B6AE-A1DE4AF96E05}" type="presOf" srcId="{722C8377-4C29-40F1-BAB7-1AFAC6373AE1}" destId="{A2BFD8D8-B106-4D2D-8791-5EB64CE047B8}" srcOrd="0" destOrd="0" presId="urn:microsoft.com/office/officeart/2005/8/layout/list1"/>
    <dgm:cxn modelId="{77D9EB12-BAB6-45FE-96A3-09A24736F712}" type="presOf" srcId="{5F625148-1539-4EAD-86AC-EA43A1EBD26E}" destId="{4709B614-ED60-4BE2-B1DC-CAEDA928BD28}" srcOrd="0" destOrd="0" presId="urn:microsoft.com/office/officeart/2005/8/layout/list1"/>
    <dgm:cxn modelId="{09E8DF1F-AD40-4E5C-AA4F-40EFF2D107A3}" srcId="{2D7B8D53-396E-42DF-BCE3-72E1451ACDA0}" destId="{7F28F4A6-7D01-421A-A4B6-CBF8FECC83F1}" srcOrd="1" destOrd="0" parTransId="{DA3F8E90-7732-41F6-91DF-25CD9BAD2637}" sibTransId="{21A7FA63-2330-464C-8915-451FE2B1E36D}"/>
    <dgm:cxn modelId="{5D54794C-8DB8-49B4-8AB1-840C97B2D4D8}" type="presOf" srcId="{7F28F4A6-7D01-421A-A4B6-CBF8FECC83F1}" destId="{B9CDC751-A7FD-4646-988D-7BCCB8F03B7D}" srcOrd="0" destOrd="1" presId="urn:microsoft.com/office/officeart/2005/8/layout/list1"/>
    <dgm:cxn modelId="{B0A01551-E4F8-49EE-8874-E5C7F906E816}" srcId="{2D7B8D53-396E-42DF-BCE3-72E1451ACDA0}" destId="{1783C47F-B730-41E5-82A3-E94838D9746B}" srcOrd="0" destOrd="0" parTransId="{CEFBCCC4-741B-490C-B32A-34DCBA6F4359}" sibTransId="{A4CC6B2C-D678-4DEC-9EF2-CDDEB7C26E5C}"/>
    <dgm:cxn modelId="{5D7FF775-6285-4D5C-B6D6-13FA98AAF4AE}" type="presOf" srcId="{1783C47F-B730-41E5-82A3-E94838D9746B}" destId="{B9CDC751-A7FD-4646-988D-7BCCB8F03B7D}" srcOrd="0" destOrd="0" presId="urn:microsoft.com/office/officeart/2005/8/layout/list1"/>
    <dgm:cxn modelId="{7677F67C-AA4F-4AB9-AF41-8B791A29A2D9}" srcId="{5F625148-1539-4EAD-86AC-EA43A1EBD26E}" destId="{72ED935E-5FC6-4345-A6AB-BB9980108942}" srcOrd="1" destOrd="0" parTransId="{FE4A2FFE-2CC4-4394-90BD-17A1FA75B467}" sibTransId="{261E349B-1630-40F6-AE63-EB578AFD035F}"/>
    <dgm:cxn modelId="{94246193-424A-44E6-8B4C-DC5ABEA84026}" srcId="{2D7B8D53-396E-42DF-BCE3-72E1451ACDA0}" destId="{599FE3D2-9137-4BF1-9ECE-E785710FD665}" srcOrd="2" destOrd="0" parTransId="{23C80975-491E-46C1-ADB0-430EF39D8A01}" sibTransId="{A6145F45-801F-4BF7-B4E8-91067B919315}"/>
    <dgm:cxn modelId="{D3B42197-395E-4D4C-876D-62AC63F3E9DF}" type="presOf" srcId="{2D7B8D53-396E-42DF-BCE3-72E1451ACDA0}" destId="{A52E8DBE-DDCC-4E09-B56B-AC926A699E8B}" srcOrd="1" destOrd="0" presId="urn:microsoft.com/office/officeart/2005/8/layout/list1"/>
    <dgm:cxn modelId="{B46815A5-32C5-40A8-9988-1975606A75B1}" srcId="{D4B89808-3FCB-4276-A6B6-77D6B947A919}" destId="{5F625148-1539-4EAD-86AC-EA43A1EBD26E}" srcOrd="1" destOrd="0" parTransId="{8EAF8E7E-4D92-4434-BD74-1EB2315CFD50}" sibTransId="{5A373EB0-2D22-4BAF-83C4-3186E8B43900}"/>
    <dgm:cxn modelId="{A504A1AA-82CA-4F04-80C9-5A6754722AF3}" type="presOf" srcId="{599FE3D2-9137-4BF1-9ECE-E785710FD665}" destId="{B9CDC751-A7FD-4646-988D-7BCCB8F03B7D}" srcOrd="0" destOrd="2" presId="urn:microsoft.com/office/officeart/2005/8/layout/list1"/>
    <dgm:cxn modelId="{516D90AE-3F34-4F62-AEC3-259042864746}" type="presOf" srcId="{D4B89808-3FCB-4276-A6B6-77D6B947A919}" destId="{8A1826A2-06A7-413A-9CA6-7B1EE1E6CB04}" srcOrd="0" destOrd="0" presId="urn:microsoft.com/office/officeart/2005/8/layout/list1"/>
    <dgm:cxn modelId="{14E726BA-1F63-4AB9-9449-4893D73D2FB9}" type="presOf" srcId="{2D7B8D53-396E-42DF-BCE3-72E1451ACDA0}" destId="{F5FAA7EF-6AD5-427A-95CB-6D4B7CBE86D1}" srcOrd="0" destOrd="0" presId="urn:microsoft.com/office/officeart/2005/8/layout/list1"/>
    <dgm:cxn modelId="{2547BCC4-44D5-4635-B3D1-217EC8EF8241}" type="presOf" srcId="{7D2318F8-505E-4D94-9560-566F6FFED2C2}" destId="{B9CDC751-A7FD-4646-988D-7BCCB8F03B7D}" srcOrd="0" destOrd="3" presId="urn:microsoft.com/office/officeart/2005/8/layout/list1"/>
    <dgm:cxn modelId="{82C11FCE-D74A-479D-ACC5-12E194210D27}" srcId="{D4B89808-3FCB-4276-A6B6-77D6B947A919}" destId="{2D7B8D53-396E-42DF-BCE3-72E1451ACDA0}" srcOrd="0" destOrd="0" parTransId="{7EF37F51-3185-4E49-A83A-FD44D2ABB161}" sibTransId="{A45CCE85-9D42-4314-BDD6-8F6612CEA7CF}"/>
    <dgm:cxn modelId="{809832D0-9285-4575-AF0F-BA1C51F7D98B}" type="presOf" srcId="{72ED935E-5FC6-4345-A6AB-BB9980108942}" destId="{A2BFD8D8-B106-4D2D-8791-5EB64CE047B8}" srcOrd="0" destOrd="1" presId="urn:microsoft.com/office/officeart/2005/8/layout/list1"/>
    <dgm:cxn modelId="{07DFB3F3-A502-47A2-853F-BC8C23B46420}" srcId="{2D7B8D53-396E-42DF-BCE3-72E1451ACDA0}" destId="{7D2318F8-505E-4D94-9560-566F6FFED2C2}" srcOrd="3" destOrd="0" parTransId="{84FE0EFA-7C4A-4678-8723-85EE066EDDA0}" sibTransId="{F52E7007-2122-4CA0-9525-45847707F143}"/>
    <dgm:cxn modelId="{F7C242F4-A06B-41BB-B1FF-D0D7634CC1BA}" srcId="{5F625148-1539-4EAD-86AC-EA43A1EBD26E}" destId="{722C8377-4C29-40F1-BAB7-1AFAC6373AE1}" srcOrd="0" destOrd="0" parTransId="{9C4E579E-3588-4972-941E-3193B45D72F6}" sibTransId="{5869ADD6-B95F-4B2B-8583-C3B24099B97F}"/>
    <dgm:cxn modelId="{755C01FA-8DFB-4E58-A81F-B4AADDCB5957}" type="presOf" srcId="{5F625148-1539-4EAD-86AC-EA43A1EBD26E}" destId="{60416BA2-3585-4B2A-B46A-DAE9966521E7}" srcOrd="1" destOrd="0" presId="urn:microsoft.com/office/officeart/2005/8/layout/list1"/>
    <dgm:cxn modelId="{3FD639D7-9B62-4908-B88A-68BBA0E4D763}" type="presParOf" srcId="{8A1826A2-06A7-413A-9CA6-7B1EE1E6CB04}" destId="{CD2B5E8E-21DA-4CC2-98F1-B002B4A51689}" srcOrd="0" destOrd="0" presId="urn:microsoft.com/office/officeart/2005/8/layout/list1"/>
    <dgm:cxn modelId="{5928D28A-52AC-44D0-BC7D-81062AFF331B}" type="presParOf" srcId="{CD2B5E8E-21DA-4CC2-98F1-B002B4A51689}" destId="{F5FAA7EF-6AD5-427A-95CB-6D4B7CBE86D1}" srcOrd="0" destOrd="0" presId="urn:microsoft.com/office/officeart/2005/8/layout/list1"/>
    <dgm:cxn modelId="{658E9B83-5C5E-4C82-959D-C7391F980C63}" type="presParOf" srcId="{CD2B5E8E-21DA-4CC2-98F1-B002B4A51689}" destId="{A52E8DBE-DDCC-4E09-B56B-AC926A699E8B}" srcOrd="1" destOrd="0" presId="urn:microsoft.com/office/officeart/2005/8/layout/list1"/>
    <dgm:cxn modelId="{344D6626-48C0-4D9B-917D-96FA3A5B529E}" type="presParOf" srcId="{8A1826A2-06A7-413A-9CA6-7B1EE1E6CB04}" destId="{9E49F697-27C2-4DDB-B760-15B9DCAB1437}" srcOrd="1" destOrd="0" presId="urn:microsoft.com/office/officeart/2005/8/layout/list1"/>
    <dgm:cxn modelId="{A6502F33-9617-4881-BDE5-5140EF108EC1}" type="presParOf" srcId="{8A1826A2-06A7-413A-9CA6-7B1EE1E6CB04}" destId="{B9CDC751-A7FD-4646-988D-7BCCB8F03B7D}" srcOrd="2" destOrd="0" presId="urn:microsoft.com/office/officeart/2005/8/layout/list1"/>
    <dgm:cxn modelId="{C211707F-1F0D-4E60-98F2-4EAA34564F97}" type="presParOf" srcId="{8A1826A2-06A7-413A-9CA6-7B1EE1E6CB04}" destId="{36E15287-0D9B-4AA9-A5C2-4C47561F6CB2}" srcOrd="3" destOrd="0" presId="urn:microsoft.com/office/officeart/2005/8/layout/list1"/>
    <dgm:cxn modelId="{FBCCD26D-13AD-425A-B460-76C9DFF58912}" type="presParOf" srcId="{8A1826A2-06A7-413A-9CA6-7B1EE1E6CB04}" destId="{8E30ADF2-C1AC-425B-ACB4-FFEB153794B1}" srcOrd="4" destOrd="0" presId="urn:microsoft.com/office/officeart/2005/8/layout/list1"/>
    <dgm:cxn modelId="{E998DB9B-7F6B-4CFD-8E46-9843F3DCE7A7}" type="presParOf" srcId="{8E30ADF2-C1AC-425B-ACB4-FFEB153794B1}" destId="{4709B614-ED60-4BE2-B1DC-CAEDA928BD28}" srcOrd="0" destOrd="0" presId="urn:microsoft.com/office/officeart/2005/8/layout/list1"/>
    <dgm:cxn modelId="{0AB3FD02-81C9-4CB5-9546-5AC84F537235}" type="presParOf" srcId="{8E30ADF2-C1AC-425B-ACB4-FFEB153794B1}" destId="{60416BA2-3585-4B2A-B46A-DAE9966521E7}" srcOrd="1" destOrd="0" presId="urn:microsoft.com/office/officeart/2005/8/layout/list1"/>
    <dgm:cxn modelId="{BAB85D68-0728-48D3-BFA1-2F9668D10394}" type="presParOf" srcId="{8A1826A2-06A7-413A-9CA6-7B1EE1E6CB04}" destId="{1518B684-863C-48DB-AD64-D00A1B692ED2}" srcOrd="5" destOrd="0" presId="urn:microsoft.com/office/officeart/2005/8/layout/list1"/>
    <dgm:cxn modelId="{7BEB13A9-838B-4BA4-9943-463C44D94FD0}" type="presParOf" srcId="{8A1826A2-06A7-413A-9CA6-7B1EE1E6CB04}" destId="{A2BFD8D8-B106-4D2D-8791-5EB64CE047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56DA-E3C3-4D3F-9823-D9E8B07522CA}">
      <dsp:nvSpPr>
        <dsp:cNvPr id="0" name=""/>
        <dsp:cNvSpPr/>
      </dsp:nvSpPr>
      <dsp:spPr>
        <a:xfrm>
          <a:off x="0" y="0"/>
          <a:ext cx="9375457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Foreshocks and aftershocks were identified and removed.</a:t>
          </a:r>
        </a:p>
      </dsp:txBody>
      <dsp:txXfrm>
        <a:off x="33515" y="33515"/>
        <a:ext cx="8140685" cy="1077254"/>
      </dsp:txXfrm>
    </dsp:sp>
    <dsp:sp modelId="{10FBFCC0-8427-455C-8308-7AE6FF6631CC}">
      <dsp:nvSpPr>
        <dsp:cNvPr id="0" name=""/>
        <dsp:cNvSpPr/>
      </dsp:nvSpPr>
      <dsp:spPr>
        <a:xfrm>
          <a:off x="827246" y="1334998"/>
          <a:ext cx="9375457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list of 73 I.I.D. events was obtained.</a:t>
          </a:r>
        </a:p>
      </dsp:txBody>
      <dsp:txXfrm>
        <a:off x="860761" y="1368513"/>
        <a:ext cx="7737396" cy="1077254"/>
      </dsp:txXfrm>
    </dsp:sp>
    <dsp:sp modelId="{7B274723-FD7F-4C26-AD63-CA0D437F25FC}">
      <dsp:nvSpPr>
        <dsp:cNvPr id="0" name=""/>
        <dsp:cNvSpPr/>
      </dsp:nvSpPr>
      <dsp:spPr>
        <a:xfrm>
          <a:off x="1654492" y="2669996"/>
          <a:ext cx="9375457" cy="1144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Interevent times were calculated.</a:t>
          </a:r>
        </a:p>
      </dsp:txBody>
      <dsp:txXfrm>
        <a:off x="1688007" y="2703511"/>
        <a:ext cx="7737396" cy="1077254"/>
      </dsp:txXfrm>
    </dsp:sp>
    <dsp:sp modelId="{5E08F4DC-DC77-4519-A06B-FAA0DE43C728}">
      <dsp:nvSpPr>
        <dsp:cNvPr id="0" name=""/>
        <dsp:cNvSpPr/>
      </dsp:nvSpPr>
      <dsp:spPr>
        <a:xfrm>
          <a:off x="8631672" y="867748"/>
          <a:ext cx="743784" cy="743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99023" y="867748"/>
        <a:ext cx="409082" cy="559697"/>
      </dsp:txXfrm>
    </dsp:sp>
    <dsp:sp modelId="{97CA2C3B-338C-470C-B032-0F88CF688B77}">
      <dsp:nvSpPr>
        <dsp:cNvPr id="0" name=""/>
        <dsp:cNvSpPr/>
      </dsp:nvSpPr>
      <dsp:spPr>
        <a:xfrm>
          <a:off x="9458918" y="2195118"/>
          <a:ext cx="743784" cy="743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26269" y="2195118"/>
        <a:ext cx="409082" cy="559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C751-A7FD-4646-988D-7BCCB8F03B7D}">
      <dsp:nvSpPr>
        <dsp:cNvPr id="0" name=""/>
        <dsp:cNvSpPr/>
      </dsp:nvSpPr>
      <dsp:spPr>
        <a:xfrm>
          <a:off x="0" y="2090357"/>
          <a:ext cx="11029950" cy="1278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91592" rIns="85604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Exponential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Gamma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Weibull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Bahnschrift" panose="020B0502020104020203"/>
            </a:rPr>
            <a:t>Lognormal</a:t>
          </a:r>
          <a:endParaRPr lang="en-US" sz="1400" kern="1200" dirty="0"/>
        </a:p>
      </dsp:txBody>
      <dsp:txXfrm>
        <a:off x="0" y="2090357"/>
        <a:ext cx="11029950" cy="1278900"/>
      </dsp:txXfrm>
    </dsp:sp>
    <dsp:sp modelId="{A52E8DBE-DDCC-4E09-B56B-AC926A699E8B}">
      <dsp:nvSpPr>
        <dsp:cNvPr id="0" name=""/>
        <dsp:cNvSpPr/>
      </dsp:nvSpPr>
      <dsp:spPr>
        <a:xfrm>
          <a:off x="551497" y="1883717"/>
          <a:ext cx="772096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the </a:t>
          </a:r>
          <a:r>
            <a:rPr lang="en-US" sz="1400" b="1" kern="1200" dirty="0" err="1"/>
            <a:t>fitdistr</a:t>
          </a:r>
          <a:r>
            <a:rPr lang="en-US" sz="1400" b="1" kern="1200" dirty="0"/>
            <a:t> </a:t>
          </a:r>
          <a:r>
            <a:rPr lang="en-US" sz="1400" kern="1200" dirty="0"/>
            <a:t>function in </a:t>
          </a:r>
          <a:r>
            <a:rPr lang="en-US" sz="1400" b="1" kern="1200" dirty="0"/>
            <a:t>R, </a:t>
          </a:r>
          <a:r>
            <a:rPr lang="en-US" sz="1400" kern="1200" dirty="0"/>
            <a:t>the following distributions were fitted to the data:</a:t>
          </a:r>
        </a:p>
      </dsp:txBody>
      <dsp:txXfrm>
        <a:off x="571672" y="1903892"/>
        <a:ext cx="7680615" cy="372930"/>
      </dsp:txXfrm>
    </dsp:sp>
    <dsp:sp modelId="{A2BFD8D8-B106-4D2D-8791-5EB64CE047B8}">
      <dsp:nvSpPr>
        <dsp:cNvPr id="0" name=""/>
        <dsp:cNvSpPr/>
      </dsp:nvSpPr>
      <dsp:spPr>
        <a:xfrm>
          <a:off x="0" y="3651497"/>
          <a:ext cx="11029950" cy="815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91592" rIns="856047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Bahnschrift" panose="020B0502020104020203"/>
            </a:rPr>
            <a:t>Maximum Likelihood Estimation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Bahnschrift" panose="020B0502020104020203"/>
            </a:rPr>
            <a:t>Method of Moments</a:t>
          </a:r>
        </a:p>
      </dsp:txBody>
      <dsp:txXfrm>
        <a:off x="0" y="3651497"/>
        <a:ext cx="11029950" cy="815850"/>
      </dsp:txXfrm>
    </dsp:sp>
    <dsp:sp modelId="{60416BA2-3585-4B2A-B46A-DAE9966521E7}">
      <dsp:nvSpPr>
        <dsp:cNvPr id="0" name=""/>
        <dsp:cNvSpPr/>
      </dsp:nvSpPr>
      <dsp:spPr>
        <a:xfrm>
          <a:off x="551497" y="3444857"/>
          <a:ext cx="772096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" panose="020B0502020104020203"/>
            </a:rPr>
            <a:t>Two methods were used for estimating parameters:</a:t>
          </a:r>
        </a:p>
      </dsp:txBody>
      <dsp:txXfrm>
        <a:off x="571672" y="3465032"/>
        <a:ext cx="768061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03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31" r:id="rId5"/>
    <p:sldLayoutId id="2147483825" r:id="rId6"/>
    <p:sldLayoutId id="2147483826" r:id="rId7"/>
    <p:sldLayoutId id="2147483827" r:id="rId8"/>
    <p:sldLayoutId id="2147483830" r:id="rId9"/>
    <p:sldLayoutId id="2147483828" r:id="rId10"/>
    <p:sldLayoutId id="21474838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77166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EARTHQUAKE INTEREVENT TIME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9236" y="4064590"/>
            <a:ext cx="3511233" cy="114705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... A First step towards earthquake forecasting</a:t>
            </a:r>
          </a:p>
        </p:txBody>
      </p:sp>
      <p:pic>
        <p:nvPicPr>
          <p:cNvPr id="4" name="Picture 4" descr="A picture containing table, clock&#10;&#10;Description generated with very high confidence">
            <a:extLst>
              <a:ext uri="{FF2B5EF4-FFF2-40B4-BE49-F238E27FC236}">
                <a16:creationId xmlns:a16="http://schemas.microsoft.com/office/drawing/2014/main" id="{F8D8DECC-BD96-4D8A-8A32-56D73AD0D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5" r="23335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9293F59E-0ED0-475A-A38B-C72B2F2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3" y="541064"/>
            <a:ext cx="4908417" cy="343589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EAAD077-3E2B-4669-8314-449F7D4C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739162" cy="34358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66844-DABA-48C5-8D95-153B1CF4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10722647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1876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A6CC0724-34CA-4CE2-840A-634722BC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3" y="541064"/>
            <a:ext cx="4908417" cy="343589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D5B2CC7-4B41-401D-B059-965B2C5D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739162" cy="34358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10AF-DD17-4C96-920F-28B9D0C7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8976799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WEIBULL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8216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69E3C56-6214-4DBB-AE5D-DC7B4B06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3" y="541064"/>
            <a:ext cx="4908417" cy="343589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4412076-FD57-4EFE-B3A9-1850BF28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737511" cy="34358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204B1-273B-4D2C-B1D7-04075EC1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979667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3421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E301-7EB8-45DB-8F65-A98EAD0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STEP 4 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932106-559E-4F36-9BFA-084769A2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tests were applied: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The Kolmogorov-Smirnov (KS) Test, and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The Akaike Information Criterion (AIC) Test</a:t>
            </a:r>
          </a:p>
        </p:txBody>
      </p:sp>
    </p:spTree>
    <p:extLst>
      <p:ext uri="{BB962C8B-B14F-4D97-AF65-F5344CB8AC3E}">
        <p14:creationId xmlns:p14="http://schemas.microsoft.com/office/powerpoint/2010/main" val="101781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718C1-C965-47C4-B6D5-30CBE300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EVALUATION RESULTS</a:t>
            </a:r>
          </a:p>
        </p:txBody>
      </p:sp>
      <p:sp>
        <p:nvSpPr>
          <p:cNvPr id="40" name="Rectangle 43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100649-6504-4C79-96C1-A2FBFC17C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248786"/>
              </p:ext>
            </p:extLst>
          </p:nvPr>
        </p:nvGraphicFramePr>
        <p:xfrm>
          <a:off x="1090001" y="1155543"/>
          <a:ext cx="10004656" cy="30224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9510">
                  <a:extLst>
                    <a:ext uri="{9D8B030D-6E8A-4147-A177-3AD203B41FA5}">
                      <a16:colId xmlns:a16="http://schemas.microsoft.com/office/drawing/2014/main" val="3079793494"/>
                    </a:ext>
                  </a:extLst>
                </a:gridCol>
                <a:gridCol w="2262655">
                  <a:extLst>
                    <a:ext uri="{9D8B030D-6E8A-4147-A177-3AD203B41FA5}">
                      <a16:colId xmlns:a16="http://schemas.microsoft.com/office/drawing/2014/main" val="3605553394"/>
                    </a:ext>
                  </a:extLst>
                </a:gridCol>
                <a:gridCol w="2499158">
                  <a:extLst>
                    <a:ext uri="{9D8B030D-6E8A-4147-A177-3AD203B41FA5}">
                      <a16:colId xmlns:a16="http://schemas.microsoft.com/office/drawing/2014/main" val="2475981087"/>
                    </a:ext>
                  </a:extLst>
                </a:gridCol>
                <a:gridCol w="2983333">
                  <a:extLst>
                    <a:ext uri="{9D8B030D-6E8A-4147-A177-3AD203B41FA5}">
                      <a16:colId xmlns:a16="http://schemas.microsoft.com/office/drawing/2014/main" val="4068796155"/>
                    </a:ext>
                  </a:extLst>
                </a:gridCol>
              </a:tblGrid>
              <a:tr h="851499">
                <a:tc>
                  <a:txBody>
                    <a:bodyPr/>
                    <a:lstStyle/>
                    <a:p>
                      <a:endParaRPr lang="en-US" sz="1700" b="0" cap="all" spc="150">
                        <a:solidFill>
                          <a:schemeClr val="lt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7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46250" marR="146250" marT="146250" marB="1462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 dirty="0">
                          <a:solidFill>
                            <a:schemeClr val="lt1"/>
                          </a:solidFill>
                        </a:rPr>
                        <a:t>AIC SCORE</a:t>
                      </a:r>
                    </a:p>
                  </a:txBody>
                  <a:tcPr marL="146250" marR="146250" marT="146250" marB="1462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 dirty="0">
                          <a:solidFill>
                            <a:schemeClr val="lt1"/>
                          </a:solidFill>
                        </a:rPr>
                        <a:t>KS TEST STATISTIC</a:t>
                      </a:r>
                    </a:p>
                  </a:txBody>
                  <a:tcPr marL="146250" marR="146250" marT="146250" marB="1462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 dirty="0">
                          <a:solidFill>
                            <a:schemeClr val="lt1"/>
                          </a:solidFill>
                        </a:rPr>
                        <a:t>KS P-VALUE</a:t>
                      </a:r>
                    </a:p>
                  </a:txBody>
                  <a:tcPr marL="146250" marR="146250" marT="146250" marB="1462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00350"/>
                  </a:ext>
                </a:extLst>
              </a:tr>
              <a:tr h="54275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Exponential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accent1"/>
                          </a:solidFill>
                        </a:rPr>
                        <a:t>395.568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0.0749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0.7866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277095"/>
                  </a:ext>
                </a:extLst>
              </a:tr>
              <a:tr h="54275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Gamma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rgbClr val="00B0F0"/>
                          </a:solidFill>
                        </a:rPr>
                        <a:t>396.911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rgbClr val="00B050"/>
                          </a:solidFill>
                        </a:rPr>
                        <a:t>0.0628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0.9222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01333"/>
                  </a:ext>
                </a:extLst>
              </a:tr>
              <a:tr h="54275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Weibull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1060.141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rgbClr val="00B0F0"/>
                          </a:solidFill>
                        </a:rPr>
                        <a:t>0.0641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0.9102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40511"/>
                  </a:ext>
                </a:extLst>
              </a:tr>
              <a:tr h="54275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Lognormal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1074.17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0.084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0.6588</a:t>
                      </a:r>
                    </a:p>
                  </a:txBody>
                  <a:tcPr marL="146250" marR="146250" marT="146250" marB="146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6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9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01CB6-88F2-43FD-9AE1-3E6DF91C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EVALUATION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3E3BE7-07CA-46DF-980D-C3290E52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Interpretations : </a:t>
            </a:r>
          </a:p>
          <a:p>
            <a:pPr marL="305435" indent="-305435"/>
            <a:endParaRPr lang="en-US" sz="2400" dirty="0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KS test ranks the Gamma distribution highest</a:t>
            </a:r>
            <a:endParaRPr lang="en-US" sz="2400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Exponential distribution wins out at the AIC test due to lesser number of parameters :</a:t>
            </a:r>
            <a:r>
              <a:rPr lang="en-US" sz="2400" b="1" dirty="0"/>
              <a:t>   AIC</a:t>
            </a:r>
            <a:r>
              <a:rPr lang="en-US" sz="2400" dirty="0"/>
              <a:t> = -2(log-likelihood) + 2</a:t>
            </a:r>
            <a:r>
              <a:rPr lang="en-US" sz="2400" dirty="0">
                <a:solidFill>
                  <a:srgbClr val="FF0000"/>
                </a:solidFill>
              </a:rPr>
              <a:t>K,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     K = number of parameters in the PDF expression</a:t>
            </a:r>
          </a:p>
        </p:txBody>
      </p:sp>
    </p:spTree>
    <p:extLst>
      <p:ext uri="{BB962C8B-B14F-4D97-AF65-F5344CB8AC3E}">
        <p14:creationId xmlns:p14="http://schemas.microsoft.com/office/powerpoint/2010/main" val="249900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C7A34-292F-4092-A083-C4101ED3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40" y="1577340"/>
            <a:ext cx="5949291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>
                <a:solidFill>
                  <a:srgbClr val="FFFFFF"/>
                </a:solidFill>
              </a:rPr>
              <a:t>CONCLUSION: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SO, HOW DO </a:t>
            </a:r>
            <a:r>
              <a:rPr lang="en-US" sz="5600" dirty="0">
                <a:solidFill>
                  <a:srgbClr val="FFFFFF"/>
                </a:solidFill>
              </a:rPr>
              <a:t>YOU FORECAST EARTHQUAKES?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A026-AEC8-4220-85D8-1A6E39A1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>
                <a:solidFill>
                  <a:schemeClr val="accent1"/>
                </a:solidFill>
              </a:rPr>
              <a:t>SOLUTION : USE THE CUMULATIVE DISTRIBUTION FUNCTION!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698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14D8-721F-4C5F-B929-797BC99F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INSTANCE,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046C28-1CAD-4220-A664-94DC7B35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solidFill>
                  <a:srgbClr val="FFFFFF"/>
                </a:solidFill>
              </a:rPr>
              <a:t>It is now possible to comment on the odds that the next disaster will hit in the next 30, 60, 100, 200, 500, 1000 days.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BED5D7-359F-4A69-8A7E-AC1B83B2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42326"/>
            <a:ext cx="6831503" cy="47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8F829-3904-4065-BC5C-DCB8ED75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0701-602C-4ADB-87CD-CD211BDC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449" y="1808245"/>
            <a:ext cx="6108179" cy="4624327"/>
          </a:xfrm>
        </p:spPr>
        <p:txBody>
          <a:bodyPr anchor="ctr"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b="1" dirty="0"/>
              <a:t>Forecasting </a:t>
            </a:r>
            <a:r>
              <a:rPr lang="en-US" sz="2400" dirty="0"/>
              <a:t>is an easier task than </a:t>
            </a:r>
            <a:r>
              <a:rPr lang="en-US" sz="2400" b="1" dirty="0"/>
              <a:t>prediction, </a:t>
            </a:r>
            <a:r>
              <a:rPr lang="en-US" sz="2400" dirty="0"/>
              <a:t>which focuses on the exact time, location and magnitude of an incoming shock.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This analysis does not help us </a:t>
            </a:r>
            <a:r>
              <a:rPr lang="en-US" sz="2400" b="1" dirty="0"/>
              <a:t>predict </a:t>
            </a:r>
            <a:r>
              <a:rPr lang="en-US" sz="2400" dirty="0"/>
              <a:t>earthquakes, only </a:t>
            </a:r>
            <a:r>
              <a:rPr lang="en-US" sz="2400" b="1" dirty="0"/>
              <a:t>forecast </a:t>
            </a:r>
            <a:r>
              <a:rPr lang="en-US" sz="2400" dirty="0"/>
              <a:t>them.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Hence, stringent protective measures such as </a:t>
            </a:r>
            <a:r>
              <a:rPr lang="en-US" sz="2400" b="1" dirty="0"/>
              <a:t>evacuation </a:t>
            </a:r>
            <a:r>
              <a:rPr lang="en-US" sz="2400" dirty="0"/>
              <a:t>cannot be taken on the basis of this analysis.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629920" lvl="1" indent="-305435"/>
            <a:endParaRPr lang="en-US" dirty="0"/>
          </a:p>
          <a:p>
            <a:pPr marL="629920" lvl="1" indent="-305435"/>
            <a:endParaRPr lang="en-US"/>
          </a:p>
          <a:p>
            <a:pPr marL="629920" lvl="1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C5D76-680B-4399-B1BE-11580E7F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picture containing indoor, table, sitting, white&#10;&#10;Description generated with very high confidence">
            <a:extLst>
              <a:ext uri="{FF2B5EF4-FFF2-40B4-BE49-F238E27FC236}">
                <a16:creationId xmlns:a16="http://schemas.microsoft.com/office/drawing/2014/main" id="{D4FFCAA6-F642-4652-A196-6A4379CA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937432"/>
            <a:ext cx="6253164" cy="50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7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8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8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9" name="Rectangle 8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6DB2-8027-4A9C-AA7B-437D39BB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4041739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Why forecast earthquakes?</a:t>
            </a:r>
          </a:p>
        </p:txBody>
      </p:sp>
      <p:sp>
        <p:nvSpPr>
          <p:cNvPr id="100" name="Rectangle 8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9" descr="A picture containing waterfall, water, hot, sitting&#10;&#10;Description generated with very high confidence">
            <a:extLst>
              <a:ext uri="{FF2B5EF4-FFF2-40B4-BE49-F238E27FC236}">
                <a16:creationId xmlns:a16="http://schemas.microsoft.com/office/drawing/2014/main" id="{B7DF9E79-68FE-4CED-BB8C-DE29FBD8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C17BA-59F1-4EEE-9124-323272007193}"/>
              </a:ext>
            </a:extLst>
          </p:cNvPr>
          <p:cNvSpPr txBox="1"/>
          <p:nvPr/>
        </p:nvSpPr>
        <p:spPr>
          <a:xfrm>
            <a:off x="7232248" y="31714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3039B-D4C2-490E-A8F1-19BB0A0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867673" cy="1188720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HERE'S WHY: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A159-0594-4264-AB16-C9E04026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>
              <a:buClr>
                <a:srgbClr val="2A7CE3"/>
              </a:buClr>
            </a:pPr>
            <a:endParaRPr lang="en-US"/>
          </a:p>
          <a:p>
            <a:pPr marL="305435" indent="-305435">
              <a:buClr>
                <a:srgbClr val="2A7CE3"/>
              </a:buClr>
            </a:pPr>
            <a:endParaRPr lang="en-US"/>
          </a:p>
        </p:txBody>
      </p:sp>
      <p:pic>
        <p:nvPicPr>
          <p:cNvPr id="10" name="Picture 10" descr="A view of a city street filled with water&#10;&#10;Description generated with high confidence">
            <a:extLst>
              <a:ext uri="{FF2B5EF4-FFF2-40B4-BE49-F238E27FC236}">
                <a16:creationId xmlns:a16="http://schemas.microsoft.com/office/drawing/2014/main" id="{181D2A04-1DAC-4CCA-A169-29B70A1C1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0" r="7288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E4CAD-5304-476F-AD2B-60B898F004A5}"/>
              </a:ext>
            </a:extLst>
          </p:cNvPr>
          <p:cNvSpPr txBox="1"/>
          <p:nvPr/>
        </p:nvSpPr>
        <p:spPr>
          <a:xfrm>
            <a:off x="219919" y="2033285"/>
            <a:ext cx="3958541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(In image: Sumatra, Indonesia after the deadly earthquake of 2004.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Credits : Getty Images)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- Because with prior warning, this damage could have been avoided, or at least minimized.</a:t>
            </a:r>
            <a:endParaRPr lang="en-US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- While </a:t>
            </a:r>
            <a:r>
              <a:rPr lang="en-US" b="1" dirty="0"/>
              <a:t>forecasting </a:t>
            </a:r>
            <a:r>
              <a:rPr lang="en-US" dirty="0"/>
              <a:t>is not as precise as prediction, it helps us evaluate threats from a probabilistic viewpoint.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9C6B8-47ED-4F8B-A1C0-D2DD9843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1005840"/>
            <a:ext cx="6828909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OUR APPROACH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0679E2-68F3-4D6C-AF86-31979707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63" y="2328256"/>
            <a:ext cx="0" cy="216019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2AC4F-EC47-4107-B5F6-E103ED772F7E}"/>
              </a:ext>
            </a:extLst>
          </p:cNvPr>
          <p:cNvSpPr txBox="1"/>
          <p:nvPr/>
        </p:nvSpPr>
        <p:spPr>
          <a:xfrm>
            <a:off x="8003894" y="322933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334147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28A6E-7D3D-48D3-B4AC-7480F6F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5" y="-57872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1: COLLECTING THE DATA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3B9F9EF0-5015-4818-9E10-A060B465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" y="3689032"/>
            <a:ext cx="3412067" cy="7388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all" dirty="0">
                <a:solidFill>
                  <a:srgbClr val="FFFFFF"/>
                </a:solidFill>
              </a:rPr>
              <a:t>86 such events were found between 1900 and 2019.</a:t>
            </a: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8A2A9A-F4CF-4769-8889-A7C36EB8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20" y="1165413"/>
            <a:ext cx="7642609" cy="36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59520-14FF-44F2-9E14-519DC0DC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STEP 2 : PREPROCESSING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3" name="Content Placeholder 10">
            <a:extLst>
              <a:ext uri="{FF2B5EF4-FFF2-40B4-BE49-F238E27FC236}">
                <a16:creationId xmlns:a16="http://schemas.microsoft.com/office/drawing/2014/main" id="{DEE575A1-5A8C-4DDA-A613-C477655AC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88051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15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A5A5-45DB-40B1-AFDA-BFAED583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STEP 3 : PARAMETER ESTIMATION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3346B0A-FA71-4270-8800-3ECC596DD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686807"/>
              </p:ext>
            </p:extLst>
          </p:nvPr>
        </p:nvGraphicFramePr>
        <p:xfrm>
          <a:off x="581025" y="701817"/>
          <a:ext cx="11029950" cy="635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22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BB6E-D25F-4A41-BD7A-B0CE293B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4" y="-129799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8E1402EB-8F84-4B85-A642-895FECAF1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6" r="4" b="4"/>
          <a:stretch/>
        </p:blipFill>
        <p:spPr>
          <a:xfrm>
            <a:off x="4654295" y="10"/>
            <a:ext cx="7537705" cy="6857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6E1C2-272C-473D-81A0-5E770F1E5AC0}"/>
              </a:ext>
            </a:extLst>
          </p:cNvPr>
          <p:cNvSpPr txBox="1"/>
          <p:nvPr/>
        </p:nvSpPr>
        <p:spPr>
          <a:xfrm>
            <a:off x="538223" y="2206905"/>
            <a:ext cx="27431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Assumptions:</a:t>
            </a:r>
            <a:endParaRPr lang="en-US" sz="2400"/>
          </a:p>
          <a:p>
            <a:endParaRPr lang="en-US" sz="2400" b="1" dirty="0"/>
          </a:p>
          <a:p>
            <a:r>
              <a:rPr lang="en-US" sz="2400" b="1" dirty="0"/>
              <a:t>1. The earthquakes are independent of each other.</a:t>
            </a:r>
          </a:p>
          <a:p>
            <a:endParaRPr lang="en-US" sz="2400" b="1" dirty="0"/>
          </a:p>
          <a:p>
            <a:r>
              <a:rPr lang="en-US" sz="2400" b="1" dirty="0"/>
              <a:t>2. The mean occurrence rate remains constant</a:t>
            </a:r>
          </a:p>
        </p:txBody>
      </p:sp>
    </p:spTree>
    <p:extLst>
      <p:ext uri="{BB962C8B-B14F-4D97-AF65-F5344CB8AC3E}">
        <p14:creationId xmlns:p14="http://schemas.microsoft.com/office/powerpoint/2010/main" val="340036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94904161-B58E-487A-86B4-605162F8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3" y="541064"/>
            <a:ext cx="4961576" cy="343589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F76CE9-6E20-4082-91A3-8F0FA664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739162" cy="34358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6C2F4-00C1-4228-8C85-CC1CD615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9989583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991806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8E2E7"/>
      </a:lt2>
      <a:accent1>
        <a:srgbClr val="48B758"/>
      </a:accent1>
      <a:accent2>
        <a:srgbClr val="5BB13B"/>
      </a:accent2>
      <a:accent3>
        <a:srgbClr val="8BAC44"/>
      </a:accent3>
      <a:accent4>
        <a:srgbClr val="AFA33A"/>
      </a:accent4>
      <a:accent5>
        <a:srgbClr val="C3854D"/>
      </a:accent5>
      <a:accent6>
        <a:srgbClr val="B1423B"/>
      </a:accent6>
      <a:hlink>
        <a:srgbClr val="A27C36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EARTHQUAKE INTEREVENT TIME DISTRIBUTIONS</vt:lpstr>
      <vt:lpstr>Why forecast earthquakes?</vt:lpstr>
      <vt:lpstr> HERE'S WHY:</vt:lpstr>
      <vt:lpstr>OUR APPROACH</vt:lpstr>
      <vt:lpstr>STEP 1: COLLECTING THE DATA</vt:lpstr>
      <vt:lpstr>STEP 2 : PREPROCESSING</vt:lpstr>
      <vt:lpstr>STEP 3 : PARAMETER ESTIMATION</vt:lpstr>
      <vt:lpstr>RESULTS</vt:lpstr>
      <vt:lpstr>EXPONENTIAL DISTRIBUTION</vt:lpstr>
      <vt:lpstr>GAMMA DISTRIBUTION</vt:lpstr>
      <vt:lpstr>WEIBULL DISTRIBUTION</vt:lpstr>
      <vt:lpstr>LOGNORMAL DISTRIBUTION</vt:lpstr>
      <vt:lpstr>STEP 4 : MODEL EVALUATION</vt:lpstr>
      <vt:lpstr>EVALUATION RESULTS</vt:lpstr>
      <vt:lpstr>EVALUATION RESULTS</vt:lpstr>
      <vt:lpstr>CONCLUSION: SO, HOW DO YOU FORECAST EARTHQUAKES?</vt:lpstr>
      <vt:lpstr>FOR INSTANCE,</vt:lpstr>
      <vt:lpstr>LIMITATIONS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910</cp:revision>
  <dcterms:created xsi:type="dcterms:W3CDTF">2014-09-12T17:24:29Z</dcterms:created>
  <dcterms:modified xsi:type="dcterms:W3CDTF">2019-11-25T07:31:08Z</dcterms:modified>
</cp:coreProperties>
</file>