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0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308" r:id="rId12"/>
    <p:sldId id="309" r:id="rId13"/>
    <p:sldId id="293" r:id="rId14"/>
    <p:sldId id="299" r:id="rId15"/>
    <p:sldId id="300" r:id="rId16"/>
    <p:sldId id="301" r:id="rId17"/>
    <p:sldId id="294" r:id="rId18"/>
    <p:sldId id="295" r:id="rId19"/>
    <p:sldId id="296" r:id="rId20"/>
    <p:sldId id="297" r:id="rId21"/>
    <p:sldId id="310" r:id="rId22"/>
    <p:sldId id="311" r:id="rId23"/>
    <p:sldId id="312" r:id="rId24"/>
    <p:sldId id="313" r:id="rId25"/>
    <p:sldId id="314" r:id="rId26"/>
    <p:sldId id="315" r:id="rId27"/>
    <p:sldId id="302" r:id="rId28"/>
    <p:sldId id="303" r:id="rId29"/>
    <p:sldId id="304" r:id="rId30"/>
    <p:sldId id="305" r:id="rId31"/>
    <p:sldId id="306" r:id="rId32"/>
    <p:sldId id="292" r:id="rId33"/>
    <p:sldId id="266" r:id="rId34"/>
    <p:sldId id="298" r:id="rId35"/>
    <p:sldId id="267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nQNHoYrjWg/KCfltNjasVEFQt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249" autoAdjust="0"/>
  </p:normalViewPr>
  <p:slideViewPr>
    <p:cSldViewPr snapToGrid="0">
      <p:cViewPr>
        <p:scale>
          <a:sx n="57" d="100"/>
          <a:sy n="57" d="100"/>
        </p:scale>
        <p:origin x="16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4.bin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Time Wise</a:t>
            </a:r>
            <a:r>
              <a:rPr lang="en-IN" baseline="0"/>
              <a:t> Compare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Sheet1!$B$50</c:f>
              <c:strCache>
                <c:ptCount val="1"/>
                <c:pt idx="0">
                  <c:v>Python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1"/>
              <c:layout>
                <c:manualLayout>
                  <c:x val="-3.5151225285301102E-17"/>
                  <c:y val="-3.9889694497475469E-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6F2-4D8E-8189-941636393494}"/>
                </c:ext>
              </c:extLst>
            </c:dLbl>
            <c:dLbl>
              <c:idx val="2"/>
              <c:layout>
                <c:manualLayout>
                  <c:x val="-7.0302450570602204E-17"/>
                  <c:y val="1.516711157672405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6F2-4D8E-8189-9416363934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Sheet1!$A$51:$A$55</c:f>
              <c:strCache>
                <c:ptCount val="4"/>
                <c:pt idx="0">
                  <c:v>Bisection</c:v>
                </c:pt>
                <c:pt idx="1">
                  <c:v>False Position</c:v>
                </c:pt>
                <c:pt idx="2">
                  <c:v>Secant</c:v>
                </c:pt>
                <c:pt idx="3">
                  <c:v>Newton Raphson</c:v>
                </c:pt>
              </c:strCache>
            </c:strRef>
          </c:cat>
          <c:val>
            <c:numRef>
              <c:f>Sheet1!$B$51:$B$55</c:f>
              <c:numCache>
                <c:formatCode>General</c:formatCode>
                <c:ptCount val="5"/>
                <c:pt idx="0">
                  <c:v>4.0000000000000001E-3</c:v>
                </c:pt>
                <c:pt idx="1">
                  <c:v>0.32700000000000001</c:v>
                </c:pt>
                <c:pt idx="2">
                  <c:v>3.5000000000000001E-3</c:v>
                </c:pt>
                <c:pt idx="3">
                  <c:v>9.8000000000000004E-2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F2-4D8E-8189-941636393494}"/>
            </c:ext>
          </c:extLst>
        </c:ser>
        <c:ser>
          <c:idx val="1"/>
          <c:order val="1"/>
          <c:tx>
            <c:strRef>
              <c:f>Sheet1!$C$50</c:f>
              <c:strCache>
                <c:ptCount val="1"/>
                <c:pt idx="0">
                  <c:v>C++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3.834723420573291E-3"/>
                  <c:y val="1.062535493955126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F2-4D8E-8189-941636393494}"/>
                </c:ext>
              </c:extLst>
            </c:dLbl>
            <c:dLbl>
              <c:idx val="1"/>
              <c:layout>
                <c:manualLayout>
                  <c:x val="3.5151225285301102E-17"/>
                  <c:y val="-3.9889694497451027E-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6F2-4D8E-8189-941636393494}"/>
                </c:ext>
              </c:extLst>
            </c:dLbl>
            <c:dLbl>
              <c:idx val="2"/>
              <c:layout>
                <c:manualLayout>
                  <c:x val="-7.0302450570602204E-17"/>
                  <c:y val="-7.744479213795213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6F2-4D8E-8189-9416363934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Sheet1!$A$51:$A$55</c:f>
              <c:strCache>
                <c:ptCount val="4"/>
                <c:pt idx="0">
                  <c:v>Bisection</c:v>
                </c:pt>
                <c:pt idx="1">
                  <c:v>False Position</c:v>
                </c:pt>
                <c:pt idx="2">
                  <c:v>Secant</c:v>
                </c:pt>
                <c:pt idx="3">
                  <c:v>Newton Raphson</c:v>
                </c:pt>
              </c:strCache>
            </c:strRef>
          </c:cat>
          <c:val>
            <c:numRef>
              <c:f>Sheet1!$C$51:$C$55</c:f>
              <c:numCache>
                <c:formatCode>General</c:formatCode>
                <c:ptCount val="5"/>
                <c:pt idx="0">
                  <c:v>7.2999999999999995E-2</c:v>
                </c:pt>
                <c:pt idx="1">
                  <c:v>0.52100000000000002</c:v>
                </c:pt>
                <c:pt idx="2">
                  <c:v>2.3E-2</c:v>
                </c:pt>
                <c:pt idx="3">
                  <c:v>4.7E-2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F2-4D8E-8189-941636393494}"/>
            </c:ext>
          </c:extLst>
        </c:ser>
        <c:ser>
          <c:idx val="2"/>
          <c:order val="2"/>
          <c:tx>
            <c:strRef>
              <c:f>Sheet1!$D$50</c:f>
              <c:strCache>
                <c:ptCount val="1"/>
                <c:pt idx="0">
                  <c:v>Kotlin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1.3421531972006484E-2"/>
                  <c:y val="5.292732622526970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6F2-4D8E-8189-941636393494}"/>
                </c:ext>
              </c:extLst>
            </c:dLbl>
            <c:dLbl>
              <c:idx val="1"/>
              <c:layout>
                <c:manualLayout>
                  <c:x val="1.7256255392579811E-2"/>
                  <c:y val="1.329166609806346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6F2-4D8E-8189-941636393494}"/>
                </c:ext>
              </c:extLst>
            </c:dLbl>
            <c:dLbl>
              <c:idx val="2"/>
              <c:layout>
                <c:manualLayout>
                  <c:x val="9.5868085514332277E-3"/>
                  <c:y val="6.805811718542514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6F2-4D8E-8189-941636393494}"/>
                </c:ext>
              </c:extLst>
            </c:dLbl>
            <c:dLbl>
              <c:idx val="3"/>
              <c:layout>
                <c:manualLayout>
                  <c:x val="1.5338893682293164E-2"/>
                  <c:y val="7.934690072819784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6F2-4D8E-8189-9416363934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Sheet1!$A$51:$A$55</c:f>
              <c:strCache>
                <c:ptCount val="4"/>
                <c:pt idx="0">
                  <c:v>Bisection</c:v>
                </c:pt>
                <c:pt idx="1">
                  <c:v>False Position</c:v>
                </c:pt>
                <c:pt idx="2">
                  <c:v>Secant</c:v>
                </c:pt>
                <c:pt idx="3">
                  <c:v>Newton Raphson</c:v>
                </c:pt>
              </c:strCache>
            </c:strRef>
          </c:cat>
          <c:val>
            <c:numRef>
              <c:f>Sheet1!$D$51:$D$55</c:f>
              <c:numCache>
                <c:formatCode>General</c:formatCode>
                <c:ptCount val="5"/>
                <c:pt idx="0">
                  <c:v>5.0015999999999998E-2</c:v>
                </c:pt>
                <c:pt idx="1">
                  <c:v>0.13336700000000001</c:v>
                </c:pt>
                <c:pt idx="2">
                  <c:v>9.4369999999999992E-3</c:v>
                </c:pt>
                <c:pt idx="3">
                  <c:v>2.6897999999999998E-2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6F2-4D8E-8189-94163639349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7664031"/>
        <c:axId val="647646559"/>
      </c:barChart>
      <c:catAx>
        <c:axId val="64766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46559"/>
        <c:crosses val="autoZero"/>
        <c:auto val="1"/>
        <c:lblAlgn val="ctr"/>
        <c:lblOffset val="100"/>
        <c:noMultiLvlLbl val="0"/>
      </c:catAx>
      <c:valAx>
        <c:axId val="647646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6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Eqution X^3 + X^2 + X +7</a:t>
            </a:r>
          </a:p>
          <a:p>
            <a:pPr>
              <a:defRPr/>
            </a:pPr>
            <a:r>
              <a:rPr lang="en-IN" sz="1600" b="1" i="0" u="none" strike="noStrike" baseline="0">
                <a:effectLst/>
              </a:rPr>
              <a:t>Initial Guess  a=-8 b=3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108705161854781E-2"/>
          <c:y val="0.26416666666666666"/>
          <c:w val="0.89655796150481193"/>
          <c:h val="0.513271361913094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python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Bisection</c:v>
                </c:pt>
                <c:pt idx="1">
                  <c:v>False potion</c:v>
                </c:pt>
                <c:pt idx="2">
                  <c:v>Secant</c:v>
                </c:pt>
                <c:pt idx="3">
                  <c:v>Newton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7.6627000000000001E-2</c:v>
                </c:pt>
                <c:pt idx="1">
                  <c:v>0.49950099999999997</c:v>
                </c:pt>
                <c:pt idx="2">
                  <c:v>4.7569E-2</c:v>
                </c:pt>
                <c:pt idx="3">
                  <c:v>0.35232799999999997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DF-4D48-BF15-A97EEBF1CC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Bisection</c:v>
                </c:pt>
                <c:pt idx="1">
                  <c:v>False potion</c:v>
                </c:pt>
                <c:pt idx="2">
                  <c:v>Secant</c:v>
                </c:pt>
                <c:pt idx="3">
                  <c:v>Newton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0.157</c:v>
                </c:pt>
                <c:pt idx="1">
                  <c:v>1.1859999999999999</c:v>
                </c:pt>
                <c:pt idx="2">
                  <c:v>0.14099999999999999</c:v>
                </c:pt>
                <c:pt idx="3">
                  <c:v>9.2999999999999999E-2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DF-4D48-BF15-A97EEBF1CC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12268031"/>
        <c:axId val="512246399"/>
      </c:barChart>
      <c:catAx>
        <c:axId val="512268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246399"/>
        <c:crosses val="autoZero"/>
        <c:auto val="1"/>
        <c:lblAlgn val="ctr"/>
        <c:lblOffset val="100"/>
        <c:noMultiLvlLbl val="0"/>
      </c:catAx>
      <c:valAx>
        <c:axId val="512246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268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Eqution X^2 + 2*x -4  </a:t>
            </a:r>
          </a:p>
          <a:p>
            <a:pPr>
              <a:defRPr/>
            </a:pPr>
            <a:r>
              <a:rPr lang="en-IN"/>
              <a:t>Initial Guess  a=1 b=2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python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Sheet1!$A$18:$A$21</c:f>
              <c:strCache>
                <c:ptCount val="4"/>
                <c:pt idx="0">
                  <c:v>Bisection</c:v>
                </c:pt>
                <c:pt idx="1">
                  <c:v>False potion</c:v>
                </c:pt>
                <c:pt idx="2">
                  <c:v>Secant</c:v>
                </c:pt>
                <c:pt idx="3">
                  <c:v>Newton </c:v>
                </c:pt>
              </c:strCache>
            </c:strRef>
          </c:cat>
          <c:val>
            <c:numRef>
              <c:f>Sheet1!$B$18:$B$21</c:f>
              <c:numCache>
                <c:formatCode>General</c:formatCode>
                <c:ptCount val="4"/>
                <c:pt idx="0">
                  <c:v>3.6424999999999999E-2</c:v>
                </c:pt>
                <c:pt idx="1">
                  <c:v>2.8660999999999999E-2</c:v>
                </c:pt>
                <c:pt idx="2">
                  <c:v>2.2824000000000001E-2</c:v>
                </c:pt>
                <c:pt idx="3">
                  <c:v>0.15834400000000001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A9-45F4-81CB-E704A57922B1}"/>
            </c:ext>
          </c:extLst>
        </c:ser>
        <c:ser>
          <c:idx val="1"/>
          <c:order val="1"/>
          <c:tx>
            <c:strRef>
              <c:f>Sheet1!$C$17</c:f>
              <c:strCache>
                <c:ptCount val="1"/>
                <c:pt idx="0">
                  <c:v>cpp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Sheet1!$A$18:$A$21</c:f>
              <c:strCache>
                <c:ptCount val="4"/>
                <c:pt idx="0">
                  <c:v>Bisection</c:v>
                </c:pt>
                <c:pt idx="1">
                  <c:v>False potion</c:v>
                </c:pt>
                <c:pt idx="2">
                  <c:v>Secant</c:v>
                </c:pt>
                <c:pt idx="3">
                  <c:v>Newton </c:v>
                </c:pt>
              </c:strCache>
            </c:strRef>
          </c:cat>
          <c:val>
            <c:numRef>
              <c:f>Sheet1!$C$18:$C$21</c:f>
              <c:numCache>
                <c:formatCode>General</c:formatCode>
                <c:ptCount val="4"/>
                <c:pt idx="0">
                  <c:v>6.9000000000000006E-2</c:v>
                </c:pt>
                <c:pt idx="1">
                  <c:v>8.4000000000000005E-2</c:v>
                </c:pt>
                <c:pt idx="2">
                  <c:v>6.8000000000000005E-2</c:v>
                </c:pt>
                <c:pt idx="3">
                  <c:v>6.8000000000000005E-2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A9-45F4-81CB-E704A57922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28276255"/>
        <c:axId val="228276671"/>
      </c:barChart>
      <c:catAx>
        <c:axId val="228276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276671"/>
        <c:crosses val="autoZero"/>
        <c:auto val="1"/>
        <c:lblAlgn val="ctr"/>
        <c:lblOffset val="100"/>
        <c:noMultiLvlLbl val="0"/>
      </c:catAx>
      <c:valAx>
        <c:axId val="22827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276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/>
              </a:rPr>
              <a:t>Eqution sin(x) - 3*x </a:t>
            </a:r>
            <a:endParaRPr lang="en-IN">
              <a:effectLst/>
            </a:endParaRPr>
          </a:p>
          <a:p>
            <a:pPr>
              <a:defRPr/>
            </a:pPr>
            <a:r>
              <a:rPr lang="en-IN" sz="1800" b="1" i="0" baseline="0">
                <a:effectLst/>
              </a:rPr>
              <a:t>Initial Guess  a=-1 b=2 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2856839514808866"/>
          <c:y val="3.69799632012159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python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Sheet1!$A$34:$A$37</c:f>
              <c:strCache>
                <c:ptCount val="4"/>
                <c:pt idx="0">
                  <c:v>Bisection</c:v>
                </c:pt>
                <c:pt idx="1">
                  <c:v>False potion</c:v>
                </c:pt>
                <c:pt idx="2">
                  <c:v>Secant</c:v>
                </c:pt>
                <c:pt idx="3">
                  <c:v>Newton 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4.8465000000000001E-2</c:v>
                </c:pt>
                <c:pt idx="1">
                  <c:v>2.0705999999999999E-2</c:v>
                </c:pt>
                <c:pt idx="2">
                  <c:v>1.7874000000000001E-2</c:v>
                </c:pt>
                <c:pt idx="3">
                  <c:v>0.15221599999999999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31-41CE-956D-BF7BEE90F21F}"/>
            </c:ext>
          </c:extLst>
        </c:ser>
        <c:ser>
          <c:idx val="1"/>
          <c:order val="1"/>
          <c:tx>
            <c:strRef>
              <c:f>Sheet1!$C$33</c:f>
              <c:strCache>
                <c:ptCount val="1"/>
                <c:pt idx="0">
                  <c:v>cpp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Sheet1!$A$34:$A$37</c:f>
              <c:strCache>
                <c:ptCount val="4"/>
                <c:pt idx="0">
                  <c:v>Bisection</c:v>
                </c:pt>
                <c:pt idx="1">
                  <c:v>False potion</c:v>
                </c:pt>
                <c:pt idx="2">
                  <c:v>Secant</c:v>
                </c:pt>
                <c:pt idx="3">
                  <c:v>Newton </c:v>
                </c:pt>
              </c:strCache>
            </c:str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0.13100000000000001</c:v>
                </c:pt>
                <c:pt idx="1">
                  <c:v>0.1</c:v>
                </c:pt>
                <c:pt idx="2">
                  <c:v>7.8E-2</c:v>
                </c:pt>
                <c:pt idx="3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31-41CE-956D-BF7BEE90F2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12258463"/>
        <c:axId val="512266783"/>
      </c:barChart>
      <c:catAx>
        <c:axId val="512258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266783"/>
        <c:crosses val="autoZero"/>
        <c:auto val="1"/>
        <c:lblAlgn val="ctr"/>
        <c:lblOffset val="100"/>
        <c:noMultiLvlLbl val="0"/>
      </c:catAx>
      <c:valAx>
        <c:axId val="512266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258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3 Equation Compare		x axis- Method</a:t>
            </a:r>
          </a:p>
          <a:p>
            <a:pPr>
              <a:defRPr/>
            </a:pPr>
            <a:r>
              <a:rPr lang="en-IN"/>
              <a:t>			y axis-</a:t>
            </a:r>
            <a:r>
              <a:rPr lang="en-IN" baseline="0"/>
              <a:t> Time (sec)</a:t>
            </a:r>
            <a:endParaRPr lang="en-IN"/>
          </a:p>
        </c:rich>
      </c:tx>
      <c:layout>
        <c:manualLayout>
          <c:xMode val="edge"/>
          <c:yMode val="edge"/>
          <c:x val="0.14740619137768576"/>
          <c:y val="8.80367496780559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9591191989209619E-2"/>
          <c:y val="0.2670630369739177"/>
          <c:w val="0.91853175703726164"/>
          <c:h val="0.673707450523119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Sheet1!$B$84</c:f>
              <c:strCache>
                <c:ptCount val="1"/>
                <c:pt idx="0">
                  <c:v>Python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layout>
                <c:manualLayout>
                  <c:x val="-1.9956347454151483E-2"/>
                  <c:y val="1.217655817598354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D1A-4F3D-B730-ED29B2F32ABB}"/>
                </c:ext>
              </c:extLst>
            </c:dLbl>
            <c:dLbl>
              <c:idx val="1"/>
              <c:layout>
                <c:manualLayout>
                  <c:x val="-2.4945434317689384E-2"/>
                  <c:y val="-1.4882288071407021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D1A-4F3D-B730-ED29B2F32ABB}"/>
                </c:ext>
              </c:extLst>
            </c:dLbl>
            <c:dLbl>
              <c:idx val="2"/>
              <c:layout>
                <c:manualLayout>
                  <c:x val="-2.2450890885920404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D1A-4F3D-B730-ED29B2F32A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Sheet1!$A$85:$A$88</c:f>
              <c:strCache>
                <c:ptCount val="4"/>
                <c:pt idx="0">
                  <c:v>Bisection </c:v>
                </c:pt>
                <c:pt idx="1">
                  <c:v>False potion</c:v>
                </c:pt>
                <c:pt idx="2">
                  <c:v>Secant</c:v>
                </c:pt>
                <c:pt idx="3">
                  <c:v>Newton </c:v>
                </c:pt>
              </c:strCache>
            </c:strRef>
          </c:cat>
          <c:val>
            <c:numRef>
              <c:f>Sheet1!$B$85:$B$88</c:f>
              <c:numCache>
                <c:formatCode>General</c:formatCode>
                <c:ptCount val="4"/>
                <c:pt idx="0">
                  <c:v>5.3838999999999998E-2</c:v>
                </c:pt>
                <c:pt idx="1">
                  <c:v>0.18295600000000001</c:v>
                </c:pt>
                <c:pt idx="2">
                  <c:v>2.9422E-2</c:v>
                </c:pt>
                <c:pt idx="3">
                  <c:v>0.22096199999999999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1A-4F3D-B730-ED29B2F32ABB}"/>
            </c:ext>
          </c:extLst>
        </c:ser>
        <c:ser>
          <c:idx val="1"/>
          <c:order val="1"/>
          <c:tx>
            <c:strRef>
              <c:f>Sheet1!$C$84</c:f>
              <c:strCache>
                <c:ptCount val="1"/>
                <c:pt idx="0">
                  <c:v>C++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Sheet1!$A$85:$A$88</c:f>
              <c:strCache>
                <c:ptCount val="4"/>
                <c:pt idx="0">
                  <c:v>Bisection </c:v>
                </c:pt>
                <c:pt idx="1">
                  <c:v>False potion</c:v>
                </c:pt>
                <c:pt idx="2">
                  <c:v>Secant</c:v>
                </c:pt>
                <c:pt idx="3">
                  <c:v>Newton </c:v>
                </c:pt>
              </c:strCache>
            </c:strRef>
          </c:cat>
          <c:val>
            <c:numRef>
              <c:f>Sheet1!$C$85:$C$88</c:f>
              <c:numCache>
                <c:formatCode>General</c:formatCode>
                <c:ptCount val="4"/>
                <c:pt idx="0">
                  <c:v>0.11899999999999999</c:v>
                </c:pt>
                <c:pt idx="1">
                  <c:v>0.45600000000000002</c:v>
                </c:pt>
                <c:pt idx="2">
                  <c:v>0.95599999999999996</c:v>
                </c:pt>
                <c:pt idx="3">
                  <c:v>7.3999999999999996E-2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1A-4F3D-B730-ED29B2F32A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662731983"/>
        <c:axId val="662724911"/>
      </c:barChart>
      <c:catAx>
        <c:axId val="6627319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724911"/>
        <c:crosses val="autoZero"/>
        <c:auto val="1"/>
        <c:lblAlgn val="ctr"/>
        <c:lblOffset val="100"/>
        <c:noMultiLvlLbl val="0"/>
      </c:catAx>
      <c:valAx>
        <c:axId val="66272491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73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bisection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X^3 + x^2 +x +7</c:v>
                </c:pt>
                <c:pt idx="1">
                  <c:v>Sin(x) - 3*x</c:v>
                </c:pt>
                <c:pt idx="2">
                  <c:v>X*x +2*x -4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15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9B-4705-A649-F2ACA35FCB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false-position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X^3 + x^2 +x +7</c:v>
                </c:pt>
                <c:pt idx="1">
                  <c:v>Sin(x) - 3*x</c:v>
                </c:pt>
                <c:pt idx="2">
                  <c:v>X*x +2*x -4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106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9B-4705-A649-F2ACA35FCB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secant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X^3 + x^2 +x +7</c:v>
                </c:pt>
                <c:pt idx="1">
                  <c:v>Sin(x) - 3*x</c:v>
                </c:pt>
                <c:pt idx="2">
                  <c:v>X*x +2*x -4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11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9B-4705-A649-F2ACA35FCB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newton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X^3 + x^2 +x +7</c:v>
                </c:pt>
                <c:pt idx="1">
                  <c:v>Sin(x) - 3*x</c:v>
                </c:pt>
                <c:pt idx="2">
                  <c:v>X*x +2*x -4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7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9B-4705-A649-F2ACA35FCB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36673040"/>
        <c:axId val="836673456"/>
      </c:barChart>
      <c:catAx>
        <c:axId val="83667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673456"/>
        <c:crosses val="autoZero"/>
        <c:auto val="1"/>
        <c:lblAlgn val="ctr"/>
        <c:lblOffset val="100"/>
        <c:noMultiLvlLbl val="0"/>
      </c:catAx>
      <c:valAx>
        <c:axId val="83667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67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728389869791242"/>
          <c:y val="0.92915811632938328"/>
          <c:w val="0.53102462810733475"/>
          <c:h val="7.0841883670616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a2c4de3f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ca2c4de3f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a2c4de3f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ca2c4de3f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991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a2c4de3f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ca2c4de3f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041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2c4de3f4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ca2c4de3f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2c4de3f4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ca2c4de3f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5793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751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a2c4de3f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ca2c4de3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a429e4231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ca429e423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a429e4231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ca429e4231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a429e4231_4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ca429e4231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4101370" y="-630460"/>
            <a:ext cx="3986213" cy="962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523375" y="2743540"/>
            <a:ext cx="6857433" cy="137148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 rot="5400000">
            <a:off x="8094434" y="2634163"/>
            <a:ext cx="5714714" cy="137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 rot="5400000">
            <a:off x="2367386" y="-1526938"/>
            <a:ext cx="5714714" cy="969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dt" idx="10"/>
          </p:nvPr>
        </p:nvSpPr>
        <p:spPr>
          <a:xfrm>
            <a:off x="378199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ftr" idx="11"/>
          </p:nvPr>
        </p:nvSpPr>
        <p:spPr>
          <a:xfrm>
            <a:off x="2382374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102389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ctrTitle"/>
          </p:nvPr>
        </p:nvSpPr>
        <p:spPr>
          <a:xfrm>
            <a:off x="3175199" y="1943842"/>
            <a:ext cx="85000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9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838015" y="658346"/>
            <a:ext cx="6597464" cy="366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 sz="50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F9291"/>
              </a:buClr>
              <a:buSzPts val="2000"/>
              <a:buNone/>
              <a:defRPr sz="2000">
                <a:solidFill>
                  <a:srgbClr val="8F929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F9291"/>
              </a:buClr>
              <a:buSzPts val="1800"/>
              <a:buNone/>
              <a:defRPr sz="1800">
                <a:solidFill>
                  <a:srgbClr val="8F929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280160" y="2194560"/>
            <a:ext cx="4489704" cy="398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6415368" y="2194560"/>
            <a:ext cx="4493424" cy="398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1280160" y="2743194"/>
            <a:ext cx="4489704" cy="343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6419088" y="1828456"/>
            <a:ext cx="4489704" cy="83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419088" y="2743194"/>
            <a:ext cx="4489704" cy="343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dt" idx="10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ftr" idx="11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1291818" y="2465294"/>
            <a:ext cx="3834874" cy="3711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5518897" y="2465294"/>
            <a:ext cx="5174504" cy="3711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 sz="2200"/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1291819" y="2465293"/>
            <a:ext cx="3834874" cy="3711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5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5518896" y="1828456"/>
            <a:ext cx="5389895" cy="502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6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457200"/>
            <a:ext cx="12188952" cy="137125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sansar.com/numerical-method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pythonguru.com/2019/12/how-to-find-derivatives-in-python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IN" sz="3200" b="1"/>
              <a:t>Department of Computer Science</a:t>
            </a:r>
            <a:br>
              <a:rPr lang="en-IN" sz="3200" b="1"/>
            </a:br>
            <a:r>
              <a:rPr lang="en-IN" sz="3200" b="1"/>
              <a:t>Gujarat University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2751201" y="1846508"/>
            <a:ext cx="6686550" cy="1835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</a:t>
            </a:r>
            <a:b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br>
              <a:rPr lang="en-IN" sz="4400" b="1" i="0" u="none" strike="noStrike" cap="none" dirty="0">
                <a:solidFill>
                  <a:srgbClr val="5665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I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inding Roots of Equations by Numerical Methods &amp; </a:t>
            </a: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alculate Avg. </a:t>
            </a: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I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</a:t>
            </a:r>
            <a:endParaRPr sz="4400" b="1" i="0" u="none" strike="noStrike" cap="none" dirty="0">
              <a:solidFill>
                <a:srgbClr val="5665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86748" y="188640"/>
            <a:ext cx="11815456" cy="6480720"/>
          </a:xfrm>
          <a:prstGeom prst="rect">
            <a:avLst/>
          </a:prstGeom>
          <a:noFill/>
          <a:ln w="22225" cap="flat" cmpd="dbl">
            <a:solidFill>
              <a:srgbClr val="A18D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7531" y="609236"/>
            <a:ext cx="1076325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541814" y="4272412"/>
            <a:ext cx="5552700" cy="279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Prepared By :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Rajan Thakkar (10017)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Parth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Karkar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(10013)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Dhyanesh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Bhanderi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(10005)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M.sc.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(Artificial Intelligence &amp; 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achine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earning)	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7959469" y="4272412"/>
            <a:ext cx="3690717" cy="89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743"/>
              </a:buClr>
              <a:buSzPts val="2400"/>
              <a:buFont typeface="Calibri"/>
              <a:buNone/>
            </a:pPr>
            <a:r>
              <a:rPr lang="en-IN" sz="2400" b="0" i="0" u="none" strike="noStrike" cap="none" dirty="0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Under the Guidance of 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Savita Gandhi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a2c4de3f4_0_12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5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IN" b="1" dirty="0"/>
              <a:t>Time Module</a:t>
            </a:r>
            <a:endParaRPr b="1" dirty="0"/>
          </a:p>
        </p:txBody>
      </p:sp>
      <p:sp>
        <p:nvSpPr>
          <p:cNvPr id="156" name="Google Shape;156;gca2c4de3f4_0_12"/>
          <p:cNvSpPr txBox="1">
            <a:spLocks noGrp="1"/>
          </p:cNvSpPr>
          <p:nvPr>
            <p:ph type="body" idx="1"/>
          </p:nvPr>
        </p:nvSpPr>
        <p:spPr>
          <a:xfrm>
            <a:off x="1280150" y="1934975"/>
            <a:ext cx="9628500" cy="44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b="1" dirty="0"/>
          </a:p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IN" dirty="0"/>
              <a:t>Time Module to calculate the execution time of every method every iteration and  after calculate average of all iteration of every method.</a:t>
            </a:r>
          </a:p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IN" dirty="0"/>
              <a:t>We use </a:t>
            </a:r>
            <a:r>
              <a:rPr lang="en-IN" dirty="0" err="1">
                <a:highlight>
                  <a:schemeClr val="lt1"/>
                </a:highlight>
              </a:rPr>
              <a:t>perf_counter</a:t>
            </a:r>
            <a:r>
              <a:rPr lang="en-IN" dirty="0">
                <a:highlight>
                  <a:schemeClr val="lt1"/>
                </a:highlight>
              </a:rPr>
              <a:t>() method to calculate the time.</a:t>
            </a:r>
          </a:p>
          <a:p>
            <a:pPr marL="685800" lvl="1" indent="-228600">
              <a:lnSpc>
                <a:spcPct val="80000"/>
              </a:lnSpc>
              <a:spcBef>
                <a:spcPts val="0"/>
              </a:spcBef>
              <a:buSzPts val="2200"/>
            </a:pPr>
            <a:r>
              <a:rPr lang="en-IN" dirty="0">
                <a:highlight>
                  <a:schemeClr val="lt1"/>
                </a:highlight>
              </a:rPr>
              <a:t>Basically it will work like counter when we start function than we called this function and when function over then we store value of end time.</a:t>
            </a:r>
          </a:p>
          <a:p>
            <a:pPr marL="685800" lvl="1" indent="-228600">
              <a:lnSpc>
                <a:spcPct val="80000"/>
              </a:lnSpc>
              <a:spcBef>
                <a:spcPts val="0"/>
              </a:spcBef>
              <a:buSzPts val="2200"/>
            </a:pPr>
            <a:r>
              <a:rPr lang="en-IN" dirty="0">
                <a:highlight>
                  <a:schemeClr val="lt1"/>
                </a:highlight>
              </a:rPr>
              <a:t>Than we difference two of them and we find the total time take by that function</a:t>
            </a:r>
            <a:endParaRPr dirty="0"/>
          </a:p>
          <a:p>
            <a:pPr marL="228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lang="en-IN" sz="1600" dirty="0"/>
          </a:p>
          <a:p>
            <a:pPr marL="228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lang="en-IN" sz="1600" dirty="0"/>
          </a:p>
          <a:p>
            <a:pPr marL="228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IN" sz="1800" dirty="0"/>
              <a:t>import time</a:t>
            </a:r>
            <a:endParaRPr sz="1800" dirty="0"/>
          </a:p>
          <a:p>
            <a:pPr marL="228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IN" sz="1800" dirty="0" err="1">
                <a:highlight>
                  <a:schemeClr val="lt1"/>
                </a:highlight>
              </a:rPr>
              <a:t>start_time</a:t>
            </a:r>
            <a:r>
              <a:rPr lang="en-IN" sz="1800" dirty="0">
                <a:highlight>
                  <a:schemeClr val="lt1"/>
                </a:highlight>
              </a:rPr>
              <a:t> = </a:t>
            </a:r>
            <a:r>
              <a:rPr lang="en-IN" sz="1800" dirty="0" err="1">
                <a:highlight>
                  <a:schemeClr val="lt1"/>
                </a:highlight>
              </a:rPr>
              <a:t>time.perf_counter</a:t>
            </a:r>
            <a:r>
              <a:rPr lang="en-IN" sz="1800" dirty="0">
                <a:highlight>
                  <a:schemeClr val="lt1"/>
                </a:highlight>
              </a:rPr>
              <a:t>()</a:t>
            </a:r>
            <a:endParaRPr sz="18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-IN" sz="1800" dirty="0">
                <a:highlight>
                  <a:schemeClr val="lt1"/>
                </a:highlight>
              </a:rPr>
              <a:t>   	if f(x1) * f(x2) &lt; 0.0:</a:t>
            </a:r>
            <a:endParaRPr sz="18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-IN" sz="1800" dirty="0">
                <a:highlight>
                  <a:schemeClr val="lt1"/>
                </a:highlight>
              </a:rPr>
              <a:t>      		...</a:t>
            </a:r>
            <a:endParaRPr sz="18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-IN" sz="1800" dirty="0">
                <a:highlight>
                  <a:schemeClr val="lt1"/>
                </a:highlight>
              </a:rPr>
              <a:t>   	else:</a:t>
            </a:r>
            <a:endParaRPr sz="18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IN" sz="1800" dirty="0">
                <a:highlight>
                  <a:schemeClr val="lt1"/>
                </a:highlight>
              </a:rPr>
              <a:t>       		…</a:t>
            </a:r>
            <a:endParaRPr sz="18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-IN" sz="1800" dirty="0">
                <a:highlight>
                  <a:schemeClr val="lt1"/>
                </a:highlight>
              </a:rPr>
              <a:t>   </a:t>
            </a:r>
            <a:r>
              <a:rPr lang="en-IN" sz="1800" dirty="0" err="1">
                <a:highlight>
                  <a:schemeClr val="lt1"/>
                </a:highlight>
              </a:rPr>
              <a:t>end_time</a:t>
            </a:r>
            <a:r>
              <a:rPr lang="en-IN" sz="1800" dirty="0">
                <a:highlight>
                  <a:schemeClr val="lt1"/>
                </a:highlight>
              </a:rPr>
              <a:t> = </a:t>
            </a:r>
            <a:r>
              <a:rPr lang="en-IN" sz="1800" dirty="0" err="1">
                <a:highlight>
                  <a:schemeClr val="lt1"/>
                </a:highlight>
              </a:rPr>
              <a:t>time.perf_counter</a:t>
            </a:r>
            <a:r>
              <a:rPr lang="en-IN" sz="1800" dirty="0">
                <a:highlight>
                  <a:schemeClr val="lt1"/>
                </a:highlight>
              </a:rPr>
              <a:t>()</a:t>
            </a:r>
            <a:endParaRPr sz="18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-IN" sz="1800" dirty="0">
                <a:highlight>
                  <a:schemeClr val="lt1"/>
                </a:highlight>
              </a:rPr>
              <a:t>   diff=</a:t>
            </a:r>
            <a:r>
              <a:rPr lang="en-IN" sz="1800" dirty="0" err="1">
                <a:highlight>
                  <a:schemeClr val="lt1"/>
                </a:highlight>
              </a:rPr>
              <a:t>end_time</a:t>
            </a:r>
            <a:r>
              <a:rPr lang="en-IN" sz="1800" dirty="0">
                <a:highlight>
                  <a:schemeClr val="lt1"/>
                </a:highlight>
              </a:rPr>
              <a:t> - </a:t>
            </a:r>
            <a:r>
              <a:rPr lang="en-IN" sz="1800" dirty="0" err="1">
                <a:highlight>
                  <a:schemeClr val="lt1"/>
                </a:highlight>
              </a:rPr>
              <a:t>start_time</a:t>
            </a:r>
            <a:endParaRPr sz="18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-IN" sz="1800" dirty="0">
                <a:highlight>
                  <a:schemeClr val="lt1"/>
                </a:highlight>
              </a:rPr>
              <a:t>   print(</a:t>
            </a:r>
            <a:r>
              <a:rPr lang="en-IN" sz="1800" dirty="0" err="1">
                <a:highlight>
                  <a:schemeClr val="lt1"/>
                </a:highlight>
              </a:rPr>
              <a:t>f"Execution</a:t>
            </a:r>
            <a:r>
              <a:rPr lang="en-IN" sz="1800" dirty="0">
                <a:highlight>
                  <a:schemeClr val="lt1"/>
                </a:highlight>
              </a:rPr>
              <a:t> Time is : {diff:0.6f} seconds")</a:t>
            </a:r>
            <a:endParaRPr sz="24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-IN" dirty="0">
                <a:highlight>
                  <a:schemeClr val="lt1"/>
                </a:highlight>
              </a:rPr>
              <a:t>  </a:t>
            </a:r>
            <a:endParaRPr dirty="0">
              <a:highlight>
                <a:schemeClr val="lt1"/>
              </a:highlight>
            </a:endParaRPr>
          </a:p>
          <a:p>
            <a:pPr marL="228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a2c4de3f4_0_12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5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IN" b="1" dirty="0"/>
              <a:t>Graph Plotting</a:t>
            </a:r>
          </a:p>
        </p:txBody>
      </p:sp>
      <p:sp>
        <p:nvSpPr>
          <p:cNvPr id="156" name="Google Shape;156;gca2c4de3f4_0_12"/>
          <p:cNvSpPr txBox="1">
            <a:spLocks noGrp="1"/>
          </p:cNvSpPr>
          <p:nvPr>
            <p:ph type="body" idx="1"/>
          </p:nvPr>
        </p:nvSpPr>
        <p:spPr>
          <a:xfrm>
            <a:off x="1280150" y="1934975"/>
            <a:ext cx="9628500" cy="44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spcAft>
                <a:spcPts val="800"/>
              </a:spcAft>
              <a:buNone/>
              <a:tabLst>
                <a:tab pos="166687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IN" sz="1800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spcAft>
                <a:spcPts val="800"/>
              </a:spcAft>
              <a:buNone/>
              <a:tabLst>
                <a:tab pos="166687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matplotlib library which have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so that we can use graph in python </a:t>
            </a:r>
            <a:endParaRPr lang="en-IN" sz="1800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spcAft>
                <a:spcPts val="800"/>
              </a:spcAft>
              <a:buNone/>
              <a:tabLst>
                <a:tab pos="166687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graph(ls):</a:t>
            </a:r>
          </a:p>
          <a:p>
            <a:pPr marL="114300" indent="0">
              <a:spcAft>
                <a:spcPts val="800"/>
              </a:spcAft>
              <a:buNone/>
              <a:tabLst>
                <a:tab pos="1666875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(*zip(*sorted(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ls.items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())))</a:t>
            </a:r>
            <a:endParaRPr lang="en-IN" sz="1800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spcAft>
                <a:spcPts val="800"/>
              </a:spcAft>
              <a:buNone/>
              <a:tabLst>
                <a:tab pos="166687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 sorted() sorted by key, return a list of tuples</a:t>
            </a:r>
            <a:endParaRPr lang="en-IN" sz="1800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spcAft>
                <a:spcPts val="800"/>
              </a:spcAft>
              <a:buNone/>
              <a:tabLst>
                <a:tab pos="166687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Zip() unpack a list of pairs into two tuples</a:t>
            </a:r>
            <a:endParaRPr lang="en-IN" sz="1800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spcAft>
                <a:spcPts val="800"/>
              </a:spcAft>
              <a:buNone/>
              <a:tabLst>
                <a:tab pos="166687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items() Function show keys and values  </a:t>
            </a:r>
            <a:endParaRPr lang="en-IN" sz="1800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spcAft>
                <a:spcPts val="800"/>
              </a:spcAft>
              <a:buNone/>
              <a:tabLst>
                <a:tab pos="166687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#Spines are the lines connecting the axis tick marks and noting the boundaries of the data area.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ax.spines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['right'].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set_position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('center')</a:t>
            </a:r>
          </a:p>
          <a:p>
            <a:pPr marL="114300" indent="0">
              <a:spcAft>
                <a:spcPts val="800"/>
              </a:spcAft>
              <a:buNone/>
              <a:tabLst>
                <a:tab pos="166687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a2c4de3f4_0_12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5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IN" b="1" dirty="0"/>
              <a:t>Graph Plotting</a:t>
            </a:r>
          </a:p>
        </p:txBody>
      </p:sp>
      <p:sp>
        <p:nvSpPr>
          <p:cNvPr id="156" name="Google Shape;156;gca2c4de3f4_0_12"/>
          <p:cNvSpPr txBox="1">
            <a:spLocks noGrp="1"/>
          </p:cNvSpPr>
          <p:nvPr>
            <p:ph type="body" idx="1"/>
          </p:nvPr>
        </p:nvSpPr>
        <p:spPr>
          <a:xfrm>
            <a:off x="1280150" y="1934975"/>
            <a:ext cx="9628500" cy="44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spcAft>
                <a:spcPts val="800"/>
              </a:spcAft>
              <a:buNone/>
              <a:tabLst>
                <a:tab pos="1666875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ax.set_ylim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([-20, 20])</a:t>
            </a:r>
          </a:p>
          <a:p>
            <a:pPr marL="114300" indent="0">
              <a:spcAft>
                <a:spcPts val="800"/>
              </a:spcAft>
              <a:buNone/>
              <a:tabLst>
                <a:tab pos="166687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#ylim() Function.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ylim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of</a:t>
            </a:r>
          </a:p>
          <a:p>
            <a:pPr marL="114300" indent="0">
              <a:spcAft>
                <a:spcPts val="800"/>
              </a:spcAft>
              <a:buNone/>
              <a:tabLst>
                <a:tab pos="166687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#matplotlib library is used to get or set the y-limits of the current axes</a:t>
            </a:r>
          </a:p>
          <a:p>
            <a:pPr marL="114300" indent="0">
              <a:spcAft>
                <a:spcPts val="800"/>
              </a:spcAft>
              <a:buNone/>
              <a:tabLst>
                <a:tab pos="166687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('Numerical Methods ')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spcAft>
                <a:spcPts val="800"/>
              </a:spcAft>
              <a:buNone/>
              <a:tabLst>
                <a:tab pos="1666875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#Show() use for display the graph 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spcAft>
                <a:spcPts val="800"/>
              </a:spcAft>
              <a:buNone/>
              <a:tabLst>
                <a:tab pos="166687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Above is the function which have one argument that is dictionary (ls) which have new point as key and their point’s function evolution as value.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spcAft>
                <a:spcPts val="800"/>
              </a:spcAft>
              <a:buNone/>
              <a:tabLst>
                <a:tab pos="166687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spcAft>
                <a:spcPts val="800"/>
              </a:spcAft>
              <a:buNone/>
              <a:tabLst>
                <a:tab pos="1666875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ls.update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({x3:f(fu,x3)})         so, this is the way to show the graph of each of the numerical method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Input Screen  (which user can give an equation)</a:t>
            </a:r>
            <a:endParaRPr lang="en-IN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0213FA-6518-43BC-A72E-4A0A3A0CC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13" t="38255" r="8370" b="35838"/>
          <a:stretch/>
        </p:blipFill>
        <p:spPr>
          <a:xfrm>
            <a:off x="852115" y="2577892"/>
            <a:ext cx="10487770" cy="35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7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Menu For Different operation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26A8D72-830D-4AEC-BB0A-8CAFBBA32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31D540-1A40-4FDE-9A3D-526D9881F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22" t="44055" r="8913" b="28299"/>
          <a:stretch/>
        </p:blipFill>
        <p:spPr>
          <a:xfrm>
            <a:off x="702068" y="2190749"/>
            <a:ext cx="10787864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0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OUTPUT FOR BISECTION METHOD</a:t>
            </a:r>
            <a:endParaRPr lang="en-I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CC4BE6-175A-4DA0-8501-77D8FA61E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16EAAE-0194-46C8-A5C4-88BD72857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05" t="15305" r="8913" b="12059"/>
          <a:stretch/>
        </p:blipFill>
        <p:spPr>
          <a:xfrm>
            <a:off x="410816" y="2011538"/>
            <a:ext cx="4823793" cy="465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E29D97-D750-42ED-BA95-F1128C0E3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40" t="54302" r="22567" b="38738"/>
          <a:stretch/>
        </p:blipFill>
        <p:spPr>
          <a:xfrm>
            <a:off x="5426653" y="3553485"/>
            <a:ext cx="6765347" cy="9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6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ENTER NEW COEFFICIENT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23FEA-76D9-4BD2-A6B0-F2E9A82D1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F17A2-7D7E-495A-A6E6-5E2E0069E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43" t="41847" r="10525" b="30232"/>
          <a:stretch/>
        </p:blipFill>
        <p:spPr>
          <a:xfrm>
            <a:off x="1280160" y="2411161"/>
            <a:ext cx="9921805" cy="35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6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OUTPUT FOR FALSE POSITION METHOD</a:t>
            </a:r>
            <a:endParaRPr lang="en-IN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1D109-91D4-4109-94D1-C0C3DD9A9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4E3C01-6604-4E08-96CC-1C337760D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61" t="16796" r="12391" b="33712"/>
          <a:stretch/>
        </p:blipFill>
        <p:spPr>
          <a:xfrm>
            <a:off x="1797766" y="1828456"/>
            <a:ext cx="7095545" cy="47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OUTPUT FOR SECANT METHOD</a:t>
            </a:r>
            <a:endParaRPr lang="en-IN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006DF-94C5-4CE4-9C16-44F2C6E63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1BD56-83BF-403A-878F-D0656AD55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17" t="31936" r="10525" b="30619"/>
          <a:stretch/>
        </p:blipFill>
        <p:spPr>
          <a:xfrm>
            <a:off x="1743124" y="2113951"/>
            <a:ext cx="8702703" cy="41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OUTPUT FOR NEWTON RAPHSON METHOD</a:t>
            </a:r>
            <a:endParaRPr lang="en-IN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D989D-1328-4313-8D80-4A2A32CCB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EC22B-9B3D-414D-90A9-3C6814D89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35" t="29362" r="9348" b="31199"/>
          <a:stretch/>
        </p:blipFill>
        <p:spPr>
          <a:xfrm>
            <a:off x="1280160" y="2001555"/>
            <a:ext cx="9628632" cy="472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IN" b="1" dirty="0"/>
              <a:t>Introduction to Numerical Methods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1280160" y="2084731"/>
            <a:ext cx="9628632" cy="398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en-US" dirty="0"/>
              <a:t>The determination of the roots of an equation is one of the oldest problems in mathematics &amp; there have been many efforts in this regard.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en-US" dirty="0"/>
              <a:t>We learned numerical methods for finding roots of an equations. They represent the values of x that make f(X) equal to zero.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en-US" dirty="0"/>
              <a:t>Thus, we can define the roots of an equation as the value of an equation as the value of x that makes f(x) = 0.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en-US" dirty="0"/>
              <a:t>Roots are sometime called the zeros of equation.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3185279-05CE-46A2-8077-66EB934D0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896" y="4516381"/>
            <a:ext cx="2792896" cy="2129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3F4DD4-4FB9-46CB-AC61-CD11BC5C9E11}"/>
              </a:ext>
            </a:extLst>
          </p:cNvPr>
          <p:cNvSpPr txBox="1"/>
          <p:nvPr/>
        </p:nvSpPr>
        <p:spPr>
          <a:xfrm>
            <a:off x="9342782" y="5325972"/>
            <a:ext cx="87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Root</a:t>
            </a:r>
          </a:p>
          <a:p>
            <a:pPr algn="ctr"/>
            <a:r>
              <a:rPr lang="en-IN" sz="1100" dirty="0"/>
              <a:t>F(x)=0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RESULT(FOR AVERAGE TIMING)</a:t>
            </a:r>
            <a:endParaRPr lang="en-IN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23FEA-76D9-4BD2-A6B0-F2E9A82D1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717547-7E17-4805-A006-6774B55D9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44" t="54495" r="12499" b="30425"/>
          <a:stretch/>
        </p:blipFill>
        <p:spPr>
          <a:xfrm>
            <a:off x="1044721" y="2988711"/>
            <a:ext cx="10099509" cy="204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6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Graph Bisection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257CFD-F93C-4F92-B4C6-455CC2E717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90" y="2208634"/>
            <a:ext cx="7076504" cy="418302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D36524-9F2A-49CC-BB1E-DF8DE2EDD062}"/>
              </a:ext>
            </a:extLst>
          </p:cNvPr>
          <p:cNvSpPr txBox="1"/>
          <p:nvPr/>
        </p:nvSpPr>
        <p:spPr>
          <a:xfrm>
            <a:off x="8483600" y="2905780"/>
            <a:ext cx="367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 Axis – new Iteration value</a:t>
            </a:r>
          </a:p>
          <a:p>
            <a:r>
              <a:rPr lang="en-IN" dirty="0"/>
              <a:t>Y Axis -  F(x) where x = new iteration value</a:t>
            </a:r>
          </a:p>
        </p:txBody>
      </p:sp>
    </p:spTree>
    <p:extLst>
      <p:ext uri="{BB962C8B-B14F-4D97-AF65-F5344CB8AC3E}">
        <p14:creationId xmlns:p14="http://schemas.microsoft.com/office/powerpoint/2010/main" val="40297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Graph False Position Method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36524-9F2A-49CC-BB1E-DF8DE2EDD062}"/>
              </a:ext>
            </a:extLst>
          </p:cNvPr>
          <p:cNvSpPr txBox="1"/>
          <p:nvPr/>
        </p:nvSpPr>
        <p:spPr>
          <a:xfrm>
            <a:off x="8483600" y="2905780"/>
            <a:ext cx="367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 Axis – new Iteration value</a:t>
            </a:r>
          </a:p>
          <a:p>
            <a:r>
              <a:rPr lang="en-IN" dirty="0"/>
              <a:t>Y Axis -  F(x) where x = new iteration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28474-C46F-4EDE-811B-1C06FE19FC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41" y="2221547"/>
            <a:ext cx="7092992" cy="41701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3231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Graph Secant Method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36524-9F2A-49CC-BB1E-DF8DE2EDD062}"/>
              </a:ext>
            </a:extLst>
          </p:cNvPr>
          <p:cNvSpPr txBox="1"/>
          <p:nvPr/>
        </p:nvSpPr>
        <p:spPr>
          <a:xfrm>
            <a:off x="8483600" y="2905780"/>
            <a:ext cx="367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 Axis – new Iteration value</a:t>
            </a:r>
          </a:p>
          <a:p>
            <a:r>
              <a:rPr lang="en-IN" dirty="0"/>
              <a:t>Y Axis -  F(x) where x = new iteration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AD4D3-7948-4668-86A1-A37251CC53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71" y="2138215"/>
            <a:ext cx="6670462" cy="41941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4805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Graph Newton Raphson Method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36524-9F2A-49CC-BB1E-DF8DE2EDD062}"/>
              </a:ext>
            </a:extLst>
          </p:cNvPr>
          <p:cNvSpPr txBox="1"/>
          <p:nvPr/>
        </p:nvSpPr>
        <p:spPr>
          <a:xfrm>
            <a:off x="8483600" y="2905780"/>
            <a:ext cx="367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 Axis – new Iteration value</a:t>
            </a:r>
          </a:p>
          <a:p>
            <a:r>
              <a:rPr lang="en-IN" dirty="0"/>
              <a:t>Y Axis -  F(x) where x = new iteration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2A3E2-A19B-40D6-8AE3-DABB0E4E94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22" y="2145242"/>
            <a:ext cx="7076504" cy="43910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2284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Kotlin Application Output (App)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7BF5F-81A7-4E86-BFB3-48714A2724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18768" y="1828456"/>
            <a:ext cx="2335530" cy="5060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C237B-534A-4EF8-957A-D22C303E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" y="1797685"/>
            <a:ext cx="2335530" cy="5060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827B4E-D812-41B0-9492-52DB90FEB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366" y="1828456"/>
            <a:ext cx="2321328" cy="5029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67A6E4-39F7-4E04-B844-718DD51FC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319" y="1828456"/>
            <a:ext cx="2335824" cy="506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3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Comparisons between C++ &amp; Python &amp; Kotlin (App) </a:t>
            </a:r>
            <a:br>
              <a:rPr lang="en-US" b="1" dirty="0"/>
            </a:br>
            <a:r>
              <a:rPr lang="en-US" b="1" dirty="0"/>
              <a:t>(Time Wise)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C037AE-9EA6-4BE3-B93E-C6246ACFC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923410"/>
              </p:ext>
            </p:extLst>
          </p:nvPr>
        </p:nvGraphicFramePr>
        <p:xfrm>
          <a:off x="203200" y="2033721"/>
          <a:ext cx="6184900" cy="212076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68500">
                  <a:extLst>
                    <a:ext uri="{9D8B030D-6E8A-4147-A177-3AD203B41FA5}">
                      <a16:colId xmlns:a16="http://schemas.microsoft.com/office/drawing/2014/main" val="933730902"/>
                    </a:ext>
                  </a:extLst>
                </a:gridCol>
                <a:gridCol w="1246955">
                  <a:extLst>
                    <a:ext uri="{9D8B030D-6E8A-4147-A177-3AD203B41FA5}">
                      <a16:colId xmlns:a16="http://schemas.microsoft.com/office/drawing/2014/main" val="886471515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125242556"/>
                    </a:ext>
                  </a:extLst>
                </a:gridCol>
                <a:gridCol w="1817978">
                  <a:extLst>
                    <a:ext uri="{9D8B030D-6E8A-4147-A177-3AD203B41FA5}">
                      <a16:colId xmlns:a16="http://schemas.microsoft.com/office/drawing/2014/main" val="3297952330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x*x*</a:t>
                      </a:r>
                      <a:r>
                        <a:rPr lang="en-IN" sz="1400" dirty="0" err="1">
                          <a:effectLst/>
                        </a:rPr>
                        <a:t>x+x</a:t>
                      </a:r>
                      <a:r>
                        <a:rPr lang="en-IN" sz="1400" dirty="0">
                          <a:effectLst/>
                        </a:rPr>
                        <a:t>*x+x+1</a:t>
                      </a:r>
                      <a:endParaRPr lang="en-IN" sz="12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x1=8 x2=-3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0.0001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6744109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Python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C++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Kotlin(App)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75022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Bisection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0.004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0.073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0.050016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73195169"/>
                  </a:ext>
                </a:extLst>
              </a:tr>
              <a:tr h="26599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False Position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0.327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0.521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0.133367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378781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Secant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0.0035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0.023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0.009437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9721404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Newton Raphson</a:t>
                      </a:r>
                      <a:endParaRPr lang="en-IN" sz="12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0.098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0.047</a:t>
                      </a:r>
                      <a:endParaRPr lang="en-IN" sz="12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0.026898</a:t>
                      </a:r>
                      <a:endParaRPr lang="en-IN" sz="12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09276374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ECF5893-2D63-443E-9917-D2B8D600E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648931"/>
              </p:ext>
            </p:extLst>
          </p:nvPr>
        </p:nvGraphicFramePr>
        <p:xfrm>
          <a:off x="6643979" y="1828456"/>
          <a:ext cx="662305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B7AC7EF3-A7F6-4EC4-B7E1-5664D553E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163" y="3697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3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Comparisons between C++ &amp; Python </a:t>
            </a:r>
            <a:br>
              <a:rPr lang="en-IN" dirty="0"/>
            </a:br>
            <a:r>
              <a:rPr lang="en-US" b="1" dirty="0"/>
              <a:t>(Time Wise)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3E5512B-741B-4F85-8505-7EA86DF4D7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175291"/>
              </p:ext>
            </p:extLst>
          </p:nvPr>
        </p:nvGraphicFramePr>
        <p:xfrm>
          <a:off x="1964267" y="2434589"/>
          <a:ext cx="9628632" cy="3742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080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Comparisons between C++ &amp; Python </a:t>
            </a:r>
            <a:br>
              <a:rPr lang="en-IN" dirty="0"/>
            </a:br>
            <a:r>
              <a:rPr lang="en-US" b="1" dirty="0"/>
              <a:t>(Time Wise)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BD80D58-F40F-4B00-8B7F-A3ABCE7D76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232620"/>
              </p:ext>
            </p:extLst>
          </p:nvPr>
        </p:nvGraphicFramePr>
        <p:xfrm>
          <a:off x="3278459" y="2190749"/>
          <a:ext cx="7630333" cy="4200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674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Comparisons between C++ &amp; Python </a:t>
            </a:r>
            <a:br>
              <a:rPr lang="en-IN" dirty="0"/>
            </a:br>
            <a:r>
              <a:rPr lang="en-US" b="1" dirty="0"/>
              <a:t>(Time Wise)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4763C7-2EEE-4464-B6B1-741417A710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1371547"/>
              </p:ext>
            </p:extLst>
          </p:nvPr>
        </p:nvGraphicFramePr>
        <p:xfrm>
          <a:off x="3149600" y="2190749"/>
          <a:ext cx="7078133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42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IN" b="1" dirty="0"/>
              <a:t>Introduction to Numerical Methods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39E11-F5F5-4A32-B66D-42AA5AA048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79" y="2116455"/>
            <a:ext cx="6751320" cy="26250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1FC3EB-82D4-4528-AA2F-2247B841164C}"/>
              </a:ext>
            </a:extLst>
          </p:cNvPr>
          <p:cNvSpPr txBox="1"/>
          <p:nvPr/>
        </p:nvSpPr>
        <p:spPr>
          <a:xfrm>
            <a:off x="7103164" y="2116455"/>
            <a:ext cx="5088835" cy="4518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SzPts val="1300"/>
              <a:buFont typeface="Arial" panose="020B0604020202020204" pitchFamily="34" charset="0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Bracketing Methods (Need two initial estimates that will bracket the root. Always converge.)</a:t>
            </a:r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Bisection Method</a:t>
            </a:r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False-Position Method</a:t>
            </a:r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914400">
              <a:lnSpc>
                <a:spcPct val="107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SzPts val="1300"/>
              <a:buFont typeface="Arial" panose="020B0604020202020204" pitchFamily="34" charset="0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 Methods (Need one or two initial estimates. May diverge.)</a:t>
            </a:r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Newton-Raphson Method (Needs the derivative of the function.)</a:t>
            </a:r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Secant Method</a:t>
            </a:r>
            <a:endParaRPr lang="en-IN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1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Comparisons between C++ &amp; Python </a:t>
            </a:r>
            <a:br>
              <a:rPr lang="en-IN" dirty="0"/>
            </a:br>
            <a:r>
              <a:rPr lang="en-US" b="1" dirty="0"/>
              <a:t>(Time Wise) avg. of above 3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57E354A-1D5E-4F2F-89FC-D5542A6691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461321"/>
              </p:ext>
            </p:extLst>
          </p:nvPr>
        </p:nvGraphicFramePr>
        <p:xfrm>
          <a:off x="3350169" y="2190750"/>
          <a:ext cx="6826764" cy="4348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14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Comparisons of iteration for each method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ITERATION</a:t>
            </a:r>
            <a:endParaRPr lang="en-IN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45460551"/>
              </p:ext>
            </p:extLst>
          </p:nvPr>
        </p:nvGraphicFramePr>
        <p:xfrm>
          <a:off x="3422467" y="2015068"/>
          <a:ext cx="8769533" cy="452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235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2190749"/>
            <a:ext cx="9628632" cy="4369077"/>
          </a:xfrm>
        </p:spPr>
        <p:txBody>
          <a:bodyPr>
            <a:normAutofit/>
          </a:bodyPr>
          <a:lstStyle/>
          <a:p>
            <a:r>
              <a:rPr lang="en-US" b="1" dirty="0"/>
              <a:t>FROM ABOVE OBSERVATIONS WE CONCLUDE THAT AVERAGE TIME TAKEN BY THE </a:t>
            </a:r>
            <a:r>
              <a:rPr lang="en-US" b="1" dirty="0">
                <a:solidFill>
                  <a:srgbClr val="00B0F0"/>
                </a:solidFill>
              </a:rPr>
              <a:t>SECANT METHOD </a:t>
            </a:r>
            <a:r>
              <a:rPr lang="en-US" b="1" dirty="0"/>
              <a:t>IS LESS AMONG ALL THE METHOD (IN PYTHON).</a:t>
            </a:r>
          </a:p>
          <a:p>
            <a:r>
              <a:rPr lang="en-US" b="1" dirty="0"/>
              <a:t>AND AVERAGE TIME TAKEN BY THE </a:t>
            </a:r>
            <a:r>
              <a:rPr lang="en-US" b="1" dirty="0">
                <a:solidFill>
                  <a:srgbClr val="00B0F0"/>
                </a:solidFill>
              </a:rPr>
              <a:t>NEWTON RAPSHON </a:t>
            </a:r>
            <a:r>
              <a:rPr lang="en-US" b="1" dirty="0"/>
              <a:t>MATHOD IS LESS AMONG THE ALL METHOD (IN C++).</a:t>
            </a:r>
          </a:p>
          <a:p>
            <a:r>
              <a:rPr lang="en-US" b="1" dirty="0"/>
              <a:t>AND AVERAGE TIME TAKEN BY </a:t>
            </a:r>
            <a:r>
              <a:rPr lang="en-US" b="1" dirty="0">
                <a:solidFill>
                  <a:srgbClr val="00B0F0"/>
                </a:solidFill>
              </a:rPr>
              <a:t>PYTHON</a:t>
            </a:r>
            <a:r>
              <a:rPr lang="en-US" b="1" dirty="0"/>
              <a:t> IS LESS THEN THE C++.</a:t>
            </a:r>
          </a:p>
          <a:p>
            <a:r>
              <a:rPr lang="en-US" b="1" dirty="0">
                <a:solidFill>
                  <a:srgbClr val="00B0F0"/>
                </a:solidFill>
              </a:rPr>
              <a:t>PYTHON</a:t>
            </a:r>
            <a:r>
              <a:rPr lang="en-US" b="1" dirty="0"/>
              <a:t> IS FASTER THEN</a:t>
            </a:r>
            <a:r>
              <a:rPr lang="en-US" b="1" dirty="0">
                <a:solidFill>
                  <a:srgbClr val="00B050"/>
                </a:solidFill>
              </a:rPr>
              <a:t> C++ </a:t>
            </a:r>
            <a:r>
              <a:rPr lang="en-US" b="1" dirty="0"/>
              <a:t>TO SOLVE THE NUMARICAL METHODS.</a:t>
            </a:r>
          </a:p>
          <a:p>
            <a:r>
              <a:rPr lang="en-US" b="1" dirty="0"/>
              <a:t>ALSO WE CAN CONCLUDE THAT </a:t>
            </a:r>
            <a:r>
              <a:rPr lang="en-US" b="1" dirty="0">
                <a:solidFill>
                  <a:srgbClr val="0070C0"/>
                </a:solidFill>
              </a:rPr>
              <a:t>NEWTON RAPSHON </a:t>
            </a:r>
            <a:r>
              <a:rPr lang="en-US" b="1" dirty="0"/>
              <a:t>METHOD HAVE LESS ITERATION IN BOTH PYTHON AND C++.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2631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a2c4de3f4_0_17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5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IN" b="1" dirty="0"/>
              <a:t>Future Details</a:t>
            </a:r>
            <a:endParaRPr b="1" dirty="0"/>
          </a:p>
        </p:txBody>
      </p:sp>
      <p:sp>
        <p:nvSpPr>
          <p:cNvPr id="162" name="Google Shape;162;gca2c4de3f4_0_17"/>
          <p:cNvSpPr txBox="1">
            <a:spLocks noGrp="1"/>
          </p:cNvSpPr>
          <p:nvPr>
            <p:ph type="body" idx="1"/>
          </p:nvPr>
        </p:nvSpPr>
        <p:spPr>
          <a:xfrm>
            <a:off x="1280150" y="1934975"/>
            <a:ext cx="9628500" cy="44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  <a:tab pos="5381625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Django, we can also put this method online or create webpage.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  <a:tab pos="5381625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Automatically Take an initial guess of method.</a:t>
            </a:r>
          </a:p>
          <a:p>
            <a:pPr marL="342900" lv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  <a:tab pos="5381625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ML algorithm or method to solve an equation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a2c4de3f4_0_17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5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IN" b="1" dirty="0"/>
              <a:t>References</a:t>
            </a:r>
            <a:endParaRPr b="1" dirty="0"/>
          </a:p>
        </p:txBody>
      </p:sp>
      <p:sp>
        <p:nvSpPr>
          <p:cNvPr id="162" name="Google Shape;162;gca2c4de3f4_0_17"/>
          <p:cNvSpPr txBox="1">
            <a:spLocks noGrp="1"/>
          </p:cNvSpPr>
          <p:nvPr>
            <p:ph type="body" idx="1"/>
          </p:nvPr>
        </p:nvSpPr>
        <p:spPr>
          <a:xfrm>
            <a:off x="1280150" y="1934975"/>
            <a:ext cx="9628500" cy="44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200"/>
            </a:pPr>
            <a:r>
              <a:rPr lang="en-IN" dirty="0">
                <a:hlinkClick r:id="rId3"/>
              </a:rPr>
              <a:t>https://www.codesansar.com/numerical-methods/</a:t>
            </a:r>
            <a:r>
              <a:rPr lang="en-IN" dirty="0"/>
              <a:t>  (1)</a:t>
            </a:r>
          </a:p>
          <a:p>
            <a:pPr indent="-457200">
              <a:spcBef>
                <a:spcPts val="0"/>
              </a:spcBef>
              <a:buSzPts val="2200"/>
            </a:pPr>
            <a:r>
              <a:rPr lang="en-US" dirty="0">
                <a:effectLst/>
              </a:rPr>
              <a:t>Introductory methods of numerical analysis , </a:t>
            </a:r>
            <a:r>
              <a:rPr lang="en-IN" dirty="0">
                <a:effectLst/>
              </a:rPr>
              <a:t>Sastry, S.S. ,  , PHI Learning Private Limited ,2015 (2)</a:t>
            </a:r>
          </a:p>
          <a:p>
            <a:pPr indent="-457200">
              <a:spcBef>
                <a:spcPts val="0"/>
              </a:spcBef>
              <a:buSzPts val="2200"/>
            </a:pPr>
            <a:r>
              <a:rPr lang="en-IN" dirty="0">
                <a:hlinkClick r:id="rId4"/>
              </a:rPr>
              <a:t>https://www.epythonguru.com/2019/12/how-to-find-derivatives-in-python.html</a:t>
            </a:r>
            <a:r>
              <a:rPr lang="en-IN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276021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ctrTitle"/>
          </p:nvPr>
        </p:nvSpPr>
        <p:spPr>
          <a:xfrm>
            <a:off x="3175199" y="1943842"/>
            <a:ext cx="85000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dirty="0"/>
              <a:t>THANK YOU</a:t>
            </a:r>
            <a:endParaRPr dirty="0"/>
          </a:p>
        </p:txBody>
      </p:sp>
      <p:sp>
        <p:nvSpPr>
          <p:cNvPr id="168" name="Google Shape;168;p5"/>
          <p:cNvSpPr txBox="1"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IN" b="1" dirty="0"/>
              <a:t>Objectives</a:t>
            </a:r>
            <a:endParaRPr b="1"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en-US" sz="2400" dirty="0"/>
              <a:t>Find solutions of Non-Liner equation and Liner Equation (User can Input)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endParaRPr lang="en-US" sz="24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en-US" sz="2400" dirty="0"/>
              <a:t>Derive the formula and follow the algorithms for the solutions of equations using the following methods: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400" dirty="0"/>
              <a:t>	1.	Bisection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400" dirty="0"/>
              <a:t>	2.	False-Position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400" dirty="0"/>
              <a:t>	3.	Secant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400" dirty="0"/>
              <a:t>	4.	Newton-Raphson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lang="en-US" sz="24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en-US" sz="2400" dirty="0"/>
              <a:t>Average time Take by all the method in python as well as </a:t>
            </a:r>
            <a:r>
              <a:rPr lang="en-US" sz="2400" dirty="0" err="1"/>
              <a:t>c++</a:t>
            </a:r>
            <a:r>
              <a:rPr lang="en-US" sz="2400" dirty="0"/>
              <a:t> So, we can predict the performance.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endParaRPr lang="en-US" sz="24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en-US" sz="2400" dirty="0"/>
              <a:t>Graphical representation for better understand    </a:t>
            </a:r>
          </a:p>
          <a:p>
            <a:pPr marL="228600" lvl="0" indent="-88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IN" b="1" dirty="0"/>
              <a:t>Problem Statement </a:t>
            </a:r>
            <a:endParaRPr b="1" dirty="0"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en-IN" dirty="0"/>
              <a:t> Write a Python program to find the roots of an equation of any non-liner , liner equation &amp; use four different methods and find the root plus find the average time taken by each method.(Menu driven Program )</a:t>
            </a:r>
          </a:p>
          <a:p>
            <a:pPr marL="800100" lvl="1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IN" dirty="0"/>
              <a:t>User will also input the first and second point.</a:t>
            </a:r>
          </a:p>
          <a:p>
            <a:pPr marL="800100" lvl="1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IN" dirty="0"/>
              <a:t>Also user can do new equation in the program.</a:t>
            </a:r>
          </a:p>
          <a:p>
            <a:pPr marL="800100" lvl="1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IN" dirty="0"/>
              <a:t>Output is view as Tabular format.</a:t>
            </a:r>
          </a:p>
          <a:p>
            <a:pPr marL="800100" lvl="1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Graphical representation of Four numerical method</a:t>
            </a:r>
          </a:p>
          <a:p>
            <a:pPr marL="800100" lvl="1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also create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 for checking which language evaluation is faster. </a:t>
            </a:r>
            <a:endParaRPr lang="en-IN" sz="12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800"/>
              <a:buFont typeface="Symbol" panose="05050102010706020507" pitchFamily="18" charset="2"/>
              <a:buChar char=""/>
              <a:tabLst>
                <a:tab pos="1666875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Note:- we also use the Kotlin Language which is use to create a mobile application so, we create a mobile application and run all four method and also check the evaluation time</a:t>
            </a:r>
            <a:endParaRPr lang="en-IN" sz="12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IN" dirty="0"/>
          </a:p>
          <a:p>
            <a:pPr marL="685800" lvl="1" indent="-228600">
              <a:spcBef>
                <a:spcPts val="0"/>
              </a:spcBef>
              <a:buSzPts val="2200"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a2c4de3f4_0_5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5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IN" b="1" dirty="0"/>
              <a:t>Bisection Method Algorithm</a:t>
            </a:r>
            <a:endParaRPr b="1" dirty="0"/>
          </a:p>
        </p:txBody>
      </p:sp>
      <p:sp>
        <p:nvSpPr>
          <p:cNvPr id="132" name="Google Shape;132;gca2c4de3f4_0_5"/>
          <p:cNvSpPr txBox="1">
            <a:spLocks noGrp="1"/>
          </p:cNvSpPr>
          <p:nvPr>
            <p:ph type="body" idx="1"/>
          </p:nvPr>
        </p:nvSpPr>
        <p:spPr>
          <a:xfrm>
            <a:off x="1280150" y="1934975"/>
            <a:ext cx="9628500" cy="44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1. Start.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2. Define function f(X).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3. Choose initial guesses x0 and x1 such that f(x0)f(x1)&lt;0.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4. Choose pre specified tolerable error e.(0.0001-&gt;4 significant digit)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5. Calculate new approximated root as x2 = (x0 + x1)/2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6. Calculate f(x0)f(x2)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a. if f(x0)f(x2) &lt; 0 then x0 = x0 and x1 = x2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b. if f(x0)f(x2) &gt; 0 then x0 = x2 and x1 = x1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c. if f(x0)f(x2) = 0 then go to (8)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7. if |f(x2)| &gt; e then go to (5) otherwise go to (8)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8. Display x2 as root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9. Stop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07430B9-9096-48A3-80C2-D79C8E97D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262" y="3870876"/>
            <a:ext cx="4457700" cy="2800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a429e4231_4_0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5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IN" b="1" dirty="0"/>
              <a:t>False-Position Method Algorithm</a:t>
            </a:r>
            <a:endParaRPr b="1" dirty="0"/>
          </a:p>
        </p:txBody>
      </p:sp>
      <p:sp>
        <p:nvSpPr>
          <p:cNvPr id="138" name="Google Shape;138;gca429e4231_4_0"/>
          <p:cNvSpPr txBox="1">
            <a:spLocks noGrp="1"/>
          </p:cNvSpPr>
          <p:nvPr>
            <p:ph type="body" idx="1"/>
          </p:nvPr>
        </p:nvSpPr>
        <p:spPr>
          <a:xfrm>
            <a:off x="1280150" y="1934975"/>
            <a:ext cx="9628500" cy="44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1. Start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2. Define function f(x)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3. Choose initial guesses x0 and x1 such that f(x0)f(x1) &lt; 0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4. Choose pre-specified tolerable error 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5. Calculate new approximated root as: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	x2 = x1 * f(x2) – x2*f(x1) / f(x2) – f(x1)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6. Calculate f(x0)f(x2)</a:t>
            </a: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a. if f(x0)f(x2) &lt; 0 then x0 = x0 and x1 = x2</a:t>
            </a: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b. if f(x0)f(x2) &gt; 0 then x0 = x2 and x1 = x1</a:t>
            </a: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c. if f(x0)f(x2) = 0 then go to (8)	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7. if |f(x2)|&gt;e then go to (5) otherwise go to (8)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8. Display x2 as root.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9. Stop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A3D190-1B7F-4758-B5DC-0D33E73C6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14" b="17454"/>
          <a:stretch/>
        </p:blipFill>
        <p:spPr>
          <a:xfrm>
            <a:off x="7067187" y="3698297"/>
            <a:ext cx="4833662" cy="2831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a429e4231_4_6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5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IN" b="1" dirty="0"/>
              <a:t>Secant Method Algorithm</a:t>
            </a:r>
            <a:endParaRPr b="1" dirty="0"/>
          </a:p>
        </p:txBody>
      </p:sp>
      <p:sp>
        <p:nvSpPr>
          <p:cNvPr id="144" name="Google Shape;144;gca429e4231_4_6"/>
          <p:cNvSpPr txBox="1">
            <a:spLocks noGrp="1"/>
          </p:cNvSpPr>
          <p:nvPr>
            <p:ph type="body" idx="1"/>
          </p:nvPr>
        </p:nvSpPr>
        <p:spPr>
          <a:xfrm>
            <a:off x="1280150" y="1934975"/>
            <a:ext cx="9628500" cy="44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1. Start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2. </a:t>
            </a:r>
            <a:r>
              <a:rPr lang="en-US" dirty="0"/>
              <a:t>Define function as f(x)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3. </a:t>
            </a:r>
            <a:r>
              <a:rPr lang="en-US" dirty="0"/>
              <a:t>Input initial guesses (x0 and x1), tolerable error (e) and maximum iteration (N)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4. </a:t>
            </a:r>
            <a:r>
              <a:rPr lang="en-US" dirty="0"/>
              <a:t>Initialize iteration counter 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5. If f(x0) = f(x1) then print "Mathematical Error" and go to (11) otherwise go to (6)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6. Calculate x2 = x1 - (x1-x0) * f(x1) / ( f(x1) - f(x0) 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7. Increment iteration counter 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i</a:t>
            </a:r>
            <a:r>
              <a:rPr lang="en-IN" dirty="0"/>
              <a:t> + 1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8. If </a:t>
            </a:r>
            <a:r>
              <a:rPr lang="en-IN" dirty="0" err="1"/>
              <a:t>i</a:t>
            </a:r>
            <a:r>
              <a:rPr lang="en-IN" dirty="0"/>
              <a:t> &gt;= N then print "Not Convergent"  and </a:t>
            </a:r>
            <a:r>
              <a:rPr lang="en-IN" dirty="0" err="1"/>
              <a:t>goto</a:t>
            </a:r>
            <a:r>
              <a:rPr lang="en-IN" dirty="0"/>
              <a:t> (11) otherwise </a:t>
            </a:r>
            <a:r>
              <a:rPr lang="en-IN" dirty="0" err="1"/>
              <a:t>goto</a:t>
            </a:r>
            <a:r>
              <a:rPr lang="en-IN" dirty="0"/>
              <a:t> (9)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9. If |f(x2)| &gt; e then set x0 = x1, x1 = x2 and </a:t>
            </a:r>
            <a:r>
              <a:rPr lang="en-IN" dirty="0" err="1"/>
              <a:t>goto</a:t>
            </a:r>
            <a:r>
              <a:rPr lang="en-IN" dirty="0"/>
              <a:t> (5) otherwise </a:t>
            </a:r>
            <a:r>
              <a:rPr lang="en-IN" dirty="0" err="1"/>
              <a:t>goto</a:t>
            </a:r>
            <a:r>
              <a:rPr lang="en-IN" dirty="0"/>
              <a:t> (10)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10. Print root as x2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11. Stop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EFEE6C4-2A76-4807-A03C-E2ECD9374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042" y="4336869"/>
            <a:ext cx="2476604" cy="2286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a429e4231_4_14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5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IN" b="1" dirty="0"/>
              <a:t>Newton Raphson Method Algorithm</a:t>
            </a:r>
            <a:endParaRPr b="1" dirty="0"/>
          </a:p>
        </p:txBody>
      </p:sp>
      <p:sp>
        <p:nvSpPr>
          <p:cNvPr id="150" name="Google Shape;150;gca429e4231_4_14"/>
          <p:cNvSpPr txBox="1">
            <a:spLocks noGrp="1"/>
          </p:cNvSpPr>
          <p:nvPr>
            <p:ph type="body" idx="1"/>
          </p:nvPr>
        </p:nvSpPr>
        <p:spPr>
          <a:xfrm>
            <a:off x="1280150" y="1934975"/>
            <a:ext cx="9628500" cy="44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1. Start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2. Define function as f(x)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3. Define first derivative of f(x) as g(x)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4. Input initial guess (x0), tolerable error (e) and maximum iteration (N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5. Initialize iteration counter </a:t>
            </a:r>
            <a:r>
              <a:rPr lang="en-IN" dirty="0" err="1"/>
              <a:t>i</a:t>
            </a:r>
            <a:r>
              <a:rPr lang="en-IN" dirty="0"/>
              <a:t> = 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6. If g(x0) = 0 then print "Mathematical Error" and </a:t>
            </a:r>
            <a:r>
              <a:rPr lang="en-IN" dirty="0" err="1"/>
              <a:t>goto</a:t>
            </a:r>
            <a:r>
              <a:rPr lang="en-IN" dirty="0"/>
              <a:t> (12) otherwise </a:t>
            </a:r>
            <a:r>
              <a:rPr lang="en-IN" dirty="0" err="1"/>
              <a:t>goto</a:t>
            </a:r>
            <a:r>
              <a:rPr lang="en-IN" dirty="0"/>
              <a:t> (7)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7. Calculate x1 = x0 - f(x0) / g(x0)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8. Increment iteration counter 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i</a:t>
            </a:r>
            <a:r>
              <a:rPr lang="en-IN" dirty="0"/>
              <a:t> + 1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9. If </a:t>
            </a:r>
            <a:r>
              <a:rPr lang="en-IN" dirty="0" err="1"/>
              <a:t>i</a:t>
            </a:r>
            <a:r>
              <a:rPr lang="en-IN" dirty="0"/>
              <a:t> &gt;= N then print "Not Convergent" and go to (12) otherwise go to (10)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10. If |f(x1)| &gt; e then set x0 = x1 and go to (6) otherwise go to (11)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11. Print root as x1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12. Stop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42D110D-681A-4BF4-B6EB-3F7D0B14E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830" y="1934975"/>
            <a:ext cx="2578439" cy="1870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2010</Words>
  <Application>Microsoft Office PowerPoint</Application>
  <PresentationFormat>Widescreen</PresentationFormat>
  <Paragraphs>234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Noto Sans Symbols</vt:lpstr>
      <vt:lpstr>Symbol</vt:lpstr>
      <vt:lpstr>Times New Roman</vt:lpstr>
      <vt:lpstr>Wingdings</vt:lpstr>
      <vt:lpstr>Educational subjects 16x9</vt:lpstr>
      <vt:lpstr>Department of Computer Science Gujarat University</vt:lpstr>
      <vt:lpstr>Introduction to Numerical Methods</vt:lpstr>
      <vt:lpstr>Introduction to Numerical Methods</vt:lpstr>
      <vt:lpstr>Objectives</vt:lpstr>
      <vt:lpstr>Problem Statement </vt:lpstr>
      <vt:lpstr>Bisection Method Algorithm</vt:lpstr>
      <vt:lpstr>False-Position Method Algorithm</vt:lpstr>
      <vt:lpstr>Secant Method Algorithm</vt:lpstr>
      <vt:lpstr>Newton Raphson Method Algorithm</vt:lpstr>
      <vt:lpstr>Time Module</vt:lpstr>
      <vt:lpstr>Graph Plotting</vt:lpstr>
      <vt:lpstr>Graph Plotting</vt:lpstr>
      <vt:lpstr>Input Screen  (which user can give an equation)</vt:lpstr>
      <vt:lpstr>Menu For Different operation</vt:lpstr>
      <vt:lpstr>OUTPUT FOR BISECTION METHOD</vt:lpstr>
      <vt:lpstr>ENTER NEW COEFFICIENT</vt:lpstr>
      <vt:lpstr>OUTPUT FOR FALSE POSITION METHOD</vt:lpstr>
      <vt:lpstr>OUTPUT FOR SECANT METHOD</vt:lpstr>
      <vt:lpstr>OUTPUT FOR NEWTON RAPHSON METHOD</vt:lpstr>
      <vt:lpstr>RESULT(FOR AVERAGE TIMING)</vt:lpstr>
      <vt:lpstr>Graph Bisection</vt:lpstr>
      <vt:lpstr>Graph False Position Method</vt:lpstr>
      <vt:lpstr>Graph Secant Method</vt:lpstr>
      <vt:lpstr>Graph Newton Raphson Method</vt:lpstr>
      <vt:lpstr>Kotlin Application Output (App)</vt:lpstr>
      <vt:lpstr>Comparisons between C++ &amp; Python &amp; Kotlin (App)  (Time Wise) </vt:lpstr>
      <vt:lpstr>Comparisons between C++ &amp; Python  (Time Wise)</vt:lpstr>
      <vt:lpstr>Comparisons between C++ &amp; Python  (Time Wise)</vt:lpstr>
      <vt:lpstr>Comparisons between C++ &amp; Python  (Time Wise)</vt:lpstr>
      <vt:lpstr>Comparisons between C++ &amp; Python  (Time Wise) avg. of above 3</vt:lpstr>
      <vt:lpstr>Comparisons of iteration for each method</vt:lpstr>
      <vt:lpstr>CONCLUSION</vt:lpstr>
      <vt:lpstr>Future Details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Gujarat University</dc:title>
  <dc:creator>hp</dc:creator>
  <cp:lastModifiedBy>Rajan Thakkar</cp:lastModifiedBy>
  <cp:revision>119</cp:revision>
  <dcterms:created xsi:type="dcterms:W3CDTF">2021-03-19T16:39:00Z</dcterms:created>
  <dcterms:modified xsi:type="dcterms:W3CDTF">2021-04-23T05:14:09Z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