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ato" panose="020B0604020202020204" charset="0"/>
      <p:regular r:id="rId15"/>
      <p:bold r:id="rId16"/>
      <p:italic r:id="rId17"/>
      <p:boldItalic r:id="rId18"/>
    </p:embeddedFont>
    <p:embeddedFont>
      <p:font typeface="Montserrat"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9cebabd4c8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9cebabd4c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a0a433195c_0_8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a0a433195c_0_8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9cebabd4c8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9cebabd4c8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0a433195c_0_8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0a433195c_0_8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9cebabd4c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9cebabd4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9cebabd4c8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9cebabd4c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9cebabd4c8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9cebabd4c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a0a433195c_0_8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a0a433195c_0_8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cebabd4c8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cebabd4c8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9cebabd4c8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9cebabd4c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9cebabd4c8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9cebabd4c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209250" y="2877900"/>
            <a:ext cx="8725500" cy="82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Face Recognition Based Attendance System </a:t>
            </a:r>
            <a:endParaRPr sz="3000"/>
          </a:p>
        </p:txBody>
      </p:sp>
      <p:sp>
        <p:nvSpPr>
          <p:cNvPr id="135" name="Google Shape;135;p13"/>
          <p:cNvSpPr txBox="1">
            <a:spLocks noGrp="1"/>
          </p:cNvSpPr>
          <p:nvPr>
            <p:ph type="subTitle" idx="1"/>
          </p:nvPr>
        </p:nvSpPr>
        <p:spPr>
          <a:xfrm>
            <a:off x="4572000" y="240603"/>
            <a:ext cx="4242600" cy="1795500"/>
          </a:xfrm>
          <a:prstGeom prst="rect">
            <a:avLst/>
          </a:prstGeom>
          <a:solidFill>
            <a:srgbClr val="000000"/>
          </a:solidFill>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Aditya Kumar (17BCE0065)</a:t>
            </a:r>
            <a:endParaRPr sz="1900" dirty="0"/>
          </a:p>
          <a:p>
            <a:pPr marL="0" lvl="0" indent="0" algn="l" rtl="0">
              <a:spcBef>
                <a:spcPts val="0"/>
              </a:spcBef>
              <a:spcAft>
                <a:spcPts val="0"/>
              </a:spcAft>
              <a:buNone/>
            </a:pPr>
            <a:r>
              <a:rPr lang="en" sz="1900"/>
              <a:t>Rajat Sharma (18BCB0065)</a:t>
            </a:r>
            <a:endParaRPr sz="1900" dirty="0"/>
          </a:p>
          <a:p>
            <a:pPr marL="0" lvl="0" indent="0" algn="l" rtl="0">
              <a:spcBef>
                <a:spcPts val="0"/>
              </a:spcBef>
              <a:spcAft>
                <a:spcPts val="0"/>
              </a:spcAft>
              <a:buNone/>
            </a:pPr>
            <a:endParaRPr sz="1900" dirty="0"/>
          </a:p>
          <a:p>
            <a:pPr marL="0" lvl="0" indent="0" algn="l" rtl="0">
              <a:spcBef>
                <a:spcPts val="0"/>
              </a:spcBef>
              <a:spcAft>
                <a:spcPts val="0"/>
              </a:spcAft>
              <a:buNone/>
            </a:pPr>
            <a:r>
              <a:rPr lang="en" sz="1900" dirty="0"/>
              <a:t>CSE 3013</a:t>
            </a:r>
            <a:endParaRPr sz="1900" dirty="0"/>
          </a:p>
          <a:p>
            <a:pPr marL="0" lvl="0" indent="0" algn="l" rtl="0">
              <a:spcBef>
                <a:spcPts val="0"/>
              </a:spcBef>
              <a:spcAft>
                <a:spcPts val="0"/>
              </a:spcAft>
              <a:buNone/>
            </a:pPr>
            <a:endParaRPr sz="1900" dirty="0"/>
          </a:p>
          <a:p>
            <a:pPr marL="0" lvl="0" indent="0" algn="l" rtl="0">
              <a:spcBef>
                <a:spcPts val="0"/>
              </a:spcBef>
              <a:spcAft>
                <a:spcPts val="0"/>
              </a:spcAft>
              <a:buNone/>
            </a:pPr>
            <a:endParaRPr sz="19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Framework </a:t>
            </a:r>
            <a:endParaRPr/>
          </a:p>
        </p:txBody>
      </p:sp>
      <p:sp>
        <p:nvSpPr>
          <p:cNvPr id="189" name="Google Shape;189;p22"/>
          <p:cNvSpPr txBox="1">
            <a:spLocks noGrp="1"/>
          </p:cNvSpPr>
          <p:nvPr>
            <p:ph type="body" idx="1"/>
          </p:nvPr>
        </p:nvSpPr>
        <p:spPr>
          <a:xfrm>
            <a:off x="1297500" y="970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Framework used - Flask.</a:t>
            </a:r>
            <a:endParaRPr/>
          </a:p>
          <a:p>
            <a:pPr marL="457200" lvl="0" indent="-311150" algn="l" rtl="0">
              <a:lnSpc>
                <a:spcPct val="150000"/>
              </a:lnSpc>
              <a:spcBef>
                <a:spcPts val="1600"/>
              </a:spcBef>
              <a:spcAft>
                <a:spcPts val="0"/>
              </a:spcAft>
              <a:buSzPts val="1300"/>
              <a:buChar char="●"/>
            </a:pPr>
            <a:r>
              <a:rPr lang="en"/>
              <a:t>Flask is a web framework. This means flask provides you with tools, libraries and technologies that allow you to build a web application. </a:t>
            </a:r>
            <a:endParaRPr/>
          </a:p>
          <a:p>
            <a:pPr marL="457200" lvl="0" indent="-311150" algn="l" rtl="0">
              <a:lnSpc>
                <a:spcPct val="150000"/>
              </a:lnSpc>
              <a:spcBef>
                <a:spcPts val="0"/>
              </a:spcBef>
              <a:spcAft>
                <a:spcPts val="0"/>
              </a:spcAft>
              <a:buSzPts val="1300"/>
              <a:buChar char="●"/>
            </a:pPr>
            <a:r>
              <a:rPr lang="en"/>
              <a:t>Flask is part of the categories of the micro-framework. Micro-framework are normally framework with little to no dependencies to external libraries.</a:t>
            </a:r>
            <a:endParaRPr/>
          </a:p>
          <a:p>
            <a:pPr marL="457200" lvl="0" indent="-311150" algn="l" rtl="0">
              <a:lnSpc>
                <a:spcPct val="150000"/>
              </a:lnSpc>
              <a:spcBef>
                <a:spcPts val="0"/>
              </a:spcBef>
              <a:spcAft>
                <a:spcPts val="0"/>
              </a:spcAft>
              <a:buSzPts val="1300"/>
              <a:buChar char="●"/>
            </a:pPr>
            <a:r>
              <a:rPr lang="en"/>
              <a:t>Development server and debugger</a:t>
            </a:r>
            <a:endParaRPr/>
          </a:p>
          <a:p>
            <a:pPr marL="457200" lvl="0" indent="-311150" algn="l" rtl="0">
              <a:lnSpc>
                <a:spcPct val="150000"/>
              </a:lnSpc>
              <a:spcBef>
                <a:spcPts val="0"/>
              </a:spcBef>
              <a:spcAft>
                <a:spcPts val="0"/>
              </a:spcAft>
              <a:buSzPts val="1300"/>
              <a:buChar char="●"/>
            </a:pPr>
            <a:r>
              <a:rPr lang="en"/>
              <a:t> Flask is based on the Werkzeg WSGI toolkit and the Jinja2 template engine</a:t>
            </a:r>
            <a:endParaRPr/>
          </a:p>
          <a:p>
            <a:pPr marL="457200" lvl="0" indent="-311150" algn="l" rtl="0">
              <a:lnSpc>
                <a:spcPct val="150000"/>
              </a:lnSpc>
              <a:spcBef>
                <a:spcPts val="0"/>
              </a:spcBef>
              <a:spcAft>
                <a:spcPts val="0"/>
              </a:spcAft>
              <a:buSzPts val="1300"/>
              <a:buChar char="●"/>
            </a:pPr>
            <a:r>
              <a:rPr lang="en"/>
              <a:t>Micro means that the Flask framework is simple but extensible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Users of the Application</a:t>
            </a:r>
            <a:endParaRPr/>
          </a:p>
        </p:txBody>
      </p:sp>
      <p:sp>
        <p:nvSpPr>
          <p:cNvPr id="195" name="Google Shape;195;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There are three types of users to be considered for this application:</a:t>
            </a:r>
            <a:endParaRPr sz="1400"/>
          </a:p>
          <a:p>
            <a:pPr marL="457200" lvl="0" indent="0" algn="l" rtl="0">
              <a:spcBef>
                <a:spcPts val="1600"/>
              </a:spcBef>
              <a:spcAft>
                <a:spcPts val="0"/>
              </a:spcAft>
              <a:buNone/>
            </a:pPr>
            <a:r>
              <a:rPr lang="en" sz="1400"/>
              <a:t>1.  Administrator.</a:t>
            </a:r>
            <a:endParaRPr sz="1400"/>
          </a:p>
          <a:p>
            <a:pPr marL="457200" lvl="0" indent="0" algn="l" rtl="0">
              <a:spcBef>
                <a:spcPts val="1600"/>
              </a:spcBef>
              <a:spcAft>
                <a:spcPts val="0"/>
              </a:spcAft>
              <a:buNone/>
            </a:pPr>
            <a:r>
              <a:rPr lang="en" sz="1400"/>
              <a:t>2. Registered User.</a:t>
            </a:r>
            <a:endParaRPr sz="1400"/>
          </a:p>
          <a:p>
            <a:pPr marL="457200" lvl="0" indent="0" algn="l" rtl="0">
              <a:spcBef>
                <a:spcPts val="1600"/>
              </a:spcBef>
              <a:spcAft>
                <a:spcPts val="1600"/>
              </a:spcAft>
              <a:buNone/>
            </a:pPr>
            <a:r>
              <a:rPr lang="en" sz="1400"/>
              <a:t>3. New User.</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201" name="Google Shape;201;p24"/>
          <p:cNvSpPr txBox="1">
            <a:spLocks noGrp="1"/>
          </p:cNvSpPr>
          <p:nvPr>
            <p:ph type="body" idx="1"/>
          </p:nvPr>
        </p:nvSpPr>
        <p:spPr>
          <a:xfrm>
            <a:off x="1297500" y="1116150"/>
            <a:ext cx="7038900" cy="2911200"/>
          </a:xfrm>
          <a:prstGeom prst="rect">
            <a:avLst/>
          </a:prstGeom>
        </p:spPr>
        <p:txBody>
          <a:bodyPr spcFirstLastPara="1" wrap="square" lIns="91425" tIns="91425" rIns="91425" bIns="91425" anchor="t" anchorCtr="0">
            <a:noAutofit/>
          </a:bodyPr>
          <a:lstStyle/>
          <a:p>
            <a:pPr marL="457200" lvl="0" indent="-336550" algn="l" rtl="0">
              <a:lnSpc>
                <a:spcPct val="150000"/>
              </a:lnSpc>
              <a:spcBef>
                <a:spcPts val="0"/>
              </a:spcBef>
              <a:spcAft>
                <a:spcPts val="0"/>
              </a:spcAft>
              <a:buClr>
                <a:srgbClr val="FFFFFF"/>
              </a:buClr>
              <a:buSzPts val="1700"/>
              <a:buChar char="●"/>
            </a:pPr>
            <a:r>
              <a:rPr lang="en" sz="1400">
                <a:solidFill>
                  <a:srgbClr val="FFFFFF"/>
                </a:solidFill>
              </a:rPr>
              <a:t>Thus, the aim of this project is to capture the video of the users, convert it into frames, relate it with the database to ensure their presence or absence, mark attendance to the particular student to maintain the record. The Automated Attendance System helps in increasing the accuracy and speed ultimately achieve the high-precision real-time attendance to meet the need for automatic attendance evaluation.</a:t>
            </a:r>
            <a:endParaRPr sz="14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141" name="Google Shape;141;p14"/>
          <p:cNvSpPr txBox="1">
            <a:spLocks noGrp="1"/>
          </p:cNvSpPr>
          <p:nvPr>
            <p:ph type="body" idx="1"/>
          </p:nvPr>
        </p:nvSpPr>
        <p:spPr>
          <a:xfrm>
            <a:off x="1297500" y="933800"/>
            <a:ext cx="7038900" cy="3826800"/>
          </a:xfrm>
          <a:prstGeom prst="rect">
            <a:avLst/>
          </a:prstGeom>
        </p:spPr>
        <p:txBody>
          <a:bodyPr spcFirstLastPara="1" wrap="square" lIns="91425" tIns="91425" rIns="91425" bIns="91425" anchor="t" anchorCtr="0">
            <a:noAutofit/>
          </a:bodyPr>
          <a:lstStyle/>
          <a:p>
            <a:pPr marL="457200" lvl="0" indent="-317500" algn="just" rtl="0">
              <a:lnSpc>
                <a:spcPct val="150000"/>
              </a:lnSpc>
              <a:spcBef>
                <a:spcPts val="1200"/>
              </a:spcBef>
              <a:spcAft>
                <a:spcPts val="0"/>
              </a:spcAft>
              <a:buClr>
                <a:srgbClr val="FFFFFF"/>
              </a:buClr>
              <a:buSzPts val="1400"/>
              <a:buChar char="●"/>
            </a:pPr>
            <a:r>
              <a:rPr lang="en" sz="1400">
                <a:solidFill>
                  <a:srgbClr val="FFFFFF"/>
                </a:solidFill>
              </a:rPr>
              <a:t>In the current situation of COVID-19, where the biggest problem is social distancing, this Face-Recognition Based Attendance System is an excellent idea that will help the companies to go in their normal flow and with this system we can efficiently take attendance also in Schools and colleges. </a:t>
            </a:r>
            <a:endParaRPr sz="1400">
              <a:solidFill>
                <a:srgbClr val="FFFFFF"/>
              </a:solidFill>
            </a:endParaRPr>
          </a:p>
          <a:p>
            <a:pPr marL="457200" lvl="0" indent="-317500" algn="l" rtl="0">
              <a:lnSpc>
                <a:spcPct val="150000"/>
              </a:lnSpc>
              <a:spcBef>
                <a:spcPts val="0"/>
              </a:spcBef>
              <a:spcAft>
                <a:spcPts val="0"/>
              </a:spcAft>
              <a:buClr>
                <a:srgbClr val="FFFFFF"/>
              </a:buClr>
              <a:buSzPts val="1400"/>
              <a:buChar char="●"/>
            </a:pPr>
            <a:r>
              <a:rPr lang="en" sz="1400">
                <a:solidFill>
                  <a:srgbClr val="FFFFFF"/>
                </a:solidFill>
              </a:rPr>
              <a:t>Deep Learning is one among the interesting Artificial Intelligence technology that enables the machine to train itself by providing some datasets as input </a:t>
            </a:r>
            <a:endParaRPr sz="1400">
              <a:solidFill>
                <a:srgbClr val="FFFFFF"/>
              </a:solidFill>
            </a:endParaRPr>
          </a:p>
          <a:p>
            <a:pPr marL="457200" lvl="0" indent="-317500" algn="l" rtl="0">
              <a:lnSpc>
                <a:spcPct val="150000"/>
              </a:lnSpc>
              <a:spcBef>
                <a:spcPts val="0"/>
              </a:spcBef>
              <a:spcAft>
                <a:spcPts val="0"/>
              </a:spcAft>
              <a:buClr>
                <a:srgbClr val="FFFFFF"/>
              </a:buClr>
              <a:buSzPts val="1400"/>
              <a:buChar char="●"/>
            </a:pPr>
            <a:r>
              <a:rPr lang="en" sz="1400">
                <a:solidFill>
                  <a:srgbClr val="FFFFFF"/>
                </a:solidFill>
              </a:rPr>
              <a:t>The project of creating a web application, Face Recognition Based Attendance System, for the management of attendance system of the company during this COVID-19 pandemic. </a:t>
            </a:r>
            <a:endParaRPr sz="14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Aim</a:t>
            </a:r>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FFFFFF"/>
              </a:buClr>
              <a:buSzPts val="1400"/>
              <a:buChar char="●"/>
            </a:pPr>
            <a:r>
              <a:rPr lang="en" sz="1400">
                <a:solidFill>
                  <a:srgbClr val="FFFFFF"/>
                </a:solidFill>
              </a:rPr>
              <a:t>This Face Recognition Based Attendance System was designed to ease the work of admin, make the attendance process safer for the company employees.</a:t>
            </a:r>
            <a:endParaRPr sz="1400">
              <a:solidFill>
                <a:srgbClr val="FFFFFF"/>
              </a:solidFill>
            </a:endParaRPr>
          </a:p>
          <a:p>
            <a:pPr marL="457200" lvl="0" indent="-317500" algn="l" rtl="0">
              <a:lnSpc>
                <a:spcPct val="150000"/>
              </a:lnSpc>
              <a:spcBef>
                <a:spcPts val="0"/>
              </a:spcBef>
              <a:spcAft>
                <a:spcPts val="0"/>
              </a:spcAft>
              <a:buClr>
                <a:srgbClr val="FFFFFF"/>
              </a:buClr>
              <a:buSzPts val="1400"/>
              <a:buChar char="●"/>
            </a:pPr>
            <a:r>
              <a:rPr lang="en" sz="1400">
                <a:solidFill>
                  <a:srgbClr val="FFFFFF"/>
                </a:solidFill>
              </a:rPr>
              <a:t>To make the attendance system automated.</a:t>
            </a:r>
            <a:endParaRPr sz="1400">
              <a:solidFill>
                <a:srgbClr val="FFFFFF"/>
              </a:solidFill>
            </a:endParaRPr>
          </a:p>
          <a:p>
            <a:pPr marL="457200" lvl="0" indent="-317500" algn="l" rtl="0">
              <a:lnSpc>
                <a:spcPct val="150000"/>
              </a:lnSpc>
              <a:spcBef>
                <a:spcPts val="0"/>
              </a:spcBef>
              <a:spcAft>
                <a:spcPts val="0"/>
              </a:spcAft>
              <a:buClr>
                <a:srgbClr val="FFFFFF"/>
              </a:buClr>
              <a:buSzPts val="1400"/>
              <a:buChar char="●"/>
            </a:pPr>
            <a:r>
              <a:rPr lang="en" sz="1400">
                <a:solidFill>
                  <a:srgbClr val="FFFFFF"/>
                </a:solidFill>
              </a:rPr>
              <a:t>Implementing the face recognition system with the help of Deep Learning to enhance the efficiency of the model by making it more intelligent.</a:t>
            </a:r>
            <a:endParaRPr sz="14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a:t>
            </a:r>
            <a:endParaRPr/>
          </a:p>
        </p:txBody>
      </p:sp>
      <p:sp>
        <p:nvSpPr>
          <p:cNvPr id="153" name="Google Shape;153;p16"/>
          <p:cNvSpPr txBox="1">
            <a:spLocks noGrp="1"/>
          </p:cNvSpPr>
          <p:nvPr>
            <p:ph type="body" idx="1"/>
          </p:nvPr>
        </p:nvSpPr>
        <p:spPr>
          <a:xfrm>
            <a:off x="1297500" y="1116150"/>
            <a:ext cx="7038900" cy="29112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 sz="1400"/>
              <a:t>Building a web based application.</a:t>
            </a:r>
            <a:endParaRPr sz="1400"/>
          </a:p>
          <a:p>
            <a:pPr marL="457200" lvl="0" indent="-317500" algn="l" rtl="0">
              <a:lnSpc>
                <a:spcPct val="150000"/>
              </a:lnSpc>
              <a:spcBef>
                <a:spcPts val="0"/>
              </a:spcBef>
              <a:spcAft>
                <a:spcPts val="0"/>
              </a:spcAft>
              <a:buSzPts val="1400"/>
              <a:buChar char="●"/>
            </a:pPr>
            <a:r>
              <a:rPr lang="en" sz="1400"/>
              <a:t>Using the feature extraction we can train our model for different people/ faces. </a:t>
            </a:r>
            <a:endParaRPr sz="1400"/>
          </a:p>
          <a:p>
            <a:pPr marL="457200" lvl="0" indent="-317500" algn="l" rtl="0">
              <a:lnSpc>
                <a:spcPct val="150000"/>
              </a:lnSpc>
              <a:spcBef>
                <a:spcPts val="0"/>
              </a:spcBef>
              <a:spcAft>
                <a:spcPts val="0"/>
              </a:spcAft>
              <a:buSzPts val="1400"/>
              <a:buChar char="●"/>
            </a:pPr>
            <a:r>
              <a:rPr lang="en" sz="1400"/>
              <a:t>Creation of image dataset by capturing 60 images for each user in real time. Images are taken from different angles so that the model can recognize the person with ease.</a:t>
            </a:r>
            <a:endParaRPr sz="1400"/>
          </a:p>
          <a:p>
            <a:pPr marL="457200" lvl="0" indent="-317500" algn="l" rtl="0">
              <a:lnSpc>
                <a:spcPct val="150000"/>
              </a:lnSpc>
              <a:spcBef>
                <a:spcPts val="0"/>
              </a:spcBef>
              <a:spcAft>
                <a:spcPts val="0"/>
              </a:spcAft>
              <a:buSzPts val="1400"/>
              <a:buChar char="●"/>
            </a:pPr>
            <a:r>
              <a:rPr lang="en" sz="1400"/>
              <a:t>We can update the attendance at the time of Entry as well as during the time of Exit, with the timestamp.</a:t>
            </a:r>
            <a:endParaRPr sz="1400"/>
          </a:p>
          <a:p>
            <a:pPr marL="457200" lvl="0" indent="-317500" algn="l" rtl="0">
              <a:lnSpc>
                <a:spcPct val="150000"/>
              </a:lnSpc>
              <a:spcBef>
                <a:spcPts val="0"/>
              </a:spcBef>
              <a:spcAft>
                <a:spcPts val="0"/>
              </a:spcAft>
              <a:buSzPts val="1400"/>
              <a:buChar char="●"/>
            </a:pPr>
            <a:r>
              <a:rPr lang="en" sz="1400"/>
              <a:t>Report generation for all the users, the admin can verify whether the user was absent or present in a particular date.</a:t>
            </a:r>
            <a:endParaRPr sz="1400"/>
          </a:p>
          <a:p>
            <a:pPr marL="457200" lvl="0" indent="-317500" algn="l" rtl="0">
              <a:lnSpc>
                <a:spcPct val="150000"/>
              </a:lnSpc>
              <a:spcBef>
                <a:spcPts val="0"/>
              </a:spcBef>
              <a:spcAft>
                <a:spcPts val="0"/>
              </a:spcAft>
              <a:buSzPts val="1400"/>
              <a:buChar char="●"/>
            </a:pPr>
            <a:r>
              <a:rPr lang="en" sz="1400"/>
              <a:t>Implementing the application with the help of Flask framework.</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159" name="Google Shape;159;p17"/>
          <p:cNvSpPr txBox="1">
            <a:spLocks noGrp="1"/>
          </p:cNvSpPr>
          <p:nvPr>
            <p:ph type="body" idx="1"/>
          </p:nvPr>
        </p:nvSpPr>
        <p:spPr>
          <a:xfrm>
            <a:off x="1297500" y="1215475"/>
            <a:ext cx="7038900" cy="29112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 sz="1400"/>
              <a:t>Problem - Earlier systems were fingerprint based or manual, manual system needs more time and labor cost. Due to the COVID-19  pandemic situation, people need to maintain social distancing as this virus spreads with physical contact.</a:t>
            </a:r>
            <a:endParaRPr sz="1400"/>
          </a:p>
          <a:p>
            <a:pPr marL="457200" lvl="0" indent="-317500" algn="l" rtl="0">
              <a:lnSpc>
                <a:spcPct val="150000"/>
              </a:lnSpc>
              <a:spcBef>
                <a:spcPts val="0"/>
              </a:spcBef>
              <a:spcAft>
                <a:spcPts val="0"/>
              </a:spcAft>
              <a:buSzPts val="1400"/>
              <a:buChar char="●"/>
            </a:pPr>
            <a:r>
              <a:rPr lang="en" sz="1400"/>
              <a:t>Solution -  Using this system, people don’t have to make physical contact with the system unlike the fingerprint based attendance system. This automated system will also reduce time and labor cost.</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Skills acquired during the process of development</a:t>
            </a:r>
            <a:endParaRPr/>
          </a:p>
        </p:txBody>
      </p:sp>
      <p:sp>
        <p:nvSpPr>
          <p:cNvPr id="165" name="Google Shape;165;p18"/>
          <p:cNvSpPr txBox="1">
            <a:spLocks noGrp="1"/>
          </p:cNvSpPr>
          <p:nvPr>
            <p:ph type="body" idx="1"/>
          </p:nvPr>
        </p:nvSpPr>
        <p:spPr>
          <a:xfrm>
            <a:off x="1297500" y="1031775"/>
            <a:ext cx="7038900" cy="4004700"/>
          </a:xfrm>
          <a:prstGeom prst="rect">
            <a:avLst/>
          </a:prstGeom>
        </p:spPr>
        <p:txBody>
          <a:bodyPr spcFirstLastPara="1" wrap="square" lIns="91425" tIns="91425" rIns="91425" bIns="91425" anchor="t" anchorCtr="0">
            <a:noAutofit/>
          </a:bodyPr>
          <a:lstStyle/>
          <a:p>
            <a:pPr marL="0" lvl="0" indent="0" algn="l" rtl="0">
              <a:spcBef>
                <a:spcPts val="700"/>
              </a:spcBef>
              <a:spcAft>
                <a:spcPts val="0"/>
              </a:spcAft>
              <a:buNone/>
            </a:pPr>
            <a:r>
              <a:rPr lang="en" sz="1200">
                <a:solidFill>
                  <a:srgbClr val="FFFFFF"/>
                </a:solidFill>
              </a:rPr>
              <a:t>1.</a:t>
            </a:r>
            <a:r>
              <a:rPr lang="en" sz="700">
                <a:solidFill>
                  <a:srgbClr val="FFFFFF"/>
                </a:solidFill>
              </a:rPr>
              <a:t>   </a:t>
            </a:r>
            <a:r>
              <a:rPr lang="en" sz="1200">
                <a:solidFill>
                  <a:srgbClr val="FFFFFF"/>
                </a:solidFill>
              </a:rPr>
              <a:t>Machine Learning Fundamentals.</a:t>
            </a:r>
            <a:endParaRPr sz="1200">
              <a:solidFill>
                <a:srgbClr val="FFFFFF"/>
              </a:solidFill>
            </a:endParaRPr>
          </a:p>
          <a:p>
            <a:pPr marL="0" lvl="0" indent="0" algn="l" rtl="0">
              <a:spcBef>
                <a:spcPts val="1200"/>
              </a:spcBef>
              <a:spcAft>
                <a:spcPts val="0"/>
              </a:spcAft>
              <a:buNone/>
            </a:pPr>
            <a:r>
              <a:rPr lang="en" sz="1200">
                <a:solidFill>
                  <a:srgbClr val="FFFFFF"/>
                </a:solidFill>
              </a:rPr>
              <a:t>2.</a:t>
            </a:r>
            <a:r>
              <a:rPr lang="en" sz="700">
                <a:solidFill>
                  <a:srgbClr val="FFFFFF"/>
                </a:solidFill>
              </a:rPr>
              <a:t>     </a:t>
            </a:r>
            <a:r>
              <a:rPr lang="en" sz="1200">
                <a:solidFill>
                  <a:srgbClr val="FFFFFF"/>
                </a:solidFill>
              </a:rPr>
              <a:t>Building interactive ML Web-based applications using Streamlit.</a:t>
            </a:r>
            <a:endParaRPr sz="1200">
              <a:solidFill>
                <a:srgbClr val="FFFFFF"/>
              </a:solidFill>
            </a:endParaRPr>
          </a:p>
          <a:p>
            <a:pPr marL="0" lvl="0" indent="0" algn="l" rtl="0">
              <a:spcBef>
                <a:spcPts val="1200"/>
              </a:spcBef>
              <a:spcAft>
                <a:spcPts val="0"/>
              </a:spcAft>
              <a:buNone/>
            </a:pPr>
            <a:r>
              <a:rPr lang="en" sz="1200">
                <a:solidFill>
                  <a:srgbClr val="FFFFFF"/>
                </a:solidFill>
              </a:rPr>
              <a:t>3.</a:t>
            </a:r>
            <a:r>
              <a:rPr lang="en" sz="700">
                <a:solidFill>
                  <a:srgbClr val="FFFFFF"/>
                </a:solidFill>
              </a:rPr>
              <a:t>  </a:t>
            </a:r>
            <a:r>
              <a:rPr lang="en" sz="1200">
                <a:solidFill>
                  <a:srgbClr val="FFFFFF"/>
                </a:solidFill>
              </a:rPr>
              <a:t>Data Preprocessing</a:t>
            </a:r>
            <a:endParaRPr sz="1200">
              <a:solidFill>
                <a:srgbClr val="FFFFFF"/>
              </a:solidFill>
            </a:endParaRPr>
          </a:p>
          <a:p>
            <a:pPr marL="0" lvl="0" indent="0" algn="l" rtl="0">
              <a:spcBef>
                <a:spcPts val="1200"/>
              </a:spcBef>
              <a:spcAft>
                <a:spcPts val="0"/>
              </a:spcAft>
              <a:buNone/>
            </a:pPr>
            <a:r>
              <a:rPr lang="en" sz="1200">
                <a:solidFill>
                  <a:srgbClr val="FFFFFF"/>
                </a:solidFill>
              </a:rPr>
              <a:t>4.</a:t>
            </a:r>
            <a:r>
              <a:rPr lang="en" sz="700">
                <a:solidFill>
                  <a:srgbClr val="FFFFFF"/>
                </a:solidFill>
              </a:rPr>
              <a:t>    </a:t>
            </a:r>
            <a:r>
              <a:rPr lang="en" sz="1200">
                <a:solidFill>
                  <a:srgbClr val="FFFFFF"/>
                </a:solidFill>
              </a:rPr>
              <a:t>MySQL with XAMPP server</a:t>
            </a:r>
            <a:endParaRPr sz="1200">
              <a:solidFill>
                <a:srgbClr val="FFFFFF"/>
              </a:solidFill>
            </a:endParaRPr>
          </a:p>
          <a:p>
            <a:pPr marL="0" lvl="0" indent="0" algn="l" rtl="0">
              <a:spcBef>
                <a:spcPts val="1200"/>
              </a:spcBef>
              <a:spcAft>
                <a:spcPts val="0"/>
              </a:spcAft>
              <a:buNone/>
            </a:pPr>
            <a:r>
              <a:rPr lang="en" sz="1200">
                <a:solidFill>
                  <a:srgbClr val="FFFFFF"/>
                </a:solidFill>
              </a:rPr>
              <a:t>5.</a:t>
            </a:r>
            <a:r>
              <a:rPr lang="en" sz="700">
                <a:solidFill>
                  <a:srgbClr val="FFFFFF"/>
                </a:solidFill>
              </a:rPr>
              <a:t>   </a:t>
            </a:r>
            <a:r>
              <a:rPr lang="en" sz="1200">
                <a:solidFill>
                  <a:srgbClr val="FFFFFF"/>
                </a:solidFill>
              </a:rPr>
              <a:t>Frontend-side of web development</a:t>
            </a:r>
            <a:endParaRPr sz="1200">
              <a:solidFill>
                <a:srgbClr val="FFFFFF"/>
              </a:solidFill>
            </a:endParaRPr>
          </a:p>
          <a:p>
            <a:pPr marL="0" lvl="0" indent="0" algn="l" rtl="0">
              <a:spcBef>
                <a:spcPts val="1200"/>
              </a:spcBef>
              <a:spcAft>
                <a:spcPts val="0"/>
              </a:spcAft>
              <a:buNone/>
            </a:pPr>
            <a:r>
              <a:rPr lang="en" sz="1200">
                <a:solidFill>
                  <a:srgbClr val="FFFFFF"/>
                </a:solidFill>
              </a:rPr>
              <a:t>6.</a:t>
            </a:r>
            <a:r>
              <a:rPr lang="en" sz="700">
                <a:solidFill>
                  <a:srgbClr val="FFFFFF"/>
                </a:solidFill>
              </a:rPr>
              <a:t>   </a:t>
            </a:r>
            <a:r>
              <a:rPr lang="en" sz="1200">
                <a:solidFill>
                  <a:srgbClr val="FFFFFF"/>
                </a:solidFill>
              </a:rPr>
              <a:t>Face detection and Face Recognition Techniques</a:t>
            </a:r>
            <a:endParaRPr sz="1200">
              <a:solidFill>
                <a:srgbClr val="FFFFFF"/>
              </a:solidFill>
            </a:endParaRPr>
          </a:p>
          <a:p>
            <a:pPr marL="0" lvl="0" indent="0" algn="l" rtl="0">
              <a:spcBef>
                <a:spcPts val="1200"/>
              </a:spcBef>
              <a:spcAft>
                <a:spcPts val="0"/>
              </a:spcAft>
              <a:buNone/>
            </a:pPr>
            <a:r>
              <a:rPr lang="en" sz="1200">
                <a:solidFill>
                  <a:srgbClr val="FFFFFF"/>
                </a:solidFill>
              </a:rPr>
              <a:t>7.</a:t>
            </a:r>
            <a:r>
              <a:rPr lang="en" sz="700">
                <a:solidFill>
                  <a:srgbClr val="FFFFFF"/>
                </a:solidFill>
              </a:rPr>
              <a:t>     </a:t>
            </a:r>
            <a:r>
              <a:rPr lang="en" sz="1200">
                <a:solidFill>
                  <a:srgbClr val="FFFFFF"/>
                </a:solidFill>
              </a:rPr>
              <a:t>Computer Vision</a:t>
            </a:r>
            <a:endParaRPr sz="1200">
              <a:solidFill>
                <a:srgbClr val="FFFFFF"/>
              </a:solidFill>
            </a:endParaRPr>
          </a:p>
          <a:p>
            <a:pPr marL="0" lvl="0" indent="0" algn="l" rtl="0">
              <a:spcBef>
                <a:spcPts val="1200"/>
              </a:spcBef>
              <a:spcAft>
                <a:spcPts val="0"/>
              </a:spcAft>
              <a:buNone/>
            </a:pPr>
            <a:r>
              <a:rPr lang="en" sz="1200">
                <a:solidFill>
                  <a:srgbClr val="FFFFFF"/>
                </a:solidFill>
              </a:rPr>
              <a:t>8.</a:t>
            </a:r>
            <a:r>
              <a:rPr lang="en" sz="700">
                <a:solidFill>
                  <a:srgbClr val="FFFFFF"/>
                </a:solidFill>
              </a:rPr>
              <a:t>     </a:t>
            </a:r>
            <a:r>
              <a:rPr lang="en" sz="1200">
                <a:solidFill>
                  <a:srgbClr val="FFFFFF"/>
                </a:solidFill>
              </a:rPr>
              <a:t>Putting up the web application over the server</a:t>
            </a:r>
            <a:endParaRPr sz="1200">
              <a:solidFill>
                <a:srgbClr val="FFFFFF"/>
              </a:solidFill>
            </a:endParaRPr>
          </a:p>
          <a:p>
            <a:pPr marL="0" lvl="0" indent="0" algn="l" rtl="0">
              <a:spcBef>
                <a:spcPts val="1200"/>
              </a:spcBef>
              <a:spcAft>
                <a:spcPts val="0"/>
              </a:spcAft>
              <a:buNone/>
            </a:pPr>
            <a:r>
              <a:rPr lang="en" sz="1200">
                <a:solidFill>
                  <a:srgbClr val="FFFFFF"/>
                </a:solidFill>
              </a:rPr>
              <a:t>9.</a:t>
            </a:r>
            <a:r>
              <a:rPr lang="en" sz="700">
                <a:solidFill>
                  <a:srgbClr val="FFFFFF"/>
                </a:solidFill>
              </a:rPr>
              <a:t>  </a:t>
            </a:r>
            <a:r>
              <a:rPr lang="en" sz="1200">
                <a:solidFill>
                  <a:srgbClr val="FFFFFF"/>
                </a:solidFill>
              </a:rPr>
              <a:t>Natural Language Processing</a:t>
            </a:r>
            <a:endParaRPr sz="1200">
              <a:solidFill>
                <a:srgbClr val="FFFFFF"/>
              </a:solidFill>
            </a:endParaRPr>
          </a:p>
          <a:p>
            <a:pPr marL="0" lvl="0" indent="0" algn="l" rtl="0">
              <a:spcBef>
                <a:spcPts val="1200"/>
              </a:spcBef>
              <a:spcAft>
                <a:spcPts val="0"/>
              </a:spcAft>
              <a:buNone/>
            </a:pPr>
            <a:r>
              <a:rPr lang="en" sz="1200">
                <a:solidFill>
                  <a:srgbClr val="FFFFFF"/>
                </a:solidFill>
              </a:rPr>
              <a:t>10.</a:t>
            </a:r>
            <a:r>
              <a:rPr lang="en" sz="700">
                <a:solidFill>
                  <a:srgbClr val="FFFFFF"/>
                </a:solidFill>
              </a:rPr>
              <a:t>   </a:t>
            </a:r>
            <a:r>
              <a:rPr lang="en" sz="1200">
                <a:solidFill>
                  <a:srgbClr val="FFFFFF"/>
                </a:solidFill>
              </a:rPr>
              <a:t>Flask Web Framework.</a:t>
            </a:r>
            <a:endParaRPr sz="1200">
              <a:solidFill>
                <a:srgbClr val="FFFFFF"/>
              </a:solidFill>
            </a:endParaRPr>
          </a:p>
          <a:p>
            <a:pPr marL="0" lvl="0" indent="0" algn="l" rtl="0">
              <a:spcBef>
                <a:spcPts val="12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Machine Learning Fundamentals</a:t>
            </a:r>
            <a:endParaRPr/>
          </a:p>
        </p:txBody>
      </p:sp>
      <p:sp>
        <p:nvSpPr>
          <p:cNvPr id="171" name="Google Shape;171;p19"/>
          <p:cNvSpPr txBox="1">
            <a:spLocks noGrp="1"/>
          </p:cNvSpPr>
          <p:nvPr>
            <p:ph type="body" idx="1"/>
          </p:nvPr>
        </p:nvSpPr>
        <p:spPr>
          <a:xfrm>
            <a:off x="1297500" y="1116150"/>
            <a:ext cx="7038900" cy="29112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 sz="1400"/>
              <a:t>Understanding and Implementing Classification and Regression based models.</a:t>
            </a:r>
            <a:endParaRPr sz="1400"/>
          </a:p>
          <a:p>
            <a:pPr marL="457200" lvl="0" indent="-317500" algn="l" rtl="0">
              <a:lnSpc>
                <a:spcPct val="150000"/>
              </a:lnSpc>
              <a:spcBef>
                <a:spcPts val="0"/>
              </a:spcBef>
              <a:spcAft>
                <a:spcPts val="0"/>
              </a:spcAft>
              <a:buSzPts val="1400"/>
              <a:buChar char="●"/>
            </a:pPr>
            <a:r>
              <a:rPr lang="en" sz="1400"/>
              <a:t>Preprocessing of datasets.</a:t>
            </a:r>
            <a:endParaRPr sz="1400"/>
          </a:p>
          <a:p>
            <a:pPr marL="457200" lvl="0" indent="-317500" algn="l" rtl="0">
              <a:lnSpc>
                <a:spcPct val="150000"/>
              </a:lnSpc>
              <a:spcBef>
                <a:spcPts val="0"/>
              </a:spcBef>
              <a:spcAft>
                <a:spcPts val="0"/>
              </a:spcAft>
              <a:buSzPts val="1400"/>
              <a:buChar char="●"/>
            </a:pPr>
            <a:r>
              <a:rPr lang="en" sz="1400"/>
              <a:t>Understanding fundamental libraries for ML such as scikit learn, tensorflow, keras.</a:t>
            </a:r>
            <a:endParaRPr sz="1400"/>
          </a:p>
          <a:p>
            <a:pPr marL="457200" lvl="0" indent="-317500" algn="l" rtl="0">
              <a:lnSpc>
                <a:spcPct val="150000"/>
              </a:lnSpc>
              <a:spcBef>
                <a:spcPts val="0"/>
              </a:spcBef>
              <a:spcAft>
                <a:spcPts val="0"/>
              </a:spcAft>
              <a:buSzPts val="1400"/>
              <a:buChar char="●"/>
            </a:pPr>
            <a:r>
              <a:rPr lang="en" sz="1400"/>
              <a:t>Basic level understanding of Python.</a:t>
            </a:r>
            <a:endParaRPr sz="1400"/>
          </a:p>
          <a:p>
            <a:pPr marL="457200" lvl="0" indent="-317500" algn="l" rtl="0">
              <a:lnSpc>
                <a:spcPct val="150000"/>
              </a:lnSpc>
              <a:spcBef>
                <a:spcPts val="0"/>
              </a:spcBef>
              <a:spcAft>
                <a:spcPts val="0"/>
              </a:spcAft>
              <a:buSzPts val="1400"/>
              <a:buChar char="●"/>
            </a:pPr>
            <a:r>
              <a:rPr lang="en" sz="1400"/>
              <a:t>Understanding and implementing Deep Learning Neural Networks using Keras and tensorflow, in order to implement face recognition model.</a:t>
            </a:r>
            <a:endParaRPr sz="1400"/>
          </a:p>
          <a:p>
            <a:pPr marL="457200" lvl="0" indent="-317500" algn="l" rtl="0">
              <a:lnSpc>
                <a:spcPct val="150000"/>
              </a:lnSpc>
              <a:spcBef>
                <a:spcPts val="0"/>
              </a:spcBef>
              <a:spcAft>
                <a:spcPts val="0"/>
              </a:spcAft>
              <a:buSzPts val="1400"/>
              <a:buChar char="●"/>
            </a:pPr>
            <a:r>
              <a:rPr lang="en" sz="1400"/>
              <a:t>Basics of Computer Vision, using OpenCV library.</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Technologies and Frameworks</a:t>
            </a:r>
            <a:endParaRPr/>
          </a:p>
        </p:txBody>
      </p:sp>
      <p:sp>
        <p:nvSpPr>
          <p:cNvPr id="177" name="Google Shape;177;p20"/>
          <p:cNvSpPr txBox="1">
            <a:spLocks noGrp="1"/>
          </p:cNvSpPr>
          <p:nvPr>
            <p:ph type="body" idx="1"/>
          </p:nvPr>
        </p:nvSpPr>
        <p:spPr>
          <a:xfrm>
            <a:off x="1297500" y="901825"/>
            <a:ext cx="7038900" cy="3644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400"/>
              <a:t>Technologies used -</a:t>
            </a:r>
            <a:endParaRPr sz="1400"/>
          </a:p>
          <a:p>
            <a:pPr marL="457200" lvl="0" indent="-317500" algn="l" rtl="0">
              <a:lnSpc>
                <a:spcPct val="150000"/>
              </a:lnSpc>
              <a:spcBef>
                <a:spcPts val="1600"/>
              </a:spcBef>
              <a:spcAft>
                <a:spcPts val="0"/>
              </a:spcAft>
              <a:buSzPts val="1400"/>
              <a:buAutoNum type="arabicPeriod"/>
            </a:pPr>
            <a:r>
              <a:rPr lang="en" sz="1400"/>
              <a:t>OpenCV for Computer Vision - The Open Source Computer Vision Library has &gt;2500 algorithms, extensive documentation and sample code for real-time computer vision. It works on Windows, Linux, Mac OS X, Android, iOS in your browser through JavaScript.</a:t>
            </a:r>
            <a:endParaRPr sz="1400"/>
          </a:p>
          <a:p>
            <a:pPr marL="457200" lvl="0" indent="-317500" algn="l" rtl="0">
              <a:lnSpc>
                <a:spcPct val="150000"/>
              </a:lnSpc>
              <a:spcBef>
                <a:spcPts val="0"/>
              </a:spcBef>
              <a:spcAft>
                <a:spcPts val="0"/>
              </a:spcAft>
              <a:buSzPts val="1400"/>
              <a:buAutoNum type="arabicPeriod"/>
            </a:pPr>
            <a:r>
              <a:rPr lang="en" sz="1400"/>
              <a:t>MySQL for database management.</a:t>
            </a:r>
            <a:endParaRPr sz="1400"/>
          </a:p>
          <a:p>
            <a:pPr marL="457200" lvl="0" indent="-317500" algn="l" rtl="0">
              <a:lnSpc>
                <a:spcPct val="150000"/>
              </a:lnSpc>
              <a:spcBef>
                <a:spcPts val="0"/>
              </a:spcBef>
              <a:spcAft>
                <a:spcPts val="0"/>
              </a:spcAft>
              <a:buSzPts val="1400"/>
              <a:buAutoNum type="arabicPeriod"/>
            </a:pPr>
            <a:r>
              <a:rPr lang="en" sz="1400"/>
              <a:t>Python 3.6 for application development.</a:t>
            </a:r>
            <a:endParaRPr sz="1400"/>
          </a:p>
          <a:p>
            <a:pPr marL="457200" lvl="0" indent="-317500" algn="l" rtl="0">
              <a:lnSpc>
                <a:spcPct val="150000"/>
              </a:lnSpc>
              <a:spcBef>
                <a:spcPts val="0"/>
              </a:spcBef>
              <a:spcAft>
                <a:spcPts val="0"/>
              </a:spcAft>
              <a:buSzPts val="1400"/>
              <a:buAutoNum type="arabicPeriod"/>
            </a:pPr>
            <a:r>
              <a:rPr lang="en" sz="1400"/>
              <a:t>Tensorflow -  This class focuses on using a particular TensorFlow API to develop and train machine learning models.</a:t>
            </a:r>
            <a:endParaRPr sz="1400"/>
          </a:p>
          <a:p>
            <a:pPr marL="457200" lvl="0" indent="-317500" algn="l" rtl="0">
              <a:lnSpc>
                <a:spcPct val="150000"/>
              </a:lnSpc>
              <a:spcBef>
                <a:spcPts val="0"/>
              </a:spcBef>
              <a:spcAft>
                <a:spcPts val="0"/>
              </a:spcAft>
              <a:buSzPts val="1400"/>
              <a:buAutoNum type="arabicPeriod"/>
            </a:pPr>
            <a:r>
              <a:rPr lang="en" sz="1400"/>
              <a:t>Keras - Keras is one of the leading high-level neural networks APIs. It is written in Python and supports multiple back-end neural network computation engines.</a:t>
            </a:r>
            <a:endParaRPr sz="1400"/>
          </a:p>
          <a:p>
            <a:pPr marL="457200" lvl="0" indent="0" algn="l" rtl="0">
              <a:spcBef>
                <a:spcPts val="1600"/>
              </a:spcBef>
              <a:spcAft>
                <a:spcPts val="1600"/>
              </a:spcAft>
              <a:buNone/>
            </a:pP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Continued...</a:t>
            </a:r>
            <a:endParaRPr/>
          </a:p>
        </p:txBody>
      </p:sp>
      <p:sp>
        <p:nvSpPr>
          <p:cNvPr id="183" name="Google Shape;183;p21"/>
          <p:cNvSpPr txBox="1">
            <a:spLocks noGrp="1"/>
          </p:cNvSpPr>
          <p:nvPr>
            <p:ph type="body" idx="1"/>
          </p:nvPr>
        </p:nvSpPr>
        <p:spPr>
          <a:xfrm>
            <a:off x="1465875" y="1031775"/>
            <a:ext cx="7038900" cy="345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Scikit learn - Scikit-learn provides a range of supervised and unsupervised learning algorithms via a consistent interface in Python.</a:t>
            </a:r>
            <a:endParaRPr/>
          </a:p>
          <a:p>
            <a:pPr marL="0" lvl="0" indent="0" algn="l" rtl="0">
              <a:spcBef>
                <a:spcPts val="1600"/>
              </a:spcBef>
              <a:spcAft>
                <a:spcPts val="0"/>
              </a:spcAft>
              <a:buNone/>
            </a:pPr>
            <a:r>
              <a:rPr lang="en"/>
              <a:t>The library is built upon the SciPy (Scientific Python) that must be installed before you can use scikit-learn. This stack that includes:</a:t>
            </a:r>
            <a:endParaRPr/>
          </a:p>
          <a:p>
            <a:pPr marL="457200" lvl="0" indent="-311150" algn="l" rtl="0">
              <a:lnSpc>
                <a:spcPct val="150000"/>
              </a:lnSpc>
              <a:spcBef>
                <a:spcPts val="1600"/>
              </a:spcBef>
              <a:spcAft>
                <a:spcPts val="0"/>
              </a:spcAft>
              <a:buSzPts val="1300"/>
              <a:buChar char="●"/>
            </a:pPr>
            <a:r>
              <a:rPr lang="en"/>
              <a:t>NumPy: Base n-dimensional array package</a:t>
            </a:r>
            <a:endParaRPr/>
          </a:p>
          <a:p>
            <a:pPr marL="457200" lvl="0" indent="-311150" algn="l" rtl="0">
              <a:lnSpc>
                <a:spcPct val="150000"/>
              </a:lnSpc>
              <a:spcBef>
                <a:spcPts val="0"/>
              </a:spcBef>
              <a:spcAft>
                <a:spcPts val="0"/>
              </a:spcAft>
              <a:buSzPts val="1300"/>
              <a:buChar char="●"/>
            </a:pPr>
            <a:r>
              <a:rPr lang="en"/>
              <a:t>SciPy: Fundamental library for scientific computing</a:t>
            </a:r>
            <a:endParaRPr/>
          </a:p>
          <a:p>
            <a:pPr marL="457200" lvl="0" indent="-311150" algn="l" rtl="0">
              <a:lnSpc>
                <a:spcPct val="150000"/>
              </a:lnSpc>
              <a:spcBef>
                <a:spcPts val="0"/>
              </a:spcBef>
              <a:spcAft>
                <a:spcPts val="0"/>
              </a:spcAft>
              <a:buSzPts val="1300"/>
              <a:buChar char="●"/>
            </a:pPr>
            <a:r>
              <a:rPr lang="en"/>
              <a:t>Matplotlib: Comprehensive 2D/3D plotting</a:t>
            </a:r>
            <a:endParaRPr/>
          </a:p>
          <a:p>
            <a:pPr marL="457200" lvl="0" indent="-311150" algn="l" rtl="0">
              <a:lnSpc>
                <a:spcPct val="150000"/>
              </a:lnSpc>
              <a:spcBef>
                <a:spcPts val="0"/>
              </a:spcBef>
              <a:spcAft>
                <a:spcPts val="0"/>
              </a:spcAft>
              <a:buSzPts val="1300"/>
              <a:buChar char="●"/>
            </a:pPr>
            <a:r>
              <a:rPr lang="en"/>
              <a:t>IPython: Enhanced interactive console</a:t>
            </a:r>
            <a:endParaRPr/>
          </a:p>
          <a:p>
            <a:pPr marL="457200" lvl="0" indent="-311150" algn="l" rtl="0">
              <a:lnSpc>
                <a:spcPct val="150000"/>
              </a:lnSpc>
              <a:spcBef>
                <a:spcPts val="0"/>
              </a:spcBef>
              <a:spcAft>
                <a:spcPts val="0"/>
              </a:spcAft>
              <a:buSzPts val="1300"/>
              <a:buChar char="●"/>
            </a:pPr>
            <a:r>
              <a:rPr lang="en"/>
              <a:t>Sympy: Symbolic mathematics</a:t>
            </a:r>
            <a:endParaRPr/>
          </a:p>
          <a:p>
            <a:pPr marL="457200" lvl="0" indent="-311150" algn="l" rtl="0">
              <a:lnSpc>
                <a:spcPct val="150000"/>
              </a:lnSpc>
              <a:spcBef>
                <a:spcPts val="0"/>
              </a:spcBef>
              <a:spcAft>
                <a:spcPts val="0"/>
              </a:spcAft>
              <a:buSzPts val="1300"/>
              <a:buChar char="●"/>
            </a:pPr>
            <a:r>
              <a:rPr lang="en"/>
              <a:t>Pandas: Data structures and analysis</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877</Words>
  <Application>Microsoft Office PowerPoint</Application>
  <PresentationFormat>On-screen Show (16:9)</PresentationFormat>
  <Paragraphs>71</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Montserrat</vt:lpstr>
      <vt:lpstr>Lato</vt:lpstr>
      <vt:lpstr>Focus</vt:lpstr>
      <vt:lpstr>Face Recognition Based Attendance System </vt:lpstr>
      <vt:lpstr>Introduction</vt:lpstr>
      <vt:lpstr>Aim</vt:lpstr>
      <vt:lpstr>Objective</vt:lpstr>
      <vt:lpstr>Motivation</vt:lpstr>
      <vt:lpstr>Skills acquired during the process of development</vt:lpstr>
      <vt:lpstr>Machine Learning Fundamentals</vt:lpstr>
      <vt:lpstr>Technologies and Frameworks</vt:lpstr>
      <vt:lpstr>Continued...</vt:lpstr>
      <vt:lpstr>Framework </vt:lpstr>
      <vt:lpstr>Users of the Application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Based Attendance System</dc:title>
  <dc:creator>Aditya</dc:creator>
  <cp:lastModifiedBy>adityak0308@gmail.com</cp:lastModifiedBy>
  <cp:revision>1</cp:revision>
  <dcterms:modified xsi:type="dcterms:W3CDTF">2020-11-04T12:34:31Z</dcterms:modified>
</cp:coreProperties>
</file>