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80" r:id="rId3"/>
    <p:sldId id="279" r:id="rId4"/>
    <p:sldId id="281" r:id="rId5"/>
    <p:sldId id="282" r:id="rId6"/>
    <p:sldId id="283" r:id="rId7"/>
    <p:sldId id="284" r:id="rId8"/>
    <p:sldId id="285" r:id="rId9"/>
    <p:sldId id="286" r:id="rId10"/>
    <p:sldId id="287" r:id="rId11"/>
    <p:sldId id="2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p:scale>
          <a:sx n="60" d="100"/>
          <a:sy n="60" d="100"/>
        </p:scale>
        <p:origin x="-1644"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A8C18F-8061-4044-AF85-1CF22C98C0C5}" type="datetimeFigureOut">
              <a:rPr lang="en-US" smtClean="0"/>
              <a:pPr/>
              <a:t>2/13/2019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D7962C-1E80-4D3D-AA40-418AAB76031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3D7962C-1E80-4D3D-AA40-418AAB760317}"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2/13/2019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2/13/2019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295400"/>
            <a:ext cx="7927975" cy="1981200"/>
          </a:xfrm>
        </p:spPr>
        <p:txBody>
          <a:bodyPr/>
          <a:lstStyle/>
          <a:p>
            <a:r>
              <a:rPr lang="en-IN" sz="3200" dirty="0" smtClean="0"/>
              <a:t>AUTOMATIC QUESTION PAPER GENERATION SYSTEM</a:t>
            </a:r>
            <a:endParaRPr lang="en-IN" sz="3200" dirty="0"/>
          </a:p>
        </p:txBody>
      </p:sp>
      <p:sp>
        <p:nvSpPr>
          <p:cNvPr id="5" name="Subtitle 4"/>
          <p:cNvSpPr>
            <a:spLocks noGrp="1"/>
          </p:cNvSpPr>
          <p:nvPr>
            <p:ph type="subTitle" idx="1"/>
          </p:nvPr>
        </p:nvSpPr>
        <p:spPr>
          <a:xfrm>
            <a:off x="609600" y="2590800"/>
            <a:ext cx="8077200" cy="3124200"/>
          </a:xfrm>
        </p:spPr>
        <p:txBody>
          <a:bodyPr/>
          <a:lstStyle/>
          <a:p>
            <a:pPr algn="just"/>
            <a:r>
              <a:rPr lang="en-US" sz="2400" b="1" dirty="0" smtClean="0"/>
              <a:t>Guide</a:t>
            </a:r>
            <a:r>
              <a:rPr lang="en-US" sz="2400" dirty="0" smtClean="0"/>
              <a:t>                            -  </a:t>
            </a:r>
            <a:r>
              <a:rPr lang="en-US" sz="2400" b="1" dirty="0" smtClean="0"/>
              <a:t>M </a:t>
            </a:r>
            <a:r>
              <a:rPr lang="en-US" sz="2400" b="1" dirty="0" err="1" smtClean="0"/>
              <a:t>Narasimhulu</a:t>
            </a:r>
            <a:r>
              <a:rPr lang="en-US" sz="2400" b="1" dirty="0" smtClean="0"/>
              <a:t> </a:t>
            </a:r>
            <a:r>
              <a:rPr lang="en-US" sz="1800" b="1" dirty="0" err="1" smtClean="0"/>
              <a:t>M.Tech</a:t>
            </a:r>
            <a:r>
              <a:rPr lang="en-US" sz="2400" b="1" dirty="0" smtClean="0"/>
              <a:t>.,</a:t>
            </a:r>
          </a:p>
          <a:p>
            <a:pPr algn="just"/>
            <a:r>
              <a:rPr lang="en-US" sz="2400" b="1" dirty="0" smtClean="0"/>
              <a:t>                                           Assistant Professor</a:t>
            </a:r>
          </a:p>
          <a:p>
            <a:pPr algn="just"/>
            <a:r>
              <a:rPr lang="en-US" sz="2400" dirty="0" smtClean="0"/>
              <a:t>Batch                             -       B4</a:t>
            </a:r>
          </a:p>
          <a:p>
            <a:pPr algn="just"/>
            <a:r>
              <a:rPr lang="en-US" sz="2400" dirty="0" smtClean="0"/>
              <a:t>M </a:t>
            </a:r>
            <a:r>
              <a:rPr lang="en-US" sz="2400" dirty="0" err="1" smtClean="0"/>
              <a:t>Rajavardhana</a:t>
            </a:r>
            <a:r>
              <a:rPr lang="en-US" sz="2400" dirty="0" smtClean="0"/>
              <a:t> Reddy -    154G1A0568</a:t>
            </a:r>
          </a:p>
          <a:p>
            <a:pPr algn="just"/>
            <a:r>
              <a:rPr lang="en-US" sz="2400" dirty="0" smtClean="0"/>
              <a:t>H </a:t>
            </a:r>
            <a:r>
              <a:rPr lang="en-US" sz="2400" dirty="0" err="1" smtClean="0"/>
              <a:t>Sai</a:t>
            </a:r>
            <a:r>
              <a:rPr lang="en-US" sz="2400" dirty="0" smtClean="0"/>
              <a:t> </a:t>
            </a:r>
            <a:r>
              <a:rPr lang="en-US" sz="2400" dirty="0" err="1" smtClean="0"/>
              <a:t>Sree</a:t>
            </a:r>
            <a:r>
              <a:rPr lang="en-US" sz="2400" dirty="0" smtClean="0"/>
              <a:t>                     -    154G1A0577</a:t>
            </a:r>
          </a:p>
          <a:p>
            <a:pPr algn="just"/>
            <a:r>
              <a:rPr lang="en-US" sz="2400" dirty="0" smtClean="0"/>
              <a:t>S </a:t>
            </a:r>
            <a:r>
              <a:rPr lang="en-US" sz="2400" dirty="0" err="1" smtClean="0"/>
              <a:t>Sai</a:t>
            </a:r>
            <a:r>
              <a:rPr lang="en-US" sz="2400" dirty="0" smtClean="0"/>
              <a:t> </a:t>
            </a:r>
            <a:r>
              <a:rPr lang="en-US" sz="2400" dirty="0" err="1" smtClean="0"/>
              <a:t>Tejaswini</a:t>
            </a:r>
            <a:r>
              <a:rPr lang="en-US" sz="2400" dirty="0" smtClean="0"/>
              <a:t>               -    154G1A0578</a:t>
            </a:r>
          </a:p>
          <a:p>
            <a:pPr algn="just"/>
            <a:r>
              <a:rPr lang="en-US" sz="2400" dirty="0" smtClean="0"/>
              <a:t>R </a:t>
            </a:r>
            <a:r>
              <a:rPr lang="en-US" sz="2400" dirty="0" err="1" smtClean="0"/>
              <a:t>Reddappa</a:t>
            </a:r>
            <a:r>
              <a:rPr lang="en-US" sz="2400" dirty="0" smtClean="0"/>
              <a:t>                   -    154G1A05B2</a:t>
            </a:r>
          </a:p>
          <a:p>
            <a:endParaRPr lang="en-US" sz="2400" dirty="0" smtClean="0"/>
          </a:p>
        </p:txBody>
      </p:sp>
      <p:sp>
        <p:nvSpPr>
          <p:cNvPr id="6" name="TextBox 5"/>
          <p:cNvSpPr txBox="1"/>
          <p:nvPr/>
        </p:nvSpPr>
        <p:spPr>
          <a:xfrm>
            <a:off x="1447800" y="6172200"/>
            <a:ext cx="7086600" cy="1015663"/>
          </a:xfrm>
          <a:prstGeom prst="rect">
            <a:avLst/>
          </a:prstGeom>
          <a:noFill/>
        </p:spPr>
        <p:txBody>
          <a:bodyPr wrap="square" rtlCol="0">
            <a:spAutoFit/>
          </a:bodyPr>
          <a:lstStyle/>
          <a:p>
            <a:pPr algn="ctr"/>
            <a:r>
              <a:rPr lang="en-US" sz="2400" b="1" dirty="0" smtClean="0"/>
              <a:t>Srinivasa Ramanujan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5800" y="6172200"/>
            <a:ext cx="958103"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457200" y="1219200"/>
            <a:ext cx="8229600" cy="4911725"/>
          </a:xfrm>
        </p:spPr>
        <p:txBody>
          <a:bodyPr/>
          <a:lstStyle/>
          <a:p>
            <a:pPr>
              <a:buNone/>
            </a:pPr>
            <a:r>
              <a:rPr lang="en-IN" sz="3200" dirty="0" smtClean="0">
                <a:solidFill>
                  <a:srgbClr val="002060"/>
                </a:solidFill>
                <a:latin typeface="Times New Roman" pitchFamily="18" charset="0"/>
                <a:cs typeface="Times New Roman" pitchFamily="18" charset="0"/>
              </a:rPr>
              <a:t>	</a:t>
            </a:r>
            <a:r>
              <a:rPr lang="en-IN" sz="3600" dirty="0" smtClean="0">
                <a:solidFill>
                  <a:srgbClr val="00B050"/>
                </a:solidFill>
                <a:latin typeface="Times New Roman" pitchFamily="18" charset="0"/>
                <a:cs typeface="Times New Roman" pitchFamily="18" charset="0"/>
              </a:rPr>
              <a:t>Modules :</a:t>
            </a:r>
          </a:p>
          <a:p>
            <a:pPr>
              <a:buNone/>
            </a:pPr>
            <a:r>
              <a:rPr lang="en-IN" sz="3600" i="1" dirty="0" smtClean="0">
                <a:solidFill>
                  <a:srgbClr val="7030A0"/>
                </a:solidFill>
                <a:latin typeface="Times New Roman" pitchFamily="18" charset="0"/>
                <a:cs typeface="Times New Roman" pitchFamily="18" charset="0"/>
              </a:rPr>
              <a:t>	   Task					Schedule</a:t>
            </a:r>
            <a:r>
              <a:rPr lang="en-IN" sz="3200" dirty="0" smtClean="0">
                <a:solidFill>
                  <a:srgbClr val="00B050"/>
                </a:solidFill>
              </a:rPr>
              <a:t>	</a:t>
            </a:r>
            <a:r>
              <a:rPr lang="en-IN" dirty="0" smtClean="0"/>
              <a:t>	</a:t>
            </a:r>
          </a:p>
          <a:p>
            <a:pPr>
              <a:buFont typeface="Wingdings" pitchFamily="2" charset="2"/>
              <a:buChar char="v"/>
            </a:pPr>
            <a:r>
              <a:rPr lang="en-IN" dirty="0" smtClean="0"/>
              <a:t>  Login Framework			 1</a:t>
            </a:r>
            <a:r>
              <a:rPr lang="en-IN" baseline="30000" dirty="0" smtClean="0"/>
              <a:t>st </a:t>
            </a:r>
            <a:r>
              <a:rPr lang="en-IN" dirty="0" smtClean="0"/>
              <a:t> week</a:t>
            </a:r>
          </a:p>
          <a:p>
            <a:pPr>
              <a:buFont typeface="Wingdings" pitchFamily="2" charset="2"/>
              <a:buChar char="v"/>
            </a:pPr>
            <a:r>
              <a:rPr lang="en-IN" dirty="0" smtClean="0"/>
              <a:t>  Data Base Creation		 2</a:t>
            </a:r>
            <a:r>
              <a:rPr lang="en-IN" baseline="30000" dirty="0" smtClean="0"/>
              <a:t>nd</a:t>
            </a:r>
            <a:r>
              <a:rPr lang="en-IN" dirty="0" smtClean="0"/>
              <a:t> week</a:t>
            </a:r>
          </a:p>
          <a:p>
            <a:pPr>
              <a:buFont typeface="Wingdings" pitchFamily="2" charset="2"/>
              <a:buChar char="v"/>
            </a:pPr>
            <a:r>
              <a:rPr lang="en-IN" dirty="0" smtClean="0"/>
              <a:t>  Question Insertion 		 3</a:t>
            </a:r>
            <a:r>
              <a:rPr lang="en-IN" baseline="30000" dirty="0" smtClean="0"/>
              <a:t>rd</a:t>
            </a:r>
            <a:r>
              <a:rPr lang="en-IN" dirty="0" smtClean="0"/>
              <a:t>  week</a:t>
            </a:r>
          </a:p>
          <a:p>
            <a:pPr>
              <a:buFont typeface="Wingdings" pitchFamily="2" charset="2"/>
              <a:buChar char="v"/>
            </a:pPr>
            <a:r>
              <a:rPr lang="en-IN" dirty="0" smtClean="0"/>
              <a:t>  Report Calculation 		 4</a:t>
            </a:r>
            <a:r>
              <a:rPr lang="en-IN" baseline="30000" dirty="0" smtClean="0"/>
              <a:t>th </a:t>
            </a:r>
            <a:r>
              <a:rPr lang="en-IN" dirty="0" smtClean="0"/>
              <a:t> week</a:t>
            </a:r>
          </a:p>
          <a:p>
            <a:pPr>
              <a:buFont typeface="Wingdings" pitchFamily="2" charset="2"/>
              <a:buChar char="v"/>
            </a:pPr>
            <a:r>
              <a:rPr lang="en-IN" dirty="0" smtClean="0"/>
              <a:t>  Documentation			 5</a:t>
            </a:r>
            <a:r>
              <a:rPr lang="en-IN" baseline="30000" dirty="0" smtClean="0"/>
              <a:t>th</a:t>
            </a:r>
            <a:r>
              <a:rPr lang="en-IN" dirty="0" smtClean="0"/>
              <a:t>  week</a:t>
            </a:r>
          </a:p>
          <a:p>
            <a:pPr>
              <a:buFont typeface="Wingdings" pitchFamily="2" charset="2"/>
              <a:buChar char="v"/>
            </a:pPr>
            <a:endParaRPr lang="en-IN" dirty="0" smtClean="0"/>
          </a:p>
          <a:p>
            <a:pPr>
              <a:buFont typeface="Wingdings" pitchFamily="2" charset="2"/>
              <a:buChar char="v"/>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idx="1"/>
          </p:nvPr>
        </p:nvSpPr>
        <p:spPr>
          <a:xfrm>
            <a:off x="304800" y="1143000"/>
            <a:ext cx="8686800" cy="4987925"/>
          </a:xfrm>
        </p:spPr>
        <p:txBody>
          <a:bodyPr/>
          <a:lstStyle/>
          <a:p>
            <a:pPr algn="just">
              <a:buFont typeface="Wingdings" pitchFamily="2" charset="2"/>
              <a:buChar char="Ø"/>
            </a:pPr>
            <a:r>
              <a:rPr lang="en-US" sz="2600" dirty="0" smtClean="0">
                <a:latin typeface="Times New Roman" pitchFamily="18" charset="0"/>
                <a:cs typeface="Times New Roman" pitchFamily="18" charset="0"/>
              </a:rPr>
              <a:t>An automatic question paper generation system shall enable the feasibility for the exam section, staff, authorities and audit committee members to conduct exam in regular basis. </a:t>
            </a:r>
          </a:p>
          <a:p>
            <a:pPr algn="just">
              <a:buFont typeface="Wingdings" pitchFamily="2" charset="2"/>
              <a:buChar char="Ø"/>
            </a:pPr>
            <a:r>
              <a:rPr lang="en-US" sz="2600" dirty="0" smtClean="0">
                <a:latin typeface="Times New Roman" pitchFamily="18" charset="0"/>
                <a:cs typeface="Times New Roman" pitchFamily="18" charset="0"/>
              </a:rPr>
              <a:t>The Proposed System shall aids to improve the quality of question paper based on Outcome Based Education on regular basis.</a:t>
            </a:r>
            <a:endParaRPr lang="en-IN" sz="2600" dirty="0" smtClean="0">
              <a:latin typeface="Times New Roman" pitchFamily="18" charset="0"/>
              <a:cs typeface="Times New Roman" pitchFamily="18" charset="0"/>
            </a:endParaRPr>
          </a:p>
          <a:p>
            <a:pPr algn="just">
              <a:buFont typeface="Wingdings" pitchFamily="2" charset="2"/>
              <a:buChar char="Ø"/>
            </a:pPr>
            <a:r>
              <a:rPr lang="en-US" sz="2600" dirty="0" smtClean="0">
                <a:latin typeface="Times New Roman" pitchFamily="18" charset="0"/>
                <a:cs typeface="Times New Roman" pitchFamily="18" charset="0"/>
              </a:rPr>
              <a:t>In addition to this, the system also provides feasibility to all the staff members to submit questions with quality on periodic basis. </a:t>
            </a:r>
          </a:p>
          <a:p>
            <a:pPr algn="just">
              <a:buFont typeface="Wingdings" pitchFamily="2" charset="2"/>
              <a:buChar char="Ø"/>
            </a:pPr>
            <a:r>
              <a:rPr lang="en-US" sz="2600" dirty="0" smtClean="0">
                <a:latin typeface="Times New Roman" pitchFamily="18" charset="0"/>
                <a:cs typeface="Times New Roman" pitchFamily="18" charset="0"/>
              </a:rPr>
              <a:t>This system not only helps to the exam section but also helps to the staff and the authorities to conduct slip tests on regular basis. </a:t>
            </a:r>
          </a:p>
          <a:p>
            <a:pPr>
              <a:buNone/>
            </a:pPr>
            <a:endParaRPr lang="en-IN"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Contents</a:t>
            </a:r>
            <a:endParaRPr lang="en-US" sz="4400" dirty="0"/>
          </a:p>
        </p:txBody>
      </p:sp>
      <p:sp>
        <p:nvSpPr>
          <p:cNvPr id="3" name="Content Placeholder 2"/>
          <p:cNvSpPr>
            <a:spLocks noGrp="1"/>
          </p:cNvSpPr>
          <p:nvPr>
            <p:ph idx="1"/>
          </p:nvPr>
        </p:nvSpPr>
        <p:spPr>
          <a:xfrm>
            <a:off x="381000" y="1295400"/>
            <a:ext cx="8763000" cy="4835525"/>
          </a:xfrm>
        </p:spPr>
        <p:txBody>
          <a:bodyPr/>
          <a:lstStyle/>
          <a:p>
            <a:pPr algn="just">
              <a:buFont typeface="Wingdings" pitchFamily="2" charset="2"/>
              <a:buChar char="§"/>
            </a:pPr>
            <a:r>
              <a:rPr lang="en-US" sz="2800" dirty="0" smtClean="0">
                <a:latin typeface="Times New Roman" pitchFamily="18" charset="0"/>
                <a:cs typeface="Times New Roman" pitchFamily="18" charset="0"/>
              </a:rPr>
              <a:t>Introduction</a:t>
            </a:r>
          </a:p>
          <a:p>
            <a:pPr algn="just">
              <a:buFont typeface="Wingdings" pitchFamily="2" charset="2"/>
              <a:buChar char="§"/>
            </a:pPr>
            <a:r>
              <a:rPr lang="en-US" sz="2800" dirty="0" smtClean="0">
                <a:latin typeface="Times New Roman" pitchFamily="18" charset="0"/>
                <a:cs typeface="Times New Roman" pitchFamily="18" charset="0"/>
              </a:rPr>
              <a:t>Problem Definition</a:t>
            </a:r>
          </a:p>
          <a:p>
            <a:pPr algn="just">
              <a:buFont typeface="Wingdings" pitchFamily="2" charset="2"/>
              <a:buChar char="§"/>
            </a:pPr>
            <a:r>
              <a:rPr lang="en-US" sz="2800" dirty="0" smtClean="0">
                <a:latin typeface="Times New Roman" pitchFamily="18" charset="0"/>
                <a:cs typeface="Times New Roman" pitchFamily="18" charset="0"/>
              </a:rPr>
              <a:t>Literature Survey</a:t>
            </a:r>
          </a:p>
          <a:p>
            <a:pPr algn="just">
              <a:buFont typeface="Wingdings" pitchFamily="2" charset="2"/>
              <a:buChar char="§"/>
            </a:pPr>
            <a:r>
              <a:rPr lang="en-US" sz="2800" dirty="0" smtClean="0">
                <a:latin typeface="Times New Roman" pitchFamily="18" charset="0"/>
                <a:cs typeface="Times New Roman" pitchFamily="18" charset="0"/>
              </a:rPr>
              <a:t>Proposed System</a:t>
            </a:r>
          </a:p>
          <a:p>
            <a:pPr algn="just">
              <a:buFont typeface="Wingdings" pitchFamily="2" charset="2"/>
              <a:buChar char="§"/>
            </a:pPr>
            <a:r>
              <a:rPr lang="en-US" sz="2800" dirty="0" smtClean="0">
                <a:latin typeface="Times New Roman" pitchFamily="18" charset="0"/>
                <a:cs typeface="Times New Roman" pitchFamily="18" charset="0"/>
              </a:rPr>
              <a:t>Project Planning</a:t>
            </a:r>
          </a:p>
          <a:p>
            <a:pPr algn="just">
              <a:buFont typeface="Wingdings" pitchFamily="2" charset="2"/>
              <a:buChar char="§"/>
            </a:pPr>
            <a:r>
              <a:rPr lang="en-US" sz="2800" dirty="0" smtClean="0">
                <a:latin typeface="Times New Roman" pitchFamily="18" charset="0"/>
                <a:cs typeface="Times New Roman" pitchFamily="18" charset="0"/>
              </a:rPr>
              <a:t>Modules</a:t>
            </a:r>
          </a:p>
          <a:p>
            <a:pPr algn="just">
              <a:buFont typeface="Wingdings" pitchFamily="2" charset="2"/>
              <a:buChar char="§"/>
            </a:pPr>
            <a:r>
              <a:rPr lang="en-US" sz="2800" dirty="0" smtClean="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US" dirty="0"/>
          </a:p>
        </p:txBody>
      </p:sp>
      <p:sp>
        <p:nvSpPr>
          <p:cNvPr id="3" name="Content Placeholder 2"/>
          <p:cNvSpPr>
            <a:spLocks noGrp="1"/>
          </p:cNvSpPr>
          <p:nvPr>
            <p:ph idx="1"/>
          </p:nvPr>
        </p:nvSpPr>
        <p:spPr>
          <a:xfrm>
            <a:off x="381000" y="1600200"/>
            <a:ext cx="8305800" cy="4530725"/>
          </a:xfrm>
        </p:spPr>
        <p:txBody>
          <a:bodyPr/>
          <a:lstStyle/>
          <a:p>
            <a:pPr algn="just"/>
            <a:r>
              <a:rPr lang="en-US" sz="2800" dirty="0" smtClean="0">
                <a:latin typeface="Times New Roman" pitchFamily="18" charset="0"/>
                <a:cs typeface="Times New Roman" pitchFamily="18" charset="0"/>
              </a:rPr>
              <a:t>In this application you are going to generate question paper automatically and securely.</a:t>
            </a:r>
          </a:p>
          <a:p>
            <a:pPr algn="just"/>
            <a:r>
              <a:rPr lang="en-US" sz="2800" dirty="0" smtClean="0">
                <a:latin typeface="Times New Roman" pitchFamily="18" charset="0"/>
                <a:cs typeface="Times New Roman" pitchFamily="18" charset="0"/>
              </a:rPr>
              <a:t>Here student can view the subject wise questions to prepare external exams.</a:t>
            </a:r>
          </a:p>
          <a:p>
            <a:pPr algn="just"/>
            <a:r>
              <a:rPr lang="en-US" sz="2800" dirty="0" smtClean="0">
                <a:latin typeface="Times New Roman" pitchFamily="18" charset="0"/>
                <a:cs typeface="Times New Roman" pitchFamily="18" charset="0"/>
              </a:rPr>
              <a:t>Here staff can generate question paper as well as view existing question papers and also add questions into a database.</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br>
              <a:rPr lang="en-US" dirty="0" smtClean="0"/>
            </a:br>
            <a:r>
              <a:rPr lang="en-US" dirty="0" smtClean="0"/>
              <a:t>                    a. Existing System</a:t>
            </a:r>
            <a:endParaRPr lang="en-US" dirty="0"/>
          </a:p>
        </p:txBody>
      </p:sp>
      <p:sp>
        <p:nvSpPr>
          <p:cNvPr id="3" name="Content Placeholder 2"/>
          <p:cNvSpPr>
            <a:spLocks noGrp="1"/>
          </p:cNvSpPr>
          <p:nvPr>
            <p:ph idx="1"/>
          </p:nvPr>
        </p:nvSpPr>
        <p:spPr>
          <a:xfrm>
            <a:off x="381000" y="1600200"/>
            <a:ext cx="8763000" cy="4530725"/>
          </a:xfrm>
        </p:spPr>
        <p:txBody>
          <a:bodyPr/>
          <a:lstStyle/>
          <a:p>
            <a:pPr algn="just"/>
            <a:r>
              <a:rPr lang="en-IN" sz="2800" dirty="0" smtClean="0">
                <a:latin typeface="Times New Roman" pitchFamily="18" charset="0"/>
                <a:cs typeface="Times New Roman" pitchFamily="18" charset="0"/>
              </a:rPr>
              <a:t>The existing system for Question Paper Generation requires human staff to chalk out questions that appear in the question paper. </a:t>
            </a:r>
          </a:p>
          <a:p>
            <a:pPr algn="just"/>
            <a:r>
              <a:rPr lang="en-IN" sz="2800" dirty="0" smtClean="0">
                <a:latin typeface="Times New Roman" pitchFamily="18" charset="0"/>
                <a:cs typeface="Times New Roman" pitchFamily="18" charset="0"/>
              </a:rPr>
              <a:t>These staff  select the questions according to the syllabus and pattern as prescribed by the curriculum. </a:t>
            </a:r>
          </a:p>
          <a:p>
            <a:pPr algn="just"/>
            <a:r>
              <a:rPr lang="en-IN" sz="2800" dirty="0" smtClean="0">
                <a:latin typeface="Times New Roman" pitchFamily="18" charset="0"/>
                <a:cs typeface="Times New Roman" pitchFamily="18" charset="0"/>
              </a:rPr>
              <a:t>The question paper then may be referred to a higher authority people like who are in examination section who has the final say in these matters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322387"/>
          </a:xfrm>
        </p:spPr>
        <p:txBody>
          <a:bodyPr/>
          <a:lstStyle/>
          <a:p>
            <a:r>
              <a:rPr lang="en-IN" dirty="0" smtClean="0"/>
              <a:t>Literature Survey</a:t>
            </a:r>
            <a:br>
              <a:rPr lang="en-IN" dirty="0" smtClean="0"/>
            </a:br>
            <a:r>
              <a:rPr lang="en-IN" dirty="0" smtClean="0"/>
              <a:t>                     b. Limitations</a:t>
            </a:r>
            <a:endParaRPr lang="en-US" dirty="0"/>
          </a:p>
        </p:txBody>
      </p:sp>
      <p:sp>
        <p:nvSpPr>
          <p:cNvPr id="3" name="Content Placeholder 2"/>
          <p:cNvSpPr>
            <a:spLocks noGrp="1"/>
          </p:cNvSpPr>
          <p:nvPr>
            <p:ph idx="1"/>
          </p:nvPr>
        </p:nvSpPr>
        <p:spPr>
          <a:xfrm>
            <a:off x="381000" y="1752600"/>
            <a:ext cx="8305800" cy="4378325"/>
          </a:xfrm>
        </p:spPr>
        <p:txBody>
          <a:bodyPr/>
          <a:lstStyle/>
          <a:p>
            <a:pPr algn="just">
              <a:buFont typeface="Wingdings" pitchFamily="2" charset="2"/>
              <a:buChar char="Ø"/>
            </a:pPr>
            <a:r>
              <a:rPr lang="en-IN" sz="2800" dirty="0" smtClean="0">
                <a:latin typeface="Times New Roman" pitchFamily="18" charset="0"/>
                <a:cs typeface="Times New Roman" pitchFamily="18" charset="0"/>
              </a:rPr>
              <a:t>There might be some questions which are repeated in many question papers as the professor has a personal inclination towards them. So there is no guarantee of pure randomly generated question paper.</a:t>
            </a:r>
          </a:p>
          <a:p>
            <a:pPr algn="just">
              <a:buFont typeface="Wingdings" pitchFamily="2" charset="2"/>
              <a:buChar char="Ø"/>
            </a:pPr>
            <a:r>
              <a:rPr lang="en-IN" sz="2800" dirty="0" smtClean="0">
                <a:latin typeface="Times New Roman" pitchFamily="18" charset="0"/>
                <a:cs typeface="Times New Roman" pitchFamily="18" charset="0"/>
              </a:rPr>
              <a:t>Less security.</a:t>
            </a:r>
          </a:p>
          <a:p>
            <a:pPr algn="just">
              <a:buFont typeface="Wingdings" pitchFamily="2" charset="2"/>
              <a:buChar char="Ø"/>
            </a:pPr>
            <a:r>
              <a:rPr lang="en-IN" sz="2800" dirty="0" smtClean="0">
                <a:latin typeface="Times New Roman" pitchFamily="18" charset="0"/>
                <a:cs typeface="Times New Roman" pitchFamily="18" charset="0"/>
              </a:rPr>
              <a:t>Lack of storage.</a:t>
            </a: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br>
              <a:rPr lang="en-IN" dirty="0" smtClean="0"/>
            </a:br>
            <a:r>
              <a:rPr lang="en-IN" dirty="0" smtClean="0"/>
              <a:t>                   c. Proposed System:</a:t>
            </a:r>
            <a:endParaRPr lang="en-US" dirty="0"/>
          </a:p>
        </p:txBody>
      </p:sp>
      <p:sp>
        <p:nvSpPr>
          <p:cNvPr id="3" name="Content Placeholder 2"/>
          <p:cNvSpPr>
            <a:spLocks noGrp="1"/>
          </p:cNvSpPr>
          <p:nvPr>
            <p:ph idx="1"/>
          </p:nvPr>
        </p:nvSpPr>
        <p:spPr>
          <a:xfrm>
            <a:off x="381000" y="1600200"/>
            <a:ext cx="8305800" cy="4530725"/>
          </a:xfrm>
        </p:spPr>
        <p:txBody>
          <a:bodyPr/>
          <a:lstStyle/>
          <a:p>
            <a:pPr algn="just">
              <a:buFont typeface="Wingdings" pitchFamily="2" charset="2"/>
              <a:buChar char="Ø"/>
            </a:pPr>
            <a:r>
              <a:rPr lang="en-US" sz="2800" dirty="0" smtClean="0">
                <a:latin typeface="Times New Roman" pitchFamily="18" charset="0"/>
                <a:cs typeface="Times New Roman" pitchFamily="18" charset="0"/>
              </a:rPr>
              <a:t>This application includes all questions in each subject unit wise and also level of the question. It will help to student to view different questions in each subject and also to prepare external exams.</a:t>
            </a:r>
          </a:p>
          <a:p>
            <a:pPr algn="just">
              <a:buFont typeface="Wingdings" pitchFamily="2" charset="2"/>
              <a:buChar char="Ø"/>
            </a:pPr>
            <a:r>
              <a:rPr lang="en-US" sz="2800" dirty="0" smtClean="0">
                <a:latin typeface="Times New Roman" pitchFamily="18" charset="0"/>
                <a:cs typeface="Times New Roman" pitchFamily="18" charset="0"/>
              </a:rPr>
              <a:t>This </a:t>
            </a:r>
            <a:r>
              <a:rPr lang="en-US" sz="2800" dirty="0" smtClean="0">
                <a:latin typeface="Times New Roman" pitchFamily="18" charset="0"/>
                <a:cs typeface="Times New Roman" pitchFamily="18" charset="0"/>
              </a:rPr>
              <a:t>application also help to faculty to generate question paper automatically and also add new question into a database.</a:t>
            </a:r>
          </a:p>
          <a:p>
            <a:pPr algn="just">
              <a:buFont typeface="Wingdings" pitchFamily="2" charset="2"/>
              <a:buChar char="Ø"/>
            </a:pPr>
            <a:r>
              <a:rPr lang="en-US" sz="2800" dirty="0" smtClean="0">
                <a:latin typeface="Times New Roman" pitchFamily="18" charset="0"/>
                <a:cs typeface="Times New Roman" pitchFamily="18" charset="0"/>
              </a:rPr>
              <a:t>This application provides more security and also storage.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941387"/>
          </a:xfrm>
        </p:spPr>
        <p:txBody>
          <a:bodyPr/>
          <a:lstStyle/>
          <a:p>
            <a:r>
              <a:rPr lang="en-IN" dirty="0" smtClean="0"/>
              <a:t>Project Planning:</a:t>
            </a:r>
            <a:endParaRPr lang="en-IN" dirty="0"/>
          </a:p>
        </p:txBody>
      </p:sp>
      <p:sp>
        <p:nvSpPr>
          <p:cNvPr id="3" name="Content Placeholder 2"/>
          <p:cNvSpPr>
            <a:spLocks noGrp="1"/>
          </p:cNvSpPr>
          <p:nvPr>
            <p:ph idx="1"/>
          </p:nvPr>
        </p:nvSpPr>
        <p:spPr>
          <a:xfrm>
            <a:off x="457200" y="1066800"/>
            <a:ext cx="8229600" cy="5791200"/>
          </a:xfrm>
        </p:spPr>
        <p:txBody>
          <a:bodyPr/>
          <a:lstStyle/>
          <a:p>
            <a:endParaRPr lang="en-IN" dirty="0" smtClean="0"/>
          </a:p>
          <a:p>
            <a:pPr>
              <a:buNone/>
            </a:pPr>
            <a:endParaRPr lang="en-IN" dirty="0" smtClean="0"/>
          </a:p>
          <a:p>
            <a:endParaRPr lang="en-IN" dirty="0" smtClean="0"/>
          </a:p>
          <a:p>
            <a:pPr>
              <a:buNone/>
            </a:pPr>
            <a:endParaRPr lang="en-IN" dirty="0" smtClean="0"/>
          </a:p>
          <a:p>
            <a:endParaRPr lang="en-IN" dirty="0" smtClean="0"/>
          </a:p>
          <a:p>
            <a:pPr>
              <a:buNone/>
            </a:pPr>
            <a:r>
              <a:rPr lang="en-IN" sz="2800" dirty="0" smtClean="0"/>
              <a:t>Student                                                       Faculty</a:t>
            </a:r>
            <a:endParaRPr lang="en-IN" sz="2800" dirty="0"/>
          </a:p>
        </p:txBody>
      </p:sp>
      <p:sp>
        <p:nvSpPr>
          <p:cNvPr id="4" name="Rectangle 3"/>
          <p:cNvSpPr/>
          <p:nvPr/>
        </p:nvSpPr>
        <p:spPr>
          <a:xfrm>
            <a:off x="3200400" y="990600"/>
            <a:ext cx="2819400" cy="586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Oval 4"/>
          <p:cNvSpPr/>
          <p:nvPr/>
        </p:nvSpPr>
        <p:spPr>
          <a:xfrm>
            <a:off x="1219200" y="2133600"/>
            <a:ext cx="3810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7" name="Straight Connector 6"/>
          <p:cNvCxnSpPr>
            <a:stCxn id="5" idx="4"/>
          </p:cNvCxnSpPr>
          <p:nvPr/>
        </p:nvCxnSpPr>
        <p:spPr>
          <a:xfrm rot="5400000">
            <a:off x="895350" y="3067050"/>
            <a:ext cx="990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447800" y="2895600"/>
            <a:ext cx="3048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0800000" flipV="1">
            <a:off x="1066800" y="2895600"/>
            <a:ext cx="3048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1066800" y="3276600"/>
            <a:ext cx="3048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371600" y="3276600"/>
            <a:ext cx="381000" cy="3048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7543800" y="2438400"/>
            <a:ext cx="4572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18" name="Straight Connector 17"/>
          <p:cNvCxnSpPr>
            <a:stCxn id="16" idx="4"/>
          </p:cNvCxnSpPr>
          <p:nvPr/>
        </p:nvCxnSpPr>
        <p:spPr>
          <a:xfrm rot="5400000">
            <a:off x="7239000" y="33528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7467600" y="3124200"/>
            <a:ext cx="3048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6200000" flipH="1">
            <a:off x="7848600" y="3124200"/>
            <a:ext cx="3048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a:off x="7543800" y="3657600"/>
            <a:ext cx="2286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772400" y="3657600"/>
            <a:ext cx="30480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3352800" y="1143000"/>
            <a:ext cx="22860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Login</a:t>
            </a:r>
            <a:endParaRPr lang="en-IN" dirty="0"/>
          </a:p>
        </p:txBody>
      </p:sp>
      <p:sp>
        <p:nvSpPr>
          <p:cNvPr id="28" name="Oval 27"/>
          <p:cNvSpPr/>
          <p:nvPr/>
        </p:nvSpPr>
        <p:spPr>
          <a:xfrm>
            <a:off x="3276600" y="2133600"/>
            <a:ext cx="2362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Selecting subject</a:t>
            </a:r>
            <a:endParaRPr lang="en-IN" dirty="0"/>
          </a:p>
        </p:txBody>
      </p:sp>
      <p:sp>
        <p:nvSpPr>
          <p:cNvPr id="29" name="Oval 28"/>
          <p:cNvSpPr/>
          <p:nvPr/>
        </p:nvSpPr>
        <p:spPr>
          <a:xfrm>
            <a:off x="3352800" y="3048000"/>
            <a:ext cx="23622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Selecting type of questions</a:t>
            </a:r>
            <a:endParaRPr lang="en-IN" dirty="0"/>
          </a:p>
        </p:txBody>
      </p:sp>
      <p:sp>
        <p:nvSpPr>
          <p:cNvPr id="30" name="Oval 29"/>
          <p:cNvSpPr/>
          <p:nvPr/>
        </p:nvSpPr>
        <p:spPr>
          <a:xfrm>
            <a:off x="3352800" y="4114800"/>
            <a:ext cx="24384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Updating database</a:t>
            </a:r>
            <a:endParaRPr lang="en-IN" dirty="0"/>
          </a:p>
        </p:txBody>
      </p:sp>
      <p:sp>
        <p:nvSpPr>
          <p:cNvPr id="31" name="Oval 30"/>
          <p:cNvSpPr/>
          <p:nvPr/>
        </p:nvSpPr>
        <p:spPr>
          <a:xfrm>
            <a:off x="3352800" y="5105400"/>
            <a:ext cx="24384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View questions and old papers</a:t>
            </a:r>
            <a:endParaRPr lang="en-IN" dirty="0"/>
          </a:p>
        </p:txBody>
      </p:sp>
      <p:sp>
        <p:nvSpPr>
          <p:cNvPr id="32" name="Oval 31"/>
          <p:cNvSpPr/>
          <p:nvPr/>
        </p:nvSpPr>
        <p:spPr>
          <a:xfrm>
            <a:off x="3429000" y="5943600"/>
            <a:ext cx="23622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Generate question paper</a:t>
            </a:r>
            <a:endParaRPr lang="en-IN" dirty="0"/>
          </a:p>
        </p:txBody>
      </p:sp>
      <p:cxnSp>
        <p:nvCxnSpPr>
          <p:cNvPr id="36" name="Straight Connector 35"/>
          <p:cNvCxnSpPr>
            <a:stCxn id="5" idx="6"/>
            <a:endCxn id="27" idx="2"/>
          </p:cNvCxnSpPr>
          <p:nvPr/>
        </p:nvCxnSpPr>
        <p:spPr>
          <a:xfrm flipV="1">
            <a:off x="1600200" y="1524000"/>
            <a:ext cx="17526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7" idx="6"/>
          </p:cNvCxnSpPr>
          <p:nvPr/>
        </p:nvCxnSpPr>
        <p:spPr>
          <a:xfrm rot="10800000">
            <a:off x="5638800" y="1524000"/>
            <a:ext cx="18288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28" idx="2"/>
          </p:cNvCxnSpPr>
          <p:nvPr/>
        </p:nvCxnSpPr>
        <p:spPr>
          <a:xfrm flipV="1">
            <a:off x="1752600" y="2476500"/>
            <a:ext cx="15240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1" idx="1"/>
          </p:cNvCxnSpPr>
          <p:nvPr/>
        </p:nvCxnSpPr>
        <p:spPr>
          <a:xfrm rot="16200000" flipH="1">
            <a:off x="1646752" y="3153848"/>
            <a:ext cx="2168992" cy="195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5715000" y="2514600"/>
            <a:ext cx="16764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5791200" y="3505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flipV="1">
            <a:off x="5867400" y="3886200"/>
            <a:ext cx="1524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flipV="1">
            <a:off x="5638800" y="4191000"/>
            <a:ext cx="2057400" cy="1981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381000" y="1066800"/>
            <a:ext cx="8763000" cy="5064125"/>
          </a:xfrm>
        </p:spPr>
        <p:txBody>
          <a:bodyPr/>
          <a:lstStyle/>
          <a:p>
            <a:pPr algn="just">
              <a:spcBef>
                <a:spcPts val="0"/>
              </a:spcBef>
              <a:buSzPts val="1950"/>
            </a:pPr>
            <a:r>
              <a:rPr lang="en-IN" sz="2800" dirty="0" smtClean="0">
                <a:latin typeface="Times New Roman" pitchFamily="18" charset="0"/>
                <a:ea typeface="Times New Roman"/>
                <a:cs typeface="Times New Roman" pitchFamily="18" charset="0"/>
                <a:sym typeface="Times New Roman"/>
              </a:rPr>
              <a:t>Student :</a:t>
            </a:r>
          </a:p>
          <a:p>
            <a:pPr marL="800100" lvl="1" indent="-342900" algn="just">
              <a:spcBef>
                <a:spcPts val="0"/>
              </a:spcBef>
              <a:buSzPts val="1950"/>
              <a:buNone/>
            </a:pPr>
            <a:r>
              <a:rPr lang="en-IN" dirty="0" smtClean="0">
                <a:latin typeface="Times New Roman" pitchFamily="18" charset="0"/>
                <a:cs typeface="Times New Roman" pitchFamily="18" charset="0"/>
                <a:sym typeface="Times New Roman"/>
              </a:rPr>
              <a:t>- Login</a:t>
            </a:r>
          </a:p>
          <a:p>
            <a:pPr marL="800100" lvl="1" indent="-342900" algn="just">
              <a:spcBef>
                <a:spcPts val="0"/>
              </a:spcBef>
              <a:buSzPts val="1950"/>
              <a:buNone/>
            </a:pPr>
            <a:r>
              <a:rPr lang="en-IN" dirty="0" smtClean="0">
                <a:latin typeface="Times New Roman" pitchFamily="18" charset="0"/>
                <a:cs typeface="Times New Roman" pitchFamily="18" charset="0"/>
                <a:sym typeface="Times New Roman"/>
              </a:rPr>
              <a:t>- Selecting Subject</a:t>
            </a:r>
          </a:p>
          <a:p>
            <a:pPr marL="800100" lvl="1" indent="-342900" algn="just">
              <a:spcBef>
                <a:spcPts val="0"/>
              </a:spcBef>
              <a:buSzPts val="1950"/>
              <a:buNone/>
            </a:pPr>
            <a:r>
              <a:rPr lang="en-IN" dirty="0" smtClean="0">
                <a:latin typeface="Times New Roman" pitchFamily="18" charset="0"/>
                <a:cs typeface="Times New Roman" pitchFamily="18" charset="0"/>
                <a:sym typeface="Times New Roman"/>
              </a:rPr>
              <a:t>- View Questions</a:t>
            </a:r>
          </a:p>
          <a:p>
            <a:pPr marL="800100" lvl="1" indent="-342900" algn="just">
              <a:spcBef>
                <a:spcPts val="0"/>
              </a:spcBef>
              <a:buSzPts val="1950"/>
              <a:buNone/>
            </a:pPr>
            <a:r>
              <a:rPr lang="en-IN" dirty="0" smtClean="0">
                <a:latin typeface="Times New Roman" pitchFamily="18" charset="0"/>
                <a:cs typeface="Times New Roman" pitchFamily="18" charset="0"/>
                <a:sym typeface="Times New Roman"/>
              </a:rPr>
              <a:t>- View Old Question Papers                                       </a:t>
            </a:r>
          </a:p>
          <a:p>
            <a:r>
              <a:rPr lang="en-IN" sz="2800" dirty="0" smtClean="0"/>
              <a:t> </a:t>
            </a:r>
            <a:r>
              <a:rPr lang="en-IN" sz="2800" dirty="0" smtClean="0">
                <a:latin typeface="Times New Roman" pitchFamily="18" charset="0"/>
                <a:cs typeface="Times New Roman" pitchFamily="18" charset="0"/>
              </a:rPr>
              <a:t>Staff :</a:t>
            </a:r>
          </a:p>
          <a:p>
            <a:pPr>
              <a:buNone/>
            </a:pPr>
            <a:r>
              <a:rPr lang="en-IN" sz="28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  - Login</a:t>
            </a:r>
          </a:p>
          <a:p>
            <a:pPr>
              <a:buNone/>
            </a:pPr>
            <a:r>
              <a:rPr lang="en-IN" sz="2600" dirty="0" smtClean="0">
                <a:latin typeface="Times New Roman" pitchFamily="18" charset="0"/>
                <a:cs typeface="Times New Roman" pitchFamily="18" charset="0"/>
              </a:rPr>
              <a:t>      - Selecting Subject</a:t>
            </a:r>
          </a:p>
          <a:p>
            <a:pPr>
              <a:buNone/>
            </a:pPr>
            <a:r>
              <a:rPr lang="en-IN" sz="2600" dirty="0" smtClean="0">
                <a:latin typeface="Times New Roman" pitchFamily="18" charset="0"/>
                <a:cs typeface="Times New Roman" pitchFamily="18" charset="0"/>
              </a:rPr>
              <a:t>      - Selecting type questions</a:t>
            </a:r>
          </a:p>
          <a:p>
            <a:pPr>
              <a:buNone/>
            </a:pPr>
            <a:r>
              <a:rPr lang="en-IN" sz="2600" dirty="0" smtClean="0">
                <a:latin typeface="Times New Roman" pitchFamily="18" charset="0"/>
                <a:cs typeface="Times New Roman" pitchFamily="18" charset="0"/>
              </a:rPr>
              <a:t>      - Updating Data Base</a:t>
            </a:r>
          </a:p>
          <a:p>
            <a:pPr>
              <a:buNone/>
            </a:pPr>
            <a:r>
              <a:rPr lang="en-IN" sz="2600" dirty="0" smtClean="0">
                <a:latin typeface="Times New Roman" pitchFamily="18" charset="0"/>
                <a:cs typeface="Times New Roman" pitchFamily="18" charset="0"/>
              </a:rPr>
              <a:t>      - Generate Question Paper</a:t>
            </a:r>
          </a:p>
          <a:p>
            <a:pPr>
              <a:buNone/>
            </a:pPr>
            <a:r>
              <a:rPr lang="en-IN" sz="2800" dirty="0" smtClean="0">
                <a:latin typeface="Times New Roman" pitchFamily="18" charset="0"/>
                <a:cs typeface="Times New Roman" pitchFamily="18" charset="0"/>
              </a:rPr>
              <a:t>      </a:t>
            </a:r>
          </a:p>
          <a:p>
            <a:pPr>
              <a:buNone/>
            </a:pP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1390</TotalTime>
  <Words>438</Words>
  <Application>Microsoft Office PowerPoint</Application>
  <PresentationFormat>On-screen Show (4:3)</PresentationFormat>
  <Paragraphs>78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SRIT_PPT_Theme</vt:lpstr>
      <vt:lpstr>AUTOMATIC QUESTION PAPER GENERATION SYSTEM</vt:lpstr>
      <vt:lpstr>Abstract:</vt:lpstr>
      <vt:lpstr>Contents</vt:lpstr>
      <vt:lpstr>Problem Definition</vt:lpstr>
      <vt:lpstr>Literature Survey                     a. Existing System</vt:lpstr>
      <vt:lpstr>Literature Survey                      b. Limitations</vt:lpstr>
      <vt:lpstr>Literature survey:                    c. Proposed System:</vt:lpstr>
      <vt:lpstr>Project Planning:</vt:lpstr>
      <vt:lpstr>Continued...</vt:lpstr>
      <vt:lpstr>Continued...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 PC</cp:lastModifiedBy>
  <cp:revision>178</cp:revision>
  <dcterms:created xsi:type="dcterms:W3CDTF">2006-08-16T00:00:00Z</dcterms:created>
  <dcterms:modified xsi:type="dcterms:W3CDTF">2019-02-13T05:55:00Z</dcterms:modified>
</cp:coreProperties>
</file>