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1117" autoAdjust="0"/>
  </p:normalViewPr>
  <p:slideViewPr>
    <p:cSldViewPr snapToGrid="0">
      <p:cViewPr>
        <p:scale>
          <a:sx n="44" d="100"/>
          <a:sy n="44" d="100"/>
        </p:scale>
        <p:origin x="86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196434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277243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2706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309703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161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2086382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5429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133504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437336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BE0210-9519-476D-9905-5D2B7C25FD84}"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25718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BE0210-9519-476D-9905-5D2B7C25FD84}"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262058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BE0210-9519-476D-9905-5D2B7C25FD84}"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174062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BE0210-9519-476D-9905-5D2B7C25FD84}"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255818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E0210-9519-476D-9905-5D2B7C25FD84}"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2063913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BE0210-9519-476D-9905-5D2B7C25FD84}"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346517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BE0210-9519-476D-9905-5D2B7C25FD84}"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7C0F6-5ADB-4C47-BDFA-21BE284EC0E9}" type="slidenum">
              <a:rPr lang="en-IN" smtClean="0"/>
              <a:t>‹#›</a:t>
            </a:fld>
            <a:endParaRPr lang="en-IN"/>
          </a:p>
        </p:txBody>
      </p:sp>
    </p:spTree>
    <p:extLst>
      <p:ext uri="{BB962C8B-B14F-4D97-AF65-F5344CB8AC3E}">
        <p14:creationId xmlns:p14="http://schemas.microsoft.com/office/powerpoint/2010/main" val="358037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BE0210-9519-476D-9905-5D2B7C25FD84}" type="datetimeFigureOut">
              <a:rPr lang="en-IN" smtClean="0"/>
              <a:t>07-05-2022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A7C0F6-5ADB-4C47-BDFA-21BE284EC0E9}" type="slidenum">
              <a:rPr lang="en-IN" smtClean="0"/>
              <a:t>‹#›</a:t>
            </a:fld>
            <a:endParaRPr lang="en-IN"/>
          </a:p>
        </p:txBody>
      </p:sp>
    </p:spTree>
    <p:extLst>
      <p:ext uri="{BB962C8B-B14F-4D97-AF65-F5344CB8AC3E}">
        <p14:creationId xmlns:p14="http://schemas.microsoft.com/office/powerpoint/2010/main" val="3180727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9735" y="0"/>
            <a:ext cx="9200469" cy="2151013"/>
          </a:xfrm>
          <a:prstGeom prst="rect">
            <a:avLst/>
          </a:prstGeom>
        </p:spPr>
      </p:pic>
      <p:sp>
        <p:nvSpPr>
          <p:cNvPr id="3" name="Content Placeholder 2"/>
          <p:cNvSpPr>
            <a:spLocks noGrp="1"/>
          </p:cNvSpPr>
          <p:nvPr>
            <p:ph sz="half" idx="1"/>
          </p:nvPr>
        </p:nvSpPr>
        <p:spPr>
          <a:xfrm>
            <a:off x="677334" y="2160589"/>
            <a:ext cx="9651230" cy="1393102"/>
          </a:xfrm>
        </p:spPr>
        <p:txBody>
          <a:bodyPr>
            <a:normAutofit lnSpcReduction="10000"/>
          </a:bodyPr>
          <a:lstStyle/>
          <a:p>
            <a:pPr marL="0" indent="0">
              <a:buNone/>
            </a:pPr>
            <a:r>
              <a:rPr lang="en-IN" sz="3600" b="1" dirty="0">
                <a:solidFill>
                  <a:schemeClr val="accent1"/>
                </a:solidFill>
              </a:rPr>
              <a:t>FLIGHT FARE PRICE PREDICTION USING </a:t>
            </a:r>
            <a:r>
              <a:rPr lang="en-IN" sz="3600" b="1" dirty="0" smtClean="0">
                <a:solidFill>
                  <a:schemeClr val="accent1"/>
                </a:solidFill>
              </a:rPr>
              <a:t>MACHINE LEARNING</a:t>
            </a:r>
            <a:endParaRPr lang="en-IN" sz="3600" dirty="0">
              <a:solidFill>
                <a:schemeClr val="accent1"/>
              </a:solidFill>
            </a:endParaRPr>
          </a:p>
          <a:p>
            <a:endParaRPr lang="en-IN" sz="3600" dirty="0">
              <a:solidFill>
                <a:schemeClr val="accent1"/>
              </a:solidFill>
            </a:endParaRPr>
          </a:p>
        </p:txBody>
      </p:sp>
      <p:sp>
        <p:nvSpPr>
          <p:cNvPr id="4" name="Content Placeholder 3"/>
          <p:cNvSpPr>
            <a:spLocks noGrp="1"/>
          </p:cNvSpPr>
          <p:nvPr>
            <p:ph sz="half" idx="2"/>
          </p:nvPr>
        </p:nvSpPr>
        <p:spPr>
          <a:xfrm>
            <a:off x="1033281" y="3374571"/>
            <a:ext cx="10287862" cy="3875315"/>
          </a:xfrm>
        </p:spPr>
        <p:txBody>
          <a:bodyPr>
            <a:normAutofit lnSpcReduction="10000"/>
          </a:bodyPr>
          <a:lstStyle/>
          <a:p>
            <a:pPr marL="0" indent="0">
              <a:buNone/>
            </a:pPr>
            <a:r>
              <a:rPr lang="en-IN" sz="3600" dirty="0" smtClean="0"/>
              <a:t>GUIDE </a:t>
            </a:r>
            <a:r>
              <a:rPr lang="en-IN" sz="2200" dirty="0" smtClean="0"/>
              <a:t>                                </a:t>
            </a:r>
          </a:p>
          <a:p>
            <a:pPr marL="0" indent="0">
              <a:buNone/>
            </a:pPr>
            <a:r>
              <a:rPr lang="en-IN" sz="2200" b="1" dirty="0"/>
              <a:t> </a:t>
            </a:r>
            <a:r>
              <a:rPr lang="en-IN" sz="2200" b="1" dirty="0" smtClean="0"/>
              <a:t>                                                 </a:t>
            </a:r>
            <a:r>
              <a:rPr lang="en-IN" sz="2800" b="1" dirty="0" err="1" smtClean="0"/>
              <a:t>Ishita</a:t>
            </a:r>
            <a:r>
              <a:rPr lang="en-IN" sz="2800" b="1" dirty="0" smtClean="0"/>
              <a:t> Nigam </a:t>
            </a:r>
            <a:r>
              <a:rPr lang="en-IN" sz="2800" b="1" smtClean="0"/>
              <a:t>(EN18CS3011)</a:t>
            </a:r>
          </a:p>
          <a:p>
            <a:pPr marL="0" indent="0">
              <a:buNone/>
            </a:pPr>
            <a:r>
              <a:rPr lang="en-IN" sz="3600" b="1" smtClean="0"/>
              <a:t>HITESH </a:t>
            </a:r>
            <a:r>
              <a:rPr lang="en-IN" sz="3600" b="1" dirty="0" smtClean="0"/>
              <a:t>KAG</a:t>
            </a:r>
          </a:p>
          <a:p>
            <a:pPr marL="0" indent="0">
              <a:buNone/>
            </a:pPr>
            <a:r>
              <a:rPr lang="en-IN" b="1" dirty="0" smtClean="0"/>
              <a:t>                                                           </a:t>
            </a:r>
            <a:r>
              <a:rPr lang="en-IN" sz="2800" b="1" dirty="0" err="1" smtClean="0"/>
              <a:t>Luckyraj</a:t>
            </a:r>
            <a:r>
              <a:rPr lang="en-IN" sz="2800" b="1" dirty="0" smtClean="0"/>
              <a:t> </a:t>
            </a:r>
            <a:r>
              <a:rPr lang="en-IN" sz="2800" b="1" dirty="0"/>
              <a:t>Singh </a:t>
            </a:r>
            <a:r>
              <a:rPr lang="en-IN" sz="2800" b="1" dirty="0" err="1"/>
              <a:t>Bais</a:t>
            </a:r>
            <a:r>
              <a:rPr lang="en-IN" sz="2800" b="1" dirty="0"/>
              <a:t> (</a:t>
            </a:r>
            <a:r>
              <a:rPr lang="en-IN" sz="2800" b="1" dirty="0" smtClean="0"/>
              <a:t>EN19CS3L1011)</a:t>
            </a:r>
          </a:p>
          <a:p>
            <a:pPr marL="0" indent="0">
              <a:buNone/>
            </a:pPr>
            <a:endParaRPr lang="en-IN" b="1" dirty="0"/>
          </a:p>
          <a:p>
            <a:pPr marL="0" indent="0">
              <a:buNone/>
            </a:pPr>
            <a:endParaRPr lang="en-IN" dirty="0" smtClean="0"/>
          </a:p>
          <a:p>
            <a:pPr marL="0" indent="0">
              <a:buNone/>
            </a:pPr>
            <a:r>
              <a:rPr lang="en-IN" b="1" dirty="0" smtClean="0"/>
              <a:t>    H                                                     </a:t>
            </a:r>
            <a:r>
              <a:rPr lang="en-IN" sz="2800" b="1" dirty="0" err="1" smtClean="0"/>
              <a:t>Hritik</a:t>
            </a:r>
            <a:r>
              <a:rPr lang="en-IN" sz="2800" b="1" dirty="0" smtClean="0"/>
              <a:t> </a:t>
            </a:r>
            <a:r>
              <a:rPr lang="en-IN" sz="2800" b="1" dirty="0" err="1" smtClean="0"/>
              <a:t>Shrivastava</a:t>
            </a:r>
            <a:r>
              <a:rPr lang="en-IN" sz="2800" b="1" dirty="0" smtClean="0"/>
              <a:t> (EN18CS301102</a:t>
            </a:r>
            <a:r>
              <a:rPr lang="en-IN" b="1" dirty="0" smtClean="0"/>
              <a:t>)</a:t>
            </a:r>
            <a:endParaRPr lang="en-IN" dirty="0"/>
          </a:p>
          <a:p>
            <a:pPr marL="0" indent="0">
              <a:buNone/>
            </a:pPr>
            <a:r>
              <a:rPr lang="en-IN" b="1" dirty="0" smtClean="0"/>
              <a:t> </a:t>
            </a:r>
            <a:endParaRPr lang="en-IN" dirty="0"/>
          </a:p>
          <a:p>
            <a:endParaRPr lang="en-IN" dirty="0"/>
          </a:p>
        </p:txBody>
      </p:sp>
    </p:spTree>
    <p:extLst>
      <p:ext uri="{BB962C8B-B14F-4D97-AF65-F5344CB8AC3E}">
        <p14:creationId xmlns:p14="http://schemas.microsoft.com/office/powerpoint/2010/main" val="2717711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422630" cy="3110345"/>
          </a:xfrm>
        </p:spPr>
        <p:txBody>
          <a:bodyPr>
            <a:normAutofit fontScale="90000"/>
          </a:bodyPr>
          <a:lstStyle/>
          <a:p>
            <a:r>
              <a:rPr lang="en-US" dirty="0"/>
              <a:t> </a:t>
            </a:r>
            <a:r>
              <a:rPr lang="en-IN" dirty="0"/>
              <a:t/>
            </a:r>
            <a:br>
              <a:rPr lang="en-IN" dirty="0"/>
            </a:br>
            <a:r>
              <a:rPr lang="en-US" dirty="0"/>
              <a:t>❏ </a:t>
            </a:r>
            <a:r>
              <a:rPr lang="en-US" u="sng" dirty="0"/>
              <a:t>Data Preparation</a:t>
            </a:r>
            <a:r>
              <a:rPr lang="en-US" dirty="0"/>
              <a:t> </a:t>
            </a:r>
            <a:r>
              <a:rPr lang="en-IN" dirty="0"/>
              <a:t/>
            </a:r>
            <a:br>
              <a:rPr lang="en-IN" dirty="0"/>
            </a:br>
            <a:r>
              <a:rPr lang="en-US" dirty="0">
                <a:solidFill>
                  <a:schemeClr val="tx2"/>
                </a:solidFill>
              </a:rPr>
              <a:t>Data preparation was a critical part, as we had multiple airlines on a specific day and we had to predict the future prices for all those airlines, or the airline which would have the lowest fare. </a:t>
            </a:r>
            <a:r>
              <a:rPr lang="en-IN" dirty="0">
                <a:solidFill>
                  <a:schemeClr val="tx2"/>
                </a:solidFill>
              </a:rPr>
              <a:t/>
            </a:r>
            <a:br>
              <a:rPr lang="en-IN" dirty="0">
                <a:solidFill>
                  <a:schemeClr val="tx2"/>
                </a:solidFill>
              </a:rPr>
            </a:br>
            <a:r>
              <a:rPr lang="en-US" dirty="0"/>
              <a:t> </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677334" y="4405745"/>
            <a:ext cx="9422630" cy="1562668"/>
          </a:xfrm>
          <a:prstGeom prst="rect">
            <a:avLst/>
          </a:prstGeom>
        </p:spPr>
      </p:pic>
    </p:spTree>
    <p:extLst>
      <p:ext uri="{BB962C8B-B14F-4D97-AF65-F5344CB8AC3E}">
        <p14:creationId xmlns:p14="http://schemas.microsoft.com/office/powerpoint/2010/main" val="1580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753" y="0"/>
            <a:ext cx="8596668" cy="1320800"/>
          </a:xfrm>
        </p:spPr>
        <p:txBody>
          <a:bodyPr/>
          <a:lstStyle/>
          <a:p>
            <a:r>
              <a:rPr lang="en-IN" dirty="0" smtClean="0"/>
              <a:t>DATA BASE DESIGN</a:t>
            </a:r>
            <a:endParaRPr lang="en-IN" dirty="0"/>
          </a:p>
        </p:txBody>
      </p:sp>
      <p:pic>
        <p:nvPicPr>
          <p:cNvPr id="7" name="Content Placeholder 6"/>
          <p:cNvPicPr>
            <a:picLocks noGrp="1" noChangeAspect="1"/>
          </p:cNvPicPr>
          <p:nvPr>
            <p:ph idx="1"/>
          </p:nvPr>
        </p:nvPicPr>
        <p:blipFill>
          <a:blip r:embed="rId2"/>
          <a:stretch>
            <a:fillRect/>
          </a:stretch>
        </p:blipFill>
        <p:spPr>
          <a:xfrm>
            <a:off x="1122218" y="672626"/>
            <a:ext cx="8508904" cy="5369400"/>
          </a:xfrm>
          <a:prstGeom prst="rect">
            <a:avLst/>
          </a:prstGeom>
        </p:spPr>
      </p:pic>
    </p:spTree>
    <p:extLst>
      <p:ext uri="{BB962C8B-B14F-4D97-AF65-F5344CB8AC3E}">
        <p14:creationId xmlns:p14="http://schemas.microsoft.com/office/powerpoint/2010/main" val="363150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274" y="0"/>
            <a:ext cx="8596668" cy="1320800"/>
          </a:xfrm>
        </p:spPr>
        <p:txBody>
          <a:bodyPr/>
          <a:lstStyle/>
          <a:p>
            <a:r>
              <a:rPr lang="en-IN" dirty="0" smtClean="0"/>
              <a:t>USE CASE DIAGRAM</a:t>
            </a:r>
            <a:endParaRPr lang="en-IN" dirty="0"/>
          </a:p>
        </p:txBody>
      </p:sp>
      <p:pic>
        <p:nvPicPr>
          <p:cNvPr id="4" name="Content Placeholder 3"/>
          <p:cNvPicPr>
            <a:picLocks noGrp="1" noChangeAspect="1"/>
          </p:cNvPicPr>
          <p:nvPr>
            <p:ph idx="1"/>
          </p:nvPr>
        </p:nvPicPr>
        <p:blipFill>
          <a:blip r:embed="rId2"/>
          <a:stretch>
            <a:fillRect/>
          </a:stretch>
        </p:blipFill>
        <p:spPr>
          <a:xfrm>
            <a:off x="623455" y="1320800"/>
            <a:ext cx="8866699" cy="4721225"/>
          </a:xfrm>
          <a:prstGeom prst="rect">
            <a:avLst/>
          </a:prstGeom>
        </p:spPr>
      </p:pic>
    </p:spTree>
    <p:extLst>
      <p:ext uri="{BB962C8B-B14F-4D97-AF65-F5344CB8AC3E}">
        <p14:creationId xmlns:p14="http://schemas.microsoft.com/office/powerpoint/2010/main" val="282748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552" y="0"/>
            <a:ext cx="8596668" cy="1320800"/>
          </a:xfrm>
        </p:spPr>
        <p:txBody>
          <a:bodyPr/>
          <a:lstStyle/>
          <a:p>
            <a:r>
              <a:rPr lang="en-IN" dirty="0" smtClean="0"/>
              <a:t>ACTIVITY DIAGRAM</a:t>
            </a:r>
            <a:endParaRPr lang="en-IN" dirty="0"/>
          </a:p>
        </p:txBody>
      </p:sp>
      <p:pic>
        <p:nvPicPr>
          <p:cNvPr id="4" name="Content Placeholder 3"/>
          <p:cNvPicPr>
            <a:picLocks noGrp="1" noChangeAspect="1"/>
          </p:cNvPicPr>
          <p:nvPr>
            <p:ph idx="1"/>
          </p:nvPr>
        </p:nvPicPr>
        <p:blipFill>
          <a:blip r:embed="rId2"/>
          <a:stretch>
            <a:fillRect/>
          </a:stretch>
        </p:blipFill>
        <p:spPr>
          <a:xfrm>
            <a:off x="1799552" y="651918"/>
            <a:ext cx="6949593" cy="5049728"/>
          </a:xfrm>
          <a:prstGeom prst="rect">
            <a:avLst/>
          </a:prstGeom>
        </p:spPr>
      </p:pic>
    </p:spTree>
    <p:extLst>
      <p:ext uri="{BB962C8B-B14F-4D97-AF65-F5344CB8AC3E}">
        <p14:creationId xmlns:p14="http://schemas.microsoft.com/office/powerpoint/2010/main" val="2134099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5388" y="9237"/>
            <a:ext cx="8596668" cy="1320800"/>
          </a:xfrm>
        </p:spPr>
        <p:txBody>
          <a:bodyPr/>
          <a:lstStyle/>
          <a:p>
            <a:r>
              <a:rPr lang="en-IN" dirty="0" smtClean="0"/>
              <a:t>RESULT</a:t>
            </a:r>
            <a:endParaRPr lang="en-IN" dirty="0"/>
          </a:p>
        </p:txBody>
      </p:sp>
      <p:sp>
        <p:nvSpPr>
          <p:cNvPr id="3" name="Content Placeholder 2"/>
          <p:cNvSpPr>
            <a:spLocks noGrp="1"/>
          </p:cNvSpPr>
          <p:nvPr>
            <p:ph idx="1"/>
          </p:nvPr>
        </p:nvSpPr>
        <p:spPr>
          <a:xfrm>
            <a:off x="677334" y="1330037"/>
            <a:ext cx="8596668" cy="4711326"/>
          </a:xfrm>
        </p:spPr>
        <p:txBody>
          <a:bodyPr>
            <a:normAutofit/>
          </a:bodyPr>
          <a:lstStyle/>
          <a:p>
            <a:endParaRPr lang="en-IN" b="1" u="sng" dirty="0"/>
          </a:p>
          <a:p>
            <a:pPr marL="0" indent="0">
              <a:buNone/>
            </a:pPr>
            <a:r>
              <a:rPr lang="en-US" dirty="0"/>
              <a:t> </a:t>
            </a:r>
            <a:endParaRPr lang="en-IN" dirty="0"/>
          </a:p>
          <a:p>
            <a:pPr marL="0" indent="0">
              <a:buNone/>
            </a:pPr>
            <a:r>
              <a:rPr lang="en-US" sz="2200" dirty="0"/>
              <a:t>          ❏ </a:t>
            </a:r>
            <a:r>
              <a:rPr lang="en-US" sz="2200" u="sng" dirty="0"/>
              <a:t>In detailed analysis for the Delhi - Guwahati Route</a:t>
            </a:r>
            <a:r>
              <a:rPr lang="en-US" sz="2200" dirty="0"/>
              <a:t> </a:t>
            </a:r>
            <a:endParaRPr lang="en-IN" sz="2200" dirty="0"/>
          </a:p>
          <a:p>
            <a:pPr marL="0" indent="0">
              <a:buNone/>
            </a:pPr>
            <a:r>
              <a:rPr lang="en-US" sz="2200" dirty="0"/>
              <a:t>The trends in the data collected for the sector of Delhi to Guwahati busted some of the very famous myths assumed by </a:t>
            </a:r>
            <a:r>
              <a:rPr lang="en-US" sz="2200" dirty="0" err="1"/>
              <a:t>travellers</a:t>
            </a:r>
            <a:r>
              <a:rPr lang="en-US" sz="2200" dirty="0"/>
              <a:t> of the aviation industry. </a:t>
            </a:r>
            <a:endParaRPr lang="en-IN" sz="2200" dirty="0"/>
          </a:p>
          <a:p>
            <a:pPr marL="0" indent="0">
              <a:buNone/>
            </a:pPr>
            <a:r>
              <a:rPr lang="en-US" sz="2200" dirty="0"/>
              <a:t> </a:t>
            </a:r>
            <a:endParaRPr lang="en-IN" sz="2200" dirty="0"/>
          </a:p>
          <a:p>
            <a:pPr marL="0" indent="0">
              <a:buNone/>
            </a:pPr>
            <a:r>
              <a:rPr lang="en-US" sz="2200" dirty="0"/>
              <a:t>	1.	Flight prices do not increase continuously as the Date of Departure approaches closer. </a:t>
            </a:r>
            <a:endParaRPr lang="en-IN" sz="2200" dirty="0"/>
          </a:p>
          <a:p>
            <a:pPr marL="0" indent="0">
              <a:buNone/>
            </a:pPr>
            <a:r>
              <a:rPr lang="en-US" sz="2200" dirty="0"/>
              <a:t> </a:t>
            </a:r>
            <a:endParaRPr lang="en-IN" sz="2200" dirty="0"/>
          </a:p>
          <a:p>
            <a:endParaRPr lang="en-IN" dirty="0"/>
          </a:p>
        </p:txBody>
      </p:sp>
    </p:spTree>
    <p:extLst>
      <p:ext uri="{BB962C8B-B14F-4D97-AF65-F5344CB8AC3E}">
        <p14:creationId xmlns:p14="http://schemas.microsoft.com/office/powerpoint/2010/main" val="114986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2759" y="644236"/>
            <a:ext cx="9583531" cy="4960420"/>
          </a:xfrm>
          <a:prstGeom prst="rect">
            <a:avLst/>
          </a:prstGeom>
        </p:spPr>
      </p:pic>
    </p:spTree>
    <p:extLst>
      <p:ext uri="{BB962C8B-B14F-4D97-AF65-F5344CB8AC3E}">
        <p14:creationId xmlns:p14="http://schemas.microsoft.com/office/powerpoint/2010/main" val="276435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226127"/>
            <a:ext cx="8861521" cy="4815235"/>
          </a:xfrm>
        </p:spPr>
        <p:txBody>
          <a:bodyPr>
            <a:normAutofit/>
          </a:bodyPr>
          <a:lstStyle/>
          <a:p>
            <a:r>
              <a:rPr lang="en-US" sz="2200" dirty="0"/>
              <a:t>With the validation of the problem statement and with a scope to predict when to buy and when to wait, we begin the analysis of the dataset. </a:t>
            </a:r>
            <a:endParaRPr lang="en-US" sz="2200" dirty="0" smtClean="0"/>
          </a:p>
          <a:p>
            <a:endParaRPr lang="en-IN" sz="2200" dirty="0"/>
          </a:p>
          <a:p>
            <a:r>
              <a:rPr lang="en-US" sz="2200" dirty="0" smtClean="0"/>
              <a:t>The </a:t>
            </a:r>
            <a:r>
              <a:rPr lang="en-US" sz="2200" dirty="0"/>
              <a:t>dataset of the flight prices follows a Lognormal distribution with some outliers which have been ignored as we are only interested with the minimum fare corresponding to a certain route. </a:t>
            </a:r>
            <a:endParaRPr lang="en-IN" sz="2200" dirty="0"/>
          </a:p>
          <a:p>
            <a:endParaRPr lang="en-IN" sz="2200" dirty="0"/>
          </a:p>
        </p:txBody>
      </p:sp>
    </p:spTree>
    <p:extLst>
      <p:ext uri="{BB962C8B-B14F-4D97-AF65-F5344CB8AC3E}">
        <p14:creationId xmlns:p14="http://schemas.microsoft.com/office/powerpoint/2010/main" val="134627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48145" y="581889"/>
            <a:ext cx="8645237" cy="5257801"/>
          </a:xfrm>
          <a:prstGeom prst="rect">
            <a:avLst/>
          </a:prstGeom>
        </p:spPr>
      </p:pic>
    </p:spTree>
    <p:extLst>
      <p:ext uri="{BB962C8B-B14F-4D97-AF65-F5344CB8AC3E}">
        <p14:creationId xmlns:p14="http://schemas.microsoft.com/office/powerpoint/2010/main" val="160366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200" dirty="0"/>
              <a:t>Statistically, the data transformed into lognormal distribution showed a significance level of 1, with skewness and kurtosis falling within the acceptable range for it to be considered a valid transformation. </a:t>
            </a:r>
            <a:endParaRPr lang="en-IN" sz="2200" dirty="0"/>
          </a:p>
          <a:p>
            <a:pPr marL="0" indent="0" algn="just">
              <a:buNone/>
            </a:pPr>
            <a:r>
              <a:rPr lang="en-US" sz="2200" dirty="0"/>
              <a:t> </a:t>
            </a:r>
            <a:endParaRPr lang="en-IN" sz="2200" dirty="0"/>
          </a:p>
          <a:p>
            <a:pPr algn="just"/>
            <a:r>
              <a:rPr lang="en-US" sz="2200" dirty="0"/>
              <a:t>Further, the trend of all airlines have been </a:t>
            </a:r>
            <a:r>
              <a:rPr lang="en-US" sz="2200" dirty="0" err="1"/>
              <a:t>customly</a:t>
            </a:r>
            <a:r>
              <a:rPr lang="en-US" sz="2200" dirty="0"/>
              <a:t> combined to form a trend used in the prediction of the model. The trend is significantly different for each day and thus different combined trends have been formulated corresponding to the day of the week. </a:t>
            </a:r>
            <a:endParaRPr lang="en-IN" sz="2200" dirty="0"/>
          </a:p>
          <a:p>
            <a:endParaRPr lang="en-IN" dirty="0"/>
          </a:p>
        </p:txBody>
      </p:sp>
    </p:spTree>
    <p:extLst>
      <p:ext uri="{BB962C8B-B14F-4D97-AF65-F5344CB8AC3E}">
        <p14:creationId xmlns:p14="http://schemas.microsoft.com/office/powerpoint/2010/main" val="370005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57200" y="1783057"/>
            <a:ext cx="9301637" cy="4306016"/>
          </a:xfrm>
          <a:prstGeom prst="rect">
            <a:avLst/>
          </a:prstGeom>
        </p:spPr>
      </p:pic>
    </p:spTree>
    <p:extLst>
      <p:ext uri="{BB962C8B-B14F-4D97-AF65-F5344CB8AC3E}">
        <p14:creationId xmlns:p14="http://schemas.microsoft.com/office/powerpoint/2010/main" val="421047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2" y="214746"/>
            <a:ext cx="5470929" cy="803564"/>
          </a:xfrm>
        </p:spPr>
        <p:txBody>
          <a:bodyPr>
            <a:normAutofit fontScale="90000"/>
          </a:bodyPr>
          <a:lstStyle/>
          <a:p>
            <a:r>
              <a:rPr lang="en-IN" dirty="0" smtClean="0"/>
              <a:t>INTRODUCTION</a:t>
            </a:r>
            <a:br>
              <a:rPr lang="en-IN" dirty="0" smtClean="0"/>
            </a:br>
            <a:endParaRPr lang="en-IN" dirty="0"/>
          </a:p>
        </p:txBody>
      </p:sp>
      <p:sp>
        <p:nvSpPr>
          <p:cNvPr id="3" name="Content Placeholder 2"/>
          <p:cNvSpPr>
            <a:spLocks noGrp="1"/>
          </p:cNvSpPr>
          <p:nvPr>
            <p:ph idx="1"/>
          </p:nvPr>
        </p:nvSpPr>
        <p:spPr>
          <a:xfrm>
            <a:off x="0" y="1018310"/>
            <a:ext cx="9692793" cy="5189307"/>
          </a:xfrm>
        </p:spPr>
        <p:txBody>
          <a:bodyPr>
            <a:normAutofit lnSpcReduction="10000"/>
          </a:bodyPr>
          <a:lstStyle/>
          <a:p>
            <a:pPr algn="just"/>
            <a:r>
              <a:rPr lang="en-US" sz="2200" dirty="0"/>
              <a:t>Since flight fare strategy has developed into a complex structure of sophisticated rules and mathematical models that drive the pricing strategies of airfare 1 2 3 although still largely held in secret studies have found that these rules are widely known to be affected by a variety of factors 4 5 traditional variables such as distance although still playing a significant role are no longer the sole factor that dictate the pricing strategy elements related to economic marketing and societal trends have played increasing roles in dictating the airfare prices.</a:t>
            </a:r>
            <a:endParaRPr lang="en-IN" sz="2200" dirty="0"/>
          </a:p>
          <a:p>
            <a:pPr algn="just"/>
            <a:r>
              <a:rPr lang="en-US" sz="2200" dirty="0"/>
              <a:t> Most studies on transportation worth prediction have targeted on either the national level or a selected market analysis at the market phase level, however, remains terribly restricted. We define the term market phase because the market/airport try between the flight origin and also the destination having the ability to predict the transportation trend at the particular market phase level is crucial for airlines to regulate strategy and resources for a specific route.</a:t>
            </a:r>
            <a:endParaRPr lang="en-IN" sz="2200" dirty="0"/>
          </a:p>
          <a:p>
            <a:endParaRPr lang="en-IN" dirty="0"/>
          </a:p>
        </p:txBody>
      </p:sp>
    </p:spTree>
    <p:extLst>
      <p:ext uri="{BB962C8B-B14F-4D97-AF65-F5344CB8AC3E}">
        <p14:creationId xmlns:p14="http://schemas.microsoft.com/office/powerpoint/2010/main" val="2773314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600199"/>
            <a:ext cx="10573116" cy="4488873"/>
          </a:xfrm>
          <a:prstGeom prst="rect">
            <a:avLst/>
          </a:prstGeom>
        </p:spPr>
      </p:pic>
    </p:spTree>
    <p:extLst>
      <p:ext uri="{BB962C8B-B14F-4D97-AF65-F5344CB8AC3E}">
        <p14:creationId xmlns:p14="http://schemas.microsoft.com/office/powerpoint/2010/main" val="4278301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8782" y="1911927"/>
            <a:ext cx="10009419" cy="3865417"/>
          </a:xfrm>
          <a:prstGeom prst="rect">
            <a:avLst/>
          </a:prstGeom>
        </p:spPr>
      </p:pic>
    </p:spTree>
    <p:extLst>
      <p:ext uri="{BB962C8B-B14F-4D97-AF65-F5344CB8AC3E}">
        <p14:creationId xmlns:p14="http://schemas.microsoft.com/office/powerpoint/2010/main" val="1381644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480" y="173182"/>
            <a:ext cx="8596668" cy="1320800"/>
          </a:xfrm>
        </p:spPr>
        <p:txBody>
          <a:bodyPr>
            <a:normAutofit fontScale="90000"/>
          </a:bodyPr>
          <a:lstStyle/>
          <a:p>
            <a:r>
              <a:rPr lang="en-US" b="1" u="sng" dirty="0"/>
              <a:t>Conclusion Remarks from Exploratory Data Analysis</a:t>
            </a:r>
            <a:r>
              <a:rPr lang="en-US" b="1" dirty="0"/>
              <a:t>  </a:t>
            </a:r>
            <a:r>
              <a:rPr lang="en-IN" b="1" u="sng" dirty="0"/>
              <a:t/>
            </a:r>
            <a:br>
              <a:rPr lang="en-IN" b="1" u="sng" dirty="0"/>
            </a:br>
            <a:r>
              <a:rPr lang="en-US" dirty="0"/>
              <a:t> </a:t>
            </a:r>
            <a:r>
              <a:rPr lang="en-IN" dirty="0"/>
              <a:t/>
            </a:r>
            <a:br>
              <a:rPr lang="en-IN" dirty="0"/>
            </a:br>
            <a:endParaRPr lang="en-IN" dirty="0"/>
          </a:p>
        </p:txBody>
      </p:sp>
      <p:sp>
        <p:nvSpPr>
          <p:cNvPr id="3" name="Content Placeholder 2"/>
          <p:cNvSpPr>
            <a:spLocks noGrp="1"/>
          </p:cNvSpPr>
          <p:nvPr>
            <p:ph idx="1"/>
          </p:nvPr>
        </p:nvSpPr>
        <p:spPr>
          <a:xfrm>
            <a:off x="677334" y="233219"/>
            <a:ext cx="8596668" cy="3880773"/>
          </a:xfrm>
        </p:spPr>
        <p:txBody>
          <a:bodyPr>
            <a:noAutofit/>
          </a:bodyPr>
          <a:lstStyle/>
          <a:p>
            <a:pPr marL="0" indent="0" algn="just">
              <a:buNone/>
            </a:pPr>
            <a:r>
              <a:rPr lang="en-US" sz="2200" b="1" dirty="0" smtClean="0"/>
              <a:t> </a:t>
            </a:r>
            <a:endParaRPr lang="en-IN" sz="2200" b="1" u="sng" dirty="0"/>
          </a:p>
          <a:p>
            <a:pPr marL="0" indent="0" algn="just">
              <a:buNone/>
            </a:pPr>
            <a:r>
              <a:rPr lang="en-US" sz="2200" dirty="0"/>
              <a:t> </a:t>
            </a:r>
            <a:endParaRPr lang="en-IN" sz="2200" dirty="0"/>
          </a:p>
          <a:p>
            <a:pPr algn="just"/>
            <a:r>
              <a:rPr lang="en-US" sz="2200" dirty="0"/>
              <a:t>From the data collected and through exploratory data analysis, we can determine the following: </a:t>
            </a:r>
            <a:r>
              <a:rPr lang="en-US" sz="2200" dirty="0" smtClean="0"/>
              <a:t> </a:t>
            </a:r>
            <a:endParaRPr lang="en-IN" sz="2200" dirty="0"/>
          </a:p>
          <a:p>
            <a:pPr lvl="0" algn="just" fontAlgn="base"/>
            <a:r>
              <a:rPr lang="en-US" sz="2200" dirty="0"/>
              <a:t>The trend of flight prices vary over various months and across the holiday.  </a:t>
            </a:r>
            <a:endParaRPr lang="en-IN" sz="2200" dirty="0"/>
          </a:p>
          <a:p>
            <a:pPr algn="just">
              <a:buFont typeface="Wingdings" panose="05000000000000000000" pitchFamily="2" charset="2"/>
              <a:buChar char="Ø"/>
            </a:pPr>
            <a:r>
              <a:rPr lang="en-US" sz="2200" dirty="0"/>
              <a:t> </a:t>
            </a:r>
            <a:r>
              <a:rPr lang="en-US" sz="2200" dirty="0" smtClean="0"/>
              <a:t>There </a:t>
            </a:r>
            <a:r>
              <a:rPr lang="en-US" sz="2200" dirty="0"/>
              <a:t>are two groups of airlines: the economical group and the luxurious group. </a:t>
            </a:r>
            <a:r>
              <a:rPr lang="en-US" sz="2200" dirty="0" err="1"/>
              <a:t>Spicejet</a:t>
            </a:r>
            <a:r>
              <a:rPr lang="en-US" sz="2200" dirty="0"/>
              <a:t>, AirAsia, </a:t>
            </a:r>
            <a:r>
              <a:rPr lang="en-US" sz="2200" dirty="0" err="1"/>
              <a:t>IndiGo</a:t>
            </a:r>
            <a:r>
              <a:rPr lang="en-US" sz="2200" dirty="0"/>
              <a:t>, Go Air are in the economical class, whereas Jet Airways and Air India in the other. </a:t>
            </a:r>
            <a:r>
              <a:rPr lang="en-US" sz="2200" dirty="0" err="1"/>
              <a:t>Vistara</a:t>
            </a:r>
            <a:r>
              <a:rPr lang="en-US" sz="2200" dirty="0"/>
              <a:t> has a more spread out trend. </a:t>
            </a:r>
            <a:endParaRPr lang="en-IN" sz="2200" dirty="0"/>
          </a:p>
          <a:p>
            <a:pPr lvl="0" algn="just" fontAlgn="base"/>
            <a:r>
              <a:rPr lang="en-US" sz="2200" dirty="0"/>
              <a:t>The airfare varies depending on the time of departure, making timeslot used in analysis is an important parameter. </a:t>
            </a:r>
            <a:r>
              <a:rPr lang="en-US" sz="2200" dirty="0" smtClean="0"/>
              <a:t> </a:t>
            </a:r>
            <a:endParaRPr lang="en-IN" sz="2200" dirty="0"/>
          </a:p>
          <a:p>
            <a:pPr lvl="0" algn="just" fontAlgn="base"/>
            <a:r>
              <a:rPr lang="en-US" sz="2200" dirty="0"/>
              <a:t>The airfare increases during a holiday season. In our time period, during Diwali the fare remained high for all the values of days to departure. We have considered holiday season as a parameter which helped in increasing the accuracy. </a:t>
            </a:r>
            <a:endParaRPr lang="en-IN" sz="2200" dirty="0"/>
          </a:p>
          <a:p>
            <a:pPr marL="0" indent="0" algn="just">
              <a:buNone/>
            </a:pPr>
            <a:r>
              <a:rPr lang="en-US" sz="2200" dirty="0"/>
              <a:t> </a:t>
            </a:r>
            <a:endParaRPr lang="en-IN" sz="2200" dirty="0"/>
          </a:p>
          <a:p>
            <a:pPr algn="just"/>
            <a:endParaRPr lang="en-IN" sz="2200" dirty="0"/>
          </a:p>
        </p:txBody>
      </p:sp>
    </p:spTree>
    <p:extLst>
      <p:ext uri="{BB962C8B-B14F-4D97-AF65-F5344CB8AC3E}">
        <p14:creationId xmlns:p14="http://schemas.microsoft.com/office/powerpoint/2010/main" val="367065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916" y="173182"/>
            <a:ext cx="8596668" cy="1320800"/>
          </a:xfrm>
        </p:spPr>
        <p:txBody>
          <a:bodyPr/>
          <a:lstStyle/>
          <a:p>
            <a:r>
              <a:rPr lang="en-IN" dirty="0" smtClean="0"/>
              <a:t>FUTURE WORK</a:t>
            </a:r>
            <a:endParaRPr lang="en-IN" dirty="0"/>
          </a:p>
        </p:txBody>
      </p:sp>
      <p:sp>
        <p:nvSpPr>
          <p:cNvPr id="3" name="Content Placeholder 2"/>
          <p:cNvSpPr>
            <a:spLocks noGrp="1"/>
          </p:cNvSpPr>
          <p:nvPr>
            <p:ph idx="1"/>
          </p:nvPr>
        </p:nvSpPr>
        <p:spPr>
          <a:xfrm>
            <a:off x="677333" y="1493983"/>
            <a:ext cx="8757611" cy="4547380"/>
          </a:xfrm>
        </p:spPr>
        <p:txBody>
          <a:bodyPr>
            <a:normAutofit fontScale="92500" lnSpcReduction="10000"/>
          </a:bodyPr>
          <a:lstStyle/>
          <a:p>
            <a:pPr marL="0" indent="0">
              <a:buNone/>
            </a:pPr>
            <a:endParaRPr lang="en-IN" dirty="0"/>
          </a:p>
          <a:p>
            <a:pPr lvl="0" algn="just" fontAlgn="base"/>
            <a:r>
              <a:rPr lang="en-US" sz="2200" dirty="0"/>
              <a:t>More routes can be added and the same analysis can be expanded to major airports and travel routes in India. </a:t>
            </a:r>
            <a:endParaRPr lang="en-IN" sz="2200" dirty="0"/>
          </a:p>
          <a:p>
            <a:pPr lvl="0" algn="just" fontAlgn="base"/>
            <a:r>
              <a:rPr lang="en-US" sz="2200" dirty="0"/>
              <a:t>The analysis can be done by increasing the data points and increasing the historical data used. </a:t>
            </a:r>
            <a:endParaRPr lang="en-IN" sz="2200" dirty="0"/>
          </a:p>
          <a:p>
            <a:pPr algn="just"/>
            <a:r>
              <a:rPr lang="en-US" sz="2200" dirty="0"/>
              <a:t>That will train the model better giving better accuracies and more savings. </a:t>
            </a:r>
            <a:endParaRPr lang="en-IN" sz="2200" dirty="0"/>
          </a:p>
          <a:p>
            <a:pPr lvl="0" algn="just" fontAlgn="base"/>
            <a:r>
              <a:rPr lang="en-US" sz="2200" dirty="0"/>
              <a:t>More rules can be added in the Rule based learning based on our understanding of the industry, also incorporating the offer periods given by the airlines. </a:t>
            </a:r>
            <a:endParaRPr lang="en-IN" sz="2200" dirty="0"/>
          </a:p>
          <a:p>
            <a:pPr lvl="0" algn="just" fontAlgn="base"/>
            <a:r>
              <a:rPr lang="en-US" sz="2200" dirty="0"/>
              <a:t>Developing a more user friendly interface for various routes giving more flexibility to the users. </a:t>
            </a:r>
            <a:endParaRPr lang="en-IN" sz="2200" dirty="0"/>
          </a:p>
          <a:p>
            <a:pPr marL="0" indent="0" algn="just">
              <a:buNone/>
            </a:pPr>
            <a:r>
              <a:rPr lang="en-US" sz="2200" dirty="0"/>
              <a:t> </a:t>
            </a:r>
            <a:endParaRPr lang="en-IN" sz="2200" dirty="0"/>
          </a:p>
          <a:p>
            <a:pPr algn="just"/>
            <a:endParaRPr lang="en-IN" sz="2200" dirty="0"/>
          </a:p>
        </p:txBody>
      </p:sp>
    </p:spTree>
    <p:extLst>
      <p:ext uri="{BB962C8B-B14F-4D97-AF65-F5344CB8AC3E}">
        <p14:creationId xmlns:p14="http://schemas.microsoft.com/office/powerpoint/2010/main" val="2214361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807" y="0"/>
            <a:ext cx="8596668" cy="1320800"/>
          </a:xfrm>
        </p:spPr>
        <p:txBody>
          <a:bodyPr/>
          <a:lstStyle/>
          <a:p>
            <a:r>
              <a:rPr lang="en-US" b="1" u="sng" dirty="0"/>
              <a:t>References</a:t>
            </a:r>
            <a:endParaRPr lang="en-IN" dirty="0"/>
          </a:p>
        </p:txBody>
      </p:sp>
      <p:sp>
        <p:nvSpPr>
          <p:cNvPr id="3" name="Content Placeholder 2"/>
          <p:cNvSpPr>
            <a:spLocks noGrp="1"/>
          </p:cNvSpPr>
          <p:nvPr>
            <p:ph idx="1"/>
          </p:nvPr>
        </p:nvSpPr>
        <p:spPr>
          <a:xfrm>
            <a:off x="469515" y="415637"/>
            <a:ext cx="9630449" cy="5694218"/>
          </a:xfrm>
        </p:spPr>
        <p:txBody>
          <a:bodyPr>
            <a:normAutofit fontScale="25000" lnSpcReduction="20000"/>
          </a:bodyPr>
          <a:lstStyle/>
          <a:p>
            <a:pPr algn="just"/>
            <a:endParaRPr lang="en-IN" b="1" u="sng" dirty="0"/>
          </a:p>
          <a:p>
            <a:pPr marL="0" indent="0" algn="just">
              <a:buNone/>
            </a:pPr>
            <a:r>
              <a:rPr lang="en-US" b="1" dirty="0"/>
              <a:t> </a:t>
            </a:r>
            <a:endParaRPr lang="en-IN" dirty="0"/>
          </a:p>
          <a:p>
            <a:pPr marL="0" indent="0" algn="just">
              <a:buNone/>
            </a:pPr>
            <a:r>
              <a:rPr lang="en-US" b="1" dirty="0"/>
              <a:t> </a:t>
            </a:r>
            <a:endParaRPr lang="en-IN" dirty="0"/>
          </a:p>
          <a:p>
            <a:pPr marL="0" indent="0" algn="just">
              <a:buNone/>
            </a:pPr>
            <a:r>
              <a:rPr lang="en-US" dirty="0"/>
              <a:t> </a:t>
            </a:r>
            <a:endParaRPr lang="en-IN" dirty="0"/>
          </a:p>
          <a:p>
            <a:pPr lvl="0" algn="just" fontAlgn="base">
              <a:buFont typeface="Wingdings" panose="05000000000000000000" pitchFamily="2" charset="2"/>
              <a:buChar char="Ø"/>
            </a:pPr>
            <a:r>
              <a:rPr lang="en-US" sz="8800" dirty="0"/>
              <a:t>O. </a:t>
            </a:r>
            <a:r>
              <a:rPr lang="en-US" sz="8800" dirty="0" err="1"/>
              <a:t>Etzioni</a:t>
            </a:r>
            <a:r>
              <a:rPr lang="en-US" sz="8800" dirty="0"/>
              <a:t>, R. </a:t>
            </a:r>
            <a:r>
              <a:rPr lang="en-US" sz="8800" dirty="0" err="1"/>
              <a:t>Tuchinda</a:t>
            </a:r>
            <a:r>
              <a:rPr lang="en-US" sz="8800" dirty="0"/>
              <a:t>, C. A. </a:t>
            </a:r>
            <a:r>
              <a:rPr lang="en-US" sz="8800" dirty="0" err="1"/>
              <a:t>Knoblock</a:t>
            </a:r>
            <a:r>
              <a:rPr lang="en-US" sz="8800" dirty="0"/>
              <a:t>, and A. Yates. To buy or not to buy: mining airfare data to minimize ticket purchase price. </a:t>
            </a:r>
            <a:endParaRPr lang="en-IN" sz="8800" dirty="0"/>
          </a:p>
          <a:p>
            <a:pPr lvl="0" algn="just" fontAlgn="base"/>
            <a:r>
              <a:rPr lang="en-US" sz="8800" dirty="0" err="1"/>
              <a:t>Manolis</a:t>
            </a:r>
            <a:r>
              <a:rPr lang="en-US" sz="8800" dirty="0"/>
              <a:t> </a:t>
            </a:r>
            <a:r>
              <a:rPr lang="en-US" sz="8800" dirty="0" err="1"/>
              <a:t>Papadakis</a:t>
            </a:r>
            <a:r>
              <a:rPr lang="en-US" sz="8800" dirty="0"/>
              <a:t>. Predicting Airfare Prices. </a:t>
            </a:r>
            <a:endParaRPr lang="en-IN" sz="8800" dirty="0"/>
          </a:p>
          <a:p>
            <a:pPr lvl="0" algn="just" fontAlgn="base"/>
            <a:r>
              <a:rPr lang="en-US" sz="8800" dirty="0"/>
              <a:t>Groves and Gini, 2011. A Regression Model For Predicting Optimal Purchase Timing For Airline Tickets. </a:t>
            </a:r>
            <a:endParaRPr lang="en-IN" sz="8800" dirty="0"/>
          </a:p>
          <a:p>
            <a:pPr lvl="0" algn="just" fontAlgn="base"/>
            <a:r>
              <a:rPr lang="en-US" sz="8800" dirty="0"/>
              <a:t>Modeling of United States Airline Fares – Using the Official Airline Guide (OAG) and Airline Origin and Destination Survey (DB1B), Krishna Rama-Murthy, 2006. </a:t>
            </a:r>
            <a:endParaRPr lang="en-IN" sz="8800" dirty="0"/>
          </a:p>
          <a:p>
            <a:pPr lvl="0" algn="just" fontAlgn="base"/>
            <a:r>
              <a:rPr lang="en-US" sz="8800" dirty="0"/>
              <a:t>B. S. </a:t>
            </a:r>
            <a:r>
              <a:rPr lang="en-US" sz="8800" dirty="0" err="1"/>
              <a:t>Everitt</a:t>
            </a:r>
            <a:r>
              <a:rPr lang="en-US" sz="8800" dirty="0"/>
              <a:t>: </a:t>
            </a:r>
            <a:r>
              <a:rPr lang="en-US" sz="8800" i="1" dirty="0"/>
              <a:t>The Cambridge Dictionary of Statistics</a:t>
            </a:r>
            <a:r>
              <a:rPr lang="en-US" sz="8800" dirty="0"/>
              <a:t>​	​, Cambridge University Press, Cambridge (3rd edition, 2006). ISBN 0-521-69027-7. </a:t>
            </a:r>
            <a:endParaRPr lang="en-IN" sz="8800" dirty="0"/>
          </a:p>
          <a:p>
            <a:pPr lvl="0" algn="just" fontAlgn="base"/>
            <a:r>
              <a:rPr lang="en-US" sz="8800" dirty="0"/>
              <a:t>Bishop: </a:t>
            </a:r>
            <a:r>
              <a:rPr lang="en-US" sz="8800" i="1" dirty="0"/>
              <a:t>Pattern Recognition and Machine Learning</a:t>
            </a:r>
            <a:r>
              <a:rPr lang="en-US" sz="8800" dirty="0"/>
              <a:t>​	​, Springer, ISBN 0-387-31073-8. </a:t>
            </a:r>
            <a:endParaRPr lang="en-IN" sz="8800" dirty="0"/>
          </a:p>
          <a:p>
            <a:pPr lvl="0" algn="just" fontAlgn="base"/>
            <a:r>
              <a:rPr lang="en-US" sz="8800" dirty="0"/>
              <a:t>E. </a:t>
            </a:r>
            <a:r>
              <a:rPr lang="en-US" sz="8800" dirty="0" err="1"/>
              <a:t>Bachis</a:t>
            </a:r>
            <a:r>
              <a:rPr lang="en-US" sz="8800" dirty="0"/>
              <a:t> and C. A. </a:t>
            </a:r>
            <a:r>
              <a:rPr lang="en-US" sz="8800" dirty="0" err="1"/>
              <a:t>Piga</a:t>
            </a:r>
            <a:r>
              <a:rPr lang="en-US" sz="8800" dirty="0"/>
              <a:t>. Low-cost airlines and online price dispersion. International Journal of Industrial Organization, In Press, Corrected Proof, 2011. </a:t>
            </a:r>
            <a:endParaRPr lang="en-IN" sz="8800" dirty="0"/>
          </a:p>
          <a:p>
            <a:pPr lvl="0" algn="just" fontAlgn="base"/>
            <a:r>
              <a:rPr lang="en-US" sz="8800" dirty="0"/>
              <a:t>P. P. </a:t>
            </a:r>
            <a:r>
              <a:rPr lang="en-US" sz="8800" dirty="0" err="1"/>
              <a:t>Belobaba</a:t>
            </a:r>
            <a:r>
              <a:rPr lang="en-US" sz="8800" dirty="0"/>
              <a:t>. Airline yield management. an overview of seat inventory control. Transportation Science, 21(2):63, 1987. </a:t>
            </a:r>
            <a:endParaRPr lang="en-IN" sz="8800" dirty="0"/>
          </a:p>
          <a:p>
            <a:pPr algn="just"/>
            <a:endParaRPr lang="en-IN" dirty="0"/>
          </a:p>
        </p:txBody>
      </p:sp>
    </p:spTree>
    <p:extLst>
      <p:ext uri="{BB962C8B-B14F-4D97-AF65-F5344CB8AC3E}">
        <p14:creationId xmlns:p14="http://schemas.microsoft.com/office/powerpoint/2010/main" val="170317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45" y="0"/>
            <a:ext cx="4738256" cy="893618"/>
          </a:xfrm>
        </p:spPr>
        <p:txBody>
          <a:bodyPr/>
          <a:lstStyle/>
          <a:p>
            <a:r>
              <a:rPr lang="en-IN" dirty="0" smtClean="0"/>
              <a:t>PROBLEM STATEMENT</a:t>
            </a:r>
            <a:endParaRPr lang="en-IN" dirty="0"/>
          </a:p>
        </p:txBody>
      </p:sp>
      <p:sp>
        <p:nvSpPr>
          <p:cNvPr id="3" name="Content Placeholder 2"/>
          <p:cNvSpPr>
            <a:spLocks noGrp="1"/>
          </p:cNvSpPr>
          <p:nvPr>
            <p:ph idx="1"/>
          </p:nvPr>
        </p:nvSpPr>
        <p:spPr>
          <a:xfrm>
            <a:off x="324043" y="665019"/>
            <a:ext cx="9152466" cy="5376344"/>
          </a:xfrm>
        </p:spPr>
        <p:txBody>
          <a:bodyPr>
            <a:normAutofit/>
          </a:bodyPr>
          <a:lstStyle/>
          <a:p>
            <a:pPr algn="just"/>
            <a:r>
              <a:rPr lang="en-US" sz="2200" dirty="0"/>
              <a:t> The business enterprise business is dynamical quick and this is often attracting tons a lot of </a:t>
            </a:r>
            <a:r>
              <a:rPr lang="en-US" sz="2200" dirty="0" err="1"/>
              <a:t>travellers</a:t>
            </a:r>
            <a:r>
              <a:rPr lang="en-US" sz="2200" dirty="0"/>
              <a:t> every year. The airline business is taken into account mutually of the foremost subtle business in victimization advanced valuation ways. Now-a-days flight costs area unit quite unpredictable. The price ticket costs amendment often. Customer’s area unit seeking to induce the bottom value for his or her price ticket, whereas airline corporations try to stay their overall revenue as high as attainable victimization technology it's truly attainable to cut back the uncertainty of flight costs thus here we are going to be predicting the flight costs victimization economical machine learning techniques</a:t>
            </a:r>
            <a:endParaRPr lang="en-IN" sz="2200" dirty="0"/>
          </a:p>
        </p:txBody>
      </p:sp>
    </p:spTree>
    <p:extLst>
      <p:ext uri="{BB962C8B-B14F-4D97-AF65-F5344CB8AC3E}">
        <p14:creationId xmlns:p14="http://schemas.microsoft.com/office/powerpoint/2010/main" val="2544368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9782" y="193964"/>
            <a:ext cx="4800600" cy="907473"/>
          </a:xfrm>
        </p:spPr>
        <p:txBody>
          <a:bodyPr/>
          <a:lstStyle/>
          <a:p>
            <a:r>
              <a:rPr lang="en-IN" dirty="0" smtClean="0"/>
              <a:t>LITRATURE REVIEW</a:t>
            </a:r>
            <a:endParaRPr lang="en-IN" dirty="0"/>
          </a:p>
        </p:txBody>
      </p:sp>
      <p:sp>
        <p:nvSpPr>
          <p:cNvPr id="3" name="Content Placeholder 2"/>
          <p:cNvSpPr>
            <a:spLocks noGrp="1"/>
          </p:cNvSpPr>
          <p:nvPr>
            <p:ph idx="1"/>
          </p:nvPr>
        </p:nvSpPr>
        <p:spPr>
          <a:xfrm>
            <a:off x="552642" y="831273"/>
            <a:ext cx="9048557" cy="4939925"/>
          </a:xfrm>
        </p:spPr>
        <p:txBody>
          <a:bodyPr>
            <a:noAutofit/>
          </a:bodyPr>
          <a:lstStyle/>
          <a:p>
            <a:pPr algn="just"/>
            <a:r>
              <a:rPr lang="en-US" sz="2200" dirty="0"/>
              <a:t> It is troublesome for a client to receive a cheap airline ticket. For this, some procedures are investigated so as to assess the simplest time and date to shop for cheap airline tickets. The majority of those systems build use of Machine Learning, a contemporary processed technique. Gini and Groves [1] used Partial Least sq. Regression (PLSR) to create a model to determine the simplest time to shop for a flight price ticket. From February twenty second to Gregorian calendar month twenty third, 2011, knowledge was gathered from major journey travel booking sites further knowledge was collected further, that was wont to verify the similarities between the previous model's exhibitions Janssen [2] used the Linear Quantile blending Regression technique to make a desire model for the city to the big apple course, where www.infare.com provides daily airfares. The model is designed mistreatment 2 features: the quantity of days for departure </a:t>
            </a:r>
            <a:r>
              <a:rPr lang="en-US" sz="2200" dirty="0" smtClean="0"/>
              <a:t>and</a:t>
            </a:r>
            <a:endParaRPr lang="en-IN" sz="2200" dirty="0"/>
          </a:p>
        </p:txBody>
      </p:sp>
    </p:spTree>
    <p:extLst>
      <p:ext uri="{BB962C8B-B14F-4D97-AF65-F5344CB8AC3E}">
        <p14:creationId xmlns:p14="http://schemas.microsoft.com/office/powerpoint/2010/main" val="9661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677334" y="2368839"/>
            <a:ext cx="8597900" cy="3879850"/>
          </a:xfrm>
        </p:spPr>
        <p:txBody>
          <a:bodyPr/>
          <a:lstStyle/>
          <a:p>
            <a:pPr marL="0" indent="0" algn="just">
              <a:buNone/>
            </a:pPr>
            <a:r>
              <a:rPr lang="en-IN" sz="2200" dirty="0" smtClean="0"/>
              <a:t>L</a:t>
            </a:r>
            <a:r>
              <a:rPr lang="en-US" sz="2200" dirty="0"/>
              <a:t>whether or not the departure is on a weekend or weekday. The model forecasts fare months prior to time. However, during a situation involving a protracted time commitment, the model fails to steer, and therefore the departure date is pushed back.</a:t>
            </a:r>
            <a:endParaRPr lang="en-IN" sz="2200" dirty="0"/>
          </a:p>
          <a:p>
            <a:endParaRPr lang="en-IN" dirty="0"/>
          </a:p>
        </p:txBody>
      </p:sp>
    </p:spTree>
    <p:extLst>
      <p:ext uri="{BB962C8B-B14F-4D97-AF65-F5344CB8AC3E}">
        <p14:creationId xmlns:p14="http://schemas.microsoft.com/office/powerpoint/2010/main" val="136705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562" y="297872"/>
            <a:ext cx="2576947" cy="1320800"/>
          </a:xfrm>
        </p:spPr>
        <p:txBody>
          <a:bodyPr/>
          <a:lstStyle/>
          <a:p>
            <a:r>
              <a:rPr lang="en-IN" dirty="0" smtClean="0"/>
              <a:t>METHOD</a:t>
            </a:r>
            <a:endParaRPr lang="en-IN" dirty="0"/>
          </a:p>
        </p:txBody>
      </p:sp>
      <p:pic>
        <p:nvPicPr>
          <p:cNvPr id="4" name="Content Placeholder 3"/>
          <p:cNvPicPr>
            <a:picLocks noGrp="1" noChangeAspect="1"/>
          </p:cNvPicPr>
          <p:nvPr>
            <p:ph idx="1"/>
          </p:nvPr>
        </p:nvPicPr>
        <p:blipFill>
          <a:blip r:embed="rId2"/>
          <a:stretch>
            <a:fillRect/>
          </a:stretch>
        </p:blipFill>
        <p:spPr>
          <a:xfrm>
            <a:off x="0" y="602551"/>
            <a:ext cx="10619509" cy="7075860"/>
          </a:xfrm>
          <a:prstGeom prst="rect">
            <a:avLst/>
          </a:prstGeom>
        </p:spPr>
      </p:pic>
    </p:spTree>
    <p:extLst>
      <p:ext uri="{BB962C8B-B14F-4D97-AF65-F5344CB8AC3E}">
        <p14:creationId xmlns:p14="http://schemas.microsoft.com/office/powerpoint/2010/main" val="415185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097" y="0"/>
            <a:ext cx="8596668" cy="1320800"/>
          </a:xfrm>
        </p:spPr>
        <p:txBody>
          <a:bodyPr/>
          <a:lstStyle/>
          <a:p>
            <a:r>
              <a:rPr lang="en-US" dirty="0"/>
              <a:t>❏ </a:t>
            </a:r>
            <a:r>
              <a:rPr lang="en-US" u="sng" dirty="0"/>
              <a:t>Data Collection</a:t>
            </a:r>
            <a:r>
              <a:rPr lang="en-US" dirty="0"/>
              <a:t> </a:t>
            </a:r>
            <a:r>
              <a:rPr lang="en-IN" dirty="0"/>
              <a:t/>
            </a:r>
            <a:br>
              <a:rPr lang="en-IN" dirty="0"/>
            </a:br>
            <a:endParaRPr lang="en-IN" dirty="0"/>
          </a:p>
        </p:txBody>
      </p:sp>
      <p:sp>
        <p:nvSpPr>
          <p:cNvPr id="3" name="Content Placeholder 2"/>
          <p:cNvSpPr>
            <a:spLocks noGrp="1"/>
          </p:cNvSpPr>
          <p:nvPr>
            <p:ph idx="1"/>
          </p:nvPr>
        </p:nvSpPr>
        <p:spPr>
          <a:xfrm>
            <a:off x="864370" y="830553"/>
            <a:ext cx="8596668" cy="5320865"/>
          </a:xfrm>
        </p:spPr>
        <p:txBody>
          <a:bodyPr/>
          <a:lstStyle/>
          <a:p>
            <a:pPr algn="just"/>
            <a:r>
              <a:rPr lang="en-US" sz="2200" dirty="0"/>
              <a:t>Since the APIs by Indian companies like </a:t>
            </a:r>
            <a:r>
              <a:rPr lang="en-US" sz="2200" dirty="0" err="1"/>
              <a:t>Goibibo</a:t>
            </a:r>
            <a:r>
              <a:rPr lang="en-US" sz="2200" dirty="0"/>
              <a:t> returned data in a complex format resulting in a lot of time to clean the data before </a:t>
            </a:r>
            <a:r>
              <a:rPr lang="en-US" sz="2200" dirty="0" err="1"/>
              <a:t>analysing</a:t>
            </a:r>
            <a:r>
              <a:rPr lang="en-US" sz="2200" dirty="0"/>
              <a:t>, therefore we decided to build a web spider that extracts the required values from a website and stores it as a CSV file. We decided to scrape travel service providers website using a manual spider made in Python. Further we also developed a Python script to run the API provided by Google flights which is more reliable, but it allows only 50 queries each day. </a:t>
            </a:r>
            <a:endParaRPr lang="en-IN" sz="2200" dirty="0"/>
          </a:p>
          <a:p>
            <a:pPr algn="just"/>
            <a:r>
              <a:rPr lang="en-US" sz="2200" dirty="0"/>
              <a:t>Such scrapping returns numerous variables for each flight returned and we had to decide the parameters that might be needed for the flight prediction algorithm. Not all are required and thus we selected the following </a:t>
            </a:r>
            <a:r>
              <a:rPr lang="en-US" dirty="0"/>
              <a:t>– </a:t>
            </a:r>
            <a:endParaRPr lang="en-IN" dirty="0"/>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68293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6419"/>
            <a:ext cx="8596668" cy="5604944"/>
          </a:xfrm>
        </p:spPr>
        <p:txBody>
          <a:bodyPr>
            <a:normAutofit/>
          </a:bodyPr>
          <a:lstStyle/>
          <a:p>
            <a:pPr lvl="0" fontAlgn="base"/>
            <a:r>
              <a:rPr lang="en-US" sz="2200" dirty="0"/>
              <a:t>Origin City </a:t>
            </a:r>
            <a:endParaRPr lang="en-IN" sz="2200" dirty="0"/>
          </a:p>
          <a:p>
            <a:pPr lvl="0" fontAlgn="base"/>
            <a:r>
              <a:rPr lang="en-US" sz="2200" dirty="0"/>
              <a:t>Destination City </a:t>
            </a:r>
            <a:endParaRPr lang="en-IN" sz="2200" dirty="0"/>
          </a:p>
          <a:p>
            <a:pPr lvl="0" fontAlgn="base"/>
            <a:r>
              <a:rPr lang="en-US" sz="2200" dirty="0"/>
              <a:t>Departure Date </a:t>
            </a:r>
            <a:endParaRPr lang="en-IN" sz="2200" dirty="0"/>
          </a:p>
          <a:p>
            <a:pPr lvl="0" fontAlgn="base"/>
            <a:r>
              <a:rPr lang="en-US" sz="2200" dirty="0"/>
              <a:t>Departure Time </a:t>
            </a:r>
            <a:endParaRPr lang="en-IN" sz="2200" dirty="0"/>
          </a:p>
          <a:p>
            <a:pPr lvl="0" fontAlgn="base"/>
            <a:r>
              <a:rPr lang="en-US" sz="2200" dirty="0"/>
              <a:t>Arrival Time </a:t>
            </a:r>
            <a:endParaRPr lang="en-IN" sz="2200" dirty="0"/>
          </a:p>
          <a:p>
            <a:pPr lvl="0" fontAlgn="base"/>
            <a:r>
              <a:rPr lang="en-US" sz="2200" dirty="0"/>
              <a:t>Total Fare </a:t>
            </a:r>
            <a:endParaRPr lang="en-IN" sz="2200" dirty="0"/>
          </a:p>
          <a:p>
            <a:pPr lvl="0" fontAlgn="base"/>
            <a:r>
              <a:rPr lang="en-US" sz="2200" dirty="0"/>
              <a:t>Airway Carrier </a:t>
            </a:r>
            <a:endParaRPr lang="en-IN" sz="2200" dirty="0"/>
          </a:p>
          <a:p>
            <a:pPr lvl="0" fontAlgn="base"/>
            <a:r>
              <a:rPr lang="en-US" sz="2200" dirty="0"/>
              <a:t>Duration </a:t>
            </a:r>
            <a:endParaRPr lang="en-IN" sz="2200" dirty="0"/>
          </a:p>
          <a:p>
            <a:pPr lvl="0" fontAlgn="base"/>
            <a:r>
              <a:rPr lang="en-US" sz="2200" dirty="0"/>
              <a:t>Class Type - Economy/Business </a:t>
            </a:r>
            <a:endParaRPr lang="en-IN" sz="2200" dirty="0"/>
          </a:p>
          <a:p>
            <a:pPr lvl="0" fontAlgn="base"/>
            <a:r>
              <a:rPr lang="en-US" sz="2200" dirty="0"/>
              <a:t>Flight Number </a:t>
            </a:r>
            <a:endParaRPr lang="en-IN" sz="2200" dirty="0"/>
          </a:p>
          <a:p>
            <a:pPr lvl="0" fontAlgn="base"/>
            <a:r>
              <a:rPr lang="en-US" sz="2200" dirty="0"/>
              <a:t>Hopping - Boolean </a:t>
            </a:r>
            <a:endParaRPr lang="en-IN" sz="2200" dirty="0"/>
          </a:p>
          <a:p>
            <a:pPr lvl="0" fontAlgn="base"/>
            <a:r>
              <a:rPr lang="en-US" sz="2200" dirty="0"/>
              <a:t>Taken Date - date on which this data was collected </a:t>
            </a:r>
            <a:endParaRPr lang="en-IN" sz="2200" dirty="0"/>
          </a:p>
          <a:p>
            <a:endParaRPr lang="en-IN" sz="2200" dirty="0"/>
          </a:p>
        </p:txBody>
      </p:sp>
    </p:spTree>
    <p:extLst>
      <p:ext uri="{BB962C8B-B14F-4D97-AF65-F5344CB8AC3E}">
        <p14:creationId xmlns:p14="http://schemas.microsoft.com/office/powerpoint/2010/main" val="407691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0988" y="173182"/>
            <a:ext cx="8596668" cy="1320800"/>
          </a:xfrm>
        </p:spPr>
        <p:txBody>
          <a:bodyPr/>
          <a:lstStyle/>
          <a:p>
            <a:r>
              <a:rPr lang="en-US" u="sng" dirty="0"/>
              <a:t>Data Cleaning</a:t>
            </a:r>
            <a:r>
              <a:rPr lang="en-US" dirty="0"/>
              <a:t> </a:t>
            </a:r>
            <a:r>
              <a:rPr lang="en-IN" dirty="0"/>
              <a:t/>
            </a:r>
            <a:br>
              <a:rPr lang="en-IN" dirty="0"/>
            </a:br>
            <a:endParaRPr lang="en-IN" dirty="0"/>
          </a:p>
        </p:txBody>
      </p:sp>
      <p:sp>
        <p:nvSpPr>
          <p:cNvPr id="3" name="Content Placeholder 2"/>
          <p:cNvSpPr>
            <a:spLocks noGrp="1"/>
          </p:cNvSpPr>
          <p:nvPr>
            <p:ph idx="1"/>
          </p:nvPr>
        </p:nvSpPr>
        <p:spPr/>
        <p:txBody>
          <a:bodyPr/>
          <a:lstStyle/>
          <a:p>
            <a:r>
              <a:rPr lang="en-US" sz="2200" dirty="0" smtClean="0"/>
              <a:t>The </a:t>
            </a:r>
            <a:r>
              <a:rPr lang="en-US" sz="2200" dirty="0"/>
              <a:t>data was further processed based on the parameters mentioned below and cleaned based on appropriate considerations -  </a:t>
            </a:r>
            <a:endParaRPr lang="en-IN" sz="2200" dirty="0"/>
          </a:p>
          <a:p>
            <a:pPr lvl="0" fontAlgn="base"/>
            <a:r>
              <a:rPr lang="en-US" sz="2200" dirty="0"/>
              <a:t>Days to Departure </a:t>
            </a:r>
            <a:endParaRPr lang="en-IN" sz="2200" dirty="0"/>
          </a:p>
          <a:p>
            <a:pPr lvl="0" fontAlgn="base"/>
            <a:r>
              <a:rPr lang="en-US" sz="2200" dirty="0"/>
              <a:t>Day of Departure </a:t>
            </a:r>
            <a:endParaRPr lang="en-IN" sz="2200" dirty="0"/>
          </a:p>
          <a:p>
            <a:pPr lvl="0" fontAlgn="base"/>
            <a:r>
              <a:rPr lang="en-US" sz="2200" dirty="0"/>
              <a:t>Duration </a:t>
            </a:r>
            <a:endParaRPr lang="en-IN" sz="2200" dirty="0"/>
          </a:p>
          <a:p>
            <a:pPr lvl="0" fontAlgn="base"/>
            <a:r>
              <a:rPr lang="en-US" sz="2200" dirty="0"/>
              <a:t>Hopping </a:t>
            </a:r>
            <a:endParaRPr lang="en-IN" sz="2200" dirty="0"/>
          </a:p>
          <a:p>
            <a:pPr lvl="0" fontAlgn="base"/>
            <a:r>
              <a:rPr lang="en-US" sz="2200" dirty="0"/>
              <a:t>Holiday </a:t>
            </a:r>
            <a:endParaRPr lang="en-IN" sz="2200" dirty="0"/>
          </a:p>
          <a:p>
            <a:pPr lvl="0" fontAlgn="base"/>
            <a:r>
              <a:rPr lang="en-US" sz="2200" dirty="0"/>
              <a:t>Outliers </a:t>
            </a:r>
            <a:endParaRPr lang="en-IN" sz="2200" dirty="0"/>
          </a:p>
          <a:p>
            <a:endParaRPr lang="en-IN" dirty="0"/>
          </a:p>
        </p:txBody>
      </p:sp>
    </p:spTree>
    <p:extLst>
      <p:ext uri="{BB962C8B-B14F-4D97-AF65-F5344CB8AC3E}">
        <p14:creationId xmlns:p14="http://schemas.microsoft.com/office/powerpoint/2010/main" val="12383873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73</TotalTime>
  <Words>1137</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Trebuchet MS</vt:lpstr>
      <vt:lpstr>Wingdings</vt:lpstr>
      <vt:lpstr>Wingdings 3</vt:lpstr>
      <vt:lpstr>Facet</vt:lpstr>
      <vt:lpstr>PowerPoint Presentation</vt:lpstr>
      <vt:lpstr>INTRODUCTION </vt:lpstr>
      <vt:lpstr>PROBLEM STATEMENT</vt:lpstr>
      <vt:lpstr>LITRATURE REVIEW</vt:lpstr>
      <vt:lpstr>PowerPoint Presentation</vt:lpstr>
      <vt:lpstr>METHOD</vt:lpstr>
      <vt:lpstr>❏ Data Collection  </vt:lpstr>
      <vt:lpstr>PowerPoint Presentation</vt:lpstr>
      <vt:lpstr>Data Cleaning  </vt:lpstr>
      <vt:lpstr>  ❏ Data Preparation  Data preparation was a critical part, as we had multiple airlines on a specific day and we had to predict the future prices for all those airlines, or the airline which would have the lowest fare.    </vt:lpstr>
      <vt:lpstr>DATA BASE DESIGN</vt:lpstr>
      <vt:lpstr>USE CASE DIAGRAM</vt:lpstr>
      <vt:lpstr>ACTIVITY DIAGRAM</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Remarks from Exploratory Data Analysis     </vt:lpstr>
      <vt:lpstr>FUTURE WORK</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Hello</dc:creator>
  <cp:lastModifiedBy>Hello</cp:lastModifiedBy>
  <cp:revision>11</cp:revision>
  <dcterms:created xsi:type="dcterms:W3CDTF">2022-05-07T15:40:58Z</dcterms:created>
  <dcterms:modified xsi:type="dcterms:W3CDTF">2022-05-07T16:54:48Z</dcterms:modified>
</cp:coreProperties>
</file>