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4068A9-89D6-48D1-9B15-3A1EC0C88C10}">
  <a:tblStyle styleId="{554068A9-89D6-48D1-9B15-3A1EC0C88C10}" styleName="Table_0">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b="off" i="off"/>
      <a:tcStyle>
        <a:fill>
          <a:solidFill>
            <a:srgbClr val="EFCECA"/>
          </a:solidFill>
        </a:fill>
      </a:tcStyle>
    </a:band1H>
    <a:band2H>
      <a:tcTxStyle b="off" i="off"/>
    </a:band2H>
    <a:band1V>
      <a:tcTxStyle b="off" i="off"/>
      <a:tcStyle>
        <a:fill>
          <a:solidFill>
            <a:srgbClr val="EFCECA"/>
          </a:solidFill>
        </a:fill>
      </a:tcStyle>
    </a:band1V>
    <a:band2V>
      <a:tcTxStyle b="off" i="off"/>
    </a:band2V>
    <a:lastCol>
      <a:tcTxStyle b="on" i="off">
        <a:font>
          <a:latin typeface="Rockwell"/>
          <a:ea typeface="Rockwell"/>
          <a:cs typeface="Rockwell"/>
        </a:font>
        <a:schemeClr val="lt1"/>
      </a:tcTxStyle>
      <a:tcStyle>
        <a:fill>
          <a:solidFill>
            <a:schemeClr val="accent1"/>
          </a:solidFill>
        </a:fill>
      </a:tcStyle>
    </a:lastCol>
    <a:firstCol>
      <a:tcTxStyle b="on" i="off">
        <a:font>
          <a:latin typeface="Rockwell"/>
          <a:ea typeface="Rockwell"/>
          <a:cs typeface="Rockwell"/>
        </a:font>
        <a:schemeClr val="lt1"/>
      </a:tcTxStyle>
      <a:tcStyle>
        <a:fill>
          <a:solidFill>
            <a:schemeClr val="accent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61bf4c94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61bf4c9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2"/>
          <p:cNvGrpSpPr/>
          <p:nvPr/>
        </p:nvGrpSpPr>
        <p:grpSpPr>
          <a:xfrm>
            <a:off x="9649215" y="4068923"/>
            <a:ext cx="1080904" cy="1080902"/>
            <a:chOff x="9685338" y="4460675"/>
            <a:chExt cx="1080904" cy="1080902"/>
          </a:xfrm>
        </p:grpSpPr>
        <p:sp>
          <p:nvSpPr>
            <p:cNvPr id="19" name="Google Shape;19;p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3" name="Google Shape;23;p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1"/>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1" name="Google Shape;91;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2"/>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7" name="Google Shape;97;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29" name="Google Shape;29;p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5"/>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5"/>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2" name="Google Shape;42;p5"/>
          <p:cNvGrpSpPr/>
          <p:nvPr/>
        </p:nvGrpSpPr>
        <p:grpSpPr>
          <a:xfrm>
            <a:off x="897399" y="2325848"/>
            <a:ext cx="1080904" cy="1080902"/>
            <a:chOff x="9685338" y="4460675"/>
            <a:chExt cx="1080904" cy="1080902"/>
          </a:xfrm>
        </p:grpSpPr>
        <p:sp>
          <p:nvSpPr>
            <p:cNvPr id="43" name="Google Shape;43;p5"/>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5"/>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6"/>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7"/>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7"/>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7"/>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1" name="Google Shape;71;p9"/>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2" name="Google Shape;72;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74" name="Google Shape;74;p9"/>
          <p:cNvGrpSpPr/>
          <p:nvPr/>
        </p:nvGrpSpPr>
        <p:grpSpPr>
          <a:xfrm>
            <a:off x="11401725" y="6229681"/>
            <a:ext cx="457200" cy="457200"/>
            <a:chOff x="11361456" y="6195813"/>
            <a:chExt cx="548640" cy="548640"/>
          </a:xfrm>
        </p:grpSpPr>
        <p:sp>
          <p:nvSpPr>
            <p:cNvPr id="75" name="Google Shape;75;p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p:nvPr>
            <p:ph idx="2" type="pic"/>
          </p:nvPr>
        </p:nvSpPr>
        <p:spPr>
          <a:xfrm>
            <a:off x="0" y="0"/>
            <a:ext cx="8303740" cy="6858000"/>
          </a:xfrm>
          <a:prstGeom prst="rect">
            <a:avLst/>
          </a:prstGeom>
          <a:solidFill>
            <a:srgbClr val="E1DFDF"/>
          </a:solidFill>
          <a:ln>
            <a:noFill/>
          </a:ln>
        </p:spPr>
      </p:sp>
      <p:sp>
        <p:nvSpPr>
          <p:cNvPr id="82" name="Google Shape;82;p10"/>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3" name="Google Shape;83;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84" name="Google Shape;84;p10"/>
          <p:cNvGrpSpPr/>
          <p:nvPr/>
        </p:nvGrpSpPr>
        <p:grpSpPr>
          <a:xfrm>
            <a:off x="11401725" y="6229681"/>
            <a:ext cx="457200" cy="457200"/>
            <a:chOff x="11361456" y="6195813"/>
            <a:chExt cx="548640" cy="548640"/>
          </a:xfrm>
        </p:grpSpPr>
        <p:sp>
          <p:nvSpPr>
            <p:cNvPr id="85" name="Google Shape;85;p1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 name="Google Shape;87;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0000"/>
              </a:buClr>
              <a:buSzPts val="5400"/>
              <a:buFont typeface="Rockwell"/>
              <a:buNone/>
              <a:defRPr b="0" i="0" sz="5400" u="none" cap="none" strike="noStrike">
                <a:solidFill>
                  <a:srgbClr val="000000"/>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8" name="Google Shape;8;p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9" name="Google Shape;9;p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2"/>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grpSp>
        <p:nvGrpSpPr>
          <p:cNvPr id="10" name="Google Shape;10;p1"/>
          <p:cNvGrpSpPr/>
          <p:nvPr/>
        </p:nvGrpSpPr>
        <p:grpSpPr>
          <a:xfrm>
            <a:off x="11401725" y="6229681"/>
            <a:ext cx="457200" cy="457200"/>
            <a:chOff x="11361456" y="6195813"/>
            <a:chExt cx="548640" cy="548640"/>
          </a:xfrm>
        </p:grpSpPr>
        <p:sp>
          <p:nvSpPr>
            <p:cNvPr id="11" name="Google Shape;11;p1"/>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 name="Google Shape;13;p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ph type="ctrTitle"/>
          </p:nvPr>
        </p:nvSpPr>
        <p:spPr>
          <a:xfrm>
            <a:off x="1069848" y="1691639"/>
            <a:ext cx="9537193" cy="2086495"/>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4400"/>
              <a:buFont typeface="Rockwell"/>
              <a:buNone/>
            </a:pPr>
            <a:r>
              <a:rPr lang="en-IN" sz="4400"/>
              <a:t>NOVEL VEHICLE DETECTION AND SEGMENTATION TECHNIQUES FOR AUTONOMOUS VEHICLES</a:t>
            </a:r>
            <a:endParaRPr/>
          </a:p>
        </p:txBody>
      </p:sp>
      <p:sp>
        <p:nvSpPr>
          <p:cNvPr id="105" name="Google Shape;105;p13"/>
          <p:cNvSpPr txBox="1"/>
          <p:nvPr>
            <p:ph idx="1" type="subTitle"/>
          </p:nvPr>
        </p:nvSpPr>
        <p:spPr>
          <a:xfrm>
            <a:off x="765625" y="5377675"/>
            <a:ext cx="6792900" cy="106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70"/>
              <a:buNone/>
            </a:pPr>
            <a:r>
              <a:rPr lang="en-IN"/>
              <a:t>Rajeev Kumar </a:t>
            </a:r>
            <a:endParaRPr/>
          </a:p>
          <a:p>
            <a:pPr indent="0" lvl="0" marL="0" rtl="0" algn="l">
              <a:lnSpc>
                <a:spcPct val="90000"/>
              </a:lnSpc>
              <a:spcBef>
                <a:spcPts val="0"/>
              </a:spcBef>
              <a:spcAft>
                <a:spcPts val="0"/>
              </a:spcAft>
              <a:buSzPts val="1870"/>
              <a:buNone/>
            </a:pPr>
            <a:r>
              <a:rPr lang="en-IN"/>
              <a:t>2100520200054</a:t>
            </a:r>
            <a:endParaRPr/>
          </a:p>
          <a:p>
            <a:pPr indent="0" lvl="0" marL="0" rtl="0" algn="l">
              <a:lnSpc>
                <a:spcPct val="90000"/>
              </a:lnSpc>
              <a:spcBef>
                <a:spcPts val="0"/>
              </a:spcBef>
              <a:spcAft>
                <a:spcPts val="0"/>
              </a:spcAft>
              <a:buSzPts val="1870"/>
              <a:buNone/>
            </a:pPr>
            <a:r>
              <a:rPr lang="en-IN"/>
              <a:t>Institute of Engineering &amp; Technology Lucknow.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2"/>
          <p:cNvPicPr preferRelativeResize="0"/>
          <p:nvPr/>
        </p:nvPicPr>
        <p:blipFill rotWithShape="1">
          <a:blip r:embed="rId3">
            <a:alphaModFix/>
          </a:blip>
          <a:srcRect b="0" l="0" r="0" t="0"/>
          <a:stretch/>
        </p:blipFill>
        <p:spPr>
          <a:xfrm>
            <a:off x="1278013" y="2624605"/>
            <a:ext cx="9635973" cy="3998267"/>
          </a:xfrm>
          <a:prstGeom prst="rect">
            <a:avLst/>
          </a:prstGeom>
          <a:noFill/>
          <a:ln>
            <a:noFill/>
          </a:ln>
        </p:spPr>
      </p:pic>
      <p:sp>
        <p:nvSpPr>
          <p:cNvPr id="158" name="Google Shape;158;p22"/>
          <p:cNvSpPr txBox="1"/>
          <p:nvPr/>
        </p:nvSpPr>
        <p:spPr>
          <a:xfrm>
            <a:off x="529922" y="130700"/>
            <a:ext cx="82575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IN" sz="4400" u="none" cap="none" strike="noStrike">
                <a:solidFill>
                  <a:schemeClr val="dk1"/>
                </a:solidFill>
                <a:latin typeface="Rockwell"/>
                <a:ea typeface="Rockwell"/>
                <a:cs typeface="Rockwell"/>
                <a:sym typeface="Rockwell"/>
              </a:rPr>
              <a:t>TRAINING AND TESTING</a:t>
            </a:r>
            <a:endParaRPr b="0" i="0" sz="1400" u="none" cap="none" strike="noStrike">
              <a:solidFill>
                <a:srgbClr val="000000"/>
              </a:solidFill>
              <a:latin typeface="Arial"/>
              <a:ea typeface="Arial"/>
              <a:cs typeface="Arial"/>
              <a:sym typeface="Arial"/>
            </a:endParaRPr>
          </a:p>
        </p:txBody>
      </p:sp>
      <p:sp>
        <p:nvSpPr>
          <p:cNvPr id="159" name="Google Shape;159;p22"/>
          <p:cNvSpPr txBox="1"/>
          <p:nvPr/>
        </p:nvSpPr>
        <p:spPr>
          <a:xfrm>
            <a:off x="529934" y="910877"/>
            <a:ext cx="11332327"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Rockwell"/>
                <a:ea typeface="Rockwell"/>
                <a:cs typeface="Rockwell"/>
                <a:sym typeface="Rockwell"/>
              </a:rPr>
              <a:t>The testing phase extracts the model's performance in their validated set. which is not useful during training of a model. The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Rockwell"/>
                <a:ea typeface="Rockwell"/>
                <a:cs typeface="Rockwell"/>
                <a:sym typeface="Rockwell"/>
              </a:rPr>
              <a:t>Training is a process which is used for splitting to train a validated dataset .This type of set is used to train a model allowing 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Rockwell"/>
                <a:ea typeface="Rockwell"/>
                <a:cs typeface="Rockwell"/>
                <a:sym typeface="Rockwell"/>
              </a:rPr>
              <a:t>to learn from data and also adjust parameters to minimize accepting error. T</a:t>
            </a:r>
            <a:endParaRPr b="0" i="0" sz="1800" u="none" cap="none" strike="noStrike">
              <a:solidFill>
                <a:schemeClr val="dk1"/>
              </a:solidFill>
              <a:latin typeface="Rockwell"/>
              <a:ea typeface="Rockwell"/>
              <a:cs typeface="Rockwell"/>
              <a:sym typeface="Rockwe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CONCLUSION</a:t>
            </a:r>
            <a:endParaRPr/>
          </a:p>
        </p:txBody>
      </p:sp>
      <p:sp>
        <p:nvSpPr>
          <p:cNvPr id="165" name="Google Shape;165;p23"/>
          <p:cNvSpPr txBox="1"/>
          <p:nvPr>
            <p:ph idx="1" type="body"/>
          </p:nvPr>
        </p:nvSpPr>
        <p:spPr>
          <a:xfrm>
            <a:off x="1069850" y="1848250"/>
            <a:ext cx="10058400" cy="4323900"/>
          </a:xfrm>
          <a:prstGeom prst="rect">
            <a:avLst/>
          </a:prstGeom>
          <a:noFill/>
          <a:ln>
            <a:noFill/>
          </a:ln>
        </p:spPr>
        <p:txBody>
          <a:bodyPr anchorCtr="0" anchor="t" bIns="45700" lIns="91425" spcFirstLastPara="1" rIns="91425" wrap="square" tIns="45700">
            <a:normAutofit lnSpcReduction="20000"/>
          </a:bodyPr>
          <a:lstStyle/>
          <a:p>
            <a:pPr indent="-182880" lvl="0" marL="182880" rtl="0" algn="l">
              <a:lnSpc>
                <a:spcPct val="90000"/>
              </a:lnSpc>
              <a:spcBef>
                <a:spcPts val="0"/>
              </a:spcBef>
              <a:spcAft>
                <a:spcPts val="0"/>
              </a:spcAft>
              <a:buSzPts val="2040"/>
              <a:buChar char="▪"/>
            </a:pPr>
            <a:r>
              <a:rPr lang="en-IN" sz="2400">
                <a:latin typeface="Rockwell"/>
                <a:ea typeface="Rockwell"/>
                <a:cs typeface="Rockwell"/>
                <a:sym typeface="Rockwell"/>
              </a:rPr>
              <a:t>Implemented in TensorFlow to propose a vehicle identification and segmentation technique. High accuracy, most efficient, and continuous performance of the model in detecting and segmenting vehicles can benefit intelligent transport systems and automated vehicles. The model exhibits strong generalization ability after being trained on a wide range of datasets. Reframing the network design to lower computing expenses will be the focus of future research. Continuous efforts are underway to improve and broaden the uses of this research, which offers a useful tool for enhancing traffic management and road safety. </a:t>
            </a:r>
            <a:endParaRPr/>
          </a:p>
          <a:p>
            <a:pPr indent="-182880" lvl="0" marL="182880" rtl="0" algn="l">
              <a:lnSpc>
                <a:spcPct val="90000"/>
              </a:lnSpc>
              <a:spcBef>
                <a:spcPts val="1200"/>
              </a:spcBef>
              <a:spcAft>
                <a:spcPts val="0"/>
              </a:spcAft>
              <a:buSzPts val="2040"/>
              <a:buChar char="▪"/>
            </a:pPr>
            <a:r>
              <a:rPr lang="en-IN" sz="2400">
                <a:latin typeface="Rockwell"/>
                <a:ea typeface="Rockwell"/>
                <a:cs typeface="Rockwell"/>
                <a:sym typeface="Rockwell"/>
              </a:rPr>
              <a:t>Future research will focus on enhancing performance and discovering new applications for intelligent transportation systems. This solution combines TensorFlow -based CNNs to improve real-time vehicle detection accuracy and contribute to the evolution of intelligent transportation systems.</a:t>
            </a:r>
            <a:endParaRPr sz="2400">
              <a:latin typeface="Rockwell"/>
              <a:ea typeface="Rockwell"/>
              <a:cs typeface="Rockwell"/>
              <a:sym typeface="Rockwe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RESULTS</a:t>
            </a:r>
            <a:endParaRPr/>
          </a:p>
        </p:txBody>
      </p:sp>
      <p:sp>
        <p:nvSpPr>
          <p:cNvPr id="171" name="Google Shape;171;p24"/>
          <p:cNvSpPr txBox="1"/>
          <p:nvPr>
            <p:ph idx="1" type="body"/>
          </p:nvPr>
        </p:nvSpPr>
        <p:spPr>
          <a:xfrm>
            <a:off x="1069850" y="2394601"/>
            <a:ext cx="10058400" cy="397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IN" sz="2400"/>
              <a:t>Methodology: </a:t>
            </a:r>
            <a:endParaRPr sz="2400"/>
          </a:p>
          <a:p>
            <a:pPr indent="-182880" lvl="0" marL="182880" rtl="0" algn="l">
              <a:lnSpc>
                <a:spcPct val="90000"/>
              </a:lnSpc>
              <a:spcBef>
                <a:spcPts val="1200"/>
              </a:spcBef>
              <a:spcAft>
                <a:spcPts val="0"/>
              </a:spcAft>
              <a:buSzPts val="1700"/>
              <a:buChar char="▪"/>
            </a:pPr>
            <a:r>
              <a:rPr lang="en-IN">
                <a:latin typeface="Rockwell"/>
                <a:ea typeface="Rockwell"/>
                <a:cs typeface="Rockwell"/>
                <a:sym typeface="Rockwell"/>
              </a:rPr>
              <a:t>In this model create CNN's along with U-Net architecture for obtaining most accurate and efficient vehicles detection and segmentation. The CNN's basically perform to capture and detect the image quality the same as U-Net is combined with CNN performing the feature extraction strengths. after combining both creates a highly efficient vehicle defective tool. Tensor-flow is used for obtaining detective accuracy. The combined model demonstrates high efficiency and accuracy in detecting and segmenting vehicles in diverse conditions as well in heavy-to-light traffic.</a:t>
            </a:r>
            <a:endParaRPr/>
          </a:p>
          <a:p>
            <a:pPr indent="0" lvl="0" marL="457200" rtl="0" algn="l">
              <a:lnSpc>
                <a:spcPct val="90000"/>
              </a:lnSpc>
              <a:spcBef>
                <a:spcPts val="1200"/>
              </a:spcBef>
              <a:spcAft>
                <a:spcPts val="0"/>
              </a:spcAft>
              <a:buNone/>
            </a:pPr>
            <a:r>
              <a:t/>
            </a:r>
            <a:endParaRPr>
              <a:latin typeface="Rockwell"/>
              <a:ea typeface="Rockwell"/>
              <a:cs typeface="Rockwell"/>
              <a:sym typeface="Rockwe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1069848" y="484632"/>
            <a:ext cx="10058400" cy="1609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RESULT</a:t>
            </a:r>
            <a:endParaRPr/>
          </a:p>
        </p:txBody>
      </p:sp>
      <p:sp>
        <p:nvSpPr>
          <p:cNvPr id="177" name="Google Shape;177;p25"/>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b="1" lang="en-IN"/>
              <a:t>Result Accuracy: </a:t>
            </a:r>
            <a:endParaRPr/>
          </a:p>
          <a:p>
            <a:pPr indent="-182880" lvl="0" marL="182880" rtl="0" algn="l">
              <a:spcBef>
                <a:spcPts val="1200"/>
              </a:spcBef>
              <a:spcAft>
                <a:spcPts val="0"/>
              </a:spcAft>
              <a:buSzPts val="1700"/>
              <a:buChar char="▪"/>
            </a:pPr>
            <a:r>
              <a:rPr lang="en-IN"/>
              <a:t>The Report presents a novel approach to vehicle detection and segmentation using Convolutional Neural Networks (CNNs) and the U-Net architecture. This method is implemented with TensorFlow and designed to accurately identify and segment vehicles in various urban settings. The combined CNN and U-Net architecture extracts detailed features and precisely delineates vehicle boundaries, making it highly effective in different traffic conditions. </a:t>
            </a:r>
            <a:endParaRPr/>
          </a:p>
          <a:p>
            <a:pPr indent="-182880" lvl="0" marL="182880" rtl="0" algn="l">
              <a:spcBef>
                <a:spcPts val="1200"/>
              </a:spcBef>
              <a:spcAft>
                <a:spcPts val="0"/>
              </a:spcAft>
              <a:buSzPts val="1700"/>
              <a:buChar char="▪"/>
            </a:pPr>
            <a:r>
              <a:rPr lang="en-IN"/>
              <a:t>Final Report demonstrates that this model, trained on a large dataset, achieves a high accuracy of 99.04%, showcasing its applicability for intelligent transport systems and automated vehicles. Future research aims to improve efficiency and explore broader applications in traffic management.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REFERENCES</a:t>
            </a:r>
            <a:endParaRPr/>
          </a:p>
        </p:txBody>
      </p:sp>
      <p:sp>
        <p:nvSpPr>
          <p:cNvPr id="183" name="Google Shape;183;p26"/>
          <p:cNvSpPr txBox="1"/>
          <p:nvPr>
            <p:ph idx="1" type="body"/>
          </p:nvPr>
        </p:nvSpPr>
        <p:spPr>
          <a:xfrm>
            <a:off x="1069848" y="2121408"/>
            <a:ext cx="10058399"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IN">
                <a:latin typeface="Rockwell"/>
                <a:ea typeface="Rockwell"/>
                <a:cs typeface="Rockwell"/>
                <a:sym typeface="Rockwell"/>
              </a:rPr>
              <a:t>[1] Zhao X, Sun P, Xu Z, Min H (2020) “Fusion of 3D LIDAR and camera data for object detection in autonomous vehicle applications”. IEEE Sensors J 20(9):4901–4913.</a:t>
            </a:r>
            <a:endParaRPr/>
          </a:p>
          <a:p>
            <a:pPr indent="-182880" lvl="0" marL="182880" rtl="0" algn="l">
              <a:lnSpc>
                <a:spcPct val="90000"/>
              </a:lnSpc>
              <a:spcBef>
                <a:spcPts val="1200"/>
              </a:spcBef>
              <a:spcAft>
                <a:spcPts val="0"/>
              </a:spcAft>
              <a:buSzPts val="1700"/>
              <a:buChar char="▪"/>
            </a:pPr>
            <a:r>
              <a:rPr lang="en-IN">
                <a:latin typeface="Rockwell"/>
                <a:ea typeface="Rockwell"/>
                <a:cs typeface="Rockwell"/>
                <a:sym typeface="Rockwell"/>
              </a:rPr>
              <a:t>[2] Geng K, Dong G, Yin G (2020) “Deep dual-modal traffic objects instance segmentation method using camera and LIDAR data for autonomous driving”. Remote Sens 12(20):3274</a:t>
            </a:r>
            <a:endParaRPr/>
          </a:p>
          <a:p>
            <a:pPr indent="-182880" lvl="0" marL="182880" rtl="0" algn="l">
              <a:lnSpc>
                <a:spcPct val="90000"/>
              </a:lnSpc>
              <a:spcBef>
                <a:spcPts val="1200"/>
              </a:spcBef>
              <a:spcAft>
                <a:spcPts val="0"/>
              </a:spcAft>
              <a:buSzPts val="1700"/>
              <a:buChar char="▪"/>
            </a:pPr>
            <a:r>
              <a:rPr lang="en-IN">
                <a:latin typeface="Rockwell"/>
                <a:ea typeface="Rockwell"/>
                <a:cs typeface="Rockwell"/>
                <a:sym typeface="Rockwell"/>
              </a:rPr>
              <a:t>[3] Kaiming H , Georgia G, Piotr D, Girshick R (2018) “Mask R-CNN. arXiv:1703.06870v3” [cs.CV].</a:t>
            </a:r>
            <a:endParaRPr/>
          </a:p>
          <a:p>
            <a:pPr indent="-182880" lvl="0" marL="182880" rtl="0" algn="l">
              <a:lnSpc>
                <a:spcPct val="90000"/>
              </a:lnSpc>
              <a:spcBef>
                <a:spcPts val="1200"/>
              </a:spcBef>
              <a:spcAft>
                <a:spcPts val="0"/>
              </a:spcAft>
              <a:buSzPts val="1700"/>
              <a:buChar char="▪"/>
            </a:pPr>
            <a:r>
              <a:rPr lang="en-IN">
                <a:latin typeface="Rockwell"/>
                <a:ea typeface="Rockwell"/>
                <a:cs typeface="Rockwell"/>
                <a:sym typeface="Rockwell"/>
              </a:rPr>
              <a:t>[4] Ronneberger et al. (2015) “Encoder-Decoder Methods for Semantic Segmentation: Efficiency and Robustness Aspects”.IEEE Sensors.</a:t>
            </a:r>
            <a:endParaRPr/>
          </a:p>
          <a:p>
            <a:pPr indent="-182880" lvl="0" marL="182880" rtl="0" algn="l">
              <a:lnSpc>
                <a:spcPct val="90000"/>
              </a:lnSpc>
              <a:spcBef>
                <a:spcPts val="1200"/>
              </a:spcBef>
              <a:spcAft>
                <a:spcPts val="0"/>
              </a:spcAft>
              <a:buSzPts val="1700"/>
              <a:buChar char="▪"/>
            </a:pPr>
            <a:r>
              <a:rPr lang="en-IN">
                <a:latin typeface="Rockwell"/>
                <a:ea typeface="Rockwell"/>
                <a:cs typeface="Rockwell"/>
                <a:sym typeface="Rockwell"/>
              </a:rPr>
              <a:t>[5] Zhu et al. (2018) “Integrates detection and segmentation frameworks for robust performance Granada,” Spain, pp 126–133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REFERENCES</a:t>
            </a:r>
            <a:endParaRPr/>
          </a:p>
        </p:txBody>
      </p:sp>
      <p:sp>
        <p:nvSpPr>
          <p:cNvPr id="189" name="Google Shape;189;p2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IN">
                <a:latin typeface="Rockwell"/>
                <a:ea typeface="Rockwell"/>
                <a:cs typeface="Rockwell"/>
                <a:sym typeface="Rockwell"/>
              </a:rPr>
              <a:t>[6] Krizhevsky et al. (2012) “Hierarchical feature learning from data for object detection”.IEEE Sensors.</a:t>
            </a:r>
            <a:endParaRPr/>
          </a:p>
          <a:p>
            <a:pPr indent="-182880" lvl="0" marL="182880" rtl="0" algn="l">
              <a:lnSpc>
                <a:spcPct val="90000"/>
              </a:lnSpc>
              <a:spcBef>
                <a:spcPts val="1200"/>
              </a:spcBef>
              <a:spcAft>
                <a:spcPts val="0"/>
              </a:spcAft>
              <a:buSzPts val="1700"/>
              <a:buChar char="▪"/>
            </a:pPr>
            <a:r>
              <a:rPr lang="en-IN">
                <a:latin typeface="Rockwell"/>
                <a:ea typeface="Rockwell"/>
                <a:cs typeface="Rockwell"/>
                <a:sym typeface="Rockwell"/>
              </a:rPr>
              <a:t>[7] Sun J, Wan C, Cheng J, Yu FL, Liu J (2017) Retinal image quality classification using fine-tuned CNN. In: International workshop on fetaland infant image analysis (FIFI) / 4th international workshop on ophthalmic medical image analysis. Granada, Spain, pp 126–133</a:t>
            </a:r>
            <a:endParaRPr/>
          </a:p>
          <a:p>
            <a:pPr indent="-182880" lvl="0" marL="182880" rtl="0" algn="l">
              <a:lnSpc>
                <a:spcPct val="90000"/>
              </a:lnSpc>
              <a:spcBef>
                <a:spcPts val="1200"/>
              </a:spcBef>
              <a:spcAft>
                <a:spcPts val="0"/>
              </a:spcAft>
              <a:buSzPts val="1700"/>
              <a:buChar char="▪"/>
            </a:pPr>
            <a:r>
              <a:rPr lang="en-IN">
                <a:latin typeface="Rockwell"/>
                <a:ea typeface="Rockwell"/>
                <a:cs typeface="Rockwell"/>
                <a:sym typeface="Rockwell"/>
              </a:rPr>
              <a:t>[8] Rezaei M, Ravanbakhsh E, Namjoo E, Haghighat M (2019) “Assessing the effect of image quality on SSD and faster R-CNN networks for face detection. In: 27th Iranian conference on electrical engineering”.Mashhad, Iran, pp 1589–1594.</a:t>
            </a:r>
            <a:endParaRPr/>
          </a:p>
          <a:p>
            <a:pPr indent="-182880" lvl="0" marL="182880" rtl="0" algn="l">
              <a:lnSpc>
                <a:spcPct val="90000"/>
              </a:lnSpc>
              <a:spcBef>
                <a:spcPts val="1200"/>
              </a:spcBef>
              <a:spcAft>
                <a:spcPts val="0"/>
              </a:spcAft>
              <a:buSzPts val="1700"/>
              <a:buChar char="▪"/>
            </a:pPr>
            <a:r>
              <a:rPr lang="en-IN">
                <a:latin typeface="Rockwell"/>
                <a:ea typeface="Rockwell"/>
                <a:cs typeface="Rockwell"/>
                <a:sym typeface="Rockwell"/>
              </a:rPr>
              <a:t>[9] Bolya D, Zhou C, Xiao F, Lee YJ (2019) YOLACT: “real-time instance segmentation. In: IEEE/CVF international conference on computervision”. Seoul, South Korea, pp 4493–4497</a:t>
            </a:r>
            <a:endParaRPr/>
          </a:p>
          <a:p>
            <a:pPr indent="-182880" lvl="0" marL="182880" rtl="0" algn="l">
              <a:lnSpc>
                <a:spcPct val="90000"/>
              </a:lnSpc>
              <a:spcBef>
                <a:spcPts val="1200"/>
              </a:spcBef>
              <a:spcAft>
                <a:spcPts val="0"/>
              </a:spcAft>
              <a:buSzPts val="1700"/>
              <a:buChar char="▪"/>
            </a:pPr>
            <a:r>
              <a:rPr lang="en-IN">
                <a:latin typeface="Rockwell"/>
                <a:ea typeface="Rockwell"/>
                <a:cs typeface="Rockwell"/>
                <a:sym typeface="Rockwell"/>
              </a:rPr>
              <a:t>[10] “Kaggle Vehicles-Image-Detection-Data” (Dataset)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THANK YOU.</a:t>
            </a:r>
            <a:endParaRPr/>
          </a:p>
        </p:txBody>
      </p:sp>
      <p:sp>
        <p:nvSpPr>
          <p:cNvPr id="195" name="Google Shape;195;p28"/>
          <p:cNvSpPr txBox="1"/>
          <p:nvPr/>
        </p:nvSpPr>
        <p:spPr>
          <a:xfrm>
            <a:off x="4179224" y="3302627"/>
            <a:ext cx="4798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PROBLEM STATEMENT</a:t>
            </a:r>
            <a:endParaRPr/>
          </a:p>
        </p:txBody>
      </p:sp>
      <p:sp>
        <p:nvSpPr>
          <p:cNvPr id="111" name="Google Shape;111;p14"/>
          <p:cNvSpPr txBox="1"/>
          <p:nvPr>
            <p:ph idx="1" type="body"/>
          </p:nvPr>
        </p:nvSpPr>
        <p:spPr>
          <a:xfrm>
            <a:off x="1236103" y="2196221"/>
            <a:ext cx="8132342" cy="2941043"/>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b="0" i="0" lang="en-IN" sz="2400">
                <a:latin typeface="Rockwell"/>
                <a:ea typeface="Rockwell"/>
                <a:cs typeface="Rockwell"/>
                <a:sym typeface="Rockwell"/>
              </a:rPr>
              <a:t>Current vehicle detection methods often fail in complex traffic environments, leading to inaccuracies. This research aims to develop a robust deep-learning model using CNNs and U-Net for precise vehicle detection and segmentation to enhance autonomous driving safety</a:t>
            </a:r>
            <a:r>
              <a:rPr b="0" i="0" lang="en-IN" sz="2400">
                <a:latin typeface="Century"/>
                <a:ea typeface="Century"/>
                <a:cs typeface="Century"/>
                <a:sym typeface="Century"/>
              </a:rPr>
              <a:t>.</a:t>
            </a:r>
            <a:endParaRPr sz="2400">
              <a:latin typeface="Century"/>
              <a:ea typeface="Century"/>
              <a:cs typeface="Century"/>
              <a:sym typeface="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p15"/>
          <p:cNvGraphicFramePr/>
          <p:nvPr/>
        </p:nvGraphicFramePr>
        <p:xfrm>
          <a:off x="66502" y="155266"/>
          <a:ext cx="3000000" cy="3000000"/>
        </p:xfrm>
        <a:graphic>
          <a:graphicData uri="http://schemas.openxmlformats.org/drawingml/2006/table">
            <a:tbl>
              <a:tblPr bandRow="1" firstRow="1">
                <a:noFill/>
                <a:tableStyleId>{554068A9-89D6-48D1-9B15-3A1EC0C88C10}</a:tableStyleId>
              </a:tblPr>
              <a:tblGrid>
                <a:gridCol w="3993900"/>
                <a:gridCol w="3993900"/>
                <a:gridCol w="3993900"/>
              </a:tblGrid>
              <a:tr h="3905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METHOD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DESCRIPTION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KEY </a:t>
                      </a:r>
                      <a:endParaRPr sz="1400" u="none" cap="none" strike="noStrike"/>
                    </a:p>
                  </a:txBody>
                  <a:tcPr marT="45725" marB="45725" marR="91450" marL="91450"/>
                </a:tc>
              </a:tr>
              <a:tr h="10175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Object Detection [1]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Fusion of 3D LIDAR and camera data for object detection in autonomous vehicle applications </a:t>
                      </a:r>
                      <a:br>
                        <a:rPr lang="en-IN" sz="1800" u="none" cap="none" strike="noStrike"/>
                      </a:b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Zhao X, Sun P, Xu Z, Min H(2020)</a:t>
                      </a:r>
                      <a:br>
                        <a:rPr lang="en-IN" sz="1800" u="none" cap="none" strike="noStrike"/>
                      </a:br>
                      <a:endParaRPr sz="1800" u="none" cap="none" strike="noStrike"/>
                    </a:p>
                  </a:txBody>
                  <a:tcPr marT="45725" marB="45725" marR="91450" marL="91450"/>
                </a:tc>
              </a:tr>
              <a:tr h="90777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U-Net [4]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Encoder-decoder structure with skip connections for precise segmentation </a:t>
                      </a:r>
                      <a:br>
                        <a:rPr lang="en-IN" sz="1800" u="none" cap="none" strike="noStrike"/>
                      </a:br>
                      <a:r>
                        <a:rPr lang="en-IN" sz="1800" u="none" cap="none" strike="noStrike"/>
                        <a:t>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Ronneberger et al. (2015)</a:t>
                      </a:r>
                      <a:br>
                        <a:rPr lang="en-IN" sz="1800" u="none" cap="none" strike="noStrike"/>
                      </a:br>
                      <a:endParaRPr sz="1800" u="none" cap="none" strike="noStrike"/>
                    </a:p>
                  </a:txBody>
                  <a:tcPr marT="45725" marB="45725" marR="91450" marL="91450"/>
                </a:tc>
              </a:tr>
              <a:tr h="7827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Hybrid Models (CNN + U-Net) [5]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Integrates detection and segmentation frameworks for robust performance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Zhu et al. (2018)</a:t>
                      </a:r>
                      <a:endParaRPr sz="1800" u="none" cap="none" strike="noStrike"/>
                    </a:p>
                  </a:txBody>
                  <a:tcPr marT="45725" marB="45725" marR="91450" marL="91450"/>
                </a:tc>
              </a:tr>
              <a:tr h="7827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CNNs[6]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Hierarchical feature learning from data for object detection </a:t>
                      </a:r>
                      <a:br>
                        <a:rPr lang="en-IN" sz="1800" u="none" cap="none" strike="noStrike"/>
                      </a:b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Krizhevsky et al. (2012) </a:t>
                      </a:r>
                      <a:endParaRPr sz="1800" u="none" cap="none" strike="noStrike"/>
                    </a:p>
                  </a:txBody>
                  <a:tcPr marT="45725" marB="45725" marR="91450" marL="91450"/>
                </a:tc>
              </a:tr>
              <a:tr h="7827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Mask CNN [3] </a:t>
                      </a:r>
                      <a:br>
                        <a:rPr lang="en-IN" sz="1800" u="none" cap="none" strike="noStrike"/>
                      </a:br>
                      <a:r>
                        <a:rPr lang="en-IN" sz="1800" u="none" cap="none" strike="noStrike"/>
                        <a:t>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Extends Faster R-CNN by adding segmentation mask prediction </a:t>
                      </a:r>
                      <a:br>
                        <a:rPr lang="en-IN" sz="1800" u="none" cap="none" strike="noStrike"/>
                      </a:b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Kaiming H , Georgia G, Piotr D, Girshick R (2018) </a:t>
                      </a:r>
                      <a:endParaRPr sz="1800" u="none" cap="none" strike="noStrike"/>
                    </a:p>
                  </a:txBody>
                  <a:tcPr marT="45725" marB="45725" marR="91450" marL="91450"/>
                </a:tc>
              </a:tr>
              <a:tr h="10175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Object segmentation [2]</a:t>
                      </a:r>
                      <a:br>
                        <a:rPr lang="en-IN" sz="1800" u="none" cap="none" strike="noStrike"/>
                      </a:br>
                      <a:r>
                        <a:rPr lang="en-IN" sz="1800" u="none" cap="none" strike="noStrike"/>
                        <a:t>	</a:t>
                      </a:r>
                      <a:br>
                        <a:rPr lang="en-IN" sz="1800" u="none" cap="none" strike="noStrike"/>
                      </a:br>
                      <a:r>
                        <a:rPr lang="en-IN" sz="1800" u="none" cap="none" strike="noStrike"/>
                        <a:t>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Deep dual-modal traffic objects instance segmentation method using camera and LIDAR data for  autonomous driving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Geng K, Dong G, Yin G (2020)</a:t>
                      </a:r>
                      <a:endParaRPr sz="1800" u="none" cap="none" strike="noStrike"/>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920218" y="1580721"/>
            <a:ext cx="10227149" cy="352329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000"/>
              <a:buFont typeface="Rockwell"/>
              <a:buNone/>
            </a:pPr>
            <a:r>
              <a:rPr lang="en-IN" sz="2000"/>
              <a:t> </a:t>
            </a:r>
            <a:br>
              <a:rPr lang="en-IN" sz="2000"/>
            </a:br>
            <a:r>
              <a:rPr lang="en-IN" sz="2000"/>
              <a:t>1. ENHANCING VEHICLE DETECTION FOR SAFER ROADS DRIVES INNOVATION IN AUTONOMOUS TRANSPORTATION TECHNOLOGIES.</a:t>
            </a:r>
            <a:br>
              <a:rPr lang="en-IN" sz="2000"/>
            </a:br>
            <a:br>
              <a:rPr lang="en-IN" sz="2000"/>
            </a:br>
            <a:r>
              <a:rPr lang="en-IN" sz="2000"/>
              <a:t>2. COMBINING CNNS AND U-NET MOTIVATES ACCURATE, REAL-TIME SEGMENTATION IN DIVERSE TRAFFIC ENVIRONMENTS.</a:t>
            </a:r>
            <a:br>
              <a:rPr lang="en-IN" sz="2000"/>
            </a:br>
            <a:br>
              <a:rPr lang="en-IN" sz="2000"/>
            </a:br>
            <a:r>
              <a:rPr lang="en-IN" sz="2000"/>
              <a:t>3. ACHIEVING HIGH ACCURACY IN VEHICLE DETECTION INSPIRES PROGRESS IN INTELLIGENT TRANSPORTATION SYSTEMS.</a:t>
            </a:r>
            <a:br>
              <a:rPr lang="en-IN" sz="2000"/>
            </a:br>
            <a:br>
              <a:rPr lang="en-IN" sz="2000"/>
            </a:br>
            <a:r>
              <a:rPr lang="en-IN" sz="2000"/>
              <a:t>4. UTILIZING TENSORFLOW MOTIVATES SCALABLE, EFFICIENT SOLUTIONS FOR REAL-WORLD AUTONOMOUS VEHICLE APPLICATIONS.</a:t>
            </a:r>
            <a:br>
              <a:rPr lang="en-IN" sz="2000"/>
            </a:br>
            <a:br>
              <a:rPr lang="en-IN" sz="2000"/>
            </a:br>
            <a:r>
              <a:rPr lang="en-IN" sz="2000"/>
              <a:t>5. CONTINUOUS MODEL IMPROVEMENT FOSTERS EXCITEMENT FOR BREAKTHROUGHS IN TRAFFIC MANAGEMENT AND ROAD SAFETY.</a:t>
            </a:r>
            <a:endParaRPr/>
          </a:p>
        </p:txBody>
      </p:sp>
      <p:sp>
        <p:nvSpPr>
          <p:cNvPr id="122" name="Google Shape;122;p16"/>
          <p:cNvSpPr txBox="1"/>
          <p:nvPr/>
        </p:nvSpPr>
        <p:spPr>
          <a:xfrm>
            <a:off x="753985" y="615150"/>
            <a:ext cx="4661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chemeClr val="dk1"/>
                </a:solidFill>
                <a:latin typeface="Rockwell"/>
                <a:ea typeface="Rockwell"/>
                <a:cs typeface="Rockwell"/>
                <a:sym typeface="Rockwell"/>
              </a:rPr>
              <a:t>MOTIVATION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1069850" y="484625"/>
            <a:ext cx="10959900" cy="1609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CONTRIBUTION AND NOVELTY</a:t>
            </a:r>
            <a:endParaRPr/>
          </a:p>
        </p:txBody>
      </p:sp>
      <p:sp>
        <p:nvSpPr>
          <p:cNvPr id="128" name="Google Shape;128;p1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b="1" lang="en-IN"/>
              <a:t>Contribution</a:t>
            </a:r>
            <a:r>
              <a:rPr b="1" lang="en-IN" u="sng"/>
              <a:t>:</a:t>
            </a:r>
            <a:endParaRPr/>
          </a:p>
          <a:p>
            <a:pPr indent="-182880" lvl="0" marL="182880" rtl="0" algn="l">
              <a:lnSpc>
                <a:spcPct val="90000"/>
              </a:lnSpc>
              <a:spcBef>
                <a:spcPts val="1200"/>
              </a:spcBef>
              <a:spcAft>
                <a:spcPts val="0"/>
              </a:spcAft>
              <a:buSzPts val="1700"/>
              <a:buChar char="▪"/>
            </a:pPr>
            <a:r>
              <a:rPr lang="en-IN"/>
              <a:t>Advanced Feature Extraction and Real-Time Vehicle Detection for Autonomous Transportation Systems. The project uses CNNs for feature extraction, improving real-time vehicle detection and segmentation accuracy.</a:t>
            </a:r>
            <a:endParaRPr/>
          </a:p>
          <a:p>
            <a:pPr indent="0" lvl="0" marL="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rPr b="1" lang="en-IN"/>
              <a:t>Novelty: </a:t>
            </a:r>
            <a:endParaRPr/>
          </a:p>
          <a:p>
            <a:pPr indent="0" lvl="0" marL="0" rtl="0" algn="l">
              <a:lnSpc>
                <a:spcPct val="90000"/>
              </a:lnSpc>
              <a:spcBef>
                <a:spcPts val="1200"/>
              </a:spcBef>
              <a:spcAft>
                <a:spcPts val="0"/>
              </a:spcAft>
              <a:buSzPts val="1700"/>
              <a:buNone/>
            </a:pPr>
            <a:r>
              <a:rPr lang="en-IN"/>
              <a:t>Combining CNNs and U-Net for Precise Vehicle Segmentation in Complex Traffic Scenarios. The unique integration of CNNs with U-Net ensures high-precision vehicle detection in diverse urban environments.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nvSpPr>
        <p:spPr>
          <a:xfrm>
            <a:off x="696343" y="446930"/>
            <a:ext cx="5883566"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IN" sz="4400" u="none" cap="none" strike="noStrike">
                <a:solidFill>
                  <a:schemeClr val="dk1"/>
                </a:solidFill>
                <a:latin typeface="Rockwell"/>
                <a:ea typeface="Rockwell"/>
                <a:cs typeface="Rockwell"/>
                <a:sym typeface="Rockwell"/>
              </a:rPr>
              <a:t>BLOCK DIAGRAM </a:t>
            </a:r>
            <a:endParaRPr b="0" i="0" sz="1400" u="none" cap="none" strike="noStrike">
              <a:solidFill>
                <a:srgbClr val="000000"/>
              </a:solidFill>
              <a:latin typeface="Arial"/>
              <a:ea typeface="Arial"/>
              <a:cs typeface="Arial"/>
              <a:sym typeface="Arial"/>
            </a:endParaRPr>
          </a:p>
        </p:txBody>
      </p:sp>
      <p:pic>
        <p:nvPicPr>
          <p:cNvPr id="134" name="Google Shape;134;p18"/>
          <p:cNvPicPr preferRelativeResize="0"/>
          <p:nvPr/>
        </p:nvPicPr>
        <p:blipFill rotWithShape="1">
          <a:blip r:embed="rId3">
            <a:alphaModFix/>
          </a:blip>
          <a:srcRect b="0" l="0" r="0" t="0"/>
          <a:stretch/>
        </p:blipFill>
        <p:spPr>
          <a:xfrm>
            <a:off x="523875" y="1478376"/>
            <a:ext cx="9798476" cy="4522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nvSpPr>
        <p:spPr>
          <a:xfrm>
            <a:off x="696354" y="446925"/>
            <a:ext cx="88530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IN" sz="4400" u="none" cap="none" strike="noStrike">
                <a:solidFill>
                  <a:schemeClr val="dk1"/>
                </a:solidFill>
                <a:latin typeface="Rockwell"/>
                <a:ea typeface="Rockwell"/>
                <a:cs typeface="Rockwell"/>
                <a:sym typeface="Rockwell"/>
              </a:rPr>
              <a:t>BLOCK DIAGRAM FOR CNN </a:t>
            </a:r>
            <a:endParaRPr b="0" i="0" sz="1400" u="none" cap="none" strike="noStrike">
              <a:solidFill>
                <a:srgbClr val="000000"/>
              </a:solidFill>
              <a:latin typeface="Arial"/>
              <a:ea typeface="Arial"/>
              <a:cs typeface="Arial"/>
              <a:sym typeface="Arial"/>
            </a:endParaRPr>
          </a:p>
        </p:txBody>
      </p:sp>
      <p:pic>
        <p:nvPicPr>
          <p:cNvPr id="140" name="Google Shape;140;p19"/>
          <p:cNvPicPr preferRelativeResize="0"/>
          <p:nvPr/>
        </p:nvPicPr>
        <p:blipFill rotWithShape="1">
          <a:blip r:embed="rId3">
            <a:alphaModFix/>
          </a:blip>
          <a:srcRect b="0" l="0" r="0" t="0"/>
          <a:stretch/>
        </p:blipFill>
        <p:spPr>
          <a:xfrm>
            <a:off x="126025" y="1450350"/>
            <a:ext cx="11679474" cy="464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nvSpPr>
        <p:spPr>
          <a:xfrm>
            <a:off x="300500" y="121700"/>
            <a:ext cx="9783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IN" sz="4400" u="none" cap="none" strike="noStrike">
                <a:solidFill>
                  <a:schemeClr val="dk1"/>
                </a:solidFill>
                <a:latin typeface="Rockwell"/>
                <a:ea typeface="Rockwell"/>
                <a:cs typeface="Rockwell"/>
                <a:sym typeface="Rockwell"/>
              </a:rPr>
              <a:t>BLOCK DIAGRAM FOR U-NET</a:t>
            </a:r>
            <a:endParaRPr b="0" i="0" sz="1400" u="none" cap="none" strike="noStrike">
              <a:solidFill>
                <a:srgbClr val="000000"/>
              </a:solidFill>
              <a:latin typeface="Arial"/>
              <a:ea typeface="Arial"/>
              <a:cs typeface="Arial"/>
              <a:sym typeface="Arial"/>
            </a:endParaRPr>
          </a:p>
        </p:txBody>
      </p:sp>
      <p:pic>
        <p:nvPicPr>
          <p:cNvPr id="146" name="Google Shape;146;p20"/>
          <p:cNvPicPr preferRelativeResize="0"/>
          <p:nvPr/>
        </p:nvPicPr>
        <p:blipFill rotWithShape="1">
          <a:blip r:embed="rId3">
            <a:alphaModFix/>
          </a:blip>
          <a:srcRect b="0" l="0" r="0" t="0"/>
          <a:stretch/>
        </p:blipFill>
        <p:spPr>
          <a:xfrm>
            <a:off x="417950" y="1442926"/>
            <a:ext cx="11236499" cy="4708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1069851" y="484625"/>
            <a:ext cx="4377600" cy="1061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DATASET</a:t>
            </a:r>
            <a:endParaRPr/>
          </a:p>
        </p:txBody>
      </p:sp>
      <p:sp>
        <p:nvSpPr>
          <p:cNvPr id="152" name="Google Shape;152;p21"/>
          <p:cNvSpPr txBox="1"/>
          <p:nvPr>
            <p:ph idx="1" type="body"/>
          </p:nvPr>
        </p:nvSpPr>
        <p:spPr>
          <a:xfrm>
            <a:off x="961783" y="1772273"/>
            <a:ext cx="7991024" cy="2226149"/>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IN">
                <a:latin typeface="Rockwell"/>
                <a:ea typeface="Rockwell"/>
                <a:cs typeface="Rockwell"/>
                <a:sym typeface="Rockwell"/>
              </a:rPr>
              <a:t>This dataset is available in Kaggle Datasets [10]and contains 2 Different sections, first is Non-vehicles and another represents vehicles images. along with pixel-level segmentation masks for each image. Both contain 17,762 Images. The dataset was divided into two categories: training and validation sets using a 7033/1759 split. as well as another 7174/1794.</a:t>
            </a:r>
            <a:endParaRPr>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