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66" r:id="rId8"/>
    <p:sldId id="267" r:id="rId9"/>
    <p:sldId id="268" r:id="rId10"/>
    <p:sldId id="271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7E004-456D-4A58-8083-892F46F03F91}" v="8" dt="2024-09-27T18:53:41.662"/>
    <p1510:client id="{941394FE-4E8F-4F37-A49D-BCB76DEA9192}" v="173" dt="2024-09-27T18:36:3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A J E S H" userId="9cf005ce3430367b" providerId="LiveId" clId="{02E7E004-456D-4A58-8083-892F46F03F91}"/>
    <pc:docChg chg="addSld modSld">
      <pc:chgData name="R A J E S H" userId="9cf005ce3430367b" providerId="LiveId" clId="{02E7E004-456D-4A58-8083-892F46F03F91}" dt="2024-09-27T18:54:36.759" v="114" actId="20577"/>
      <pc:docMkLst>
        <pc:docMk/>
      </pc:docMkLst>
      <pc:sldChg chg="modSp mod">
        <pc:chgData name="R A J E S H" userId="9cf005ce3430367b" providerId="LiveId" clId="{02E7E004-456D-4A58-8083-892F46F03F91}" dt="2024-09-27T18:45:48.350" v="82" actId="20577"/>
        <pc:sldMkLst>
          <pc:docMk/>
          <pc:sldMk cId="1315361625" sldId="269"/>
        </pc:sldMkLst>
        <pc:spChg chg="mod">
          <ac:chgData name="R A J E S H" userId="9cf005ce3430367b" providerId="LiveId" clId="{02E7E004-456D-4A58-8083-892F46F03F91}" dt="2024-09-27T18:45:48.350" v="82" actId="20577"/>
          <ac:spMkLst>
            <pc:docMk/>
            <pc:sldMk cId="1315361625" sldId="269"/>
            <ac:spMk id="4" creationId="{6702745E-28C1-E715-A1D6-6072AC79BCB5}"/>
          </ac:spMkLst>
        </pc:spChg>
      </pc:sldChg>
      <pc:sldChg chg="addSp modSp mod">
        <pc:chgData name="R A J E S H" userId="9cf005ce3430367b" providerId="LiveId" clId="{02E7E004-456D-4A58-8083-892F46F03F91}" dt="2024-09-27T18:45:40.343" v="80" actId="20577"/>
        <pc:sldMkLst>
          <pc:docMk/>
          <pc:sldMk cId="2964363692" sldId="270"/>
        </pc:sldMkLst>
        <pc:spChg chg="mod">
          <ac:chgData name="R A J E S H" userId="9cf005ce3430367b" providerId="LiveId" clId="{02E7E004-456D-4A58-8083-892F46F03F91}" dt="2024-09-27T18:45:40.343" v="80" actId="20577"/>
          <ac:spMkLst>
            <pc:docMk/>
            <pc:sldMk cId="2964363692" sldId="270"/>
            <ac:spMk id="3" creationId="{CD7BD4D7-EA79-1C3F-E486-EF17D8E7596C}"/>
          </ac:spMkLst>
        </pc:spChg>
        <pc:spChg chg="add mod">
          <ac:chgData name="R A J E S H" userId="9cf005ce3430367b" providerId="LiveId" clId="{02E7E004-456D-4A58-8083-892F46F03F91}" dt="2024-09-27T18:44:24.509" v="74" actId="1076"/>
          <ac:spMkLst>
            <pc:docMk/>
            <pc:sldMk cId="2964363692" sldId="270"/>
            <ac:spMk id="6" creationId="{628A4968-AEA6-9F06-B27C-9FB5F89AAA05}"/>
          </ac:spMkLst>
        </pc:spChg>
        <pc:picChg chg="mod">
          <ac:chgData name="R A J E S H" userId="9cf005ce3430367b" providerId="LiveId" clId="{02E7E004-456D-4A58-8083-892F46F03F91}" dt="2024-09-27T18:43:00.929" v="0"/>
          <ac:picMkLst>
            <pc:docMk/>
            <pc:sldMk cId="2964363692" sldId="270"/>
            <ac:picMk id="12290" creationId="{5A59C932-4D37-DA84-0EA7-2C6861CB6DD0}"/>
          </ac:picMkLst>
        </pc:picChg>
      </pc:sldChg>
      <pc:sldChg chg="addSp modSp new mod">
        <pc:chgData name="R A J E S H" userId="9cf005ce3430367b" providerId="LiveId" clId="{02E7E004-456D-4A58-8083-892F46F03F91}" dt="2024-09-27T18:54:36.759" v="114" actId="20577"/>
        <pc:sldMkLst>
          <pc:docMk/>
          <pc:sldMk cId="3591834245" sldId="271"/>
        </pc:sldMkLst>
        <pc:spChg chg="add mod">
          <ac:chgData name="R A J E S H" userId="9cf005ce3430367b" providerId="LiveId" clId="{02E7E004-456D-4A58-8083-892F46F03F91}" dt="2024-09-27T18:45:10.890" v="76"/>
          <ac:spMkLst>
            <pc:docMk/>
            <pc:sldMk cId="3591834245" sldId="271"/>
            <ac:spMk id="2" creationId="{DA65ACA5-F802-D60A-EE4A-6E855CB4CB4B}"/>
          </ac:spMkLst>
        </pc:spChg>
        <pc:spChg chg="add mod">
          <ac:chgData name="R A J E S H" userId="9cf005ce3430367b" providerId="LiveId" clId="{02E7E004-456D-4A58-8083-892F46F03F91}" dt="2024-09-27T18:45:20.566" v="77"/>
          <ac:spMkLst>
            <pc:docMk/>
            <pc:sldMk cId="3591834245" sldId="271"/>
            <ac:spMk id="3" creationId="{4C222FD8-6374-5B9A-3061-C0618E7D1774}"/>
          </ac:spMkLst>
        </pc:spChg>
        <pc:spChg chg="add mod">
          <ac:chgData name="R A J E S H" userId="9cf005ce3430367b" providerId="LiveId" clId="{02E7E004-456D-4A58-8083-892F46F03F91}" dt="2024-09-27T18:54:36.759" v="114" actId="20577"/>
          <ac:spMkLst>
            <pc:docMk/>
            <pc:sldMk cId="3591834245" sldId="271"/>
            <ac:spMk id="7" creationId="{8E44A4C4-5DFC-FE52-4BAB-E05B438962A4}"/>
          </ac:spMkLst>
        </pc:spChg>
        <pc:picChg chg="add mod">
          <ac:chgData name="R A J E S H" userId="9cf005ce3430367b" providerId="LiveId" clId="{02E7E004-456D-4A58-8083-892F46F03F91}" dt="2024-09-27T18:52:29.694" v="83" actId="1076"/>
          <ac:picMkLst>
            <pc:docMk/>
            <pc:sldMk cId="3591834245" sldId="271"/>
            <ac:picMk id="4" creationId="{2B7EB20D-BA07-32FF-5584-167F2BFC4308}"/>
          </ac:picMkLst>
        </pc:picChg>
        <pc:picChg chg="add mod">
          <ac:chgData name="R A J E S H" userId="9cf005ce3430367b" providerId="LiveId" clId="{02E7E004-456D-4A58-8083-892F46F03F91}" dt="2024-09-27T18:53:30.388" v="92" actId="1076"/>
          <ac:picMkLst>
            <pc:docMk/>
            <pc:sldMk cId="3591834245" sldId="271"/>
            <ac:picMk id="6" creationId="{BE776583-3DD2-3FCC-2075-AF7DE24821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7CB4-EAFC-AB08-C58B-00458ECE4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351E-B9A6-6DBF-750C-A6BD636AD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8456-AD08-195B-E523-635E55B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653B-CD96-E6F1-150D-7B2C4E7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5D2A-291F-C36F-2002-EFB2D86F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FCED-020B-AF39-E029-2D7BDB5C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D1582-276E-CBEA-D6FA-12593FAE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8E02-D52F-4EF1-012B-B0ADEC31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C335-7412-6A7F-A07B-1C2DF80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A50B-CEE6-3BFA-11A4-35790D6F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7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25714-8372-6112-C7F7-7D095A83B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CF947-257B-05D9-13E9-E2C808EB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40D0-33FE-C811-BF89-B6961287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7AD0-A239-1AD0-F1A9-80F1812C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776C-BA87-2637-3BA2-BC187CB2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79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0D5A-2A27-4F4D-0552-7985E19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8FAF-7A81-40F8-5232-A5AD1B68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F1C9-E1C8-677B-4805-E0F97695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CA45-BB59-F102-53AA-2E97BA96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EE40-BE3C-51DE-B084-4A8C85F6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B1A-7A98-819E-DB3C-480780F7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6BAB5-2070-D5DB-55EF-CE72DFF4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9CEE-E583-C0FF-8FCD-2E7D746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67F2-FA95-D7CE-8BA9-00782F5A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8DB-EF7A-1BE4-5F29-EBB75062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7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278-B48D-BBC9-7CA4-6026535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23C4-BA4E-472E-5F25-6DFEBF9E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983DF-D5AD-D330-181E-DC31DF69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F05A-FB28-E421-5380-8D8574F0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F2976-17D8-5AFE-B48C-6FC3B892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C9FA-ED39-17FF-ABD3-AEE4A2D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1361-E395-218B-E290-F3486EA9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C2A3-EA6D-388E-D604-3637EB7E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36BED-5E29-664A-9C44-7A59EF3CE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F2E25-79CE-086E-E8FE-7C5CA8DD3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92F3E-58BE-148B-C997-296F70AF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0C202-F28B-790D-0BF8-814999A0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42A84-0EBD-F870-4895-63C841E3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45C93-2479-E538-E01F-30AE15AB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8C2F-E4D6-FA37-BDBB-469A004D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D4C82-6528-CA63-76B5-970FF42A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43098-F5CC-91B9-491B-CA446F30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09DE7-9F22-D2F5-4E79-78C0746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9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9527A-D154-A768-7F98-D952B9E4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556-F894-733F-EC86-4317B108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84F22-CB71-3068-5CFF-7E9CD79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6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B3D7-37BC-68D3-8A47-B7F6393E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EBD5-693A-0029-2BFE-DE6791AE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5CFA-164B-EB39-2E13-3EA5270D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CB57-1858-26C6-EC04-AB018627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6BC5-4122-12A8-14FB-42B3556E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416B-E454-2251-A452-FE555909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ACF0-0A8C-7C8F-F2A4-FA7BBF11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2F660-E6E3-2123-02FB-4D8639645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CB84-45F2-B310-BD71-81C0EEE9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15EA-3F93-87ED-D0AA-4EB8BE9A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731D-C048-B04C-17C8-A5674D62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AB4DF-12E4-D121-7A3E-C74A872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3A60-3189-315D-94F3-0F9950E6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F063-15F0-8225-EB62-A2910346A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604A-C12B-28BC-84BB-51FE88A36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B8E-0A94-4E07-B5EC-B958C6C54CD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323F-29D8-B718-A438-28A2BB62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1938-D7C8-31D5-49F9-193E7E45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4CA2-062E-4239-B4B5-C0ECBDC83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9cf005ce3430367b/Documents/celonis.ppt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RAJESHBOYA8/CELONIS-PROCESS-MINING-VIRTUAL-INTERNSHIP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RAJESH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224G1A3377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(AI-ML)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2024-2025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CELONIS PROCESS MINING VIRTUAL INTERNSHIP 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8F74A2-FA93-8376-4128-ABD5F8A24A1B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5ACA5-F802-D60A-EE4A-6E855CB4CB4B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22FD8-6374-5B9A-3061-C0618E7D1774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</a:t>
            </a:r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2" descr="Srinivasa Ramanujan Institute of Technology - Ananthapuramu">
            <a:extLst>
              <a:ext uri="{FF2B5EF4-FFF2-40B4-BE49-F238E27FC236}">
                <a16:creationId xmlns:a16="http://schemas.microsoft.com/office/drawing/2014/main" id="{2B7EB20D-BA07-32FF-5584-167F2BFC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7" y="441680"/>
            <a:ext cx="1818968" cy="1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76583-3DD2-3FCC-2075-AF7DE2482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7" y="621728"/>
            <a:ext cx="4870174" cy="5725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44A4C4-5DFC-FE52-4BAB-E05B438962A4}"/>
              </a:ext>
            </a:extLst>
          </p:cNvPr>
          <p:cNvSpPr/>
          <p:nvPr/>
        </p:nvSpPr>
        <p:spPr>
          <a:xfrm>
            <a:off x="709545" y="2491991"/>
            <a:ext cx="4870175" cy="2588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CERTIFICATE :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3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BE90A-93F9-7335-8509-CDE98FFF9DEE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BD4D7-EA79-1C3F-E486-EF17D8E7596C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</a:t>
            </a:r>
            <a:r>
              <a:rPr lang="en-US" sz="1600" dirty="0">
                <a:solidFill>
                  <a:schemeClr val="tx1"/>
                </a:solidFill>
              </a:rPr>
              <a:t>11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2" descr="Srinivasa Ramanujan Institute of Technology - Ananthapuramu">
            <a:extLst>
              <a:ext uri="{FF2B5EF4-FFF2-40B4-BE49-F238E27FC236}">
                <a16:creationId xmlns:a16="http://schemas.microsoft.com/office/drawing/2014/main" id="{8ABD686B-7B3C-E0C3-B3EA-28317397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48" y="79939"/>
            <a:ext cx="1818968" cy="1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itHub Logo, symbol, meaning, history, PNG, brand">
            <a:hlinkClick r:id="rId3"/>
            <a:extLst>
              <a:ext uri="{FF2B5EF4-FFF2-40B4-BE49-F238E27FC236}">
                <a16:creationId xmlns:a16="http://schemas.microsoft.com/office/drawing/2014/main" id="{5A59C932-4D37-DA84-0EA7-2C6861CB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0716" y="720814"/>
            <a:ext cx="15820102" cy="52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A4968-AEA6-9F06-B27C-9FB5F89AAA05}"/>
              </a:ext>
            </a:extLst>
          </p:cNvPr>
          <p:cNvSpPr txBox="1"/>
          <p:nvPr/>
        </p:nvSpPr>
        <p:spPr>
          <a:xfrm>
            <a:off x="5555902" y="1845901"/>
            <a:ext cx="15625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hlinkClick r:id="rId5"/>
              </a:rPr>
              <a:t>CLICK HERE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6436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onis' New Material Emissions App Uses the Power of ...">
            <a:extLst>
              <a:ext uri="{FF2B5EF4-FFF2-40B4-BE49-F238E27FC236}">
                <a16:creationId xmlns:a16="http://schemas.microsoft.com/office/drawing/2014/main" id="{49804EC6-7424-7FCA-3C3D-746B43C9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522"/>
            <a:ext cx="12192000" cy="65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B2287-A815-4F2E-874C-F1C187B25839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2745E-28C1-E715-A1D6-6072AC79BCB5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</a:t>
            </a:r>
            <a:r>
              <a:rPr lang="en-US" sz="1600" dirty="0">
                <a:solidFill>
                  <a:schemeClr val="tx1"/>
                </a:solidFill>
              </a:rPr>
              <a:t>12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2" descr="Srinivasa Ramanujan Institute of Technology - Ananthapuramu">
            <a:extLst>
              <a:ext uri="{FF2B5EF4-FFF2-40B4-BE49-F238E27FC236}">
                <a16:creationId xmlns:a16="http://schemas.microsoft.com/office/drawing/2014/main" id="{C18AE9FE-5CEE-C730-70D7-5455F441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48" y="79939"/>
            <a:ext cx="1818968" cy="1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elcome to Celoxtractor! — Celoxtractor documentation">
            <a:extLst>
              <a:ext uri="{FF2B5EF4-FFF2-40B4-BE49-F238E27FC236}">
                <a16:creationId xmlns:a16="http://schemas.microsoft.com/office/drawing/2014/main" id="{83BAB34F-B9B7-9B88-284B-59DCE8DC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5" y="2163096"/>
            <a:ext cx="3352800" cy="161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663C4C-4F99-DC8E-46C8-33FC9412396E}"/>
              </a:ext>
            </a:extLst>
          </p:cNvPr>
          <p:cNvSpPr/>
          <p:nvPr/>
        </p:nvSpPr>
        <p:spPr>
          <a:xfrm>
            <a:off x="5476565" y="1409448"/>
            <a:ext cx="6204156" cy="3624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31536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DDBE3F-A682-020F-A8B9-5BC3582C04CB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6C90B-3E50-8D4E-7382-27A203D398E7}"/>
              </a:ext>
            </a:extLst>
          </p:cNvPr>
          <p:cNvSpPr/>
          <p:nvPr/>
        </p:nvSpPr>
        <p:spPr>
          <a:xfrm>
            <a:off x="3234812" y="0"/>
            <a:ext cx="6086167" cy="226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49CD8-FA5F-30B5-1327-B0BCDE66EE3B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640ED-4CEA-E2EA-32F3-787888DA1ADE}"/>
              </a:ext>
            </a:extLst>
          </p:cNvPr>
          <p:cNvSpPr/>
          <p:nvPr/>
        </p:nvSpPr>
        <p:spPr>
          <a:xfrm>
            <a:off x="7875638" y="1621714"/>
            <a:ext cx="5246962" cy="4825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88F7-E9AA-6876-7583-81740DD93A3B}"/>
              </a:ext>
            </a:extLst>
          </p:cNvPr>
          <p:cNvSpPr txBox="1"/>
          <p:nvPr/>
        </p:nvSpPr>
        <p:spPr>
          <a:xfrm>
            <a:off x="469491" y="1417956"/>
            <a:ext cx="6582696" cy="4814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Queries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elonis acquires online automation platform Integromat | hrnxt.com">
            <a:extLst>
              <a:ext uri="{FF2B5EF4-FFF2-40B4-BE49-F238E27FC236}">
                <a16:creationId xmlns:a16="http://schemas.microsoft.com/office/drawing/2014/main" id="{5E66A148-AFF4-00A6-8BFF-250FF927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63" y="1745977"/>
            <a:ext cx="7285703" cy="46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5D4D9C-6A39-5CFE-239D-6D2793FC9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462" y="5236286"/>
            <a:ext cx="1527395" cy="12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B5068-3C4B-1C65-2DB5-8F7FACAD77DA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34C6-249D-C0C4-6B61-2ADC5464A21F}"/>
              </a:ext>
            </a:extLst>
          </p:cNvPr>
          <p:cNvSpPr txBox="1"/>
          <p:nvPr/>
        </p:nvSpPr>
        <p:spPr>
          <a:xfrm>
            <a:off x="-1" y="6565612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</a:t>
            </a:r>
            <a:r>
              <a:rPr lang="en-US" sz="1600" dirty="0"/>
              <a:t>3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2E168F-6A3C-7893-5B20-F3D4F72DF068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Course Objective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C705E9-CC7F-FAB3-4E94-417FAAF96C70}"/>
              </a:ext>
            </a:extLst>
          </p:cNvPr>
          <p:cNvSpPr/>
          <p:nvPr/>
        </p:nvSpPr>
        <p:spPr>
          <a:xfrm>
            <a:off x="5338914" y="1605064"/>
            <a:ext cx="6420466" cy="4960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endParaRPr lang="en-US" sz="1800" dirty="0">
              <a:solidFill>
                <a:schemeClr val="tx1"/>
              </a:solidFill>
              <a:latin typeface="Sitka Text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itka Text Semibold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Sitka Text Semibold" pitchFamily="2" charset="0"/>
              </a:rPr>
              <a:t>Develop Proficiency in Process Mining : </a:t>
            </a:r>
          </a:p>
          <a:p>
            <a:endParaRPr lang="en-US" sz="1800" b="1" dirty="0">
              <a:solidFill>
                <a:schemeClr val="tx1"/>
              </a:solidFill>
              <a:latin typeface="Sitka Text Semibold" pitchFamily="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Gain a deep understanding of process mining concepts and techniques, including process discovery, conformance checking, and enhancement, to analyze and optimize business processes effectively.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Sitka Text Semibold" pitchFamily="2" charset="0"/>
              </a:rPr>
              <a:t>Practical Application Using CELONIS :</a:t>
            </a:r>
          </a:p>
          <a:p>
            <a:endParaRPr lang="en-US" sz="1800" b="1" dirty="0">
              <a:solidFill>
                <a:schemeClr val="tx1"/>
              </a:solidFill>
              <a:latin typeface="Sitka Text Semibold" pitchFamily="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   Acquire hands-on experience with the CELONIS platform, learning to navigate its tools, perform data analysis, and derive actionable insights for process improvement in real-world business scenarios.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elonis Academy Training">
            <a:extLst>
              <a:ext uri="{FF2B5EF4-FFF2-40B4-BE49-F238E27FC236}">
                <a16:creationId xmlns:a16="http://schemas.microsoft.com/office/drawing/2014/main" id="{0ED4826B-04C4-13CF-ED28-9C44488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1" y="2507097"/>
            <a:ext cx="4326194" cy="280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ABC1A-2C0B-1735-4CF8-E8165096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ABA76-EDD4-4D44-5411-4411FBDE5E50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AB427-1F05-7C73-6210-8F3103C1634A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7DE11-7514-05DE-BAC4-67FFE0AA9F7D}"/>
              </a:ext>
            </a:extLst>
          </p:cNvPr>
          <p:cNvSpPr/>
          <p:nvPr/>
        </p:nvSpPr>
        <p:spPr>
          <a:xfrm>
            <a:off x="521110" y="1512326"/>
            <a:ext cx="6548284" cy="463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tima"/>
              </a:rPr>
              <a:t>Process mining is a data analytics technique that helps organizations visualize and analyze their business processes.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Optima"/>
              </a:rPr>
              <a:t>Celonis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tima"/>
              </a:rPr>
              <a:t> is a leading software provider in the process mining space, offering tools to enhance process optimization.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tim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tima"/>
              </a:rPr>
              <a:t>The virtual internship by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tima"/>
              </a:rPr>
              <a:t>Eduskills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tima"/>
              </a:rPr>
              <a:t> provides learners with hands-on experience in 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tima"/>
              </a:rPr>
              <a:t>Celonis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tima"/>
              </a:rPr>
              <a:t> for real-world applications.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DB72F-A18E-1645-1C24-BFDCEFE9B3EE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ntroduction to Process Mining | Celonis Academy">
            <a:extLst>
              <a:ext uri="{FF2B5EF4-FFF2-40B4-BE49-F238E27FC236}">
                <a16:creationId xmlns:a16="http://schemas.microsoft.com/office/drawing/2014/main" id="{256AD1A0-5C73-1674-4A77-110FE07E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52844"/>
            <a:ext cx="6386049" cy="404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A12AC-3EA9-36F8-16C5-A804EFE0E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94EA9-AE27-1B3B-686F-CC2A12150C37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B042B-C5D0-BE1E-BFE1-07C2DAB16BE2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9E2BA-9629-B007-3059-C77294E4833E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280B-7BF9-EE6B-5895-932ED9E96743}"/>
              </a:ext>
            </a:extLst>
          </p:cNvPr>
          <p:cNvSpPr/>
          <p:nvPr/>
        </p:nvSpPr>
        <p:spPr>
          <a:xfrm>
            <a:off x="4493342" y="1420366"/>
            <a:ext cx="7413523" cy="5019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CELONIS Process Mining Platform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A leading software platform for process mining, designed to visualize and analyze business processes based on data logs. It helps in discovering inefficiencies, improving processes, and driving business performance.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Additional Technologies 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Data Integration Tools : </a:t>
            </a:r>
            <a:r>
              <a:rPr lang="en-US" sz="2000" dirty="0">
                <a:solidFill>
                  <a:schemeClr val="tx1"/>
                </a:solidFill>
              </a:rPr>
              <a:t>For importing and preparing data from various sources.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Analytics Tools </a:t>
            </a:r>
            <a:r>
              <a:rPr lang="en-US" sz="2000" dirty="0">
                <a:solidFill>
                  <a:schemeClr val="tx1"/>
                </a:solidFill>
              </a:rPr>
              <a:t>: For creating visualizations and dashboards to communicate insights effectively.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SQL and Data Querying : </a:t>
            </a:r>
            <a:r>
              <a:rPr lang="en-US" sz="2000" dirty="0">
                <a:solidFill>
                  <a:schemeClr val="tx1"/>
                </a:solidFill>
              </a:rPr>
              <a:t>Used for data manipulation and querying within the CELONIS environment.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CD1F3-12D4-4ADE-69D9-3DEA5E23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F20985-73B0-095A-FF40-63EF7335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6" y="1874469"/>
            <a:ext cx="3839204" cy="42499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9193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FB72D-1013-6868-3F68-EB74F6980E3A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2C2F2-06B1-6073-B48C-76C3DFCD1C02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574FE2-E885-63A4-7C95-8B036D1AC043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E3C00-6681-F83F-EB5D-0296406C84D6}"/>
              </a:ext>
            </a:extLst>
          </p:cNvPr>
          <p:cNvSpPr/>
          <p:nvPr/>
        </p:nvSpPr>
        <p:spPr>
          <a:xfrm>
            <a:off x="796992" y="1662794"/>
            <a:ext cx="7275292" cy="462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Supply Chain Optimization :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Improve procurement, logistics, and inventory management for better supply chain efficiency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Compliance and Risk Management :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Ensure adherence to regulatory requirements and minimize compliance risks.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Cost Reduction:</a:t>
            </a:r>
          </a:p>
          <a:p>
            <a:r>
              <a:rPr lang="en-US" sz="2000" dirty="0">
                <a:solidFill>
                  <a:schemeClr val="tx1"/>
                </a:solidFill>
              </a:rPr>
              <a:t>Identify opportunities to reduce operational costs and improve resource utilization.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Customer Service Improvement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Optimize service processes to reduce response times and enhance customer satisfaction.</a:t>
            </a:r>
          </a:p>
        </p:txBody>
      </p:sp>
      <p:pic>
        <p:nvPicPr>
          <p:cNvPr id="6146" name="Picture 2" descr="Supply Chain icon PNG and SVG Vector Free Download">
            <a:extLst>
              <a:ext uri="{FF2B5EF4-FFF2-40B4-BE49-F238E27FC236}">
                <a16:creationId xmlns:a16="http://schemas.microsoft.com/office/drawing/2014/main" id="{8B6C9A0F-8EF4-1D69-263D-760B2C2A1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14549"/>
            <a:ext cx="3657599" cy="34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B0713-DAFD-9FF8-5BEF-4391BD651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C352-CE5A-341E-16C0-C5BA67EEA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32" y="1617212"/>
            <a:ext cx="6858000" cy="451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1B109-602A-17F5-45E1-41F6E4453CD6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30A6C-CEF4-90B9-9B8F-526C1BDE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3628A9-09EA-9FB2-DCEF-355356F20DD5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F1417D-235A-4681-F54C-FE60B21D54AD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AE7CB-E5EE-C08E-153F-40321E9E5605}"/>
              </a:ext>
            </a:extLst>
          </p:cNvPr>
          <p:cNvSpPr/>
          <p:nvPr/>
        </p:nvSpPr>
        <p:spPr>
          <a:xfrm>
            <a:off x="1189703" y="4437791"/>
            <a:ext cx="10864645" cy="225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3FBE2D-83C4-05A9-E989-6A5FC66D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4" y="2150459"/>
            <a:ext cx="4385187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Discovery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 process model from event logs to visualize the actual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Conformance Checking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event logs with an existing process model to detect deviations.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Enhancement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Refines existing models using event logs for process optimization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560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F1F3B-91DA-D182-59E6-556508FCF079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8AC54-30D9-D6BA-EF8A-41FB9188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5D60A-9979-7C4E-A0F3-6E1718C9C2BA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B16EA-3F6D-80AC-85B3-A309D5BA65C4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 TIME APPLICATIONS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5EB67-86C1-F431-BB82-9941B1575ECF}"/>
              </a:ext>
            </a:extLst>
          </p:cNvPr>
          <p:cNvSpPr/>
          <p:nvPr/>
        </p:nvSpPr>
        <p:spPr>
          <a:xfrm>
            <a:off x="835742" y="1604285"/>
            <a:ext cx="11110452" cy="4639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Supply Chain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Use Case</a:t>
            </a:r>
            <a:r>
              <a:rPr lang="en-US" sz="2000" dirty="0">
                <a:solidFill>
                  <a:schemeClr val="tx1"/>
                </a:solidFill>
              </a:rPr>
              <a:t>: Monitor and analyze supply chain processes like inventory management, logistics, and order fulfillment.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Benefit</a:t>
            </a:r>
            <a:r>
              <a:rPr lang="en-US" sz="2000" dirty="0">
                <a:solidFill>
                  <a:schemeClr val="tx1"/>
                </a:solidFill>
              </a:rPr>
              <a:t>: Enhanced visibility into supply chain operations, reduced delivery times, and better supplier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Customer Service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Use Case</a:t>
            </a:r>
            <a:r>
              <a:rPr lang="en-US" sz="2000" dirty="0">
                <a:solidFill>
                  <a:schemeClr val="tx1"/>
                </a:solidFill>
              </a:rPr>
              <a:t>: Analyze service desk and call center interactions to understand customer behavior and agent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Benefit</a:t>
            </a:r>
            <a:r>
              <a:rPr lang="en-US" sz="2000" dirty="0">
                <a:solidFill>
                  <a:schemeClr val="tx1"/>
                </a:solidFill>
              </a:rPr>
              <a:t>: Improved customer satisfaction, faster issue resolution, and optimized service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Healthcare Process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Use Case</a:t>
            </a:r>
            <a:r>
              <a:rPr lang="en-US" sz="2000" dirty="0">
                <a:solidFill>
                  <a:schemeClr val="tx1"/>
                </a:solidFill>
              </a:rPr>
              <a:t>: Track patient flow, resource utilization, and treatment processes in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Benefit</a:t>
            </a:r>
            <a:r>
              <a:rPr lang="en-US" sz="2000" dirty="0">
                <a:solidFill>
                  <a:schemeClr val="tx1"/>
                </a:solidFill>
              </a:rPr>
              <a:t>: Better patient care, efficient resource allocation, and reduced treatment delays.</a:t>
            </a:r>
          </a:p>
        </p:txBody>
      </p:sp>
    </p:spTree>
    <p:extLst>
      <p:ext uri="{BB962C8B-B14F-4D97-AF65-F5344CB8AC3E}">
        <p14:creationId xmlns:p14="http://schemas.microsoft.com/office/powerpoint/2010/main" val="299075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89A43E-6AFE-2B40-A450-5E01AD4DA1D5}"/>
              </a:ext>
            </a:extLst>
          </p:cNvPr>
          <p:cNvSpPr txBox="1"/>
          <p:nvPr/>
        </p:nvSpPr>
        <p:spPr>
          <a:xfrm>
            <a:off x="1386348" y="-96175"/>
            <a:ext cx="94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CELONIS PROCESS MINING VIRTUAL INTERNSHIP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10C04-4CE0-279C-2119-3B1B0A636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58" y="5722374"/>
            <a:ext cx="1087399" cy="804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4D543F-154E-3939-4864-BD5C3AF3F107}"/>
              </a:ext>
            </a:extLst>
          </p:cNvPr>
          <p:cNvSpPr/>
          <p:nvPr/>
        </p:nvSpPr>
        <p:spPr>
          <a:xfrm>
            <a:off x="0" y="6695768"/>
            <a:ext cx="12192000" cy="16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224G1A3377              DEPT. COMPUTER SCIENCE AND ENGINEERING  (AI-ML)         SRINIVASA RAMANUJAN INSTITUTE OF TECHNOLOGY                 </a:t>
            </a:r>
            <a:r>
              <a:rPr lang="en-US" sz="1600" dirty="0">
                <a:solidFill>
                  <a:schemeClr val="tx1"/>
                </a:solidFill>
              </a:rPr>
              <a:t>9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CDE9D-B891-812F-952D-46FAAB0D30DC}"/>
              </a:ext>
            </a:extLst>
          </p:cNvPr>
          <p:cNvSpPr/>
          <p:nvPr/>
        </p:nvSpPr>
        <p:spPr>
          <a:xfrm>
            <a:off x="688838" y="393117"/>
            <a:ext cx="10528183" cy="8578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7B9D8-DC79-8C2A-E4B6-AE8567E3C38C}"/>
              </a:ext>
            </a:extLst>
          </p:cNvPr>
          <p:cNvSpPr/>
          <p:nvPr/>
        </p:nvSpPr>
        <p:spPr>
          <a:xfrm>
            <a:off x="1052050" y="5102942"/>
            <a:ext cx="10323871" cy="47293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1AF2A4-F8D0-5E85-3712-786391CC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9" y="1892577"/>
            <a:ext cx="9586452" cy="409342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Understanding and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interpret and analyze complex business processes using real-time data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Integration and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in integrating and preparing data from multiple sources for process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decision-making through data-driven insights and visual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Process Mining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knowledge of process discovery, conformance checking, and process enhancement.</a:t>
            </a:r>
          </a:p>
        </p:txBody>
      </p:sp>
    </p:spTree>
    <p:extLst>
      <p:ext uri="{BB962C8B-B14F-4D97-AF65-F5344CB8AC3E}">
        <p14:creationId xmlns:p14="http://schemas.microsoft.com/office/powerpoint/2010/main" val="20169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Calibri Light</vt:lpstr>
      <vt:lpstr>Optima</vt:lpstr>
      <vt:lpstr>Sitka Text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 J E S H</dc:creator>
  <cp:lastModifiedBy>R A J E S H</cp:lastModifiedBy>
  <cp:revision>2</cp:revision>
  <dcterms:created xsi:type="dcterms:W3CDTF">2024-09-27T16:43:02Z</dcterms:created>
  <dcterms:modified xsi:type="dcterms:W3CDTF">2024-09-27T18:54:40Z</dcterms:modified>
</cp:coreProperties>
</file>