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89" r:id="rId7"/>
    <p:sldId id="272" r:id="rId8"/>
    <p:sldId id="273" r:id="rId9"/>
    <p:sldId id="290" r:id="rId10"/>
    <p:sldId id="274" r:id="rId11"/>
    <p:sldId id="277" r:id="rId12"/>
    <p:sldId id="278" r:id="rId13"/>
    <p:sldId id="285" r:id="rId14"/>
    <p:sldId id="286"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4273732-D4EA-4688-B5E3-1365FEC47F66}"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203983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273732-D4EA-4688-B5E3-1365FEC47F66}"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359239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273732-D4EA-4688-B5E3-1365FEC47F66}"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271329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273732-D4EA-4688-B5E3-1365FEC47F66}"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167781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273732-D4EA-4688-B5E3-1365FEC47F66}"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100701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273732-D4EA-4688-B5E3-1365FEC47F66}"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405304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4273732-D4EA-4688-B5E3-1365FEC47F66}"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143523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4273732-D4EA-4688-B5E3-1365FEC47F66}"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113129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73732-D4EA-4688-B5E3-1365FEC47F66}"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120856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73732-D4EA-4688-B5E3-1365FEC47F66}"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281370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73732-D4EA-4688-B5E3-1365FEC47F66}"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84A1-6754-4512-ADC9-F5BC5591CD47}" type="slidenum">
              <a:rPr lang="en-IN" smtClean="0"/>
              <a:t>‹#›</a:t>
            </a:fld>
            <a:endParaRPr lang="en-IN"/>
          </a:p>
        </p:txBody>
      </p:sp>
    </p:spTree>
    <p:extLst>
      <p:ext uri="{BB962C8B-B14F-4D97-AF65-F5344CB8AC3E}">
        <p14:creationId xmlns:p14="http://schemas.microsoft.com/office/powerpoint/2010/main" val="147099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73732-D4EA-4688-B5E3-1365FEC47F66}" type="datetimeFigureOut">
              <a:rPr lang="en-IN" smtClean="0"/>
              <a:t>18-11-2024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584A1-6754-4512-ADC9-F5BC5591CD47}" type="slidenum">
              <a:rPr lang="en-IN" smtClean="0"/>
              <a:t>‹#›</a:t>
            </a:fld>
            <a:endParaRPr lang="en-IN"/>
          </a:p>
        </p:txBody>
      </p:sp>
    </p:spTree>
    <p:extLst>
      <p:ext uri="{BB962C8B-B14F-4D97-AF65-F5344CB8AC3E}">
        <p14:creationId xmlns:p14="http://schemas.microsoft.com/office/powerpoint/2010/main" val="379209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26469" y="2351782"/>
            <a:ext cx="10344726" cy="584775"/>
          </a:xfrm>
          <a:prstGeom prst="rect">
            <a:avLst/>
          </a:prstGeom>
        </p:spPr>
        <p:txBody>
          <a:bodyPr wrap="square">
            <a:spAutoFit/>
          </a:bodyPr>
          <a:lstStyle/>
          <a:p>
            <a:pPr algn="ctr"/>
            <a:r>
              <a:rPr lang="en-GB" sz="3200" b="1" dirty="0">
                <a:latin typeface="Times New Roman" panose="02020603050405020304" pitchFamily="18" charset="0"/>
                <a:cs typeface="Times New Roman" panose="02020603050405020304" pitchFamily="18" charset="0"/>
              </a:rPr>
              <a:t>DIABETES PREDICTION SYSTEM</a:t>
            </a:r>
            <a:endParaRPr lang="en-US" sz="3200" b="1" dirty="0">
              <a:latin typeface="Times New Roman" panose="02020603050405020304" pitchFamily="18" charset="0"/>
              <a:cs typeface="Times New Roman" panose="02020603050405020304" pitchFamily="18" charset="0"/>
            </a:endParaRPr>
          </a:p>
        </p:txBody>
      </p:sp>
      <p:sp>
        <p:nvSpPr>
          <p:cNvPr id="9" name="Rectangle 8"/>
          <p:cNvSpPr/>
          <p:nvPr/>
        </p:nvSpPr>
        <p:spPr>
          <a:xfrm>
            <a:off x="9688748" y="5796361"/>
            <a:ext cx="1867712" cy="646331"/>
          </a:xfrm>
          <a:prstGeom prst="rect">
            <a:avLst/>
          </a:prstGeom>
        </p:spPr>
        <p:txBody>
          <a:bodyPr wrap="square">
            <a:spAutoFit/>
          </a:bodyPr>
          <a:lstStyle/>
          <a:p>
            <a:r>
              <a:rPr lang="en-IN" b="1" dirty="0">
                <a:solidFill>
                  <a:schemeClr val="accent6">
                    <a:lumMod val="60000"/>
                    <a:lumOff val="40000"/>
                  </a:schemeClr>
                </a:solidFill>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J Rajesh</a:t>
            </a:r>
          </a:p>
        </p:txBody>
      </p:sp>
    </p:spTree>
    <p:extLst>
      <p:ext uri="{BB962C8B-B14F-4D97-AF65-F5344CB8AC3E}">
        <p14:creationId xmlns:p14="http://schemas.microsoft.com/office/powerpoint/2010/main" val="40570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4648" y="353352"/>
            <a:ext cx="2834174" cy="430887"/>
          </a:xfrm>
          <a:prstGeom prst="rect">
            <a:avLst/>
          </a:prstGeom>
        </p:spPr>
        <p:txBody>
          <a:bodyPr wrap="none">
            <a:spAutoFit/>
          </a:bodyPr>
          <a:lstStyle/>
          <a:p>
            <a:r>
              <a:rPr lang="en-US" sz="2200" b="1" dirty="0">
                <a:latin typeface="Times New Roman" panose="02020603050405020304" pitchFamily="18" charset="0"/>
                <a:cs typeface="Times New Roman" panose="02020603050405020304" pitchFamily="18" charset="0"/>
              </a:rPr>
              <a:t>IMPLEMENTATION</a:t>
            </a:r>
            <a:endParaRPr lang="en-IN" sz="2200" dirty="0"/>
          </a:p>
        </p:txBody>
      </p:sp>
      <p:sp>
        <p:nvSpPr>
          <p:cNvPr id="5" name="Rectangle 4"/>
          <p:cNvSpPr/>
          <p:nvPr/>
        </p:nvSpPr>
        <p:spPr>
          <a:xfrm>
            <a:off x="1261254" y="1192052"/>
            <a:ext cx="9190182" cy="3831818"/>
          </a:xfrm>
          <a:prstGeom prst="rect">
            <a:avLst/>
          </a:prstGeom>
        </p:spPr>
        <p:txBody>
          <a:bodyPr wrap="square">
            <a:spAutoFit/>
          </a:bodyPr>
          <a:lstStyle/>
          <a:p>
            <a:pPr lvl="0" algn="just">
              <a:lnSpc>
                <a:spcPct val="15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first we have taken </a:t>
            </a:r>
            <a:r>
              <a:rPr lang="en-IN" dirty="0">
                <a:latin typeface="Times New Roman" panose="02020603050405020304" pitchFamily="18" charset="0"/>
                <a:ea typeface="Calibri" panose="020F0502020204030204" pitchFamily="34" charset="0"/>
              </a:rPr>
              <a:t>Diabetes prediction extended </a:t>
            </a:r>
            <a:r>
              <a:rPr lang="en-US" dirty="0">
                <a:latin typeface="Times New Roman" panose="02020603050405020304" pitchFamily="18" charset="0"/>
                <a:ea typeface="Calibri" panose="020F0502020204030204" pitchFamily="34" charset="0"/>
                <a:cs typeface="Times New Roman" panose="02020603050405020304" pitchFamily="18" charset="0"/>
              </a:rPr>
              <a:t>data .</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load the dataset into work environment and made a check for null values if any.</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checking the null values split 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splitting apply the algorithm 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got the best Accuracy of Random forest.</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later, the entire work is done with </a:t>
            </a:r>
            <a:r>
              <a:rPr lang="en-US" dirty="0" err="1">
                <a:latin typeface="Times New Roman" panose="02020603050405020304" pitchFamily="18" charset="0"/>
                <a:ea typeface="Calibri" panose="020F0502020204030204" pitchFamily="34" charset="0"/>
                <a:cs typeface="Times New Roman" panose="02020603050405020304" pitchFamily="18" charset="0"/>
              </a:rPr>
              <a:t>django</a:t>
            </a:r>
            <a:r>
              <a:rPr lang="en-US" dirty="0">
                <a:latin typeface="Times New Roman" panose="02020603050405020304" pitchFamily="18" charset="0"/>
                <a:ea typeface="Calibri" panose="020F0502020204030204" pitchFamily="34" charset="0"/>
                <a:cs typeface="Times New Roman" panose="02020603050405020304" pitchFamily="18" charset="0"/>
              </a:rPr>
              <a:t> framework</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view the welcome, prediction.</a:t>
            </a:r>
          </a:p>
          <a:p>
            <a:pPr lvl="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after detection, we will get to know the prediction of Diabetes prediction system whether the result is positive or negative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419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43326" y="371825"/>
            <a:ext cx="2570191" cy="430887"/>
          </a:xfrm>
          <a:prstGeom prst="rect">
            <a:avLst/>
          </a:prstGeom>
        </p:spPr>
        <p:txBody>
          <a:bodyPr wrap="none">
            <a:spAutoFit/>
          </a:bodyPr>
          <a:lstStyle/>
          <a:p>
            <a:r>
              <a:rPr lang="en-IN" sz="2200" b="1" dirty="0"/>
              <a:t>Compared Accuracy </a:t>
            </a:r>
          </a:p>
        </p:txBody>
      </p:sp>
      <p:pic>
        <p:nvPicPr>
          <p:cNvPr id="1026" name="Picture 2">
            <a:extLst>
              <a:ext uri="{FF2B5EF4-FFF2-40B4-BE49-F238E27FC236}">
                <a16:creationId xmlns:a16="http://schemas.microsoft.com/office/drawing/2014/main" id="{943E383C-D8E2-AD5C-128C-BFC345E00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823913"/>
            <a:ext cx="97917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67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7600" y="210783"/>
            <a:ext cx="10317018" cy="928459"/>
          </a:xfrm>
          <a:prstGeom prst="rect">
            <a:avLst/>
          </a:prstGeom>
        </p:spPr>
        <p:txBody>
          <a:bodyPr wrap="square">
            <a:spAutoFit/>
          </a:bodyPr>
          <a:lstStyle/>
          <a:p>
            <a:pPr algn="ctr">
              <a:lnSpc>
                <a:spcPct val="115000"/>
              </a:lnSpc>
              <a:spcAft>
                <a:spcPts val="1000"/>
              </a:spcAft>
            </a:pPr>
            <a:r>
              <a:rPr lang="en-IN" sz="2200" b="1" dirty="0">
                <a:latin typeface="Times New Roman" panose="02020603050405020304" pitchFamily="18" charset="0"/>
                <a:ea typeface="Calibri" panose="020F0502020204030204" pitchFamily="34" charset="0"/>
                <a:cs typeface="Times New Roman" panose="02020603050405020304" pitchFamily="18" charset="0"/>
              </a:rPr>
              <a:t>OUTPUT SCREEN SHOTS WITH DESCRIPTION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Home Page: </a:t>
            </a:r>
            <a:r>
              <a:rPr lang="en-IN" dirty="0">
                <a:latin typeface="Times New Roman" panose="02020603050405020304" pitchFamily="18" charset="0"/>
                <a:ea typeface="Calibri" panose="020F0502020204030204" pitchFamily="34" charset="0"/>
                <a:cs typeface="Times New Roman" panose="02020603050405020304" pitchFamily="18" charset="0"/>
              </a:rPr>
              <a:t>Home page of the project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3AC7A22A-306C-9FC0-294A-0FC01B9FDE8D}"/>
              </a:ext>
            </a:extLst>
          </p:cNvPr>
          <p:cNvPicPr>
            <a:picLocks noChangeAspect="1"/>
          </p:cNvPicPr>
          <p:nvPr/>
        </p:nvPicPr>
        <p:blipFill>
          <a:blip r:embed="rId2">
            <a:extLst>
              <a:ext uri="{28A0092B-C50C-407E-A947-70E740481C1C}">
                <a14:useLocalDpi xmlns:a14="http://schemas.microsoft.com/office/drawing/2010/main" val="0"/>
              </a:ext>
            </a:extLst>
          </a:blip>
          <a:srcRect t="4501" b="6066"/>
          <a:stretch/>
        </p:blipFill>
        <p:spPr>
          <a:xfrm>
            <a:off x="1498060" y="1284052"/>
            <a:ext cx="8767863" cy="4445540"/>
          </a:xfrm>
          <a:prstGeom prst="rect">
            <a:avLst/>
          </a:prstGeom>
        </p:spPr>
      </p:pic>
    </p:spTree>
    <p:extLst>
      <p:ext uri="{BB962C8B-B14F-4D97-AF65-F5344CB8AC3E}">
        <p14:creationId xmlns:p14="http://schemas.microsoft.com/office/powerpoint/2010/main" val="138439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226" y="538079"/>
            <a:ext cx="2250681" cy="430887"/>
          </a:xfrm>
          <a:prstGeom prst="rect">
            <a:avLst/>
          </a:prstGeom>
        </p:spPr>
        <p:txBody>
          <a:bodyPr wrap="none">
            <a:spAutoFit/>
          </a:bodyPr>
          <a:lstStyle/>
          <a:p>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Prediction Page :</a:t>
            </a:r>
          </a:p>
        </p:txBody>
      </p:sp>
      <p:pic>
        <p:nvPicPr>
          <p:cNvPr id="7" name="Picture 6" descr="A screenshot of a computer&#10;&#10;Description automatically generated">
            <a:extLst>
              <a:ext uri="{FF2B5EF4-FFF2-40B4-BE49-F238E27FC236}">
                <a16:creationId xmlns:a16="http://schemas.microsoft.com/office/drawing/2014/main" id="{522C98B2-3DD4-AF81-86DB-D523C2CE9CE5}"/>
              </a:ext>
            </a:extLst>
          </p:cNvPr>
          <p:cNvPicPr>
            <a:picLocks noChangeAspect="1"/>
          </p:cNvPicPr>
          <p:nvPr/>
        </p:nvPicPr>
        <p:blipFill>
          <a:blip r:embed="rId2">
            <a:extLst>
              <a:ext uri="{28A0092B-C50C-407E-A947-70E740481C1C}">
                <a14:useLocalDpi xmlns:a14="http://schemas.microsoft.com/office/drawing/2010/main" val="0"/>
              </a:ext>
            </a:extLst>
          </a:blip>
          <a:srcRect t="5248" b="6001"/>
          <a:stretch/>
        </p:blipFill>
        <p:spPr>
          <a:xfrm>
            <a:off x="1459149" y="1410510"/>
            <a:ext cx="9241277" cy="4613405"/>
          </a:xfrm>
          <a:prstGeom prst="rect">
            <a:avLst/>
          </a:prstGeom>
        </p:spPr>
      </p:pic>
    </p:spTree>
    <p:extLst>
      <p:ext uri="{BB962C8B-B14F-4D97-AF65-F5344CB8AC3E}">
        <p14:creationId xmlns:p14="http://schemas.microsoft.com/office/powerpoint/2010/main" val="73811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19801" y="695098"/>
            <a:ext cx="2095445" cy="430887"/>
          </a:xfrm>
          <a:prstGeom prst="rect">
            <a:avLst/>
          </a:prstGeom>
        </p:spPr>
        <p:txBody>
          <a:bodyPr wrap="none">
            <a:spAutoFit/>
          </a:bodyPr>
          <a:lstStyle/>
          <a:p>
            <a:r>
              <a:rPr lang="en-US" sz="2200" b="1" dirty="0">
                <a:latin typeface="Times New Roman" panose="02020603050405020304" pitchFamily="18" charset="0"/>
                <a:cs typeface="Times New Roman" panose="02020603050405020304" pitchFamily="18" charset="0"/>
              </a:rPr>
              <a:t>CONCLUSION</a:t>
            </a:r>
            <a:endParaRPr lang="en-IN" sz="2200" dirty="0"/>
          </a:p>
        </p:txBody>
      </p:sp>
      <p:sp>
        <p:nvSpPr>
          <p:cNvPr id="6" name="Rectangle 5"/>
          <p:cNvSpPr/>
          <p:nvPr/>
        </p:nvSpPr>
        <p:spPr>
          <a:xfrm>
            <a:off x="1625599" y="1277358"/>
            <a:ext cx="9467273" cy="2120068"/>
          </a:xfrm>
          <a:prstGeom prst="rect">
            <a:avLst/>
          </a:prstGeom>
        </p:spPr>
        <p:txBody>
          <a:bodyPr wrap="square">
            <a:spAutoFit/>
          </a:bodyPr>
          <a:lstStyle/>
          <a:p>
            <a:pPr algn="just">
              <a:lnSpc>
                <a:spcPct val="150000"/>
              </a:lnSpc>
            </a:pPr>
            <a:r>
              <a:rPr lang="en-GB" dirty="0">
                <a:latin typeface="Times New Roman" panose="02020603050405020304" pitchFamily="18" charset="0"/>
                <a:cs typeface="Times New Roman" panose="02020603050405020304" pitchFamily="18" charset="0"/>
              </a:rPr>
              <a:t>In conclusion, our proposed random forest model achieves high accuracy and outperforms other machine learning algorithms for diabetes prediction. The model can be used as a tool for early diabetes detection and can help improve patient outcomes. Future directions include collecting more data and exploring other machine learning algorithms to further improve the accuracy and robustness of the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25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15711" y="2754806"/>
            <a:ext cx="4270400" cy="1015663"/>
          </a:xfrm>
          <a:prstGeom prst="rect">
            <a:avLst/>
          </a:prstGeom>
        </p:spPr>
        <p:txBody>
          <a:bodyPr wrap="none">
            <a:spAutoFit/>
          </a:bodyPr>
          <a:lstStyle/>
          <a:p>
            <a:r>
              <a:rPr lang="en-IN" sz="6000" b="1" dirty="0">
                <a:latin typeface="Tw Cen MT" panose="020B0602020104020603" pitchFamily="34" charset="0"/>
              </a:rPr>
              <a:t>THANK YOU</a:t>
            </a:r>
          </a:p>
        </p:txBody>
      </p:sp>
    </p:spTree>
    <p:extLst>
      <p:ext uri="{BB962C8B-B14F-4D97-AF65-F5344CB8AC3E}">
        <p14:creationId xmlns:p14="http://schemas.microsoft.com/office/powerpoint/2010/main" val="51059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627" y="586799"/>
            <a:ext cx="7834745" cy="466148"/>
          </a:xfrm>
        </p:spPr>
        <p:txBody>
          <a:bodyPr>
            <a:normAutofit/>
          </a:bodyPr>
          <a:lstStyle/>
          <a:p>
            <a:pPr algn="ctr"/>
            <a:r>
              <a:rPr lang="en-US" sz="2200" b="1" dirty="0">
                <a:latin typeface="Times New Roman" panose="02020603050405020304" pitchFamily="18" charset="0"/>
                <a:cs typeface="Times New Roman" panose="02020603050405020304" pitchFamily="18" charset="0"/>
              </a:rPr>
              <a:t>ABSTRACT</a:t>
            </a:r>
            <a:endParaRPr lang="en-IN" sz="2200" dirty="0"/>
          </a:p>
        </p:txBody>
      </p:sp>
      <p:sp>
        <p:nvSpPr>
          <p:cNvPr id="3" name="Content Placeholder 2"/>
          <p:cNvSpPr>
            <a:spLocks noGrp="1"/>
          </p:cNvSpPr>
          <p:nvPr>
            <p:ph idx="1"/>
          </p:nvPr>
        </p:nvSpPr>
        <p:spPr>
          <a:xfrm>
            <a:off x="838199" y="1391516"/>
            <a:ext cx="10515600" cy="4351338"/>
          </a:xfrm>
        </p:spPr>
        <p:txBody>
          <a:bodyPr>
            <a:normAutofit fontScale="77500" lnSpcReduction="200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Diabetes is a chronic disease affecting millions worldwide, with early detection being crucial to preventing severe complications. Traditional diagnostic methods, while effective, are often invasive, time-consuming, and lack predictive capabilities. To address this, our project focuses on leveraging machine learning techniques to develop a robust diabetes prediction model. By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significant health parameters such as glucose levels, BMI, and age, our model aims to provide accurate predictions and assist in early intervention strategies. This approach not only improves diagnostic efficiency but also highlights the potential of technology-driven solutions in transforming healthcare outcomes.</a:t>
            </a: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0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49425" y="371824"/>
            <a:ext cx="2916183" cy="430887"/>
          </a:xfrm>
          <a:prstGeom prst="rect">
            <a:avLst/>
          </a:prstGeom>
        </p:spPr>
        <p:txBody>
          <a:bodyPr wrap="none">
            <a:spAutoFit/>
          </a:bodyPr>
          <a:lstStyle/>
          <a:p>
            <a:r>
              <a:rPr lang="en-US" sz="2200" b="1" dirty="0">
                <a:latin typeface="Times New Roman" panose="02020603050405020304" pitchFamily="18" charset="0"/>
                <a:cs typeface="Times New Roman" panose="02020603050405020304" pitchFamily="18" charset="0"/>
              </a:rPr>
              <a:t>EXISTING METHOD</a:t>
            </a:r>
            <a:endParaRPr lang="en-IN" sz="2200" dirty="0"/>
          </a:p>
        </p:txBody>
      </p:sp>
      <p:sp>
        <p:nvSpPr>
          <p:cNvPr id="5" name="Rectangle 4"/>
          <p:cNvSpPr/>
          <p:nvPr/>
        </p:nvSpPr>
        <p:spPr>
          <a:xfrm>
            <a:off x="1736436" y="1240688"/>
            <a:ext cx="9596582" cy="3828227"/>
          </a:xfrm>
          <a:prstGeom prst="rect">
            <a:avLst/>
          </a:prstGeom>
        </p:spPr>
        <p:txBody>
          <a:bodyPr wrap="square">
            <a:spAutoFit/>
          </a:bodyPr>
          <a:lstStyle/>
          <a:p>
            <a:pPr algn="just">
              <a:lnSpc>
                <a:spcPct val="150000"/>
              </a:lnSpc>
            </a:pPr>
            <a:r>
              <a:rPr lang="en-GB" dirty="0">
                <a:latin typeface="Times New Roman" panose="02020603050405020304" pitchFamily="18" charset="0"/>
                <a:cs typeface="Times New Roman" panose="02020603050405020304" pitchFamily="18" charset="0"/>
              </a:rPr>
              <a:t>Traditional diagnosis methods for diabetes include blood tests and medical history. However, these methods have limitations, such as high cost and invasiveness. Existing machine learning approaches, such as logistic regression and decision trees, have been used for diabetes prediction, but they have limitations in terms of accuracy and interpretability.</a:t>
            </a:r>
          </a:p>
          <a:p>
            <a:pPr algn="just">
              <a:lnSpc>
                <a:spcPct val="150000"/>
              </a:lnSpc>
            </a:pPr>
            <a:r>
              <a:rPr lang="en-US" sz="2000" b="1" dirty="0">
                <a:latin typeface="Times New Roman" panose="02020603050405020304" pitchFamily="18" charset="0"/>
                <a:cs typeface="Times New Roman" panose="02020603050405020304" pitchFamily="18" charset="0"/>
              </a:rPr>
              <a:t>Disadvantages:</a:t>
            </a:r>
          </a:p>
          <a:p>
            <a:pPr marL="342900" indent="-342900" algn="just">
              <a:lnSpc>
                <a:spcPct val="150000"/>
              </a:lnSpc>
              <a:buAutoNum type="arabicPeriod"/>
            </a:pPr>
            <a:r>
              <a:rPr lang="en-GB" dirty="0">
                <a:latin typeface="Times New Roman" panose="02020603050405020304" pitchFamily="18" charset="0"/>
                <a:cs typeface="Times New Roman" panose="02020603050405020304" pitchFamily="18" charset="0"/>
              </a:rPr>
              <a:t>Low accuracy and precision</a:t>
            </a:r>
          </a:p>
          <a:p>
            <a:pPr marL="342900" indent="-342900" algn="just">
              <a:lnSpc>
                <a:spcPct val="150000"/>
              </a:lnSpc>
              <a:buAutoNum type="arabicPeriod"/>
            </a:pPr>
            <a:r>
              <a:rPr lang="en-GB" dirty="0">
                <a:latin typeface="Times New Roman" panose="02020603050405020304" pitchFamily="18" charset="0"/>
                <a:cs typeface="Times New Roman" panose="02020603050405020304" pitchFamily="18" charset="0"/>
              </a:rPr>
              <a:t>Difficulty handling high-dimensional data</a:t>
            </a:r>
          </a:p>
          <a:p>
            <a:pPr marL="342900" indent="-342900" algn="just">
              <a:lnSpc>
                <a:spcPct val="150000"/>
              </a:lnSpc>
              <a:buAutoNum type="arabicPeriod"/>
            </a:pPr>
            <a:r>
              <a:rPr lang="en-GB" dirty="0">
                <a:latin typeface="Times New Roman" panose="02020603050405020304" pitchFamily="18" charset="0"/>
                <a:cs typeface="Times New Roman" panose="02020603050405020304" pitchFamily="18" charset="0"/>
              </a:rPr>
              <a:t>Prone to overfitting and underfitting</a:t>
            </a:r>
          </a:p>
          <a:p>
            <a:pPr marL="342900" indent="-342900" algn="just">
              <a:lnSpc>
                <a:spcPct val="150000"/>
              </a:lnSpc>
              <a:buAutoNum type="arabicPeriod"/>
            </a:pPr>
            <a:r>
              <a:rPr lang="en-GB" dirty="0">
                <a:latin typeface="Times New Roman" panose="02020603050405020304" pitchFamily="18" charset="0"/>
                <a:cs typeface="Times New Roman" panose="02020603050405020304" pitchFamily="18" charset="0"/>
              </a:rPr>
              <a:t>Limited interpretability of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04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1342" y="436479"/>
            <a:ext cx="3076483" cy="430887"/>
          </a:xfrm>
          <a:prstGeom prst="rect">
            <a:avLst/>
          </a:prstGeom>
        </p:spPr>
        <p:txBody>
          <a:bodyPr wrap="none">
            <a:spAutoFit/>
          </a:bodyPr>
          <a:lstStyle/>
          <a:p>
            <a:r>
              <a:rPr lang="en-US" sz="2200" b="1" dirty="0">
                <a:latin typeface="Times New Roman" panose="02020603050405020304" pitchFamily="18" charset="0"/>
                <a:cs typeface="Times New Roman" panose="02020603050405020304" pitchFamily="18" charset="0"/>
              </a:rPr>
              <a:t>PROPOSED METHOD</a:t>
            </a:r>
            <a:endParaRPr lang="en-IN" sz="2200" dirty="0"/>
          </a:p>
        </p:txBody>
      </p:sp>
      <p:sp>
        <p:nvSpPr>
          <p:cNvPr id="5" name="Rectangle 4"/>
          <p:cNvSpPr/>
          <p:nvPr/>
        </p:nvSpPr>
        <p:spPr>
          <a:xfrm>
            <a:off x="1542128" y="1175894"/>
            <a:ext cx="9374909" cy="1704569"/>
          </a:xfrm>
          <a:prstGeom prst="rect">
            <a:avLst/>
          </a:prstGeom>
        </p:spPr>
        <p:txBody>
          <a:bodyPr wrap="square">
            <a:spAutoFit/>
          </a:bodyPr>
          <a:lstStyle/>
          <a:p>
            <a:pPr algn="just">
              <a:lnSpc>
                <a:spcPct val="150000"/>
              </a:lnSpc>
            </a:pPr>
            <a:r>
              <a:rPr lang="en-GB" dirty="0">
                <a:latin typeface="Times New Roman" panose="02020603050405020304" pitchFamily="18" charset="0"/>
                <a:cs typeface="Times New Roman" panose="02020603050405020304" pitchFamily="18" charset="0"/>
              </a:rPr>
              <a:t>Our proposed method uses a random forest classifier to predict diabetes. The random forest algorithm is an ensemble learning method that combines multiple decision trees to improve the accuracy and robustness of the model. Our model uses a dataset of patient characteristics, including age, insulin, body mass index (BMI), and blood pressure, skin thickness etc.</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542128" y="3654247"/>
            <a:ext cx="6794476" cy="1750736"/>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Advantages:</a:t>
            </a:r>
          </a:p>
          <a:p>
            <a:pPr marL="342900" indent="-342900" algn="just">
              <a:lnSpc>
                <a:spcPct val="150000"/>
              </a:lnSpc>
              <a:buAutoNum type="arabicPeriod"/>
            </a:pPr>
            <a:r>
              <a:rPr lang="en-GB" dirty="0">
                <a:latin typeface="Times New Roman" panose="02020603050405020304" pitchFamily="18" charset="0"/>
                <a:cs typeface="Times New Roman" panose="02020603050405020304" pitchFamily="18" charset="0"/>
              </a:rPr>
              <a:t>High accuracy and precision (82% accuracy)</a:t>
            </a:r>
          </a:p>
          <a:p>
            <a:pPr marL="342900" indent="-342900" algn="just">
              <a:lnSpc>
                <a:spcPct val="150000"/>
              </a:lnSpc>
              <a:buAutoNum type="arabicPeriod"/>
            </a:pPr>
            <a:r>
              <a:rPr lang="en-GB" dirty="0">
                <a:latin typeface="Times New Roman" panose="02020603050405020304" pitchFamily="18" charset="0"/>
                <a:cs typeface="Times New Roman" panose="02020603050405020304" pitchFamily="18" charset="0"/>
              </a:rPr>
              <a:t>Ability to handle high-dimensional data and complex relationships</a:t>
            </a:r>
          </a:p>
          <a:p>
            <a:pPr marL="342900" indent="-342900" algn="just">
              <a:lnSpc>
                <a:spcPct val="150000"/>
              </a:lnSpc>
              <a:buAutoNum type="arabicPeriod"/>
            </a:pPr>
            <a:r>
              <a:rPr lang="en-GB" dirty="0">
                <a:latin typeface="Times New Roman" panose="02020603050405020304" pitchFamily="18" charset="0"/>
                <a:cs typeface="Times New Roman" panose="02020603050405020304" pitchFamily="18" charset="0"/>
              </a:rPr>
              <a:t>Robustness to outliers and missing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23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1672" y="353398"/>
            <a:ext cx="7518400" cy="430887"/>
          </a:xfrm>
          <a:prstGeom prst="rect">
            <a:avLst/>
          </a:prstGeom>
        </p:spPr>
        <p:txBody>
          <a:bodyPr wrap="square">
            <a:spAutoFit/>
          </a:bodyPr>
          <a:lstStyle/>
          <a:p>
            <a:pPr algn="ctr"/>
            <a:r>
              <a:rPr lang="en-US" sz="2200" b="1" dirty="0">
                <a:latin typeface="Times New Roman" panose="02020603050405020304" pitchFamily="18" charset="0"/>
                <a:cs typeface="Times New Roman" panose="02020603050405020304" pitchFamily="18" charset="0"/>
              </a:rPr>
              <a:t>HARDWARE &amp; SOFTWARE REQUIREMENTS</a:t>
            </a:r>
            <a:endParaRPr lang="en-IN" sz="2200" dirty="0"/>
          </a:p>
        </p:txBody>
      </p:sp>
      <p:sp>
        <p:nvSpPr>
          <p:cNvPr id="5" name="Rectangle 4"/>
          <p:cNvSpPr/>
          <p:nvPr/>
        </p:nvSpPr>
        <p:spPr>
          <a:xfrm>
            <a:off x="1533237" y="852346"/>
            <a:ext cx="6096000" cy="1754326"/>
          </a:xfrm>
          <a:prstGeom prst="rect">
            <a:avLst/>
          </a:prstGeom>
        </p:spPr>
        <p:txBody>
          <a:bodyPr>
            <a:spAutoFit/>
          </a:bodyPr>
          <a:lstStyle/>
          <a:p>
            <a:pPr algn="just">
              <a:lnSpc>
                <a:spcPct val="150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H/W Configuration:</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Hard Disk   -160GB</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Rectangle 5"/>
          <p:cNvSpPr/>
          <p:nvPr/>
        </p:nvSpPr>
        <p:spPr>
          <a:xfrm>
            <a:off x="1533237" y="2879935"/>
            <a:ext cx="8091054" cy="2169825"/>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Operating System       :   Windows 11	.	</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IDE	                     :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Pycharm</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Libraries Used            :    Pandas –v2.2.2,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Sk</a:t>
            </a:r>
            <a:r>
              <a:rPr lang="en-US" dirty="0">
                <a:latin typeface="Times New Roman" panose="02020603050405020304" pitchFamily="18" charset="0"/>
                <a:ea typeface="Times New Roman" panose="02020603050405020304" pitchFamily="18" charset="0"/>
                <a:cs typeface="Times New Roman" panose="02020603050405020304" pitchFamily="18" charset="0"/>
              </a:rPr>
              <a:t>-learn -1.5.0, Django –v5.0.6</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Technology                 :    Python 3.12.</a:t>
            </a:r>
          </a:p>
        </p:txBody>
      </p:sp>
    </p:spTree>
    <p:extLst>
      <p:ext uri="{BB962C8B-B14F-4D97-AF65-F5344CB8AC3E}">
        <p14:creationId xmlns:p14="http://schemas.microsoft.com/office/powerpoint/2010/main" val="165324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B831C1-D7FD-DF53-C3CE-2BFD2367A2C9}"/>
              </a:ext>
            </a:extLst>
          </p:cNvPr>
          <p:cNvSpPr>
            <a:spLocks noGrp="1"/>
          </p:cNvSpPr>
          <p:nvPr>
            <p:ph type="subTitle" idx="1"/>
          </p:nvPr>
        </p:nvSpPr>
        <p:spPr>
          <a:xfrm>
            <a:off x="1407268" y="1461952"/>
            <a:ext cx="9156970" cy="3041953"/>
          </a:xfrm>
        </p:spPr>
        <p:txBody>
          <a:bodyPr>
            <a:noAutofit/>
          </a:bodyPr>
          <a:lstStyle/>
          <a:p>
            <a:pPr algn="just"/>
            <a:r>
              <a:rPr lang="en-GB" sz="1800" b="1" dirty="0">
                <a:latin typeface="Times New Roman" panose="02020603050405020304" pitchFamily="18" charset="0"/>
                <a:ea typeface="Tahoma" panose="020B0604030504040204" pitchFamily="34" charset="0"/>
                <a:cs typeface="Times New Roman" panose="02020603050405020304" pitchFamily="18" charset="0"/>
              </a:rPr>
              <a:t>Data Collection: </a:t>
            </a:r>
            <a:r>
              <a:rPr lang="en-GB" sz="1800" dirty="0">
                <a:latin typeface="Times New Roman" panose="02020603050405020304" pitchFamily="18" charset="0"/>
                <a:ea typeface="Tahoma" panose="020B0604030504040204" pitchFamily="34" charset="0"/>
                <a:cs typeface="Times New Roman" panose="02020603050405020304" pitchFamily="18" charset="0"/>
              </a:rPr>
              <a:t>The dataset used in this project is the Pima Indians Diabetes Database, which contains 768 patient </a:t>
            </a:r>
            <a:r>
              <a:rPr lang="en-GB" sz="1800" dirty="0" err="1">
                <a:latin typeface="Times New Roman" panose="02020603050405020304" pitchFamily="18" charset="0"/>
                <a:ea typeface="Tahoma" panose="020B0604030504040204" pitchFamily="34" charset="0"/>
                <a:cs typeface="Times New Roman" panose="02020603050405020304" pitchFamily="18" charset="0"/>
              </a:rPr>
              <a:t>records.Data</a:t>
            </a:r>
            <a:r>
              <a:rPr lang="en-GB" sz="1800" dirty="0">
                <a:latin typeface="Times New Roman" panose="02020603050405020304" pitchFamily="18" charset="0"/>
                <a:ea typeface="Tahoma" panose="020B0604030504040204" pitchFamily="34" charset="0"/>
                <a:cs typeface="Times New Roman" panose="02020603050405020304" pitchFamily="18" charset="0"/>
              </a:rPr>
              <a:t> </a:t>
            </a:r>
          </a:p>
          <a:p>
            <a:pPr algn="just"/>
            <a:r>
              <a:rPr lang="en-GB" sz="1800" b="1" dirty="0">
                <a:latin typeface="Times New Roman" panose="02020603050405020304" pitchFamily="18" charset="0"/>
                <a:ea typeface="Tahoma" panose="020B0604030504040204" pitchFamily="34" charset="0"/>
                <a:cs typeface="Times New Roman" panose="02020603050405020304" pitchFamily="18" charset="0"/>
              </a:rPr>
              <a:t>Preprocessing: </a:t>
            </a:r>
            <a:r>
              <a:rPr lang="en-GB" sz="1800" dirty="0">
                <a:latin typeface="Times New Roman" panose="02020603050405020304" pitchFamily="18" charset="0"/>
                <a:ea typeface="Tahoma" panose="020B0604030504040204" pitchFamily="34" charset="0"/>
                <a:cs typeface="Times New Roman" panose="02020603050405020304" pitchFamily="18" charset="0"/>
              </a:rPr>
              <a:t>The dataset was </a:t>
            </a:r>
            <a:r>
              <a:rPr lang="en-GB" sz="1800" dirty="0" err="1">
                <a:latin typeface="Times New Roman" panose="02020603050405020304" pitchFamily="18" charset="0"/>
                <a:ea typeface="Tahoma" panose="020B0604030504040204" pitchFamily="34" charset="0"/>
                <a:cs typeface="Times New Roman" panose="02020603050405020304" pitchFamily="18" charset="0"/>
              </a:rPr>
              <a:t>preprocessed</a:t>
            </a:r>
            <a:r>
              <a:rPr lang="en-GB" sz="1800" dirty="0">
                <a:latin typeface="Times New Roman" panose="02020603050405020304" pitchFamily="18" charset="0"/>
                <a:ea typeface="Tahoma" panose="020B0604030504040204" pitchFamily="34" charset="0"/>
                <a:cs typeface="Times New Roman" panose="02020603050405020304" pitchFamily="18" charset="0"/>
              </a:rPr>
              <a:t> by handling missing values and normalizing the data.</a:t>
            </a:r>
          </a:p>
          <a:p>
            <a:pPr algn="just"/>
            <a:r>
              <a:rPr lang="en-GB" sz="1800" b="1" dirty="0">
                <a:latin typeface="Times New Roman" panose="02020603050405020304" pitchFamily="18" charset="0"/>
                <a:ea typeface="Tahoma" panose="020B0604030504040204" pitchFamily="34" charset="0"/>
                <a:cs typeface="Times New Roman" panose="02020603050405020304" pitchFamily="18" charset="0"/>
              </a:rPr>
              <a:t>Feature Selection:</a:t>
            </a:r>
            <a:r>
              <a:rPr lang="en-GB" sz="1800" dirty="0">
                <a:latin typeface="Times New Roman" panose="02020603050405020304" pitchFamily="18" charset="0"/>
                <a:ea typeface="Tahoma" panose="020B0604030504040204" pitchFamily="34" charset="0"/>
                <a:cs typeface="Times New Roman" panose="02020603050405020304" pitchFamily="18" charset="0"/>
              </a:rPr>
              <a:t> Relevant attributes for diabetes prediction were selected using correlation analysis.</a:t>
            </a:r>
          </a:p>
          <a:p>
            <a:pPr algn="just"/>
            <a:r>
              <a:rPr lang="en-GB" sz="1800" b="1" dirty="0">
                <a:latin typeface="Times New Roman" panose="02020603050405020304" pitchFamily="18" charset="0"/>
                <a:ea typeface="Tahoma" panose="020B0604030504040204" pitchFamily="34" charset="0"/>
                <a:cs typeface="Times New Roman" panose="02020603050405020304" pitchFamily="18" charset="0"/>
              </a:rPr>
              <a:t>Model Evaluation: </a:t>
            </a:r>
            <a:r>
              <a:rPr lang="en-GB" sz="1800" dirty="0">
                <a:latin typeface="Times New Roman" panose="02020603050405020304" pitchFamily="18" charset="0"/>
                <a:ea typeface="Tahoma" panose="020B0604030504040204" pitchFamily="34" charset="0"/>
                <a:cs typeface="Times New Roman" panose="02020603050405020304" pitchFamily="18" charset="0"/>
              </a:rPr>
              <a:t>The model was evaluated using accuracy, precision, recall, and F1-score metrics.</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063C6A0-0021-6FDD-7C63-F9E0473AC8B6}"/>
              </a:ext>
            </a:extLst>
          </p:cNvPr>
          <p:cNvSpPr txBox="1"/>
          <p:nvPr/>
        </p:nvSpPr>
        <p:spPr>
          <a:xfrm>
            <a:off x="2531624" y="734597"/>
            <a:ext cx="6094378" cy="430887"/>
          </a:xfrm>
          <a:prstGeom prst="rect">
            <a:avLst/>
          </a:prstGeom>
          <a:noFill/>
        </p:spPr>
        <p:txBody>
          <a:bodyPr wrap="square">
            <a:spAutoFit/>
          </a:bodyPr>
          <a:lstStyle/>
          <a:p>
            <a:pPr algn="ctr"/>
            <a:r>
              <a:rPr lang="en-US" sz="2200" b="1" dirty="0" err="1">
                <a:latin typeface="Times New Roman" panose="02020603050405020304" pitchFamily="18" charset="0"/>
                <a:cs typeface="Times New Roman" panose="02020603050405020304" pitchFamily="18" charset="0"/>
              </a:rPr>
              <a:t>Methodolgy</a:t>
            </a:r>
            <a:endParaRPr lang="en-IN" sz="2200" dirty="0"/>
          </a:p>
        </p:txBody>
      </p:sp>
    </p:spTree>
    <p:extLst>
      <p:ext uri="{BB962C8B-B14F-4D97-AF65-F5344CB8AC3E}">
        <p14:creationId xmlns:p14="http://schemas.microsoft.com/office/powerpoint/2010/main" val="91799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20949" y="418007"/>
            <a:ext cx="2157963" cy="430887"/>
          </a:xfrm>
          <a:prstGeom prst="rect">
            <a:avLst/>
          </a:prstGeom>
        </p:spPr>
        <p:txBody>
          <a:bodyPr wrap="none">
            <a:spAutoFit/>
          </a:bodyPr>
          <a:lstStyle/>
          <a:p>
            <a:r>
              <a:rPr lang="en-US" sz="2200" b="1" dirty="0">
                <a:latin typeface="Times New Roman" panose="02020603050405020304" pitchFamily="18" charset="0"/>
                <a:cs typeface="Times New Roman" panose="02020603050405020304" pitchFamily="18" charset="0"/>
              </a:rPr>
              <a:t>ALGORITHMS</a:t>
            </a:r>
            <a:endParaRPr lang="en-IN" sz="2200" dirty="0"/>
          </a:p>
        </p:txBody>
      </p:sp>
      <p:sp>
        <p:nvSpPr>
          <p:cNvPr id="6" name="Rectangle 5"/>
          <p:cNvSpPr/>
          <p:nvPr/>
        </p:nvSpPr>
        <p:spPr>
          <a:xfrm>
            <a:off x="1644073" y="987440"/>
            <a:ext cx="9355748" cy="5433026"/>
          </a:xfrm>
          <a:prstGeom prst="rect">
            <a:avLst/>
          </a:prstGeom>
        </p:spPr>
        <p:txBody>
          <a:bodyPr wrap="square">
            <a:spAutoFit/>
          </a:bodyPr>
          <a:lstStyle/>
          <a:p>
            <a:pPr marL="457200" indent="-457200" algn="just">
              <a:lnSpc>
                <a:spcPct val="150000"/>
              </a:lnSpc>
              <a:buAutoNum type="arabicPeriod"/>
            </a:pPr>
            <a:r>
              <a:rPr lang="en-GB" sz="2000" b="1" dirty="0">
                <a:latin typeface="Times New Roman" panose="02020603050405020304" pitchFamily="18" charset="0"/>
                <a:cs typeface="Times New Roman" panose="02020603050405020304" pitchFamily="18" charset="0"/>
              </a:rPr>
              <a:t>Logistic Regression</a:t>
            </a:r>
          </a:p>
          <a:p>
            <a:pPr algn="just">
              <a:lnSpc>
                <a:spcPct val="150000"/>
              </a:lnSpc>
            </a:pPr>
            <a:r>
              <a:rPr lang="en-GB" sz="2000" dirty="0">
                <a:latin typeface="Times New Roman" panose="02020603050405020304" pitchFamily="18" charset="0"/>
                <a:cs typeface="Times New Roman" panose="02020603050405020304" pitchFamily="18" charset="0"/>
              </a:rPr>
              <a:t>Logistic Regression is a supervised learning algorithm that models the probability of a binary outcome using a logistic function. It is a simple and interpretable algorithm that is effective for binary classification tasks. Logistic Regression is widely used in credit risk assessment, medical diagnosis, and customer churn prediction.</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2. Decision Tree:</a:t>
            </a:r>
          </a:p>
          <a:p>
            <a:pPr algn="just">
              <a:lnSpc>
                <a:spcPct val="150000"/>
              </a:lnSpc>
            </a:pPr>
            <a:r>
              <a:rPr lang="en-GB" dirty="0">
                <a:latin typeface="Times New Roman" panose="02020603050405020304" pitchFamily="18" charset="0"/>
                <a:cs typeface="Times New Roman" panose="02020603050405020304" pitchFamily="18" charset="0"/>
              </a:rPr>
              <a:t>Decision Trees is a supervised learning algorithm that recursively partitions data into subsets based on feature values. It is an interpretable algorithm that is effective for classification and regression tasks. Decision Trees is widely used in customer segmentation, risk analysis, and recommendation systems.</a:t>
            </a:r>
          </a:p>
          <a:p>
            <a:pPr algn="just">
              <a:lnSpc>
                <a:spcPct val="150000"/>
              </a:lnSpc>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2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8436" y="681872"/>
            <a:ext cx="9735127" cy="4346318"/>
          </a:xfrm>
          <a:prstGeom prst="rect">
            <a:avLst/>
          </a:prstGeom>
        </p:spPr>
        <p:txBody>
          <a:bodyPr wrap="square">
            <a:spAutoFit/>
          </a:bodyPr>
          <a:lstStyle/>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3. Random Forest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GB" dirty="0">
                <a:latin typeface="Times New Roman" panose="02020603050405020304" pitchFamily="18" charset="0"/>
                <a:ea typeface="Calibri" panose="020F0502020204030204" pitchFamily="34" charset="0"/>
                <a:cs typeface="Times New Roman" panose="02020603050405020304" pitchFamily="18" charset="0"/>
              </a:rPr>
              <a:t>Random Forest is a supervised learning algorithm that combines multiple decision trees to improve accuracy and robustness. It handles high-dimensional data and is robust to outliers. Random Forest is widely used in classification, regression, and feature selection tasks.</a:t>
            </a:r>
          </a:p>
          <a:p>
            <a:pPr algn="just">
              <a:lnSpc>
                <a:spcPct val="150000"/>
              </a:lnSpc>
              <a:spcAft>
                <a:spcPts val="0"/>
              </a:spcAft>
            </a:pP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4.</a:t>
            </a:r>
            <a:r>
              <a:rPr lang="en-GB" b="1" dirty="0">
                <a:latin typeface="Times New Roman" panose="02020603050405020304" pitchFamily="18" charset="0"/>
                <a:ea typeface="Calibri" panose="020F0502020204030204" pitchFamily="34" charset="0"/>
                <a:cs typeface="Times New Roman" panose="02020603050405020304" pitchFamily="18" charset="0"/>
              </a:rPr>
              <a:t> Support Vector Machine (SVM): </a:t>
            </a:r>
          </a:p>
          <a:p>
            <a:pPr algn="just">
              <a:lnSpc>
                <a:spcPct val="150000"/>
              </a:lnSpc>
              <a:spcAft>
                <a:spcPts val="0"/>
              </a:spcAft>
            </a:pPr>
            <a:r>
              <a:rPr lang="en-GB" dirty="0">
                <a:latin typeface="Times New Roman" panose="02020603050405020304" pitchFamily="18" charset="0"/>
                <a:ea typeface="Calibri" panose="020F0502020204030204" pitchFamily="34" charset="0"/>
                <a:cs typeface="Times New Roman" panose="02020603050405020304" pitchFamily="18" charset="0"/>
              </a:rPr>
              <a:t>Support Vector Machine (SVM) is a supervised learning algorithm that finds the best hyperplane to separate classes in feature space. It is effective in high-dimensional spaces and can handle non-linear relationships. SVM is robust and efficient, making it a popular choice for classification and regression tasks. It is widely used in image classification, text classification, and bioinformatics.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751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E9B49-2D49-50E6-B331-19BB08BF5D90}"/>
              </a:ext>
            </a:extLst>
          </p:cNvPr>
          <p:cNvSpPr>
            <a:spLocks noGrp="1"/>
          </p:cNvSpPr>
          <p:nvPr>
            <p:ph idx="1"/>
          </p:nvPr>
        </p:nvSpPr>
        <p:spPr>
          <a:xfrm>
            <a:off x="1449420" y="1096051"/>
            <a:ext cx="9105091" cy="4351338"/>
          </a:xfrm>
        </p:spPr>
        <p:txBody>
          <a:bodyPr>
            <a:noAutofit/>
          </a:bodyPr>
          <a:lstStyle/>
          <a:p>
            <a:pPr marL="0" indent="0" algn="just">
              <a:lnSpc>
                <a:spcPct val="150000"/>
              </a:lnSpc>
              <a:buNone/>
            </a:pPr>
            <a:r>
              <a:rPr lang="en-GB" sz="1800" b="1" dirty="0">
                <a:latin typeface="Times New Roman" panose="02020603050405020304" pitchFamily="18" charset="0"/>
                <a:cs typeface="Times New Roman" panose="02020603050405020304" pitchFamily="18" charset="0"/>
              </a:rPr>
              <a:t>5. K-Nearest </a:t>
            </a:r>
            <a:r>
              <a:rPr lang="en-GB" sz="1800" b="1" dirty="0" err="1">
                <a:latin typeface="Times New Roman" panose="02020603050405020304" pitchFamily="18" charset="0"/>
                <a:cs typeface="Times New Roman" panose="02020603050405020304" pitchFamily="18" charset="0"/>
              </a:rPr>
              <a:t>Neighbors</a:t>
            </a:r>
            <a:r>
              <a:rPr lang="en-GB" sz="1800" b="1" dirty="0">
                <a:latin typeface="Times New Roman" panose="02020603050405020304" pitchFamily="18" charset="0"/>
                <a:cs typeface="Times New Roman" panose="02020603050405020304" pitchFamily="18" charset="0"/>
              </a:rPr>
              <a:t> (KNN): </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K-Nearest </a:t>
            </a:r>
            <a:r>
              <a:rPr lang="en-GB" sz="1800" dirty="0" err="1">
                <a:latin typeface="Times New Roman" panose="02020603050405020304" pitchFamily="18" charset="0"/>
                <a:cs typeface="Times New Roman" panose="02020603050405020304" pitchFamily="18" charset="0"/>
              </a:rPr>
              <a:t>Neighbors</a:t>
            </a:r>
            <a:r>
              <a:rPr lang="en-GB" sz="1800" dirty="0">
                <a:latin typeface="Times New Roman" panose="02020603050405020304" pitchFamily="18" charset="0"/>
                <a:cs typeface="Times New Roman" panose="02020603050405020304" pitchFamily="18" charset="0"/>
              </a:rPr>
              <a:t> (KNN) is a supervised learning algorithm that predicts the target variable by finding the k most similar instances to the new input. It is a simple and intuitive algorithm that is effective for small datasets. KNN is widely used in recommendation systems, image recognition, and natural language processing.</a:t>
            </a:r>
          </a:p>
          <a:p>
            <a:pPr marL="0" indent="0" algn="just">
              <a:lnSpc>
                <a:spcPct val="150000"/>
              </a:lnSpc>
              <a:buNone/>
            </a:pPr>
            <a:r>
              <a:rPr lang="en-GB" sz="1800" b="1" dirty="0">
                <a:latin typeface="Times New Roman" panose="02020603050405020304" pitchFamily="18" charset="0"/>
                <a:cs typeface="Times New Roman" panose="02020603050405020304" pitchFamily="18" charset="0"/>
              </a:rPr>
              <a:t>6. Gradient Boosting</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Gradient Boosting is a supervised learning algorithm that combines multiple weak models to create a strong predictive model. It handles high-dimensional data and is robust to outliers. Gradient Boosting is widely used in regression, classification, and ranking tasks.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37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964</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Tw Cen MT</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rajeshjogi1200</cp:lastModifiedBy>
  <cp:revision>26</cp:revision>
  <dcterms:created xsi:type="dcterms:W3CDTF">2024-04-24T14:49:44Z</dcterms:created>
  <dcterms:modified xsi:type="dcterms:W3CDTF">2024-11-18T13:33:52Z</dcterms:modified>
</cp:coreProperties>
</file>