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58" r:id="rId5"/>
    <p:sldId id="259" r:id="rId6"/>
    <p:sldId id="260" r:id="rId7"/>
    <p:sldId id="263" r:id="rId8"/>
    <p:sldId id="264" r:id="rId9"/>
    <p:sldId id="265" r:id="rId10"/>
    <p:sldId id="266" r:id="rId11"/>
    <p:sldId id="267" r:id="rId12"/>
    <p:sldId id="268"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40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circuitdigest.com/" TargetMode="External"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hyperlink" Target="https://www.arduino.com/" TargetMode="External" /><Relationship Id="rId4" Type="http://schemas.openxmlformats.org/officeDocument/2006/relationships/hyperlink" Target="https://en.wikipedia.org/" TargetMode="External" /></Relationships>
</file>

<file path=ppt/slides/_rels/slide14.xml.rels><?xml version="1.0" encoding="UTF-8" standalone="yes"?>
<Relationships xmlns="http://schemas.openxmlformats.org/package/2006/relationships"><Relationship Id="rId3" Type="http://schemas.openxmlformats.org/officeDocument/2006/relationships/image" Target="../media/image11.sv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hyperlink" Target="https://www.electronicslovers.com/2018/08/smart-watering-arduino-iot.html" TargetMode="Externa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Ultrasound" TargetMode="External" /><Relationship Id="rId2" Type="http://schemas.openxmlformats.org/officeDocument/2006/relationships/hyperlink" Target="https://en.wikipedia.org/wiki/Signal_(electrical_engineering)" TargetMode="Externa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3" Type="http://schemas.openxmlformats.org/officeDocument/2006/relationships/hyperlink" Target="https://blog.fazedores.com/como-usar-servo-motor-com-arduino/" TargetMode="External" /><Relationship Id="rId2" Type="http://schemas.openxmlformats.org/officeDocument/2006/relationships/image" Target="../media/image7.png" /><Relationship Id="rId1" Type="http://schemas.openxmlformats.org/officeDocument/2006/relationships/slideLayout" Target="../slideLayouts/slideLayout2.xml" /><Relationship Id="rId4" Type="http://schemas.openxmlformats.org/officeDocument/2006/relationships/hyperlink" Target="https://creativecommons.org/licenses/by-sa/3.0/" TargetMode="Externa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DDA3-9526-4615-BB78-05A7D7C0C4B9}"/>
              </a:ext>
            </a:extLst>
          </p:cNvPr>
          <p:cNvSpPr>
            <a:spLocks noGrp="1"/>
          </p:cNvSpPr>
          <p:nvPr>
            <p:ph type="ctrTitle"/>
          </p:nvPr>
        </p:nvSpPr>
        <p:spPr>
          <a:xfrm>
            <a:off x="1246094" y="826252"/>
            <a:ext cx="9448800" cy="1825096"/>
          </a:xfrm>
        </p:spPr>
        <p:txBody>
          <a:bodyPr>
            <a:normAutofit/>
          </a:bodyPr>
          <a:lstStyle/>
          <a:p>
            <a:r>
              <a:rPr lang="en-IN" sz="4000" b="1" i="1" dirty="0"/>
              <a:t>Eco-friendly waste management</a:t>
            </a:r>
          </a:p>
        </p:txBody>
      </p:sp>
      <p:sp>
        <p:nvSpPr>
          <p:cNvPr id="5" name="Text Placeholder 4">
            <a:extLst>
              <a:ext uri="{FF2B5EF4-FFF2-40B4-BE49-F238E27FC236}">
                <a16:creationId xmlns:a16="http://schemas.microsoft.com/office/drawing/2014/main" id="{384B4132-FCE8-4159-9349-5C3A1A000605}"/>
              </a:ext>
            </a:extLst>
          </p:cNvPr>
          <p:cNvSpPr>
            <a:spLocks noGrp="1"/>
          </p:cNvSpPr>
          <p:nvPr>
            <p:ph type="subTitle" idx="1"/>
          </p:nvPr>
        </p:nvSpPr>
        <p:spPr>
          <a:xfrm>
            <a:off x="1264023" y="2743200"/>
            <a:ext cx="9412941" cy="685800"/>
          </a:xfrm>
        </p:spPr>
        <p:txBody>
          <a:bodyPr>
            <a:normAutofit/>
          </a:bodyPr>
          <a:lstStyle/>
          <a:p>
            <a:r>
              <a:rPr lang="en-IN" sz="1800" b="1" dirty="0"/>
              <a:t>                                                                                                                       </a:t>
            </a:r>
            <a:r>
              <a:rPr lang="en-IN" sz="1400" dirty="0"/>
              <a:t> (</a:t>
            </a:r>
            <a:r>
              <a:rPr lang="en-IN" sz="1400" b="1" i="1" dirty="0"/>
              <a:t>SMART</a:t>
            </a:r>
            <a:r>
              <a:rPr lang="en-IN" sz="1400" dirty="0"/>
              <a:t> </a:t>
            </a:r>
            <a:r>
              <a:rPr lang="en-IN" sz="1400" b="1" dirty="0"/>
              <a:t>DUSTBIN</a:t>
            </a:r>
            <a:r>
              <a:rPr lang="en-IN" sz="1400" dirty="0"/>
              <a:t>)</a:t>
            </a:r>
            <a:r>
              <a:rPr lang="en-IN" sz="1800" b="1" dirty="0"/>
              <a:t>                                                          </a:t>
            </a:r>
            <a:endParaRPr lang="en-IN" dirty="0"/>
          </a:p>
        </p:txBody>
      </p:sp>
      <p:sp>
        <p:nvSpPr>
          <p:cNvPr id="6" name="TextBox 5">
            <a:extLst>
              <a:ext uri="{FF2B5EF4-FFF2-40B4-BE49-F238E27FC236}">
                <a16:creationId xmlns:a16="http://schemas.microsoft.com/office/drawing/2014/main" id="{6E0D32DA-0DD8-4062-B63F-095AE8E66231}"/>
              </a:ext>
            </a:extLst>
          </p:cNvPr>
          <p:cNvSpPr txBox="1"/>
          <p:nvPr/>
        </p:nvSpPr>
        <p:spPr>
          <a:xfrm>
            <a:off x="1586753" y="3429000"/>
            <a:ext cx="11788588" cy="1785104"/>
          </a:xfrm>
          <a:prstGeom prst="rect">
            <a:avLst/>
          </a:prstGeom>
          <a:noFill/>
        </p:spPr>
        <p:txBody>
          <a:bodyPr wrap="square" rtlCol="0">
            <a:spAutoFit/>
          </a:bodyPr>
          <a:lstStyle/>
          <a:p>
            <a:r>
              <a:rPr lang="en-IN" sz="2000" b="1" dirty="0"/>
              <a:t>GROUP MEMBERS:</a:t>
            </a:r>
          </a:p>
          <a:p>
            <a:r>
              <a:rPr lang="en-IN" dirty="0"/>
              <a:t>1 RAJESH KHATUA</a:t>
            </a:r>
          </a:p>
          <a:p>
            <a:r>
              <a:rPr lang="en-IN" dirty="0"/>
              <a:t>2 AVINASH KUMAR RAY</a:t>
            </a:r>
          </a:p>
          <a:p>
            <a:r>
              <a:rPr lang="en-IN" dirty="0"/>
              <a:t>3 MOHANA KRISHNA</a:t>
            </a:r>
          </a:p>
          <a:p>
            <a:r>
              <a:rPr lang="en-IN" dirty="0"/>
              <a:t>4 U.LOKESH</a:t>
            </a:r>
          </a:p>
          <a:p>
            <a:r>
              <a:rPr lang="en-IN" dirty="0"/>
              <a:t>5 ASHISH KANTH</a:t>
            </a:r>
          </a:p>
        </p:txBody>
      </p:sp>
      <p:sp>
        <p:nvSpPr>
          <p:cNvPr id="8" name="TextBox 7">
            <a:extLst>
              <a:ext uri="{FF2B5EF4-FFF2-40B4-BE49-F238E27FC236}">
                <a16:creationId xmlns:a16="http://schemas.microsoft.com/office/drawing/2014/main" id="{3E27AED6-662B-44FA-A425-6346B07DD713}"/>
              </a:ext>
            </a:extLst>
          </p:cNvPr>
          <p:cNvSpPr txBox="1"/>
          <p:nvPr/>
        </p:nvSpPr>
        <p:spPr>
          <a:xfrm>
            <a:off x="7862047" y="4132730"/>
            <a:ext cx="3917576" cy="461665"/>
          </a:xfrm>
          <a:prstGeom prst="rect">
            <a:avLst/>
          </a:prstGeom>
          <a:noFill/>
        </p:spPr>
        <p:txBody>
          <a:bodyPr wrap="square" rtlCol="0">
            <a:spAutoFit/>
          </a:bodyPr>
          <a:lstStyle/>
          <a:p>
            <a:r>
              <a:rPr lang="en-IN" sz="2400" b="1" dirty="0"/>
              <a:t>N.RAMULU</a:t>
            </a:r>
          </a:p>
        </p:txBody>
      </p:sp>
      <p:sp>
        <p:nvSpPr>
          <p:cNvPr id="9" name="TextBox 8">
            <a:extLst>
              <a:ext uri="{FF2B5EF4-FFF2-40B4-BE49-F238E27FC236}">
                <a16:creationId xmlns:a16="http://schemas.microsoft.com/office/drawing/2014/main" id="{EDE2ADC7-A491-4079-8335-967D6A2D1662}"/>
              </a:ext>
            </a:extLst>
          </p:cNvPr>
          <p:cNvSpPr txBox="1"/>
          <p:nvPr/>
        </p:nvSpPr>
        <p:spPr>
          <a:xfrm>
            <a:off x="7862047" y="3763398"/>
            <a:ext cx="2671483" cy="369332"/>
          </a:xfrm>
          <a:prstGeom prst="rect">
            <a:avLst/>
          </a:prstGeom>
          <a:noFill/>
        </p:spPr>
        <p:txBody>
          <a:bodyPr wrap="square" rtlCol="0">
            <a:spAutoFit/>
          </a:bodyPr>
          <a:lstStyle/>
          <a:p>
            <a:r>
              <a:rPr lang="en-IN" dirty="0"/>
              <a:t>PROJECT INCHARGE</a:t>
            </a:r>
          </a:p>
        </p:txBody>
      </p:sp>
    </p:spTree>
    <p:extLst>
      <p:ext uri="{BB962C8B-B14F-4D97-AF65-F5344CB8AC3E}">
        <p14:creationId xmlns:p14="http://schemas.microsoft.com/office/powerpoint/2010/main" val="119826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C770-60CD-41DC-9F39-03ED53982813}"/>
              </a:ext>
            </a:extLst>
          </p:cNvPr>
          <p:cNvSpPr>
            <a:spLocks noGrp="1"/>
          </p:cNvSpPr>
          <p:nvPr>
            <p:ph type="title"/>
          </p:nvPr>
        </p:nvSpPr>
        <p:spPr>
          <a:xfrm>
            <a:off x="1371600" y="639315"/>
            <a:ext cx="8610600" cy="1293028"/>
          </a:xfrm>
        </p:spPr>
        <p:txBody>
          <a:bodyPr/>
          <a:lstStyle/>
          <a:p>
            <a:r>
              <a:rPr lang="en-US">
                <a:latin typeface="Algerian" panose="04020705040A02060702" pitchFamily="82" charset="0"/>
              </a:rPr>
              <a:t>Prototype of the project</a:t>
            </a:r>
            <a:endParaRPr lang="en-IN" dirty="0">
              <a:latin typeface="Algerian" panose="04020705040A02060702" pitchFamily="82" charset="0"/>
            </a:endParaRPr>
          </a:p>
        </p:txBody>
      </p:sp>
      <p:pic>
        <p:nvPicPr>
          <p:cNvPr id="5" name="Content Placeholder 4" descr="Diagram&#10;&#10;Description automatically generated">
            <a:extLst>
              <a:ext uri="{FF2B5EF4-FFF2-40B4-BE49-F238E27FC236}">
                <a16:creationId xmlns:a16="http://schemas.microsoft.com/office/drawing/2014/main" id="{CFB8A49E-0DB3-49C9-A1BD-1F5D6A939CE6}"/>
              </a:ext>
            </a:extLst>
          </p:cNvPr>
          <p:cNvPicPr>
            <a:picLocks noGrp="1" noChangeAspect="1"/>
          </p:cNvPicPr>
          <p:nvPr>
            <p:ph idx="1"/>
          </p:nvPr>
        </p:nvPicPr>
        <p:blipFill>
          <a:blip r:embed="rId2"/>
          <a:stretch>
            <a:fillRect/>
          </a:stretch>
        </p:blipFill>
        <p:spPr>
          <a:xfrm rot="16200000">
            <a:off x="4145691" y="1105927"/>
            <a:ext cx="4423722" cy="628958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5116324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E1E96-343A-4DC7-84A5-5A8348FECB30}"/>
              </a:ext>
            </a:extLst>
          </p:cNvPr>
          <p:cNvSpPr>
            <a:spLocks noGrp="1"/>
          </p:cNvSpPr>
          <p:nvPr>
            <p:ph type="title"/>
          </p:nvPr>
        </p:nvSpPr>
        <p:spPr>
          <a:xfrm>
            <a:off x="4090507" y="764372"/>
            <a:ext cx="7434070" cy="1432289"/>
          </a:xfrm>
        </p:spPr>
        <p:txBody>
          <a:bodyPr vert="horz" lIns="91440" tIns="45720" rIns="91440" bIns="45720" rtlCol="0">
            <a:normAutofit/>
          </a:bodyPr>
          <a:lstStyle/>
          <a:p>
            <a:r>
              <a:rPr lang="en-US" dirty="0"/>
              <a:t>result</a:t>
            </a:r>
          </a:p>
        </p:txBody>
      </p:sp>
      <p:sp>
        <p:nvSpPr>
          <p:cNvPr id="23" name="Rectangle 22">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24">
            <a:extLst>
              <a:ext uri="{FF2B5EF4-FFF2-40B4-BE49-F238E27FC236}">
                <a16:creationId xmlns:a16="http://schemas.microsoft.com/office/drawing/2014/main" id="{336C8DBA-D7B5-4A9A-845B-43FBEA62A9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43730"/>
          <a:stretch/>
        </p:blipFill>
        <p:spPr>
          <a:xfrm rot="16200000">
            <a:off x="-1266906" y="2188762"/>
            <a:ext cx="6860373" cy="2482850"/>
          </a:xfrm>
          <a:prstGeom prst="rect">
            <a:avLst/>
          </a:prstGeom>
        </p:spPr>
      </p:pic>
      <p:sp>
        <p:nvSpPr>
          <p:cNvPr id="3" name="Content Placeholder 2">
            <a:extLst>
              <a:ext uri="{FF2B5EF4-FFF2-40B4-BE49-F238E27FC236}">
                <a16:creationId xmlns:a16="http://schemas.microsoft.com/office/drawing/2014/main" id="{402D0882-70C0-4FF0-A3C1-485252A9613D}"/>
              </a:ext>
            </a:extLst>
          </p:cNvPr>
          <p:cNvSpPr>
            <a:spLocks noGrp="1"/>
          </p:cNvSpPr>
          <p:nvPr>
            <p:ph idx="1"/>
          </p:nvPr>
        </p:nvSpPr>
        <p:spPr>
          <a:xfrm>
            <a:off x="4090507" y="2628900"/>
            <a:ext cx="7454077" cy="3589785"/>
          </a:xfrm>
        </p:spPr>
        <p:txBody>
          <a:bodyPr vert="horz" lIns="91440" tIns="45720" rIns="91440" bIns="45720" rtlCol="0">
            <a:normAutofit/>
          </a:bodyPr>
          <a:lstStyle/>
          <a:p>
            <a:pPr marL="457200" indent="-457200">
              <a:buFont typeface="+mj-lt"/>
              <a:buAutoNum type="arabicPeriod"/>
            </a:pPr>
            <a:r>
              <a:rPr lang="en-US" sz="2000" b="1" dirty="0">
                <a:effectLst>
                  <a:outerShdw blurRad="38100" dist="38100" dir="2700000" algn="tl">
                    <a:srgbClr val="000000">
                      <a:alpha val="43137"/>
                    </a:srgbClr>
                  </a:outerShdw>
                </a:effectLst>
              </a:rPr>
              <a:t>Our project helps to segregate wet and dry waste more efficiently and in a eco friendly manner without much efforts.</a:t>
            </a:r>
          </a:p>
          <a:p>
            <a:pPr marL="457200" indent="-457200">
              <a:buFont typeface="+mj-lt"/>
              <a:buAutoNum type="arabicPeriod"/>
            </a:pPr>
            <a:r>
              <a:rPr lang="en-US" sz="2000" b="1" i="0" dirty="0">
                <a:solidFill>
                  <a:srgbClr val="202124"/>
                </a:solidFill>
                <a:effectLst>
                  <a:outerShdw blurRad="38100" dist="38100" dir="2700000" algn="tl">
                    <a:srgbClr val="000000">
                      <a:alpha val="43137"/>
                    </a:srgbClr>
                  </a:outerShdw>
                </a:effectLst>
                <a:latin typeface="+mj-lt"/>
              </a:rPr>
              <a:t> it reduces the amount of waste that reaches landfills, thereby taking up less space. Pollution of air and water can be considerably reduced when hazardous waste is separated and treated separately. </a:t>
            </a:r>
            <a:endParaRPr lang="en-US" sz="20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349554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BDE6-E31F-49D7-8E7B-EEE0DA547DC0}"/>
              </a:ext>
            </a:extLst>
          </p:cNvPr>
          <p:cNvSpPr>
            <a:spLocks noGrp="1"/>
          </p:cNvSpPr>
          <p:nvPr>
            <p:ph type="title"/>
          </p:nvPr>
        </p:nvSpPr>
        <p:spPr>
          <a:xfrm>
            <a:off x="3798277" y="639315"/>
            <a:ext cx="4595446" cy="1293028"/>
          </a:xfrm>
        </p:spPr>
        <p:txBody>
          <a:bodyPr/>
          <a:lstStyle/>
          <a:p>
            <a:r>
              <a:rPr lang="en-US" b="1" i="1" dirty="0">
                <a:latin typeface="Berlin Sans FB" panose="020E0602020502020306" pitchFamily="34" charset="0"/>
              </a:rPr>
              <a:t>Future scope</a:t>
            </a:r>
            <a:endParaRPr lang="en-IN" b="1" i="1" dirty="0">
              <a:latin typeface="Berlin Sans FB" panose="020E0602020502020306" pitchFamily="34" charset="0"/>
            </a:endParaRPr>
          </a:p>
        </p:txBody>
      </p:sp>
      <p:sp>
        <p:nvSpPr>
          <p:cNvPr id="3" name="Content Placeholder 2">
            <a:extLst>
              <a:ext uri="{FF2B5EF4-FFF2-40B4-BE49-F238E27FC236}">
                <a16:creationId xmlns:a16="http://schemas.microsoft.com/office/drawing/2014/main" id="{DB6B9818-7AC5-41A8-9E6C-40A0EA2CABB7}"/>
              </a:ext>
            </a:extLst>
          </p:cNvPr>
          <p:cNvSpPr>
            <a:spLocks noGrp="1"/>
          </p:cNvSpPr>
          <p:nvPr>
            <p:ph idx="1"/>
          </p:nvPr>
        </p:nvSpPr>
        <p:spPr/>
        <p:txBody>
          <a:bodyPr/>
          <a:lstStyle/>
          <a:p>
            <a:pPr marL="0" indent="0">
              <a:buNone/>
            </a:pPr>
            <a:r>
              <a:rPr lang="en-US" b="0" i="0" dirty="0">
                <a:solidFill>
                  <a:srgbClr val="313131"/>
                </a:solidFill>
                <a:effectLst/>
                <a:latin typeface="Aharoni" panose="02010803020104030203" pitchFamily="2" charset="-79"/>
                <a:cs typeface="Aharoni" panose="02010803020104030203" pitchFamily="2" charset="-79"/>
              </a:rPr>
              <a:t>This type of product can be used in housing societies, offices, etc. Since it is cost effective, it can be implemented on a large scale as well with some modifications. Using a robotic arm along with a conveyor belt will make the process of segregation easier. Also, more sensors can be used to segregate bio-degradable and non-bio-degradable waste, plastics, recyclable waste, e-waste, and medical waste</a:t>
            </a:r>
            <a:r>
              <a:rPr lang="en-US" b="0" i="0" dirty="0">
                <a:solidFill>
                  <a:srgbClr val="313131"/>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3067634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91A90930-4117-42E3-B9BA-785001EF2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3640"/>
          <a:stretch/>
        </p:blipFill>
        <p:spPr>
          <a:xfrm>
            <a:off x="0" y="4038601"/>
            <a:ext cx="4636008" cy="2819400"/>
          </a:xfrm>
          <a:prstGeom prst="rect">
            <a:avLst/>
          </a:prstGeom>
        </p:spPr>
      </p:pic>
      <p:sp>
        <p:nvSpPr>
          <p:cNvPr id="2" name="Title 1">
            <a:extLst>
              <a:ext uri="{FF2B5EF4-FFF2-40B4-BE49-F238E27FC236}">
                <a16:creationId xmlns:a16="http://schemas.microsoft.com/office/drawing/2014/main" id="{9F4638A3-D9FB-422B-963A-CDDBE9BF35BD}"/>
              </a:ext>
            </a:extLst>
          </p:cNvPr>
          <p:cNvSpPr>
            <a:spLocks noGrp="1"/>
          </p:cNvSpPr>
          <p:nvPr>
            <p:ph type="title"/>
          </p:nvPr>
        </p:nvSpPr>
        <p:spPr>
          <a:xfrm>
            <a:off x="665922" y="987287"/>
            <a:ext cx="3548269" cy="4697896"/>
          </a:xfrm>
        </p:spPr>
        <p:txBody>
          <a:bodyPr>
            <a:normAutofit/>
          </a:bodyPr>
          <a:lstStyle/>
          <a:p>
            <a:r>
              <a:rPr lang="en-US" sz="3600" dirty="0" err="1"/>
              <a:t>refrences</a:t>
            </a:r>
            <a:endParaRPr lang="en-IN" sz="3600" dirty="0"/>
          </a:p>
        </p:txBody>
      </p:sp>
      <p:sp>
        <p:nvSpPr>
          <p:cNvPr id="3" name="Content Placeholder 2">
            <a:extLst>
              <a:ext uri="{FF2B5EF4-FFF2-40B4-BE49-F238E27FC236}">
                <a16:creationId xmlns:a16="http://schemas.microsoft.com/office/drawing/2014/main" id="{5D437156-FB57-4750-BD03-CD3506D40EE9}"/>
              </a:ext>
            </a:extLst>
          </p:cNvPr>
          <p:cNvSpPr>
            <a:spLocks noGrp="1"/>
          </p:cNvSpPr>
          <p:nvPr>
            <p:ph idx="1"/>
          </p:nvPr>
        </p:nvSpPr>
        <p:spPr>
          <a:xfrm>
            <a:off x="5057825" y="987287"/>
            <a:ext cx="5755949" cy="4697895"/>
          </a:xfrm>
        </p:spPr>
        <p:txBody>
          <a:bodyPr anchor="ctr">
            <a:normAutofit/>
          </a:bodyPr>
          <a:lstStyle/>
          <a:p>
            <a:pPr marL="98425" indent="-635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rPr>
              <a:t>The sites we used during our preparation of Documentation of project are as follows: </a:t>
            </a:r>
          </a:p>
          <a:p>
            <a:pPr marL="0" indent="0">
              <a:lnSpc>
                <a:spcPct val="107000"/>
              </a:lnSpc>
              <a:spcAft>
                <a:spcPts val="410"/>
              </a:spcAft>
              <a:buNone/>
            </a:pPr>
            <a:r>
              <a:rPr lang="en-IN" sz="1800" dirty="0">
                <a:solidFill>
                  <a:srgbClr val="000000"/>
                </a:solidFill>
                <a:effectLst/>
                <a:latin typeface="Calibri" panose="020F0502020204030204" pitchFamily="34" charset="0"/>
                <a:ea typeface="Calibri" panose="020F0502020204030204" pitchFamily="34" charset="0"/>
              </a:rPr>
              <a:t> </a:t>
            </a:r>
          </a:p>
          <a:p>
            <a:pPr marL="342900" lvl="0" indent="-342900" fontAlgn="base">
              <a:lnSpc>
                <a:spcPct val="107000"/>
              </a:lnSpc>
              <a:spcAft>
                <a:spcPts val="525"/>
              </a:spcAft>
              <a:buClr>
                <a:srgbClr val="000000"/>
              </a:buClr>
              <a:buSzPts val="1200"/>
              <a:buFont typeface="+mj-lt"/>
              <a:buAutoNum type="alphaUcPeriod"/>
            </a:pPr>
            <a:r>
              <a:rPr lang="en-IN" sz="1800" u="none" strike="noStrike" dirty="0">
                <a:solidFill>
                  <a:srgbClr val="0000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https://circuitdigest.com</a:t>
            </a:r>
            <a:r>
              <a:rPr lang="en-IN"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 </a:t>
            </a:r>
            <a:endParaRPr lang="en-IN"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7000"/>
              </a:lnSpc>
              <a:spcAft>
                <a:spcPts val="525"/>
              </a:spcAft>
              <a:buClr>
                <a:srgbClr val="000000"/>
              </a:buClr>
              <a:buSzPts val="1200"/>
              <a:buFont typeface="+mj-lt"/>
              <a:buAutoNum type="alphaUcPeriod"/>
            </a:pPr>
            <a:r>
              <a:rPr lang="en-IN" sz="1800" u="none" strike="noStrike" dirty="0">
                <a:solidFill>
                  <a:srgbClr val="0000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4"/>
              </a:rPr>
              <a:t>https://en.wikipedia.org</a:t>
            </a:r>
            <a:r>
              <a:rPr lang="en-IN"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4"/>
              </a:rPr>
              <a:t> </a:t>
            </a:r>
            <a:endParaRPr lang="en-IN"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7000"/>
              </a:lnSpc>
              <a:spcAft>
                <a:spcPts val="525"/>
              </a:spcAft>
              <a:buClr>
                <a:srgbClr val="000000"/>
              </a:buClr>
              <a:buSzPts val="1200"/>
              <a:buFont typeface="+mj-lt"/>
              <a:buAutoNum type="alphaUcPeriod"/>
            </a:pPr>
            <a:r>
              <a:rPr lang="en-IN" sz="1800" u="none" strike="noStrike" dirty="0">
                <a:solidFill>
                  <a:srgbClr val="0000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5"/>
              </a:rPr>
              <a:t>https://www.arduino.com</a:t>
            </a:r>
            <a:r>
              <a:rPr lang="en-IN"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5"/>
              </a:rPr>
              <a:t> </a:t>
            </a:r>
            <a:endParaRPr lang="en-IN"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6413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FC80-6564-4D68-8AB1-C4676761C145}"/>
              </a:ext>
            </a:extLst>
          </p:cNvPr>
          <p:cNvSpPr>
            <a:spLocks noGrp="1"/>
          </p:cNvSpPr>
          <p:nvPr>
            <p:ph type="ctrTitle"/>
          </p:nvPr>
        </p:nvSpPr>
        <p:spPr>
          <a:xfrm>
            <a:off x="4687410" y="1803405"/>
            <a:ext cx="6132990" cy="1825096"/>
          </a:xfrm>
        </p:spPr>
        <p:txBody>
          <a:bodyPr>
            <a:normAutofit/>
          </a:bodyPr>
          <a:lstStyle/>
          <a:p>
            <a:r>
              <a:rPr lang="en-US" b="1" i="1">
                <a:latin typeface="Algerian" pitchFamily="82" charset="0"/>
              </a:rPr>
              <a:t>Thank you</a:t>
            </a:r>
            <a:endParaRPr lang="en-IN" b="1" i="1">
              <a:latin typeface="Algerian" pitchFamily="82" charset="0"/>
            </a:endParaRPr>
          </a:p>
        </p:txBody>
      </p:sp>
      <p:sp>
        <p:nvSpPr>
          <p:cNvPr id="3" name="Subtitle 2">
            <a:extLst>
              <a:ext uri="{FF2B5EF4-FFF2-40B4-BE49-F238E27FC236}">
                <a16:creationId xmlns:a16="http://schemas.microsoft.com/office/drawing/2014/main" id="{3B65939F-752F-46F9-92EF-F6D06C71635F}"/>
              </a:ext>
            </a:extLst>
          </p:cNvPr>
          <p:cNvSpPr>
            <a:spLocks noGrp="1"/>
          </p:cNvSpPr>
          <p:nvPr>
            <p:ph type="subTitle" idx="1"/>
          </p:nvPr>
        </p:nvSpPr>
        <p:spPr>
          <a:xfrm>
            <a:off x="4687410" y="3632201"/>
            <a:ext cx="6132990" cy="685800"/>
          </a:xfrm>
        </p:spPr>
        <p:txBody>
          <a:bodyPr>
            <a:normAutofit/>
          </a:bodyPr>
          <a:lstStyle/>
          <a:p>
            <a:endParaRPr lang="en-IN" dirty="0"/>
          </a:p>
        </p:txBody>
      </p:sp>
      <p:pic>
        <p:nvPicPr>
          <p:cNvPr id="16" name="Graphic 15" descr="Smiling Face with No Fill">
            <a:extLst>
              <a:ext uri="{FF2B5EF4-FFF2-40B4-BE49-F238E27FC236}">
                <a16:creationId xmlns:a16="http://schemas.microsoft.com/office/drawing/2014/main" id="{C3F0EE31-1C85-F2DB-8933-E8A9025FB9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23961860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75CC-1B22-4C0A-B41E-60095974D3C0}"/>
              </a:ext>
            </a:extLst>
          </p:cNvPr>
          <p:cNvSpPr>
            <a:spLocks noGrp="1"/>
          </p:cNvSpPr>
          <p:nvPr>
            <p:ph type="title"/>
          </p:nvPr>
        </p:nvSpPr>
        <p:spPr>
          <a:xfrm>
            <a:off x="-4185138" y="1019907"/>
            <a:ext cx="7444153" cy="1277816"/>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47EFA9E1-883B-4AF5-91B6-BE7DC5552BBF}"/>
              </a:ext>
            </a:extLst>
          </p:cNvPr>
          <p:cNvSpPr>
            <a:spLocks noGrp="1"/>
          </p:cNvSpPr>
          <p:nvPr>
            <p:ph idx="1"/>
          </p:nvPr>
        </p:nvSpPr>
        <p:spPr>
          <a:xfrm>
            <a:off x="685800" y="2210208"/>
            <a:ext cx="10820400" cy="3627885"/>
          </a:xfrm>
        </p:spPr>
        <p:txBody>
          <a:bodyPr/>
          <a:lstStyle/>
          <a:p>
            <a:r>
              <a:rPr lang="en-US" b="1" dirty="0">
                <a:solidFill>
                  <a:schemeClr val="tx1">
                    <a:lumMod val="95000"/>
                    <a:lumOff val="5000"/>
                  </a:schemeClr>
                </a:solidFill>
                <a:latin typeface="Agency FB" panose="020B0503020202020204" pitchFamily="34" charset="0"/>
              </a:rPr>
              <a:t>AIM OF THE PROJECT </a:t>
            </a:r>
          </a:p>
          <a:p>
            <a:r>
              <a:rPr lang="en-US" b="1" dirty="0">
                <a:solidFill>
                  <a:schemeClr val="tx1">
                    <a:lumMod val="95000"/>
                    <a:lumOff val="5000"/>
                  </a:schemeClr>
                </a:solidFill>
                <a:latin typeface="Agency FB" panose="020B0503020202020204" pitchFamily="34" charset="0"/>
              </a:rPr>
              <a:t>BLOCK DIAGRAM</a:t>
            </a:r>
          </a:p>
          <a:p>
            <a:r>
              <a:rPr lang="en-US" b="1" dirty="0">
                <a:solidFill>
                  <a:schemeClr val="tx1">
                    <a:lumMod val="95000"/>
                    <a:lumOff val="5000"/>
                  </a:schemeClr>
                </a:solidFill>
                <a:latin typeface="Agency FB" panose="020B0503020202020204" pitchFamily="34" charset="0"/>
              </a:rPr>
              <a:t>EXPLANATION OF COMPONENTS</a:t>
            </a:r>
          </a:p>
          <a:p>
            <a:r>
              <a:rPr lang="en-US" b="1" dirty="0">
                <a:solidFill>
                  <a:schemeClr val="tx1">
                    <a:lumMod val="95000"/>
                    <a:lumOff val="5000"/>
                  </a:schemeClr>
                </a:solidFill>
                <a:latin typeface="Agency FB" panose="020B0503020202020204" pitchFamily="34" charset="0"/>
              </a:rPr>
              <a:t>PROTOTYPE OF THE PROJECT</a:t>
            </a:r>
          </a:p>
          <a:p>
            <a:r>
              <a:rPr lang="en-US" b="1" dirty="0">
                <a:solidFill>
                  <a:schemeClr val="tx1">
                    <a:lumMod val="95000"/>
                    <a:lumOff val="5000"/>
                  </a:schemeClr>
                </a:solidFill>
                <a:latin typeface="Agency FB" panose="020B0503020202020204" pitchFamily="34" charset="0"/>
              </a:rPr>
              <a:t>RESULTS</a:t>
            </a:r>
          </a:p>
          <a:p>
            <a:r>
              <a:rPr lang="en-US" b="1" dirty="0">
                <a:solidFill>
                  <a:schemeClr val="tx1">
                    <a:lumMod val="95000"/>
                    <a:lumOff val="5000"/>
                  </a:schemeClr>
                </a:solidFill>
                <a:latin typeface="Agency FB" panose="020B0503020202020204" pitchFamily="34" charset="0"/>
              </a:rPr>
              <a:t>FUTURE SCOPE</a:t>
            </a:r>
          </a:p>
          <a:p>
            <a:r>
              <a:rPr lang="en-US" b="1" dirty="0">
                <a:solidFill>
                  <a:schemeClr val="tx1">
                    <a:lumMod val="95000"/>
                    <a:lumOff val="5000"/>
                  </a:schemeClr>
                </a:solidFill>
                <a:latin typeface="Agency FB" panose="020B0503020202020204" pitchFamily="34" charset="0"/>
              </a:rPr>
              <a:t>REFERENCE</a:t>
            </a:r>
            <a:endParaRPr lang="en-IN" b="1" dirty="0">
              <a:solidFill>
                <a:schemeClr val="tx1">
                  <a:lumMod val="95000"/>
                  <a:lumOff val="5000"/>
                </a:schemeClr>
              </a:solidFill>
              <a:latin typeface="Agency FB" panose="020B0503020202020204" pitchFamily="34" charset="0"/>
            </a:endParaRPr>
          </a:p>
        </p:txBody>
      </p:sp>
    </p:spTree>
    <p:extLst>
      <p:ext uri="{BB962C8B-B14F-4D97-AF65-F5344CB8AC3E}">
        <p14:creationId xmlns:p14="http://schemas.microsoft.com/office/powerpoint/2010/main" val="288150060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5DC1-311C-4C53-82A5-FD40A52DF1F1}"/>
              </a:ext>
            </a:extLst>
          </p:cNvPr>
          <p:cNvSpPr>
            <a:spLocks noGrp="1"/>
          </p:cNvSpPr>
          <p:nvPr>
            <p:ph type="title"/>
          </p:nvPr>
        </p:nvSpPr>
        <p:spPr>
          <a:xfrm>
            <a:off x="-2702312" y="1009700"/>
            <a:ext cx="8610600" cy="1293028"/>
          </a:xfrm>
        </p:spPr>
        <p:txBody>
          <a:bodyPr/>
          <a:lstStyle/>
          <a:p>
            <a:pPr marL="3317875"/>
            <a:r>
              <a:rPr lang="en-US" dirty="0"/>
              <a:t>Aim of the project</a:t>
            </a:r>
            <a:endParaRPr lang="en-IN" dirty="0"/>
          </a:p>
        </p:txBody>
      </p:sp>
      <p:sp>
        <p:nvSpPr>
          <p:cNvPr id="3" name="Content Placeholder 2">
            <a:extLst>
              <a:ext uri="{FF2B5EF4-FFF2-40B4-BE49-F238E27FC236}">
                <a16:creationId xmlns:a16="http://schemas.microsoft.com/office/drawing/2014/main" id="{40E1ECD3-AD9A-4B85-97FB-C4E7230F4BE8}"/>
              </a:ext>
            </a:extLst>
          </p:cNvPr>
          <p:cNvSpPr>
            <a:spLocks noGrp="1"/>
          </p:cNvSpPr>
          <p:nvPr>
            <p:ph idx="1"/>
          </p:nvPr>
        </p:nvSpPr>
        <p:spPr/>
        <p:txBody>
          <a:bodyPr/>
          <a:lstStyle/>
          <a:p>
            <a:pPr>
              <a:lnSpc>
                <a:spcPct val="107000"/>
              </a:lnSpc>
              <a:spcAft>
                <a:spcPts val="800"/>
              </a:spcAft>
            </a:pPr>
            <a:r>
              <a:rPr lang="en-IN" sz="1800" i="1" dirty="0">
                <a:solidFill>
                  <a:srgbClr val="000000"/>
                </a:solidFill>
                <a:effectLst/>
                <a:latin typeface="Calibri" panose="020F0502020204030204" pitchFamily="34" charset="0"/>
                <a:ea typeface="Calibri" panose="020F0502020204030204" pitchFamily="34" charset="0"/>
              </a:rPr>
              <a:t>Waste segregation at the source is the most relevant step that will help the environment and helps to reduce the accumulation of garbage in landfills. Segregation post collection of garbage takes longer, costs more, and can wind up harming the environment if it leads to recyclable waste being sent to landfill.</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i="1" dirty="0">
                <a:solidFill>
                  <a:srgbClr val="000000"/>
                </a:solidFill>
                <a:effectLst/>
                <a:latin typeface="Calibri" panose="020F0502020204030204" pitchFamily="34" charset="0"/>
                <a:ea typeface="Calibri" panose="020F0502020204030204" pitchFamily="34" charset="0"/>
              </a:rPr>
              <a:t>Wet waste typically refers to organic waste usually generated by eating establishments and Dry waste includes paper, wood, metals, glass, etc. If 100% source segregation is achieved then 80% of it can be recycled.</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i="1" dirty="0">
                <a:solidFill>
                  <a:srgbClr val="000000"/>
                </a:solidFill>
                <a:effectLst/>
                <a:latin typeface="Calibri" panose="020F0502020204030204" pitchFamily="34" charset="0"/>
                <a:ea typeface="Calibri" panose="020F0502020204030204" pitchFamily="34" charset="0"/>
              </a:rPr>
              <a:t>To overcome this problem a smart dustbin can be used which would differentiate the waste into wet or dry and open up the required block of wet/dry </a:t>
            </a:r>
            <a:r>
              <a:rPr lang="en-IN" sz="1800" b="1" i="1" dirty="0" err="1">
                <a:solidFill>
                  <a:srgbClr val="000000"/>
                </a:solidFill>
                <a:effectLst/>
                <a:latin typeface="Calibri" panose="020F0502020204030204" pitchFamily="34" charset="0"/>
                <a:ea typeface="Calibri" panose="020F0502020204030204" pitchFamily="34" charset="0"/>
              </a:rPr>
              <a:t>section.It</a:t>
            </a:r>
            <a:r>
              <a:rPr lang="en-IN" sz="1800" b="1" i="1" dirty="0">
                <a:solidFill>
                  <a:srgbClr val="000000"/>
                </a:solidFill>
                <a:effectLst/>
                <a:latin typeface="Calibri" panose="020F0502020204030204" pitchFamily="34" charset="0"/>
                <a:ea typeface="Calibri" panose="020F0502020204030204" pitchFamily="34" charset="0"/>
              </a:rPr>
              <a:t> can even send an SMS whenever the dustbin reaches its maximum </a:t>
            </a:r>
            <a:r>
              <a:rPr lang="en-IN" sz="1800" b="1" i="1" dirty="0" err="1">
                <a:solidFill>
                  <a:srgbClr val="000000"/>
                </a:solidFill>
                <a:effectLst/>
                <a:latin typeface="Calibri" panose="020F0502020204030204" pitchFamily="34" charset="0"/>
                <a:ea typeface="Calibri" panose="020F0502020204030204" pitchFamily="34" charset="0"/>
              </a:rPr>
              <a:t>level.Which</a:t>
            </a:r>
            <a:r>
              <a:rPr lang="en-IN" sz="1800" b="1" i="1" dirty="0">
                <a:solidFill>
                  <a:srgbClr val="000000"/>
                </a:solidFill>
                <a:effectLst/>
                <a:latin typeface="Calibri" panose="020F0502020204030204" pitchFamily="34" charset="0"/>
                <a:ea typeface="Calibri" panose="020F0502020204030204" pitchFamily="34" charset="0"/>
              </a:rPr>
              <a:t> would finally help the environment and biodiversity.</a:t>
            </a:r>
            <a:endParaRPr lang="en-IN" sz="1800" b="1"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502429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650C-688D-47B2-90A6-A26967854628}"/>
              </a:ext>
            </a:extLst>
          </p:cNvPr>
          <p:cNvSpPr>
            <a:spLocks noGrp="1"/>
          </p:cNvSpPr>
          <p:nvPr>
            <p:ph type="title"/>
          </p:nvPr>
        </p:nvSpPr>
        <p:spPr>
          <a:xfrm>
            <a:off x="-3713284" y="998834"/>
            <a:ext cx="8610600" cy="1293028"/>
          </a:xfrm>
        </p:spPr>
        <p:txBody>
          <a:bodyPr/>
          <a:lstStyle/>
          <a:p>
            <a:r>
              <a:rPr lang="en-US" dirty="0"/>
              <a:t>Block diagram</a:t>
            </a:r>
            <a:endParaRPr lang="en-IN" dirty="0"/>
          </a:p>
        </p:txBody>
      </p:sp>
      <p:sp>
        <p:nvSpPr>
          <p:cNvPr id="7" name="Content Placeholder 6">
            <a:extLst>
              <a:ext uri="{FF2B5EF4-FFF2-40B4-BE49-F238E27FC236}">
                <a16:creationId xmlns:a16="http://schemas.microsoft.com/office/drawing/2014/main" id="{3687A5BC-BD49-43AB-BED3-4C364DD3F687}"/>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endParaRPr lang="en-IN" dirty="0"/>
          </a:p>
        </p:txBody>
      </p:sp>
      <p:sp>
        <p:nvSpPr>
          <p:cNvPr id="9" name="Rectangle: Rounded Corners 8">
            <a:extLst>
              <a:ext uri="{FF2B5EF4-FFF2-40B4-BE49-F238E27FC236}">
                <a16:creationId xmlns:a16="http://schemas.microsoft.com/office/drawing/2014/main" id="{B670FD43-94DB-4203-AB29-4BC3CD2C43C1}"/>
              </a:ext>
            </a:extLst>
          </p:cNvPr>
          <p:cNvSpPr/>
          <p:nvPr/>
        </p:nvSpPr>
        <p:spPr>
          <a:xfrm>
            <a:off x="4454769" y="3130061"/>
            <a:ext cx="1957754" cy="2814491"/>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7030A0"/>
                </a:solidFill>
                <a:latin typeface="Algerian" panose="04020705040A02060702" pitchFamily="82" charset="0"/>
              </a:rPr>
              <a:t>ARDUINO UNO</a:t>
            </a:r>
          </a:p>
          <a:p>
            <a:pPr algn="ctr"/>
            <a:endParaRPr lang="en-IN" sz="2400" dirty="0">
              <a:solidFill>
                <a:srgbClr val="7030A0"/>
              </a:solidFill>
              <a:latin typeface="Algerian" panose="04020705040A02060702" pitchFamily="82" charset="0"/>
            </a:endParaRPr>
          </a:p>
        </p:txBody>
      </p:sp>
      <p:sp>
        <p:nvSpPr>
          <p:cNvPr id="11" name="Oval 10">
            <a:extLst>
              <a:ext uri="{FF2B5EF4-FFF2-40B4-BE49-F238E27FC236}">
                <a16:creationId xmlns:a16="http://schemas.microsoft.com/office/drawing/2014/main" id="{AB1FF4F2-83CB-4D95-B826-FE033CE98CBB}"/>
              </a:ext>
            </a:extLst>
          </p:cNvPr>
          <p:cNvSpPr/>
          <p:nvPr/>
        </p:nvSpPr>
        <p:spPr>
          <a:xfrm>
            <a:off x="1506414" y="3282462"/>
            <a:ext cx="2186355" cy="808892"/>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030A0"/>
                </a:solidFill>
                <a:latin typeface="Algerian" panose="04020705040A02060702" pitchFamily="82" charset="0"/>
              </a:rPr>
              <a:t>Moisture sensor</a:t>
            </a:r>
            <a:endParaRPr lang="en-IN" dirty="0">
              <a:solidFill>
                <a:srgbClr val="7030A0"/>
              </a:solidFill>
              <a:latin typeface="Algerian" panose="04020705040A02060702" pitchFamily="82" charset="0"/>
            </a:endParaRPr>
          </a:p>
        </p:txBody>
      </p:sp>
      <p:cxnSp>
        <p:nvCxnSpPr>
          <p:cNvPr id="15" name="Straight Arrow Connector 14">
            <a:extLst>
              <a:ext uri="{FF2B5EF4-FFF2-40B4-BE49-F238E27FC236}">
                <a16:creationId xmlns:a16="http://schemas.microsoft.com/office/drawing/2014/main" id="{B2300356-026C-4123-B5D1-374D9837F9DD}"/>
              </a:ext>
            </a:extLst>
          </p:cNvPr>
          <p:cNvCxnSpPr>
            <a:cxnSpLocks/>
            <a:stCxn id="11" idx="6"/>
          </p:cNvCxnSpPr>
          <p:nvPr/>
        </p:nvCxnSpPr>
        <p:spPr>
          <a:xfrm>
            <a:off x="3692769" y="3686908"/>
            <a:ext cx="762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2227C47-1699-4698-87BB-F98158C3A2E4}"/>
              </a:ext>
            </a:extLst>
          </p:cNvPr>
          <p:cNvSpPr/>
          <p:nvPr/>
        </p:nvSpPr>
        <p:spPr>
          <a:xfrm>
            <a:off x="1506414" y="4206622"/>
            <a:ext cx="2221525" cy="808892"/>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030A0"/>
                </a:solidFill>
                <a:latin typeface="Algerian" panose="04020705040A02060702" pitchFamily="82" charset="0"/>
              </a:rPr>
              <a:t>Ultrasonic sensor</a:t>
            </a:r>
            <a:endParaRPr lang="en-IN" dirty="0">
              <a:solidFill>
                <a:srgbClr val="7030A0"/>
              </a:solidFill>
              <a:latin typeface="Algerian" panose="04020705040A02060702" pitchFamily="82" charset="0"/>
            </a:endParaRPr>
          </a:p>
        </p:txBody>
      </p:sp>
      <p:sp>
        <p:nvSpPr>
          <p:cNvPr id="17" name="Oval 16">
            <a:extLst>
              <a:ext uri="{FF2B5EF4-FFF2-40B4-BE49-F238E27FC236}">
                <a16:creationId xmlns:a16="http://schemas.microsoft.com/office/drawing/2014/main" id="{44D690FA-9D33-427C-9283-80A6E371EB23}"/>
              </a:ext>
            </a:extLst>
          </p:cNvPr>
          <p:cNvSpPr/>
          <p:nvPr/>
        </p:nvSpPr>
        <p:spPr>
          <a:xfrm>
            <a:off x="1547445" y="5135662"/>
            <a:ext cx="2221524" cy="808892"/>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rgbClr val="7030A0"/>
                </a:solidFill>
                <a:latin typeface="Algerian" panose="04020705040A02060702" pitchFamily="82" charset="0"/>
              </a:rPr>
              <a:t>Ir</a:t>
            </a:r>
            <a:r>
              <a:rPr lang="en-US" dirty="0">
                <a:solidFill>
                  <a:srgbClr val="7030A0"/>
                </a:solidFill>
                <a:latin typeface="Algerian" panose="04020705040A02060702" pitchFamily="82" charset="0"/>
              </a:rPr>
              <a:t> sensor</a:t>
            </a:r>
            <a:endParaRPr lang="en-IN" dirty="0">
              <a:solidFill>
                <a:srgbClr val="7030A0"/>
              </a:solidFill>
              <a:latin typeface="Algerian" panose="04020705040A02060702" pitchFamily="82" charset="0"/>
            </a:endParaRPr>
          </a:p>
        </p:txBody>
      </p:sp>
      <p:sp>
        <p:nvSpPr>
          <p:cNvPr id="18" name="Oval 17">
            <a:extLst>
              <a:ext uri="{FF2B5EF4-FFF2-40B4-BE49-F238E27FC236}">
                <a16:creationId xmlns:a16="http://schemas.microsoft.com/office/drawing/2014/main" id="{7A91959A-199E-4536-8A38-42ECBE356D71}"/>
              </a:ext>
            </a:extLst>
          </p:cNvPr>
          <p:cNvSpPr/>
          <p:nvPr/>
        </p:nvSpPr>
        <p:spPr>
          <a:xfrm>
            <a:off x="7049966" y="3297129"/>
            <a:ext cx="1957754" cy="808892"/>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030A0"/>
                </a:solidFill>
                <a:latin typeface="Algerian" panose="04020705040A02060702" pitchFamily="82" charset="0"/>
              </a:rPr>
              <a:t>Servo motor</a:t>
            </a:r>
            <a:endParaRPr lang="en-IN" dirty="0">
              <a:solidFill>
                <a:srgbClr val="7030A0"/>
              </a:solidFill>
              <a:latin typeface="Algerian" panose="04020705040A02060702" pitchFamily="82" charset="0"/>
            </a:endParaRPr>
          </a:p>
        </p:txBody>
      </p:sp>
      <p:sp>
        <p:nvSpPr>
          <p:cNvPr id="19" name="Oval 18">
            <a:extLst>
              <a:ext uri="{FF2B5EF4-FFF2-40B4-BE49-F238E27FC236}">
                <a16:creationId xmlns:a16="http://schemas.microsoft.com/office/drawing/2014/main" id="{C4C10D09-D5E2-4565-89EB-75832CBAD8FC}"/>
              </a:ext>
            </a:extLst>
          </p:cNvPr>
          <p:cNvSpPr/>
          <p:nvPr/>
        </p:nvSpPr>
        <p:spPr>
          <a:xfrm>
            <a:off x="7069014" y="4206622"/>
            <a:ext cx="1957754" cy="808892"/>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030A0"/>
                </a:solidFill>
                <a:latin typeface="Algerian" panose="04020705040A02060702" pitchFamily="82" charset="0"/>
              </a:rPr>
              <a:t>LCD</a:t>
            </a:r>
            <a:endParaRPr lang="en-IN" dirty="0">
              <a:solidFill>
                <a:srgbClr val="7030A0"/>
              </a:solidFill>
              <a:latin typeface="Algerian" panose="04020705040A02060702" pitchFamily="82" charset="0"/>
            </a:endParaRPr>
          </a:p>
        </p:txBody>
      </p:sp>
      <p:sp>
        <p:nvSpPr>
          <p:cNvPr id="20" name="Oval 19">
            <a:extLst>
              <a:ext uri="{FF2B5EF4-FFF2-40B4-BE49-F238E27FC236}">
                <a16:creationId xmlns:a16="http://schemas.microsoft.com/office/drawing/2014/main" id="{B4D67631-CB0A-4497-A5A8-2F6672ED498C}"/>
              </a:ext>
            </a:extLst>
          </p:cNvPr>
          <p:cNvSpPr/>
          <p:nvPr/>
        </p:nvSpPr>
        <p:spPr>
          <a:xfrm>
            <a:off x="7069014" y="5130782"/>
            <a:ext cx="1938706" cy="808892"/>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030A0"/>
                </a:solidFill>
                <a:latin typeface="Algerian" panose="04020705040A02060702" pitchFamily="82" charset="0"/>
              </a:rPr>
              <a:t>LED</a:t>
            </a:r>
            <a:endParaRPr lang="en-IN" dirty="0">
              <a:solidFill>
                <a:srgbClr val="7030A0"/>
              </a:solidFill>
              <a:latin typeface="Algerian" panose="04020705040A02060702" pitchFamily="82" charset="0"/>
            </a:endParaRPr>
          </a:p>
        </p:txBody>
      </p:sp>
      <p:cxnSp>
        <p:nvCxnSpPr>
          <p:cNvPr id="22" name="Straight Arrow Connector 21">
            <a:extLst>
              <a:ext uri="{FF2B5EF4-FFF2-40B4-BE49-F238E27FC236}">
                <a16:creationId xmlns:a16="http://schemas.microsoft.com/office/drawing/2014/main" id="{F31C1387-6C60-48A0-9B94-47D1BD29A561}"/>
              </a:ext>
            </a:extLst>
          </p:cNvPr>
          <p:cNvCxnSpPr/>
          <p:nvPr/>
        </p:nvCxnSpPr>
        <p:spPr>
          <a:xfrm>
            <a:off x="3727938" y="4593484"/>
            <a:ext cx="762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DBC6C70-481D-4EBF-9B0B-FCADAA39A260}"/>
              </a:ext>
            </a:extLst>
          </p:cNvPr>
          <p:cNvCxnSpPr/>
          <p:nvPr/>
        </p:nvCxnSpPr>
        <p:spPr>
          <a:xfrm>
            <a:off x="3727938" y="5526423"/>
            <a:ext cx="762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74BF491-2CE7-4E85-A650-263D49657A7A}"/>
              </a:ext>
            </a:extLst>
          </p:cNvPr>
          <p:cNvCxnSpPr>
            <a:cxnSpLocks/>
          </p:cNvCxnSpPr>
          <p:nvPr/>
        </p:nvCxnSpPr>
        <p:spPr>
          <a:xfrm>
            <a:off x="6412523" y="3686908"/>
            <a:ext cx="64770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1C5D03C-BC8B-4276-9CBE-E12BE658D665}"/>
              </a:ext>
            </a:extLst>
          </p:cNvPr>
          <p:cNvCxnSpPr>
            <a:cxnSpLocks/>
          </p:cNvCxnSpPr>
          <p:nvPr/>
        </p:nvCxnSpPr>
        <p:spPr>
          <a:xfrm>
            <a:off x="6450622" y="4611068"/>
            <a:ext cx="64770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62319EC-1CE4-435D-ABF2-35F3E24A154B}"/>
              </a:ext>
            </a:extLst>
          </p:cNvPr>
          <p:cNvCxnSpPr>
            <a:cxnSpLocks/>
          </p:cNvCxnSpPr>
          <p:nvPr/>
        </p:nvCxnSpPr>
        <p:spPr>
          <a:xfrm>
            <a:off x="6412523" y="5520562"/>
            <a:ext cx="64770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8E57A0D-0D02-4889-AFB5-BC24020C83C6}"/>
              </a:ext>
            </a:extLst>
          </p:cNvPr>
          <p:cNvSpPr/>
          <p:nvPr/>
        </p:nvSpPr>
        <p:spPr>
          <a:xfrm>
            <a:off x="4489938" y="2485292"/>
            <a:ext cx="1793631" cy="45720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030A0"/>
                </a:solidFill>
                <a:latin typeface="Algerian" panose="04020705040A02060702" pitchFamily="82" charset="0"/>
              </a:rPr>
              <a:t>POWER SUPPLY</a:t>
            </a:r>
            <a:endParaRPr lang="en-IN" dirty="0">
              <a:solidFill>
                <a:srgbClr val="7030A0"/>
              </a:solidFill>
              <a:latin typeface="Algerian" panose="04020705040A02060702" pitchFamily="82" charset="0"/>
            </a:endParaRPr>
          </a:p>
        </p:txBody>
      </p:sp>
    </p:spTree>
    <p:extLst>
      <p:ext uri="{BB962C8B-B14F-4D97-AF65-F5344CB8AC3E}">
        <p14:creationId xmlns:p14="http://schemas.microsoft.com/office/powerpoint/2010/main" val="2713512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DE44-2A2B-4DB9-B604-DF6A0B461DF9}"/>
              </a:ext>
            </a:extLst>
          </p:cNvPr>
          <p:cNvSpPr>
            <a:spLocks noGrp="1"/>
          </p:cNvSpPr>
          <p:nvPr>
            <p:ph type="title"/>
          </p:nvPr>
        </p:nvSpPr>
        <p:spPr>
          <a:xfrm>
            <a:off x="2895600" y="764373"/>
            <a:ext cx="8610600" cy="1293028"/>
          </a:xfrm>
        </p:spPr>
        <p:txBody>
          <a:bodyPr>
            <a:normAutofit/>
          </a:bodyPr>
          <a:lstStyle/>
          <a:p>
            <a:r>
              <a:rPr lang="en-US" dirty="0">
                <a:latin typeface="Amasis MT Pro Black" panose="02040A04050005020304" pitchFamily="18" charset="0"/>
              </a:rPr>
              <a:t>ARDUINO UNO</a:t>
            </a:r>
            <a:endParaRPr lang="en-IN"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5DFC494A-4F9D-49B8-980E-165B8FA6AB42}"/>
              </a:ext>
            </a:extLst>
          </p:cNvPr>
          <p:cNvSpPr>
            <a:spLocks noGrp="1"/>
          </p:cNvSpPr>
          <p:nvPr>
            <p:ph idx="1"/>
          </p:nvPr>
        </p:nvSpPr>
        <p:spPr>
          <a:xfrm>
            <a:off x="677333" y="2194560"/>
            <a:ext cx="5816600" cy="4024125"/>
          </a:xfrm>
        </p:spPr>
        <p:txBody>
          <a:bodyPr>
            <a:normAutofit/>
          </a:bodyPr>
          <a:lstStyle/>
          <a:p>
            <a:r>
              <a:rPr lang="en-IN" sz="2000" b="0" i="0" dirty="0">
                <a:effectLst/>
                <a:latin typeface="arial" panose="020B0604020202020204" pitchFamily="34" charset="0"/>
              </a:rPr>
              <a:t>Arduino Uno is </a:t>
            </a:r>
            <a:r>
              <a:rPr lang="en-IN" sz="2000" b="1" i="0" dirty="0">
                <a:effectLst/>
                <a:latin typeface="arial" panose="020B0604020202020204" pitchFamily="34" charset="0"/>
              </a:rPr>
              <a:t>a microcontroller board based on the ATmega328P</a:t>
            </a:r>
            <a:r>
              <a:rPr lang="en-IN" sz="2000" b="0" i="0" dirty="0">
                <a:effectLst/>
                <a:latin typeface="arial" panose="020B0604020202020204" pitchFamily="34" charset="0"/>
              </a:rPr>
              <a:t> (datasheet). It has 14 digital input/output pins (of which 6 can be used as PWM outputs), 6 </a:t>
            </a:r>
            <a:r>
              <a:rPr lang="en-IN" sz="2000" b="0" i="0" dirty="0" err="1">
                <a:effectLst/>
                <a:latin typeface="arial" panose="020B0604020202020204" pitchFamily="34" charset="0"/>
              </a:rPr>
              <a:t>analog</a:t>
            </a:r>
            <a:r>
              <a:rPr lang="en-IN" sz="2000" b="0" i="0" dirty="0">
                <a:effectLst/>
                <a:latin typeface="arial" panose="020B0604020202020204" pitchFamily="34" charset="0"/>
              </a:rPr>
              <a:t> inputs, a 16 MHz ceramic resonator (CSTCE16M0V53-R0), a USB connection, a power jack, an ICSP header and a reset button.</a:t>
            </a:r>
          </a:p>
          <a:p>
            <a:r>
              <a:rPr lang="en-IN" sz="2000" b="1" i="0" dirty="0">
                <a:effectLst/>
                <a:latin typeface="arial" panose="020B0604020202020204" pitchFamily="34" charset="0"/>
              </a:rPr>
              <a:t>Analog Input Pins: </a:t>
            </a:r>
            <a:r>
              <a:rPr lang="en-IN" sz="2000" b="0" i="0" dirty="0">
                <a:effectLst/>
                <a:latin typeface="arial" panose="020B0604020202020204" pitchFamily="34" charset="0"/>
              </a:rPr>
              <a:t>6</a:t>
            </a:r>
          </a:p>
          <a:p>
            <a:r>
              <a:rPr lang="en-IN" sz="2000" b="1" i="0" dirty="0">
                <a:effectLst/>
                <a:latin typeface="arial" panose="020B0604020202020204" pitchFamily="34" charset="0"/>
              </a:rPr>
              <a:t>Flash Memory: </a:t>
            </a:r>
            <a:r>
              <a:rPr lang="en-IN" sz="2000" b="0" i="0" dirty="0">
                <a:effectLst/>
                <a:latin typeface="arial" panose="020B0604020202020204" pitchFamily="34" charset="0"/>
              </a:rPr>
              <a:t>32 KB (ATmega328P) </a:t>
            </a:r>
          </a:p>
          <a:p>
            <a:r>
              <a:rPr lang="en-IN" sz="2000" b="1" i="0" dirty="0">
                <a:effectLst/>
                <a:latin typeface="arial" panose="020B0604020202020204" pitchFamily="34" charset="0"/>
              </a:rPr>
              <a:t>Length: </a:t>
            </a:r>
            <a:r>
              <a:rPr lang="en-IN" sz="2000" b="0" i="0" dirty="0">
                <a:effectLst/>
                <a:latin typeface="arial" panose="020B0604020202020204" pitchFamily="34" charset="0"/>
              </a:rPr>
              <a:t>68.6 mm</a:t>
            </a:r>
          </a:p>
          <a:p>
            <a:r>
              <a:rPr lang="en-IN" sz="2000" b="1" i="0" dirty="0">
                <a:effectLst/>
                <a:latin typeface="arial" panose="020B0604020202020204" pitchFamily="34" charset="0"/>
              </a:rPr>
              <a:t>Clock Speed: </a:t>
            </a:r>
            <a:r>
              <a:rPr lang="en-IN" sz="2000" b="0" i="0" dirty="0">
                <a:effectLst/>
                <a:latin typeface="arial" panose="020B0604020202020204" pitchFamily="34" charset="0"/>
              </a:rPr>
              <a:t>16 MHz</a:t>
            </a:r>
          </a:p>
          <a:p>
            <a:endParaRPr lang="en-IN" sz="2000" dirty="0"/>
          </a:p>
        </p:txBody>
      </p:sp>
      <p:pic>
        <p:nvPicPr>
          <p:cNvPr id="5" name="Picture 4" descr="A picture containing text, electronics, circuit&#10;&#10;Description automatically generated">
            <a:extLst>
              <a:ext uri="{FF2B5EF4-FFF2-40B4-BE49-F238E27FC236}">
                <a16:creationId xmlns:a16="http://schemas.microsoft.com/office/drawing/2014/main" id="{89859598-E478-41A8-91BE-C27B0A06E1D8}"/>
              </a:ext>
            </a:extLst>
          </p:cNvPr>
          <p:cNvPicPr>
            <a:picLocks noChangeAspect="1"/>
          </p:cNvPicPr>
          <p:nvPr/>
        </p:nvPicPr>
        <p:blipFill>
          <a:blip r:embed="rId2"/>
          <a:stretch>
            <a:fillRect/>
          </a:stretch>
        </p:blipFill>
        <p:spPr>
          <a:xfrm>
            <a:off x="6985000" y="2543908"/>
            <a:ext cx="4521200" cy="3098195"/>
          </a:xfrm>
          <a:prstGeom prst="rect">
            <a:avLst/>
          </a:prstGeom>
        </p:spPr>
      </p:pic>
    </p:spTree>
    <p:extLst>
      <p:ext uri="{BB962C8B-B14F-4D97-AF65-F5344CB8AC3E}">
        <p14:creationId xmlns:p14="http://schemas.microsoft.com/office/powerpoint/2010/main" val="470716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E5B0-692F-4E8F-BA9F-E5D76AF638C9}"/>
              </a:ext>
            </a:extLst>
          </p:cNvPr>
          <p:cNvSpPr>
            <a:spLocks noGrp="1"/>
          </p:cNvSpPr>
          <p:nvPr>
            <p:ph type="title"/>
          </p:nvPr>
        </p:nvSpPr>
        <p:spPr>
          <a:xfrm>
            <a:off x="-2757616" y="1087538"/>
            <a:ext cx="8610600" cy="1293028"/>
          </a:xfrm>
        </p:spPr>
        <p:txBody>
          <a:bodyPr vert="horz" lIns="91440" tIns="45720" rIns="91440" bIns="45720" rtlCol="0" anchor="ctr">
            <a:normAutofit/>
          </a:bodyPr>
          <a:lstStyle/>
          <a:p>
            <a:r>
              <a:rPr lang="en-US" dirty="0">
                <a:latin typeface="Amasis MT Pro Black" panose="02040A04050005020304" pitchFamily="18" charset="0"/>
              </a:rPr>
              <a:t>Moisture sensor</a:t>
            </a:r>
          </a:p>
        </p:txBody>
      </p:sp>
      <p:sp>
        <p:nvSpPr>
          <p:cNvPr id="5" name="Rectangle 1">
            <a:extLst>
              <a:ext uri="{FF2B5EF4-FFF2-40B4-BE49-F238E27FC236}">
                <a16:creationId xmlns:a16="http://schemas.microsoft.com/office/drawing/2014/main" id="{F3CF9DBA-AEDD-4D47-8D48-4F0ADA737378}"/>
              </a:ext>
            </a:extLst>
          </p:cNvPr>
          <p:cNvSpPr>
            <a:spLocks noChangeArrowheads="1"/>
          </p:cNvSpPr>
          <p:nvPr/>
        </p:nvSpPr>
        <p:spPr bwMode="auto">
          <a:xfrm>
            <a:off x="677333" y="2194561"/>
            <a:ext cx="5816600" cy="28099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defTabSz="9144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As the name indicates, this sensor is used to measure the </a:t>
            </a:r>
            <a:r>
              <a:rPr kumimoji="0" lang="en-US" altLang="en-US" b="0" i="0" u="none" strike="noStrike" cap="none" normalizeH="0" baseline="0" dirty="0">
                <a:ln>
                  <a:noFill/>
                </a:ln>
                <a:effectLst/>
                <a:latin typeface="+mn-lt"/>
                <a:hlinkClick r:id="rId2"/>
              </a:rPr>
              <a:t>moisture</a:t>
            </a:r>
            <a:r>
              <a:rPr kumimoji="0" lang="en-US" altLang="en-US" b="0" i="0" u="none" strike="noStrike" cap="none" normalizeH="0" baseline="0" dirty="0">
                <a:ln>
                  <a:noFill/>
                </a:ln>
                <a:effectLst/>
                <a:latin typeface="+mn-lt"/>
              </a:rPr>
              <a:t> content in a given material. These sensors use the volumetric water content indirectly by making use of some other properties like electrical resistance, dielectric constant. In general cases, the sensor generates a voltage proportional to the dielectric permittivity and therefore measures the moisture content of a material                            </a:t>
            </a:r>
          </a:p>
        </p:txBody>
      </p:sp>
      <p:graphicFrame>
        <p:nvGraphicFramePr>
          <p:cNvPr id="4" name="Content Placeholder 3">
            <a:extLst>
              <a:ext uri="{FF2B5EF4-FFF2-40B4-BE49-F238E27FC236}">
                <a16:creationId xmlns:a16="http://schemas.microsoft.com/office/drawing/2014/main" id="{10816BDB-FC55-4705-AEB3-67FE102F7C2B}"/>
              </a:ext>
            </a:extLst>
          </p:cNvPr>
          <p:cNvGraphicFramePr>
            <a:graphicFrameLocks noGrp="1"/>
          </p:cNvGraphicFramePr>
          <p:nvPr>
            <p:ph idx="1"/>
            <p:extLst>
              <p:ext uri="{D42A27DB-BD31-4B8C-83A1-F6EECF244321}">
                <p14:modId xmlns:p14="http://schemas.microsoft.com/office/powerpoint/2010/main" val="3514016193"/>
              </p:ext>
            </p:extLst>
          </p:nvPr>
        </p:nvGraphicFramePr>
        <p:xfrm>
          <a:off x="6771503" y="2703732"/>
          <a:ext cx="5420497" cy="3071196"/>
        </p:xfrm>
        <a:graphic>
          <a:graphicData uri="http://schemas.openxmlformats.org/drawingml/2006/table">
            <a:tbl>
              <a:tblPr firstRow="1" bandRow="1">
                <a:noFill/>
              </a:tblPr>
              <a:tblGrid>
                <a:gridCol w="2055844">
                  <a:extLst>
                    <a:ext uri="{9D8B030D-6E8A-4147-A177-3AD203B41FA5}">
                      <a16:colId xmlns:a16="http://schemas.microsoft.com/office/drawing/2014/main" val="1392492112"/>
                    </a:ext>
                  </a:extLst>
                </a:gridCol>
                <a:gridCol w="960611">
                  <a:extLst>
                    <a:ext uri="{9D8B030D-6E8A-4147-A177-3AD203B41FA5}">
                      <a16:colId xmlns:a16="http://schemas.microsoft.com/office/drawing/2014/main" val="530628906"/>
                    </a:ext>
                  </a:extLst>
                </a:gridCol>
                <a:gridCol w="818112">
                  <a:extLst>
                    <a:ext uri="{9D8B030D-6E8A-4147-A177-3AD203B41FA5}">
                      <a16:colId xmlns:a16="http://schemas.microsoft.com/office/drawing/2014/main" val="2175128221"/>
                    </a:ext>
                  </a:extLst>
                </a:gridCol>
                <a:gridCol w="994140">
                  <a:extLst>
                    <a:ext uri="{9D8B030D-6E8A-4147-A177-3AD203B41FA5}">
                      <a16:colId xmlns:a16="http://schemas.microsoft.com/office/drawing/2014/main" val="1256960316"/>
                    </a:ext>
                  </a:extLst>
                </a:gridCol>
                <a:gridCol w="591790">
                  <a:extLst>
                    <a:ext uri="{9D8B030D-6E8A-4147-A177-3AD203B41FA5}">
                      <a16:colId xmlns:a16="http://schemas.microsoft.com/office/drawing/2014/main" val="2209403498"/>
                    </a:ext>
                  </a:extLst>
                </a:gridCol>
              </a:tblGrid>
              <a:tr h="325904">
                <a:tc>
                  <a:txBody>
                    <a:bodyPr/>
                    <a:lstStyle/>
                    <a:p>
                      <a:r>
                        <a:rPr lang="en-IN" sz="1400" b="1" dirty="0">
                          <a:solidFill>
                            <a:schemeClr val="tx1">
                              <a:lumMod val="75000"/>
                              <a:lumOff val="25000"/>
                            </a:schemeClr>
                          </a:solidFill>
                          <a:effectLst/>
                          <a:latin typeface="arial" panose="020B0604020202020204" pitchFamily="34" charset="0"/>
                        </a:rPr>
                        <a:t>Parameter</a:t>
                      </a:r>
                      <a:endParaRPr lang="en-IN" sz="1400" b="1"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IN" sz="1400" b="1">
                          <a:solidFill>
                            <a:schemeClr val="tx1">
                              <a:lumMod val="75000"/>
                              <a:lumOff val="25000"/>
                            </a:schemeClr>
                          </a:solidFill>
                          <a:effectLst/>
                          <a:latin typeface="arial" panose="020B0604020202020204" pitchFamily="34" charset="0"/>
                        </a:rPr>
                        <a:t>Minimum</a:t>
                      </a:r>
                      <a:endParaRPr lang="en-IN" sz="1400" b="1">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IN" sz="1400" b="1">
                          <a:solidFill>
                            <a:schemeClr val="tx1">
                              <a:lumMod val="75000"/>
                              <a:lumOff val="25000"/>
                            </a:schemeClr>
                          </a:solidFill>
                          <a:effectLst/>
                          <a:latin typeface="arial" panose="020B0604020202020204" pitchFamily="34" charset="0"/>
                        </a:rPr>
                        <a:t>Typical</a:t>
                      </a:r>
                      <a:endParaRPr lang="en-IN" sz="1400" b="1">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IN" sz="1400" b="1">
                          <a:solidFill>
                            <a:schemeClr val="tx1">
                              <a:lumMod val="75000"/>
                              <a:lumOff val="25000"/>
                            </a:schemeClr>
                          </a:solidFill>
                          <a:effectLst/>
                          <a:latin typeface="arial" panose="020B0604020202020204" pitchFamily="34" charset="0"/>
                        </a:rPr>
                        <a:t>Maximum</a:t>
                      </a:r>
                      <a:endParaRPr lang="en-IN" sz="1400" b="1">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IN" sz="1400" b="1">
                          <a:solidFill>
                            <a:schemeClr val="tx1">
                              <a:lumMod val="75000"/>
                              <a:lumOff val="25000"/>
                            </a:schemeClr>
                          </a:solidFill>
                          <a:effectLst/>
                          <a:latin typeface="arial" panose="020B0604020202020204" pitchFamily="34" charset="0"/>
                        </a:rPr>
                        <a:t>Unit</a:t>
                      </a:r>
                      <a:endParaRPr lang="en-IN" sz="1400" b="1">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664473573"/>
                  </a:ext>
                </a:extLst>
              </a:tr>
              <a:tr h="275610">
                <a:tc>
                  <a:txBody>
                    <a:bodyPr/>
                    <a:lstStyle/>
                    <a:p>
                      <a:r>
                        <a:rPr lang="en-IN" sz="1400" b="0" dirty="0">
                          <a:solidFill>
                            <a:schemeClr val="tx1">
                              <a:lumMod val="75000"/>
                              <a:lumOff val="25000"/>
                            </a:schemeClr>
                          </a:solidFill>
                          <a:effectLst/>
                          <a:latin typeface="arial" panose="020B0604020202020204" pitchFamily="34" charset="0"/>
                        </a:rPr>
                        <a:t>Working voltage</a:t>
                      </a:r>
                      <a:endParaRPr lang="en-IN" sz="1400"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2.1</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5</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5.5</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VDC</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42690410"/>
                  </a:ext>
                </a:extLst>
              </a:tr>
              <a:tr h="406374">
                <a:tc>
                  <a:txBody>
                    <a:bodyPr/>
                    <a:lstStyle/>
                    <a:p>
                      <a:r>
                        <a:rPr lang="da-DK" sz="1400" b="0" dirty="0">
                          <a:solidFill>
                            <a:schemeClr val="tx1">
                              <a:lumMod val="75000"/>
                              <a:lumOff val="25000"/>
                            </a:schemeClr>
                          </a:solidFill>
                          <a:effectLst/>
                          <a:latin typeface="arial" panose="020B0604020202020204" pitchFamily="34" charset="0"/>
                        </a:rPr>
                        <a:t>Analog Output Voltage(VCC=5V)</a:t>
                      </a:r>
                      <a:endParaRPr lang="da-DK" sz="1400"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0</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Vout</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5</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V</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72330296"/>
                  </a:ext>
                </a:extLst>
              </a:tr>
              <a:tr h="406374">
                <a:tc>
                  <a:txBody>
                    <a:bodyPr/>
                    <a:lstStyle/>
                    <a:p>
                      <a:r>
                        <a:rPr lang="en-US" sz="1400" b="0" dirty="0">
                          <a:solidFill>
                            <a:schemeClr val="tx1">
                              <a:lumMod val="75000"/>
                              <a:lumOff val="25000"/>
                            </a:schemeClr>
                          </a:solidFill>
                          <a:effectLst/>
                          <a:latin typeface="arial" panose="020B0604020202020204" pitchFamily="34" charset="0"/>
                        </a:rPr>
                        <a:t>The digital Output voltage(VCC=5V)</a:t>
                      </a:r>
                      <a:endParaRPr lang="en-US" sz="1400"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dirty="0">
                          <a:solidFill>
                            <a:schemeClr val="tx1">
                              <a:lumMod val="75000"/>
                              <a:lumOff val="25000"/>
                            </a:schemeClr>
                          </a:solidFill>
                          <a:effectLst/>
                          <a:latin typeface="arial" panose="020B0604020202020204" pitchFamily="34" charset="0"/>
                        </a:rPr>
                        <a:t>0</a:t>
                      </a:r>
                      <a:endParaRPr lang="en-IN" sz="1400"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5</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V</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75982681"/>
                  </a:ext>
                </a:extLst>
              </a:tr>
              <a:tr h="406374">
                <a:tc>
                  <a:txBody>
                    <a:bodyPr/>
                    <a:lstStyle/>
                    <a:p>
                      <a:r>
                        <a:rPr lang="en-IN" sz="1400" b="0" dirty="0">
                          <a:solidFill>
                            <a:schemeClr val="tx1">
                              <a:lumMod val="75000"/>
                              <a:lumOff val="25000"/>
                            </a:schemeClr>
                          </a:solidFill>
                          <a:effectLst/>
                          <a:latin typeface="arial" panose="020B0604020202020204" pitchFamily="34" charset="0"/>
                        </a:rPr>
                        <a:t>Working Current(VCC=5)</a:t>
                      </a:r>
                      <a:endParaRPr lang="en-IN" sz="1400"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dirty="0">
                          <a:solidFill>
                            <a:schemeClr val="tx1">
                              <a:lumMod val="75000"/>
                              <a:lumOff val="25000"/>
                            </a:schemeClr>
                          </a:solidFill>
                          <a:effectLst/>
                          <a:latin typeface="arial" panose="020B0604020202020204" pitchFamily="34" charset="0"/>
                        </a:rPr>
                        <a:t>–</a:t>
                      </a:r>
                      <a:endParaRPr lang="en-IN" sz="1400"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5</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mA</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586758715"/>
                  </a:ext>
                </a:extLst>
              </a:tr>
              <a:tr h="406374">
                <a:tc>
                  <a:txBody>
                    <a:bodyPr/>
                    <a:lstStyle/>
                    <a:p>
                      <a:r>
                        <a:rPr lang="en-IN" sz="1400" b="0">
                          <a:solidFill>
                            <a:schemeClr val="tx1">
                              <a:lumMod val="75000"/>
                              <a:lumOff val="25000"/>
                            </a:schemeClr>
                          </a:solidFill>
                          <a:effectLst/>
                          <a:latin typeface="arial" panose="020B0604020202020204" pitchFamily="34" charset="0"/>
                        </a:rPr>
                        <a:t>Threshold Hysteresis(Uth)</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r>
                        <a:rPr lang="en-IN" sz="1400" b="0">
                          <a:solidFill>
                            <a:schemeClr val="tx1">
                              <a:lumMod val="75000"/>
                              <a:lumOff val="25000"/>
                            </a:schemeClr>
                          </a:solidFill>
                          <a:effectLst/>
                          <a:latin typeface="arial" panose="020B0604020202020204" pitchFamily="34" charset="0"/>
                        </a:rPr>
                        <a:t>–</a:t>
                      </a:r>
                      <a:endParaRPr lang="en-IN" sz="140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r>
                        <a:rPr lang="en-IN" sz="1400" b="0" dirty="0">
                          <a:solidFill>
                            <a:schemeClr val="tx1">
                              <a:lumMod val="75000"/>
                              <a:lumOff val="25000"/>
                            </a:schemeClr>
                          </a:solidFill>
                          <a:effectLst/>
                          <a:latin typeface="arial" panose="020B0604020202020204" pitchFamily="34" charset="0"/>
                        </a:rPr>
                        <a:t>VCC*0.09</a:t>
                      </a:r>
                      <a:endParaRPr lang="en-IN" sz="1400"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r>
                        <a:rPr lang="en-IN" sz="1400" b="0" dirty="0">
                          <a:solidFill>
                            <a:schemeClr val="tx1">
                              <a:lumMod val="75000"/>
                              <a:lumOff val="25000"/>
                            </a:schemeClr>
                          </a:solidFill>
                          <a:effectLst/>
                          <a:latin typeface="arial" panose="020B0604020202020204" pitchFamily="34" charset="0"/>
                        </a:rPr>
                        <a:t>–</a:t>
                      </a:r>
                      <a:endParaRPr lang="en-IN" sz="1400"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r>
                        <a:rPr lang="en-IN" sz="1400" b="0" dirty="0">
                          <a:solidFill>
                            <a:schemeClr val="tx1">
                              <a:lumMod val="75000"/>
                              <a:lumOff val="25000"/>
                            </a:schemeClr>
                          </a:solidFill>
                          <a:effectLst/>
                          <a:latin typeface="arial" panose="020B0604020202020204" pitchFamily="34" charset="0"/>
                        </a:rPr>
                        <a:t>V</a:t>
                      </a:r>
                      <a:endParaRPr lang="en-IN" sz="1400" dirty="0">
                        <a:solidFill>
                          <a:schemeClr val="tx1">
                            <a:lumMod val="75000"/>
                            <a:lumOff val="25000"/>
                          </a:schemeClr>
                        </a:solidFill>
                        <a:effectLst/>
                      </a:endParaRPr>
                    </a:p>
                  </a:txBody>
                  <a:tcPr marL="120705" marR="90529" marT="60353" marB="60353"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228908847"/>
                  </a:ext>
                </a:extLst>
              </a:tr>
            </a:tbl>
          </a:graphicData>
        </a:graphic>
      </p:graphicFrame>
      <p:pic>
        <p:nvPicPr>
          <p:cNvPr id="1026" name="Picture 2">
            <a:extLst>
              <a:ext uri="{FF2B5EF4-FFF2-40B4-BE49-F238E27FC236}">
                <a16:creationId xmlns:a16="http://schemas.microsoft.com/office/drawing/2014/main" id="{6150FCDC-381C-4A57-A4EC-AED80B536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3575" y="-161925"/>
            <a:ext cx="4676775" cy="4676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B47C26-B3C3-4995-9946-A09286098A3A}"/>
              </a:ext>
            </a:extLst>
          </p:cNvPr>
          <p:cNvSpPr txBox="1"/>
          <p:nvPr/>
        </p:nvSpPr>
        <p:spPr>
          <a:xfrm>
            <a:off x="6873789" y="2057401"/>
            <a:ext cx="3645243" cy="646331"/>
          </a:xfrm>
          <a:prstGeom prst="rect">
            <a:avLst/>
          </a:prstGeom>
          <a:noFill/>
        </p:spPr>
        <p:txBody>
          <a:bodyPr wrap="square" rtlCol="0">
            <a:spAutoFit/>
          </a:bodyPr>
          <a:lstStyle/>
          <a:p>
            <a:r>
              <a:rPr kumimoji="0" lang="en-US" altLang="en-US" b="1" i="0" u="none" strike="noStrike" cap="none" normalizeH="0" baseline="0" dirty="0">
                <a:ln>
                  <a:noFill/>
                </a:ln>
                <a:effectLst/>
                <a:latin typeface="+mn-lt"/>
              </a:rPr>
              <a:t>Technical Specifications</a:t>
            </a:r>
            <a:endParaRPr kumimoji="0" lang="en-US" altLang="en-US" b="0" i="0" u="none" strike="noStrike" cap="none" normalizeH="0" baseline="0" dirty="0">
              <a:ln>
                <a:noFill/>
              </a:ln>
              <a:effectLst/>
              <a:latin typeface="+mn-lt"/>
            </a:endParaRPr>
          </a:p>
          <a:p>
            <a:endParaRPr lang="en-IN" dirty="0"/>
          </a:p>
        </p:txBody>
      </p:sp>
      <p:pic>
        <p:nvPicPr>
          <p:cNvPr id="8" name="Picture 7" descr="Diagram&#10;&#10;Description automatically generated">
            <a:extLst>
              <a:ext uri="{FF2B5EF4-FFF2-40B4-BE49-F238E27FC236}">
                <a16:creationId xmlns:a16="http://schemas.microsoft.com/office/drawing/2014/main" id="{7A81BC1C-B70C-4FED-9FAA-DF557FB18BFC}"/>
              </a:ext>
            </a:extLst>
          </p:cNvPr>
          <p:cNvPicPr>
            <a:picLocks noChangeAspect="1"/>
          </p:cNvPicPr>
          <p:nvPr/>
        </p:nvPicPr>
        <p:blipFill>
          <a:blip r:embed="rId4"/>
          <a:stretch>
            <a:fillRect/>
          </a:stretch>
        </p:blipFill>
        <p:spPr>
          <a:xfrm>
            <a:off x="711416" y="4675488"/>
            <a:ext cx="4709082" cy="1921861"/>
          </a:xfrm>
          <a:prstGeom prst="rect">
            <a:avLst/>
          </a:prstGeom>
        </p:spPr>
      </p:pic>
    </p:spTree>
    <p:extLst>
      <p:ext uri="{BB962C8B-B14F-4D97-AF65-F5344CB8AC3E}">
        <p14:creationId xmlns:p14="http://schemas.microsoft.com/office/powerpoint/2010/main" val="2299758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6F71-D2DD-46A6-88ED-D8358E3C5718}"/>
              </a:ext>
            </a:extLst>
          </p:cNvPr>
          <p:cNvSpPr>
            <a:spLocks noGrp="1"/>
          </p:cNvSpPr>
          <p:nvPr>
            <p:ph type="title"/>
          </p:nvPr>
        </p:nvSpPr>
        <p:spPr>
          <a:xfrm>
            <a:off x="2895600" y="764373"/>
            <a:ext cx="8610600" cy="1293028"/>
          </a:xfrm>
        </p:spPr>
        <p:txBody>
          <a:bodyPr>
            <a:normAutofit/>
          </a:bodyPr>
          <a:lstStyle/>
          <a:p>
            <a:r>
              <a:rPr lang="en-US" dirty="0">
                <a:latin typeface="Amasis MT Pro Black" panose="02040A04050005020304" pitchFamily="18" charset="0"/>
              </a:rPr>
              <a:t>Ultra sonic sensor</a:t>
            </a:r>
            <a:endParaRPr lang="en-IN"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FC0507EE-1B1F-4F86-8F23-37E45F80C9AF}"/>
              </a:ext>
            </a:extLst>
          </p:cNvPr>
          <p:cNvSpPr>
            <a:spLocks noGrp="1"/>
          </p:cNvSpPr>
          <p:nvPr>
            <p:ph idx="1"/>
          </p:nvPr>
        </p:nvSpPr>
        <p:spPr>
          <a:xfrm>
            <a:off x="677333" y="2194560"/>
            <a:ext cx="5816600" cy="4024125"/>
          </a:xfrm>
        </p:spPr>
        <p:txBody>
          <a:bodyPr>
            <a:normAutofit/>
          </a:bodyPr>
          <a:lstStyle/>
          <a:p>
            <a:pPr>
              <a:spcAft>
                <a:spcPts val="525"/>
              </a:spcAft>
            </a:pPr>
            <a:r>
              <a:rPr lang="en-IN" sz="1700">
                <a:effectLst/>
                <a:latin typeface="Georgia" panose="02040502050405020303" pitchFamily="18" charset="0"/>
                <a:ea typeface="Georgia" panose="02040502050405020303" pitchFamily="18" charset="0"/>
                <a:cs typeface="Georgia" panose="02040502050405020303" pitchFamily="18" charset="0"/>
              </a:rPr>
              <a:t> </a:t>
            </a:r>
            <a:endParaRPr lang="en-IN" sz="1700">
              <a:effectLst/>
              <a:latin typeface="Calibri" panose="020F0502020204030204" pitchFamily="34" charset="0"/>
              <a:ea typeface="Calibri" panose="020F0502020204030204" pitchFamily="34" charset="0"/>
            </a:endParaRPr>
          </a:p>
          <a:p>
            <a:pPr marL="88900" marR="508635" indent="-6350">
              <a:spcAft>
                <a:spcPts val="790"/>
              </a:spcAft>
            </a:pPr>
            <a:r>
              <a:rPr lang="en-IN" sz="1700" b="1">
                <a:effectLst/>
                <a:latin typeface="Arial" panose="020B0604020202020204" pitchFamily="34" charset="0"/>
                <a:ea typeface="Arial" panose="020B0604020202020204" pitchFamily="34" charset="0"/>
              </a:rPr>
              <a:t>Ultrasonic transducers </a:t>
            </a:r>
            <a:r>
              <a:rPr lang="en-IN" sz="1700">
                <a:effectLst/>
                <a:latin typeface="Arial" panose="020B0604020202020204" pitchFamily="34" charset="0"/>
                <a:ea typeface="Arial" panose="020B0604020202020204" pitchFamily="34" charset="0"/>
              </a:rPr>
              <a:t>and </a:t>
            </a:r>
            <a:r>
              <a:rPr lang="en-IN" sz="1700" b="1">
                <a:effectLst/>
                <a:latin typeface="Arial" panose="020B0604020202020204" pitchFamily="34" charset="0"/>
                <a:ea typeface="Arial" panose="020B0604020202020204" pitchFamily="34" charset="0"/>
              </a:rPr>
              <a:t>ultrasonic sensors </a:t>
            </a:r>
            <a:r>
              <a:rPr lang="en-IN" sz="1700">
                <a:effectLst/>
                <a:latin typeface="Arial" panose="020B0604020202020204" pitchFamily="34" charset="0"/>
                <a:ea typeface="Arial" panose="020B0604020202020204" pitchFamily="34" charset="0"/>
              </a:rPr>
              <a:t>are devices that generate or sense ultrasound energy. They can be divided into three broad categories: transmitters, receivers and transceivers. Transmitters convert</a:t>
            </a:r>
            <a:r>
              <a:rPr lang="en-IN" sz="1700" u="none" strike="noStrike">
                <a:effectLst/>
                <a:latin typeface="Arial" panose="020B0604020202020204" pitchFamily="34" charset="0"/>
                <a:ea typeface="Arial" panose="020B0604020202020204" pitchFamily="34" charset="0"/>
                <a:hlinkClick r:id="rId2"/>
              </a:rPr>
              <a:t> </a:t>
            </a:r>
            <a:r>
              <a:rPr lang="en-IN" sz="1700" u="sng">
                <a:effectLst/>
                <a:latin typeface="Arial" panose="020B0604020202020204" pitchFamily="34" charset="0"/>
                <a:ea typeface="Arial" panose="020B0604020202020204" pitchFamily="34" charset="0"/>
                <a:hlinkClick r:id="rId2"/>
              </a:rPr>
              <a:t>electrica</a:t>
            </a:r>
            <a:r>
              <a:rPr lang="en-IN" sz="1700" u="none" strike="noStrike">
                <a:effectLst/>
                <a:latin typeface="Arial" panose="020B0604020202020204" pitchFamily="34" charset="0"/>
                <a:ea typeface="Arial" panose="020B0604020202020204" pitchFamily="34" charset="0"/>
                <a:hlinkClick r:id="rId2"/>
              </a:rPr>
              <a:t>l </a:t>
            </a:r>
            <a:r>
              <a:rPr lang="en-IN" sz="1700" u="sng">
                <a:effectLst/>
                <a:latin typeface="Arial" panose="020B0604020202020204" pitchFamily="34" charset="0"/>
                <a:ea typeface="Arial" panose="020B0604020202020204" pitchFamily="34" charset="0"/>
                <a:hlinkClick r:id="rId2"/>
              </a:rPr>
              <a:t>signals</a:t>
            </a:r>
            <a:r>
              <a:rPr lang="en-IN" sz="1700" u="none" strike="noStrike">
                <a:effectLst/>
                <a:latin typeface="Arial" panose="020B0604020202020204" pitchFamily="34" charset="0"/>
                <a:ea typeface="Arial" panose="020B0604020202020204" pitchFamily="34" charset="0"/>
                <a:hlinkClick r:id="rId2"/>
              </a:rPr>
              <a:t> </a:t>
            </a:r>
            <a:r>
              <a:rPr lang="en-IN" sz="1700">
                <a:effectLst/>
                <a:latin typeface="Arial" panose="020B0604020202020204" pitchFamily="34" charset="0"/>
                <a:ea typeface="Arial" panose="020B0604020202020204" pitchFamily="34" charset="0"/>
              </a:rPr>
              <a:t>into </a:t>
            </a:r>
            <a:r>
              <a:rPr lang="en-IN" sz="1700" u="sng">
                <a:effectLst/>
                <a:latin typeface="Arial" panose="020B0604020202020204" pitchFamily="34" charset="0"/>
                <a:ea typeface="Arial" panose="020B0604020202020204" pitchFamily="34" charset="0"/>
                <a:hlinkClick r:id="rId3"/>
              </a:rPr>
              <a:t>ultrasound</a:t>
            </a:r>
            <a:r>
              <a:rPr lang="en-IN" sz="1700" u="none" strike="noStrike">
                <a:effectLst/>
                <a:latin typeface="Arial" panose="020B0604020202020204" pitchFamily="34" charset="0"/>
                <a:ea typeface="Arial" panose="020B0604020202020204" pitchFamily="34" charset="0"/>
                <a:hlinkClick r:id="rId3"/>
              </a:rPr>
              <a:t>, </a:t>
            </a:r>
            <a:r>
              <a:rPr lang="en-IN" sz="1700">
                <a:effectLst/>
                <a:latin typeface="Arial" panose="020B0604020202020204" pitchFamily="34" charset="0"/>
                <a:ea typeface="Arial" panose="020B0604020202020204" pitchFamily="34" charset="0"/>
              </a:rPr>
              <a:t>receivers convert ultrasound into electrical signals, and transceivers can both transmit and receive ultrasound. </a:t>
            </a:r>
            <a:endParaRPr lang="en-IN" sz="1700">
              <a:effectLst/>
              <a:latin typeface="Calibri" panose="020F0502020204030204" pitchFamily="34" charset="0"/>
              <a:ea typeface="Calibri" panose="020F0502020204030204" pitchFamily="34" charset="0"/>
            </a:endParaRPr>
          </a:p>
          <a:p>
            <a:r>
              <a:rPr lang="en-IN" sz="1700">
                <a:effectLst/>
                <a:latin typeface="Arial" panose="020B0604020202020204" pitchFamily="34" charset="0"/>
                <a:ea typeface="Arial" panose="020B0604020202020204" pitchFamily="34" charset="0"/>
              </a:rPr>
              <a:t>Systems typically use a transducer which generates sound waves in the ultrasonic range, above 18 kHz, by turning electrical energy into sound, then upon receiving the echo turn the sound waves into electrical energy which can be measured and displayed. </a:t>
            </a:r>
            <a:endParaRPr lang="en-IN" sz="1700">
              <a:effectLst/>
              <a:latin typeface="Calibri" panose="020F0502020204030204" pitchFamily="34" charset="0"/>
              <a:ea typeface="Calibri" panose="020F0502020204030204" pitchFamily="34" charset="0"/>
            </a:endParaRPr>
          </a:p>
          <a:p>
            <a:endParaRPr lang="en-IN" sz="1700"/>
          </a:p>
        </p:txBody>
      </p:sp>
      <p:pic>
        <p:nvPicPr>
          <p:cNvPr id="5" name="Picture 4" descr="Diagram&#10;&#10;Description automatically generated with low confidence">
            <a:extLst>
              <a:ext uri="{FF2B5EF4-FFF2-40B4-BE49-F238E27FC236}">
                <a16:creationId xmlns:a16="http://schemas.microsoft.com/office/drawing/2014/main" id="{6E55D8C8-A1BD-4265-B285-2D5DE42B7754}"/>
              </a:ext>
            </a:extLst>
          </p:cNvPr>
          <p:cNvPicPr>
            <a:picLocks noChangeAspect="1"/>
          </p:cNvPicPr>
          <p:nvPr/>
        </p:nvPicPr>
        <p:blipFill>
          <a:blip r:embed="rId4"/>
          <a:stretch>
            <a:fillRect/>
          </a:stretch>
        </p:blipFill>
        <p:spPr>
          <a:xfrm>
            <a:off x="6985000" y="3052119"/>
            <a:ext cx="4521200" cy="2058743"/>
          </a:xfrm>
          <a:prstGeom prst="rect">
            <a:avLst/>
          </a:prstGeom>
        </p:spPr>
      </p:pic>
    </p:spTree>
    <p:extLst>
      <p:ext uri="{BB962C8B-B14F-4D97-AF65-F5344CB8AC3E}">
        <p14:creationId xmlns:p14="http://schemas.microsoft.com/office/powerpoint/2010/main" val="462380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82A0-597F-48FC-A0DD-28669B2E547E}"/>
              </a:ext>
            </a:extLst>
          </p:cNvPr>
          <p:cNvSpPr>
            <a:spLocks noGrp="1"/>
          </p:cNvSpPr>
          <p:nvPr>
            <p:ph type="title"/>
          </p:nvPr>
        </p:nvSpPr>
        <p:spPr>
          <a:xfrm>
            <a:off x="2895600" y="764373"/>
            <a:ext cx="8610600" cy="1293028"/>
          </a:xfrm>
        </p:spPr>
        <p:txBody>
          <a:bodyPr>
            <a:normAutofit/>
          </a:bodyPr>
          <a:lstStyle/>
          <a:p>
            <a:r>
              <a:rPr lang="en-US" dirty="0">
                <a:latin typeface="Amasis MT Pro Black" panose="02040A04050005020304" pitchFamily="18" charset="0"/>
              </a:rPr>
              <a:t>SERVO MOTOR</a:t>
            </a:r>
            <a:endParaRPr lang="en-IN"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06BA9AA3-FF4D-4375-A252-8AEF4FDE9232}"/>
              </a:ext>
            </a:extLst>
          </p:cNvPr>
          <p:cNvSpPr>
            <a:spLocks noGrp="1"/>
          </p:cNvSpPr>
          <p:nvPr>
            <p:ph idx="1"/>
          </p:nvPr>
        </p:nvSpPr>
        <p:spPr>
          <a:xfrm>
            <a:off x="677333" y="2194560"/>
            <a:ext cx="5816600" cy="4024125"/>
          </a:xfrm>
        </p:spPr>
        <p:txBody>
          <a:bodyPr>
            <a:normAutofit/>
          </a:bodyPr>
          <a:lstStyle/>
          <a:p>
            <a:r>
              <a:rPr lang="en-US" b="0" i="0">
                <a:effectLst/>
                <a:latin typeface="arial" panose="020B0604020202020204" pitchFamily="34" charset="0"/>
              </a:rPr>
              <a:t>A servo motor is </a:t>
            </a:r>
            <a:r>
              <a:rPr lang="en-US" b="1" i="0">
                <a:effectLst/>
                <a:latin typeface="arial" panose="020B0604020202020204" pitchFamily="34" charset="0"/>
              </a:rPr>
              <a:t>an electromechanical device that produces torque and velocity based on the supplied current and voltage</a:t>
            </a:r>
            <a:r>
              <a:rPr lang="en-US" b="0" i="0">
                <a:effectLst/>
                <a:latin typeface="arial" panose="020B0604020202020204" pitchFamily="34" charset="0"/>
              </a:rPr>
              <a:t>. A servo motor works as part of a closed loop system providing torque and velocity as commanded from a servo controller utilizing a feedback device to close the loop.29-Sept-2020</a:t>
            </a:r>
            <a:endParaRPr lang="en-IN" dirty="0"/>
          </a:p>
        </p:txBody>
      </p:sp>
      <p:pic>
        <p:nvPicPr>
          <p:cNvPr id="11" name="Picture 10">
            <a:extLst>
              <a:ext uri="{FF2B5EF4-FFF2-40B4-BE49-F238E27FC236}">
                <a16:creationId xmlns:a16="http://schemas.microsoft.com/office/drawing/2014/main" id="{E52C4225-3EEE-4CD0-B60C-FE387F3C8C5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85000" y="2697672"/>
            <a:ext cx="4521200" cy="3017900"/>
          </a:xfrm>
          <a:prstGeom prst="rect">
            <a:avLst/>
          </a:prstGeom>
        </p:spPr>
      </p:pic>
      <p:sp>
        <p:nvSpPr>
          <p:cNvPr id="12" name="TextBox 11">
            <a:extLst>
              <a:ext uri="{FF2B5EF4-FFF2-40B4-BE49-F238E27FC236}">
                <a16:creationId xmlns:a16="http://schemas.microsoft.com/office/drawing/2014/main" id="{05483762-3BA5-470E-BA88-9F81CB1368E0}"/>
              </a:ext>
            </a:extLst>
          </p:cNvPr>
          <p:cNvSpPr txBox="1"/>
          <p:nvPr/>
        </p:nvSpPr>
        <p:spPr>
          <a:xfrm>
            <a:off x="8825659" y="5515517"/>
            <a:ext cx="2680541"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blog.fazedores.com/como-usar-servo-motor-com-arduino/">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318169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8E63-31E3-4DE4-ADDA-574A9C1467DE}"/>
              </a:ext>
            </a:extLst>
          </p:cNvPr>
          <p:cNvSpPr>
            <a:spLocks noGrp="1"/>
          </p:cNvSpPr>
          <p:nvPr>
            <p:ph type="title"/>
          </p:nvPr>
        </p:nvSpPr>
        <p:spPr>
          <a:xfrm>
            <a:off x="2895600" y="764373"/>
            <a:ext cx="8610600" cy="1293028"/>
          </a:xfrm>
        </p:spPr>
        <p:txBody>
          <a:bodyPr>
            <a:normAutofit/>
          </a:bodyPr>
          <a:lstStyle/>
          <a:p>
            <a:r>
              <a:rPr lang="en-US" dirty="0">
                <a:latin typeface="Amasis MT Pro Black" panose="02040A04050005020304" pitchFamily="18" charset="0"/>
              </a:rPr>
              <a:t>Liquid crystal display</a:t>
            </a:r>
            <a:endParaRPr lang="en-IN"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5BC386DE-9601-4F49-B3AD-55E9369169B2}"/>
              </a:ext>
            </a:extLst>
          </p:cNvPr>
          <p:cNvSpPr>
            <a:spLocks noGrp="1"/>
          </p:cNvSpPr>
          <p:nvPr>
            <p:ph idx="1"/>
          </p:nvPr>
        </p:nvSpPr>
        <p:spPr>
          <a:xfrm>
            <a:off x="677333" y="2194560"/>
            <a:ext cx="5816600" cy="4024125"/>
          </a:xfrm>
        </p:spPr>
        <p:txBody>
          <a:bodyPr>
            <a:normAutofit/>
          </a:bodyPr>
          <a:lstStyle/>
          <a:p>
            <a:r>
              <a:rPr lang="en-US" sz="1400" b="1" i="0" dirty="0">
                <a:effectLst/>
                <a:latin typeface="arial" panose="020B0604020202020204" pitchFamily="34" charset="0"/>
              </a:rPr>
              <a:t>This is a flat panel display that uses properties of liquid crystals. LCD displays do not emit light directly, instead, they use a backlight to develop images in single color. LCD displays are used in a wide range of applications like television panel, computer monitors and instrument panels as well. A 16 X 2 LCD means it can display16 characters per line and there are 2 such lines. In this display, each character is displayed using a 5×7 pixel matrix. This LCD has two pivotal registers that are:</a:t>
            </a:r>
            <a:endParaRPr lang="en-US" sz="1400" b="1" i="0" dirty="0">
              <a:effectLst/>
              <a:latin typeface="Open Sans" panose="020B0606030504020204" pitchFamily="34" charset="0"/>
            </a:endParaRPr>
          </a:p>
          <a:p>
            <a:pPr lvl="1">
              <a:buFont typeface="Wingdings" panose="05000000000000000000" pitchFamily="2" charset="2"/>
              <a:buChar char="Ø"/>
            </a:pPr>
            <a:r>
              <a:rPr lang="en-US" sz="1400" b="1" i="0" dirty="0">
                <a:effectLst/>
                <a:latin typeface="arial" panose="020B0604020202020204" pitchFamily="34" charset="0"/>
              </a:rPr>
              <a:t>Command Register: The command register stores the command given to the LCD by a micro-controller.</a:t>
            </a:r>
            <a:endParaRPr lang="en-US" sz="1400" b="1" i="0" dirty="0">
              <a:effectLst/>
              <a:latin typeface="Open Sans" panose="020B0606030504020204" pitchFamily="34" charset="0"/>
            </a:endParaRPr>
          </a:p>
          <a:p>
            <a:pPr lvl="1">
              <a:buFont typeface="Wingdings" panose="05000000000000000000" pitchFamily="2" charset="2"/>
              <a:buChar char="Ø"/>
            </a:pPr>
            <a:r>
              <a:rPr lang="en-US" sz="1400" b="1" i="0" dirty="0">
                <a:effectLst/>
                <a:latin typeface="arial" panose="020B0604020202020204" pitchFamily="34" charset="0"/>
              </a:rPr>
              <a:t>Data Register: The data register stores the data to be displayed on the LCD. The data that is displayed on the LCD screen, is actually the ASCII value of the characters that are to be displayed.</a:t>
            </a:r>
            <a:endParaRPr lang="en-US" sz="1400" b="1" i="0" dirty="0">
              <a:effectLst/>
              <a:latin typeface="Open Sans" panose="020B0606030504020204" pitchFamily="34" charset="0"/>
            </a:endParaRPr>
          </a:p>
          <a:p>
            <a:endParaRPr lang="en-IN" sz="1400" dirty="0"/>
          </a:p>
        </p:txBody>
      </p:sp>
      <p:pic>
        <p:nvPicPr>
          <p:cNvPr id="3074" name="Picture 2" descr="Graphical user interface&#10;&#10;Description automatically generated">
            <a:extLst>
              <a:ext uri="{FF2B5EF4-FFF2-40B4-BE49-F238E27FC236}">
                <a16:creationId xmlns:a16="http://schemas.microsoft.com/office/drawing/2014/main" id="{E42937D6-5BF2-45A5-B3C6-F5397548F4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 r="-4" b="-4"/>
          <a:stretch/>
        </p:blipFill>
        <p:spPr bwMode="auto">
          <a:xfrm>
            <a:off x="6985000" y="2501159"/>
            <a:ext cx="4521200" cy="341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39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166</TotalTime>
  <Words>931</Words>
  <Application>Microsoft Office PowerPoint</Application>
  <PresentationFormat>Widescreen</PresentationFormat>
  <Paragraphs>94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Eco-friendly waste management</vt:lpstr>
      <vt:lpstr>Contents</vt:lpstr>
      <vt:lpstr>Aim of the project</vt:lpstr>
      <vt:lpstr>Block diagram</vt:lpstr>
      <vt:lpstr>ARDUINO UNO</vt:lpstr>
      <vt:lpstr>Moisture sensor</vt:lpstr>
      <vt:lpstr>Ultra sonic sensor</vt:lpstr>
      <vt:lpstr>SERVO MOTOR</vt:lpstr>
      <vt:lpstr>Liquid crystal display</vt:lpstr>
      <vt:lpstr>Prototype of the project</vt:lpstr>
      <vt:lpstr>result</vt:lpstr>
      <vt:lpstr>Future scope</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Eco-friendly waste management</dc:title>
  <dc:creator>subhash kumar</dc:creator>
  <cp:lastModifiedBy>919705275120</cp:lastModifiedBy>
  <cp:revision>4</cp:revision>
  <dcterms:created xsi:type="dcterms:W3CDTF">2022-04-22T08:53:10Z</dcterms:created>
  <dcterms:modified xsi:type="dcterms:W3CDTF">2022-05-18T06:02:15Z</dcterms:modified>
</cp:coreProperties>
</file>