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5" r:id="rId5"/>
    <p:sldId id="258" r:id="rId6"/>
    <p:sldId id="259" r:id="rId7"/>
    <p:sldId id="269" r:id="rId8"/>
    <p:sldId id="270" r:id="rId9"/>
    <p:sldId id="267" r:id="rId10"/>
    <p:sldId id="262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F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6"/>
    <p:restoredTop sz="96327"/>
  </p:normalViewPr>
  <p:slideViewPr>
    <p:cSldViewPr snapToGrid="0" showGuides="1">
      <p:cViewPr>
        <p:scale>
          <a:sx n="187" d="100"/>
          <a:sy n="187" d="100"/>
        </p:scale>
        <p:origin x="32" y="-84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BBF872-9174-4359-E66D-D96A3E06AF6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0DA3-FD33-DBB8-DB04-4E671B502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5 – </a:t>
            </a:r>
            <a:r>
              <a:rPr lang="en-US" dirty="0" err="1"/>
              <a:t>DISease</a:t>
            </a:r>
            <a:r>
              <a:rPr lang="en-US" dirty="0"/>
              <a:t> PROGNOSIS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547B7-C090-CBD4-BC0C-9AD873171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5189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Team Members #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Sravya</a:t>
            </a:r>
            <a:r>
              <a:rPr lang="en-US" dirty="0"/>
              <a:t> </a:t>
            </a:r>
            <a:r>
              <a:rPr lang="en-US" dirty="0" err="1"/>
              <a:t>kottisa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Chris </a:t>
            </a:r>
            <a:r>
              <a:rPr lang="en-US" dirty="0" err="1"/>
              <a:t>bolger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Rajesh </a:t>
            </a:r>
            <a:r>
              <a:rPr lang="en-US" dirty="0" err="1"/>
              <a:t>velamala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52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93E0-939D-A606-2628-03ADAC4D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14A2-E219-05AF-61F3-3B1BE966D6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/>
              <a:t>Naive Bayes </a:t>
            </a:r>
            <a:r>
              <a:rPr lang="en-US" sz="2000" dirty="0"/>
              <a:t>model performance is better than the other models.</a:t>
            </a:r>
          </a:p>
          <a:p>
            <a:r>
              <a:rPr lang="en-US" sz="2000" b="1" dirty="0"/>
              <a:t>Model deployed and enabled via API for Predictio</a:t>
            </a:r>
            <a:r>
              <a:rPr lang="en-US" b="1" dirty="0"/>
              <a:t>n purposes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Pickle library to create the final pickle file to enable model via API.</a:t>
            </a:r>
          </a:p>
          <a:p>
            <a:pPr lvl="1"/>
            <a:r>
              <a:rPr lang="en-US" b="1" dirty="0"/>
              <a:t>Flask library to enable Model via rest API</a:t>
            </a:r>
          </a:p>
          <a:p>
            <a:pPr lvl="1"/>
            <a:r>
              <a:rPr lang="en-US" b="1" dirty="0"/>
              <a:t>Swagger UI to execute the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929E9-2A0B-1F83-C35E-81C42FF6A5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68C54-B06B-E999-A880-FB4AFBE11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519" y="1864194"/>
            <a:ext cx="3889717" cy="2631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5533A3-3820-B58D-5D69-D4AF8E147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427" y="2381887"/>
            <a:ext cx="3127466" cy="36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1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93E0-939D-A606-2628-03ADAC4D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14A2-E219-05AF-61F3-3B1BE966D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649" y="2136103"/>
            <a:ext cx="4645152" cy="344859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DEMO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929E9-2A0B-1F83-C35E-81C42FF6A5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Drift and Monitoring to train the model.</a:t>
            </a:r>
          </a:p>
          <a:p>
            <a:r>
              <a:rPr lang="en-US" dirty="0"/>
              <a:t>Model can self-learn to predict more disease types provided additional training data.</a:t>
            </a:r>
          </a:p>
          <a:p>
            <a:r>
              <a:rPr lang="en-US" dirty="0"/>
              <a:t>Rest APIs are provided for easy integration with external systems to use the prediction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3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CDE1-B507-D437-02EF-687206CE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AE4F4-6D77-E64D-B32F-3B861857D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9217" y="2017343"/>
            <a:ext cx="9609706" cy="344152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4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1461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7C84-7337-DBDD-2A43-AC1A2D9F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2593-C203-4E2C-C574-DAD2F45E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9885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design and train a machine learning model that can provide disease prognosis with high accuracy, leveraging the different symptoms. </a:t>
            </a: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1C2B33"/>
                </a:solidFill>
                <a:effectLst/>
                <a:latin typeface="var(--body-font-family)"/>
              </a:rPr>
              <a:t>The specific goals are to:</a:t>
            </a:r>
            <a:endParaRPr lang="en-US" b="0" i="0" u="none" strike="noStrike" dirty="0">
              <a:solidFill>
                <a:srgbClr val="1C2B33"/>
              </a:solidFill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2B33"/>
                </a:solidFill>
                <a:effectLst/>
                <a:latin typeface="var(--body-font-family)"/>
              </a:rPr>
              <a:t>Develop a predictive model that combines data from multiple systems to improve disease prognosis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2B33"/>
                </a:solidFill>
                <a:effectLst/>
                <a:latin typeface="var(--body-font-family)"/>
              </a:rPr>
              <a:t>Achieve a target accuracy of 75% or higher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2B33"/>
                </a:solidFill>
                <a:effectLst/>
                <a:latin typeface="var(--body-font-family)"/>
              </a:rPr>
              <a:t>Create a scalable and interpretable model with APIs that can be integrated into clinical decision support systems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5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7C84-7337-DBDD-2A43-AC1A2D9F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2593-C203-4E2C-C574-DAD2F45E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972068"/>
          </a:xfrm>
        </p:spPr>
        <p:txBody>
          <a:bodyPr>
            <a:normAutofit/>
          </a:bodyPr>
          <a:lstStyle/>
          <a:p>
            <a:r>
              <a:rPr lang="en-US" dirty="0"/>
              <a:t>Source of data : UC Irvine Machine Learning Repository, Kaggle ( Readme file )</a:t>
            </a:r>
          </a:p>
          <a:p>
            <a:r>
              <a:rPr lang="en-US" dirty="0"/>
              <a:t>Type of Data : Health Symptoms and possible disease type </a:t>
            </a:r>
          </a:p>
          <a:p>
            <a:r>
              <a:rPr lang="en-US" dirty="0"/>
              <a:t>Total number of records # 32168 Records &amp; 168 Columns</a:t>
            </a:r>
          </a:p>
          <a:p>
            <a:r>
              <a:rPr lang="en-US" dirty="0"/>
              <a:t>Preliminary Clean up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08C8C-C427-F0F5-0A76-3AB37FBA6061}"/>
              </a:ext>
            </a:extLst>
          </p:cNvPr>
          <p:cNvSpPr txBox="1"/>
          <p:nvPr/>
        </p:nvSpPr>
        <p:spPr>
          <a:xfrm>
            <a:off x="1693332" y="3828577"/>
            <a:ext cx="6669831" cy="17194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Null Handling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Imputation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Data Merging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Encoding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Removing duplicates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Removing Irrelevant data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Transformations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Data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95689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279E1FA4-890B-4B99-B1AD-AA4B78666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BEE58B7-C53C-4E7B-A78E-2C44E3E0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E7C84-7337-DBDD-2A43-AC1A2D9F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Data Analysis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4BA1F0E-270C-4AB7-809E-DBD5AB896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64906" y="323838"/>
            <a:ext cx="8661501" cy="3652791"/>
            <a:chOff x="7773058" y="600024"/>
            <a:chExt cx="3630912" cy="5222486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753DA19-3231-4BF9-80B9-6200D2367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3058" y="600024"/>
              <a:ext cx="3630912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241F8506-51A0-4CD0-889F-826E9E678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04482" y="1062693"/>
              <a:ext cx="3367301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9BCA0E2-0826-4688-8066-477F2437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44322" y="822145"/>
            <a:ext cx="7702878" cy="2662923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7940EE3-DC75-82EA-EBA2-07199CCFC1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22" r="15625" b="3"/>
          <a:stretch/>
        </p:blipFill>
        <p:spPr>
          <a:xfrm>
            <a:off x="2408470" y="963739"/>
            <a:ext cx="3599926" cy="2369223"/>
          </a:xfrm>
          <a:prstGeom prst="rect">
            <a:avLst/>
          </a:prstGeom>
        </p:spPr>
      </p:pic>
      <p:pic>
        <p:nvPicPr>
          <p:cNvPr id="8" name="Picture 7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4933E3B-3B0E-164C-67E2-77CBB76238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00" r="18502" b="-2"/>
          <a:stretch/>
        </p:blipFill>
        <p:spPr>
          <a:xfrm>
            <a:off x="6172121" y="963739"/>
            <a:ext cx="3599926" cy="2369223"/>
          </a:xfrm>
          <a:prstGeom prst="rect">
            <a:avLst/>
          </a:prstGeom>
        </p:spPr>
      </p:pic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C3F4B1E-3EAB-415B-825A-464AAF1D7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6B708961-E777-4956-A983-78A4F532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9D3B50E-372C-47D8-BC90-104318AD8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117F20F-8B15-AD28-F35C-238008790A35}"/>
              </a:ext>
            </a:extLst>
          </p:cNvPr>
          <p:cNvSpPr txBox="1"/>
          <p:nvPr/>
        </p:nvSpPr>
        <p:spPr>
          <a:xfrm>
            <a:off x="4298731" y="38783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8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CB10-933B-22B7-20DF-50F96D49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920CD-B90B-D303-DFCB-DE22890082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Total Features # 153</a:t>
            </a:r>
          </a:p>
          <a:p>
            <a:r>
              <a:rPr lang="en-US" dirty="0"/>
              <a:t>Symptoms # True/False ( 1/0)</a:t>
            </a:r>
          </a:p>
          <a:p>
            <a:r>
              <a:rPr lang="en-US" dirty="0"/>
              <a:t>Drop columns ( Null values)</a:t>
            </a:r>
          </a:p>
          <a:p>
            <a:r>
              <a:rPr lang="en-US" dirty="0"/>
              <a:t>Imputation of values, Drop Nulls</a:t>
            </a:r>
          </a:p>
          <a:p>
            <a:r>
              <a:rPr lang="en-US" dirty="0"/>
              <a:t>Final Clean Data set # 32168 Records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E740E-CB7B-C20D-7A51-9303C8D307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Target Value # Disease Type</a:t>
            </a:r>
          </a:p>
          <a:p>
            <a:r>
              <a:rPr lang="en-US" dirty="0"/>
              <a:t>Total Number of unique Disease # 44</a:t>
            </a:r>
          </a:p>
          <a:p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4DB37-01D9-F1D9-7B87-E59F86201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586" y="3097730"/>
            <a:ext cx="4302266" cy="157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0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97CC-6FF3-26C8-6188-577ED773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 Journey</a:t>
            </a:r>
          </a:p>
        </p:txBody>
      </p:sp>
      <p:pic>
        <p:nvPicPr>
          <p:cNvPr id="12" name="Content Placeholder 11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AF5AD55-E056-F588-24FD-23F5A804EA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809558"/>
            <a:ext cx="4645025" cy="1858010"/>
          </a:xfrm>
        </p:spPr>
      </p:pic>
      <p:pic>
        <p:nvPicPr>
          <p:cNvPr id="10" name="Content Placeholder 9" descr="A graph of different colors&#10;&#10;Description automatically generated">
            <a:extLst>
              <a:ext uri="{FF2B5EF4-FFF2-40B4-BE49-F238E27FC236}">
                <a16:creationId xmlns:a16="http://schemas.microsoft.com/office/drawing/2014/main" id="{B1A50A3D-B026-AA93-E6BF-02B2C35DED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47800" y="2806383"/>
            <a:ext cx="4645025" cy="1858010"/>
          </a:xfrm>
        </p:spPr>
      </p:pic>
    </p:spTree>
    <p:extLst>
      <p:ext uri="{BB962C8B-B14F-4D97-AF65-F5344CB8AC3E}">
        <p14:creationId xmlns:p14="http://schemas.microsoft.com/office/powerpoint/2010/main" val="295822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97CC-6FF3-26C8-6188-577ED773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 Journey</a:t>
            </a:r>
          </a:p>
        </p:txBody>
      </p:sp>
      <p:pic>
        <p:nvPicPr>
          <p:cNvPr id="8" name="Content Placeholder 7" descr="A bar graph of different colors&#10;&#10;Description automatically generated">
            <a:extLst>
              <a:ext uri="{FF2B5EF4-FFF2-40B4-BE49-F238E27FC236}">
                <a16:creationId xmlns:a16="http://schemas.microsoft.com/office/drawing/2014/main" id="{0C0FF12D-DBBC-5AC6-7C9F-A684438F24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806383"/>
            <a:ext cx="4645025" cy="1858010"/>
          </a:xfrm>
        </p:spPr>
      </p:pic>
      <p:pic>
        <p:nvPicPr>
          <p:cNvPr id="11" name="Content Placeholder 10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CEF2960-5CFE-6469-CC2D-6B8CCA2BE8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809558"/>
            <a:ext cx="4645025" cy="1858010"/>
          </a:xfrm>
        </p:spPr>
      </p:pic>
    </p:spTree>
    <p:extLst>
      <p:ext uri="{BB962C8B-B14F-4D97-AF65-F5344CB8AC3E}">
        <p14:creationId xmlns:p14="http://schemas.microsoft.com/office/powerpoint/2010/main" val="188780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97CC-6FF3-26C8-6188-577ED773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 Journey</a:t>
            </a:r>
          </a:p>
        </p:txBody>
      </p:sp>
      <p:pic>
        <p:nvPicPr>
          <p:cNvPr id="9" name="Content Placeholder 8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FD48F6E8-3A8E-FEF8-B5F5-33D051849A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806383"/>
            <a:ext cx="4645025" cy="1858010"/>
          </a:xfrm>
        </p:spPr>
      </p:pic>
      <p:pic>
        <p:nvPicPr>
          <p:cNvPr id="12" name="Content Placeholder 11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24D28653-501D-CB24-6779-5DD9485781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809558"/>
            <a:ext cx="4645025" cy="1858010"/>
          </a:xfrm>
        </p:spPr>
      </p:pic>
    </p:spTree>
    <p:extLst>
      <p:ext uri="{BB962C8B-B14F-4D97-AF65-F5344CB8AC3E}">
        <p14:creationId xmlns:p14="http://schemas.microsoft.com/office/powerpoint/2010/main" val="310027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97CC-6FF3-26C8-6188-577ED773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&amp; Evaluation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E22CDCD-4CE9-F991-BEDC-F52F4DCAD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866276"/>
              </p:ext>
            </p:extLst>
          </p:nvPr>
        </p:nvGraphicFramePr>
        <p:xfrm>
          <a:off x="637357" y="2144909"/>
          <a:ext cx="8128001" cy="20560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85152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613814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38109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321147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830261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855249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42181567"/>
                    </a:ext>
                  </a:extLst>
                </a:gridCol>
              </a:tblGrid>
              <a:tr h="57267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53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741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80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93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741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5893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293</TotalTime>
  <Words>302</Words>
  <Application>Microsoft Macintosh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Gill Sans MT</vt:lpstr>
      <vt:lpstr>Helvetica</vt:lpstr>
      <vt:lpstr>var(--body-font-family)</vt:lpstr>
      <vt:lpstr>Wingdings</vt:lpstr>
      <vt:lpstr>Gallery</vt:lpstr>
      <vt:lpstr>Team 5 – DISease PROGNOSIS MODEL</vt:lpstr>
      <vt:lpstr>Our Project Goal</vt:lpstr>
      <vt:lpstr>Data Collection</vt:lpstr>
      <vt:lpstr>Data Analysis</vt:lpstr>
      <vt:lpstr>Data Processing</vt:lpstr>
      <vt:lpstr>Model Development Journey</vt:lpstr>
      <vt:lpstr>Model Development Journey</vt:lpstr>
      <vt:lpstr>Model Development Journey</vt:lpstr>
      <vt:lpstr>Model Training &amp; Evaluation</vt:lpstr>
      <vt:lpstr>MODEL DEPLOYMENT</vt:lpstr>
      <vt:lpstr>Next steps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– Decease Prediction given the symptoms</dc:title>
  <dc:creator>Rajesh Velamala</dc:creator>
  <cp:lastModifiedBy>Rajesh Velamala</cp:lastModifiedBy>
  <cp:revision>12</cp:revision>
  <dcterms:created xsi:type="dcterms:W3CDTF">2024-07-07T03:38:54Z</dcterms:created>
  <dcterms:modified xsi:type="dcterms:W3CDTF">2024-07-09T04:31:18Z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2024-07-08T22:45:06Z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f415514b-d478-45f4-9843-4937a2404f69</vt:lpwstr>
  </property>
  <property fmtid="{D5CDD505-2E9C-101B-9397-08002B2CF9AE}" pid="8" name="MSIP_Label_c8f49a32-fde3-48a5-9266-b5b0972a22dc_ContentBits">
    <vt:lpwstr>2</vt:lpwstr>
  </property>
  <property fmtid="{D5CDD505-2E9C-101B-9397-08002B2CF9AE}" pid="9" name="ClassificationContentMarkingFooterLocations">
    <vt:lpwstr>Gallery:11</vt:lpwstr>
  </property>
  <property fmtid="{D5CDD505-2E9C-101B-9397-08002B2CF9AE}" pid="10" name="ClassificationContentMarkingFooterText">
    <vt:lpwstr>Cisco Confidential</vt:lpwstr>
  </property>
</Properties>
</file>