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71" r:id="rId5"/>
    <p:sldId id="258" r:id="rId6"/>
    <p:sldId id="259" r:id="rId7"/>
    <p:sldId id="269" r:id="rId8"/>
    <p:sldId id="270" r:id="rId9"/>
    <p:sldId id="267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344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BBF872-9174-4359-E66D-D96A3E06AF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DA3-FD33-DBB8-DB04-4E671B50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5 – </a:t>
            </a:r>
            <a:r>
              <a:rPr lang="en-US" dirty="0" err="1"/>
              <a:t>DISease</a:t>
            </a:r>
            <a:r>
              <a:rPr lang="en-US" dirty="0"/>
              <a:t> PROGNOSIS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47B7-C090-CBD4-BC0C-9AD873171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18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Members #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Sravya</a:t>
            </a:r>
            <a:r>
              <a:rPr lang="en-US" dirty="0"/>
              <a:t> </a:t>
            </a:r>
            <a:r>
              <a:rPr lang="en-US" dirty="0" err="1"/>
              <a:t>kottisa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Chris </a:t>
            </a:r>
            <a:r>
              <a:rPr lang="en-US" dirty="0" err="1"/>
              <a:t>bolger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Rajesh </a:t>
            </a:r>
            <a:r>
              <a:rPr lang="en-US" dirty="0" err="1"/>
              <a:t>velamala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Naive Bayes </a:t>
            </a:r>
            <a:r>
              <a:rPr lang="en-US" sz="2000" dirty="0"/>
              <a:t>model performance is better than the other models.</a:t>
            </a:r>
          </a:p>
          <a:p>
            <a:r>
              <a:rPr lang="en-US" sz="2000" b="1" dirty="0"/>
              <a:t>Model deployed and enabled via API for Predictio</a:t>
            </a:r>
            <a:r>
              <a:rPr lang="en-US" b="1" dirty="0"/>
              <a:t>n purposes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Pickle library to create the final pickle file to enable model via API.</a:t>
            </a:r>
          </a:p>
          <a:p>
            <a:pPr lvl="1"/>
            <a:r>
              <a:rPr lang="en-US" b="1" dirty="0"/>
              <a:t>Flask library to enable Model via rest API</a:t>
            </a:r>
          </a:p>
          <a:p>
            <a:pPr lvl="1"/>
            <a:r>
              <a:rPr lang="en-US" b="1" dirty="0"/>
              <a:t>Swagger UI to execute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8C54-B06B-E999-A880-FB4AFBE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9" y="1864194"/>
            <a:ext cx="3889717" cy="26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533A3-3820-B58D-5D69-D4AF8E14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27" y="2381887"/>
            <a:ext cx="3127466" cy="36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49" y="2136103"/>
            <a:ext cx="4645152" cy="344859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000" b="1" dirty="0"/>
              <a:t>DEMO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Model Drift and Monitoring to train the model.</a:t>
            </a:r>
          </a:p>
          <a:p>
            <a:r>
              <a:rPr lang="en-US" dirty="0"/>
              <a:t>Model can self-learn to predict more disease types provided additional training data.</a:t>
            </a:r>
          </a:p>
          <a:p>
            <a:r>
              <a:rPr lang="en-US" dirty="0"/>
              <a:t>Extend the model to provide preliminary treatment  guidance with </a:t>
            </a:r>
            <a:r>
              <a:rPr lang="en-US"/>
              <a:t>additional feature training </a:t>
            </a:r>
            <a:r>
              <a:rPr lang="en-US" dirty="0"/>
              <a:t>data</a:t>
            </a:r>
          </a:p>
          <a:p>
            <a:r>
              <a:rPr lang="en-US" dirty="0"/>
              <a:t>Rest APIs are provided for easy integration with external systems to use the prediction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DE1-B507-D437-02EF-687206CE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E4F4-6D77-E64D-B32F-3B861857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6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988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design and train a machine learning model that can provide disease prognosis with high accuracy, leveraging the different symptoms.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The specific goals are to:</a:t>
            </a:r>
            <a:endParaRPr lang="en-US" b="0" i="0" u="none" strike="noStrike" dirty="0">
              <a:solidFill>
                <a:srgbClr val="1C2B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Develop a predictive model that combines data from multiple systems to improve disease prognosis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Achieve a target accuracy of 75%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Create a scalable and interpretable model with APIs that can be integrated into clinical decision support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: UC Irvine Machine Learning Repository, Kaggle ( Readme file )</a:t>
            </a:r>
          </a:p>
          <a:p>
            <a:r>
              <a:rPr lang="en-US" dirty="0"/>
              <a:t>Type of Data : Health Symptoms and possible disease type </a:t>
            </a:r>
          </a:p>
          <a:p>
            <a:r>
              <a:rPr lang="en-US" dirty="0"/>
              <a:t>Total number of records # 32168 Records &amp; 168 Columns</a:t>
            </a:r>
          </a:p>
          <a:p>
            <a:r>
              <a:rPr lang="en-US" dirty="0"/>
              <a:t>Preliminary Clean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2" y="3828577"/>
            <a:ext cx="6669831" cy="17194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duplicates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Irrelevant data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568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4" y="4810119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Analysis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940EE3-DC75-82EA-EBA2-07199CCF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5625" b="3"/>
          <a:stretch/>
        </p:blipFill>
        <p:spPr>
          <a:xfrm>
            <a:off x="504644" y="617901"/>
            <a:ext cx="5515236" cy="3629748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4933E3B-3B0E-164C-67E2-77CBB762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0" r="18502" b="-2"/>
          <a:stretch/>
        </p:blipFill>
        <p:spPr>
          <a:xfrm>
            <a:off x="6172120" y="617901"/>
            <a:ext cx="5470002" cy="3599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17F20F-8B15-AD28-F35C-238008790A35}"/>
              </a:ext>
            </a:extLst>
          </p:cNvPr>
          <p:cNvSpPr txBox="1"/>
          <p:nvPr/>
        </p:nvSpPr>
        <p:spPr>
          <a:xfrm>
            <a:off x="4298731" y="3878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B947B-4444-C2FF-6947-81069C90877C}"/>
              </a:ext>
            </a:extLst>
          </p:cNvPr>
          <p:cNvSpPr txBox="1"/>
          <p:nvPr/>
        </p:nvSpPr>
        <p:spPr>
          <a:xfrm>
            <a:off x="8527290" y="617901"/>
            <a:ext cx="1469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Gender Vs Prognosis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5771C-0B2F-9433-A52D-B481E32539BF}"/>
              </a:ext>
            </a:extLst>
          </p:cNvPr>
          <p:cNvCxnSpPr/>
          <p:nvPr/>
        </p:nvCxnSpPr>
        <p:spPr>
          <a:xfrm>
            <a:off x="504644" y="4592548"/>
            <a:ext cx="111373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B10-933B-22B7-20DF-50F96D4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0CD-B90B-D303-DFCB-DE228900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Features # 153</a:t>
            </a:r>
          </a:p>
          <a:p>
            <a:r>
              <a:rPr lang="en-US" dirty="0"/>
              <a:t>Symptoms # True/False ( 1/0)</a:t>
            </a:r>
          </a:p>
          <a:p>
            <a:r>
              <a:rPr lang="en-US" dirty="0"/>
              <a:t>Drop columns ( Null values)</a:t>
            </a:r>
          </a:p>
          <a:p>
            <a:r>
              <a:rPr lang="en-US" dirty="0"/>
              <a:t>Imputation of values, Drop Nulls</a:t>
            </a:r>
          </a:p>
          <a:p>
            <a:r>
              <a:rPr lang="en-US" dirty="0"/>
              <a:t>Final Clean Data set # 32168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740E-CB7B-C20D-7A51-9303C8D30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Value # Prognosis Type</a:t>
            </a:r>
          </a:p>
          <a:p>
            <a:r>
              <a:rPr lang="en-US" dirty="0"/>
              <a:t>Total Number of unique Prognosis # 44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DB37-01D9-F1D9-7B87-E59F8620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86" y="3097730"/>
            <a:ext cx="4302266" cy="1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12" name="Content Placeholder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AF5AD55-E056-F588-24FD-23F5A804E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  <p:pic>
        <p:nvPicPr>
          <p:cNvPr id="10" name="Content Placeholder 9" descr="A graph of different colors&#10;&#10;Description automatically generated">
            <a:extLst>
              <a:ext uri="{FF2B5EF4-FFF2-40B4-BE49-F238E27FC236}">
                <a16:creationId xmlns:a16="http://schemas.microsoft.com/office/drawing/2014/main" id="{B1A50A3D-B026-AA93-E6BF-02B2C35DED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29582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8" name="Content Placeholder 7" descr="A bar graph of different colors&#10;&#10;Description automatically generated">
            <a:extLst>
              <a:ext uri="{FF2B5EF4-FFF2-40B4-BE49-F238E27FC236}">
                <a16:creationId xmlns:a16="http://schemas.microsoft.com/office/drawing/2014/main" id="{0C0FF12D-DBBC-5AC6-7C9F-A684438F2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  <p:pic>
        <p:nvPicPr>
          <p:cNvPr id="11" name="Content Placeholder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CEF2960-5CFE-6469-CC2D-6B8CCA2BE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188780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Journey</a:t>
            </a:r>
          </a:p>
        </p:txBody>
      </p:sp>
      <p:pic>
        <p:nvPicPr>
          <p:cNvPr id="9" name="Content Placeholder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D48F6E8-3A8E-FEF8-B5F5-33D051849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806383"/>
            <a:ext cx="4645025" cy="1858010"/>
          </a:xfrm>
        </p:spPr>
      </p:pic>
      <p:pic>
        <p:nvPicPr>
          <p:cNvPr id="12" name="Content Placeholder 11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4D28653-501D-CB24-6779-5DD948578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809558"/>
            <a:ext cx="4645025" cy="1858010"/>
          </a:xfrm>
        </p:spPr>
      </p:pic>
    </p:spTree>
    <p:extLst>
      <p:ext uri="{BB962C8B-B14F-4D97-AF65-F5344CB8AC3E}">
        <p14:creationId xmlns:p14="http://schemas.microsoft.com/office/powerpoint/2010/main" val="31002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E22CDCD-4CE9-F991-BEDC-F52F4DCAD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66276"/>
              </p:ext>
            </p:extLst>
          </p:nvPr>
        </p:nvGraphicFramePr>
        <p:xfrm>
          <a:off x="637357" y="2144909"/>
          <a:ext cx="8128001" cy="20560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85152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13814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3810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21147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30261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855249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181567"/>
                    </a:ext>
                  </a:extLst>
                </a:gridCol>
              </a:tblGrid>
              <a:tr h="5726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4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4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893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300</TotalTime>
  <Words>318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Helvetica</vt:lpstr>
      <vt:lpstr>var(--body-font-family)</vt:lpstr>
      <vt:lpstr>Wingdings</vt:lpstr>
      <vt:lpstr>Gallery</vt:lpstr>
      <vt:lpstr>Team 5 – DISease PROGNOSIS MODEL</vt:lpstr>
      <vt:lpstr>Our Project Goal</vt:lpstr>
      <vt:lpstr>Data Collection</vt:lpstr>
      <vt:lpstr>Data Analysis</vt:lpstr>
      <vt:lpstr>Data Processing</vt:lpstr>
      <vt:lpstr>Model Development Journey</vt:lpstr>
      <vt:lpstr>Model Development Journey</vt:lpstr>
      <vt:lpstr>Model Development Journey</vt:lpstr>
      <vt:lpstr>Model Training &amp; Evaluation</vt:lpstr>
      <vt:lpstr>MODEL DEPLOYMENT</vt:lpstr>
      <vt:lpstr>Next steps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Decease Prediction given the symptoms</dc:title>
  <dc:creator>Rajesh Velamala</dc:creator>
  <cp:lastModifiedBy>Sravya Kottisa (skottisa)</cp:lastModifiedBy>
  <cp:revision>13</cp:revision>
  <dcterms:created xsi:type="dcterms:W3CDTF">2024-07-07T03:38:54Z</dcterms:created>
  <dcterms:modified xsi:type="dcterms:W3CDTF">2024-07-09T20:00:00Z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2024-07-08T22:45:06Z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f415514b-d478-45f4-9843-4937a2404f69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Gallery:11</vt:lpwstr>
  </property>
  <property fmtid="{D5CDD505-2E9C-101B-9397-08002B2CF9AE}" pid="10" name="ClassificationContentMarkingFooterText">
    <vt:lpwstr>Cisco Confidential</vt:lpwstr>
  </property>
</Properties>
</file>