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6" r:id="rId4"/>
    <p:sldId id="271" r:id="rId5"/>
    <p:sldId id="258" r:id="rId6"/>
    <p:sldId id="259" r:id="rId7"/>
    <p:sldId id="269" r:id="rId8"/>
    <p:sldId id="270" r:id="rId9"/>
    <p:sldId id="267" r:id="rId10"/>
    <p:sldId id="262" r:id="rId11"/>
    <p:sldId id="268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AF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24"/>
    <p:restoredTop sz="96327"/>
  </p:normalViewPr>
  <p:slideViewPr>
    <p:cSldViewPr snapToGrid="0" showGuides="1">
      <p:cViewPr varScale="1">
        <p:scale>
          <a:sx n="125" d="100"/>
          <a:sy n="125" d="100"/>
        </p:scale>
        <p:origin x="168" y="936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7/9/24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7/9/24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7/9/24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7/9/24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2BBF872-9174-4359-E66D-D96A3E06AF66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11385550" y="6672580"/>
            <a:ext cx="765175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8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Cisco 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D0DA3-FD33-DBB8-DB04-4E671B502F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Team 5 – </a:t>
            </a:r>
            <a:r>
              <a:rPr lang="en-US" dirty="0" err="1"/>
              <a:t>DISease</a:t>
            </a:r>
            <a:r>
              <a:rPr lang="en-US" dirty="0"/>
              <a:t> PROGNOSIS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7547B7-C090-CBD4-BC0C-9AD8731718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151896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Team Members #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err="1"/>
              <a:t>Sravya</a:t>
            </a:r>
            <a:r>
              <a:rPr lang="en-US" dirty="0"/>
              <a:t> </a:t>
            </a:r>
            <a:r>
              <a:rPr lang="en-US" dirty="0" err="1"/>
              <a:t>kottisa</a:t>
            </a: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Chris </a:t>
            </a:r>
            <a:r>
              <a:rPr lang="en-US" dirty="0" err="1"/>
              <a:t>bolger</a:t>
            </a: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Rajesh </a:t>
            </a:r>
            <a:r>
              <a:rPr lang="en-US" dirty="0" err="1"/>
              <a:t>velamala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8526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193E0-939D-A606-2628-03ADAC4D1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814A2-E219-05AF-61F3-3B1BE966D6D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000" b="1" dirty="0"/>
              <a:t>Naive Bayes </a:t>
            </a:r>
            <a:r>
              <a:rPr lang="en-US" sz="2000" dirty="0"/>
              <a:t>model performance is better than the other models.</a:t>
            </a:r>
          </a:p>
          <a:p>
            <a:r>
              <a:rPr lang="en-US" sz="2000" b="1" dirty="0"/>
              <a:t>Model deployed and enabled via API for Predictio</a:t>
            </a:r>
            <a:r>
              <a:rPr lang="en-US" b="1" dirty="0"/>
              <a:t>n purposes</a:t>
            </a:r>
          </a:p>
          <a:p>
            <a:pPr lvl="1"/>
            <a:endParaRPr lang="en-US" b="1" dirty="0"/>
          </a:p>
          <a:p>
            <a:pPr lvl="1"/>
            <a:r>
              <a:rPr lang="en-US" b="1" dirty="0"/>
              <a:t>Pickle library to create the final pickle file to enable model via API.</a:t>
            </a:r>
          </a:p>
          <a:p>
            <a:pPr lvl="1"/>
            <a:r>
              <a:rPr lang="en-US" b="1" dirty="0"/>
              <a:t>Flask library to enable Model via rest API</a:t>
            </a:r>
          </a:p>
          <a:p>
            <a:pPr lvl="1"/>
            <a:r>
              <a:rPr lang="en-US" b="1" dirty="0"/>
              <a:t>Swagger UI to execute the model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D929E9-2A0B-1F83-C35E-81C42FF6A51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868C54-B06B-E999-A880-FB4AFBE111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519" y="1864194"/>
            <a:ext cx="3889717" cy="26315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5533A3-3820-B58D-5D69-D4AF8E1471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1427" y="2381887"/>
            <a:ext cx="3127466" cy="362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315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193E0-939D-A606-2628-03ADAC4D1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814A2-E219-05AF-61F3-3B1BE966D6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28649" y="2136103"/>
            <a:ext cx="4645152" cy="3448595"/>
          </a:xfrm>
        </p:spPr>
        <p:txBody>
          <a:bodyPr>
            <a:normAutofit fontScale="85000" lnSpcReduction="10000"/>
          </a:bodyPr>
          <a:lstStyle/>
          <a:p>
            <a:pPr algn="ctr"/>
            <a:r>
              <a:rPr lang="en-US" sz="2000" b="1" dirty="0"/>
              <a:t>DEMO</a:t>
            </a:r>
            <a:endParaRPr lang="en-US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D929E9-2A0B-1F83-C35E-81C42FF6A51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Model Drift and Monitoring to train the model.</a:t>
            </a:r>
          </a:p>
          <a:p>
            <a:r>
              <a:rPr lang="en-US" dirty="0"/>
              <a:t>Model can self-learn to predict more disease types provided additional training data.</a:t>
            </a:r>
          </a:p>
          <a:p>
            <a:r>
              <a:rPr lang="en-US" dirty="0"/>
              <a:t>Extend the model to provide preliminary treatment  guidance with </a:t>
            </a:r>
            <a:r>
              <a:rPr lang="en-US"/>
              <a:t>additional feature training </a:t>
            </a:r>
            <a:r>
              <a:rPr lang="en-US" dirty="0"/>
              <a:t>data</a:t>
            </a:r>
          </a:p>
          <a:p>
            <a:r>
              <a:rPr lang="en-US" dirty="0"/>
              <a:t>Rest APIs are provided for easy integration with external systems to use the prediction results.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331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0CDE1-B507-D437-02EF-687206CE5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FAE4F4-6D77-E64D-B32F-3B861857DC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9217" y="2017343"/>
            <a:ext cx="9609706" cy="3441520"/>
          </a:xfrm>
        </p:spPr>
        <p:txBody>
          <a:bodyPr>
            <a:normAutofit/>
          </a:bodyPr>
          <a:lstStyle/>
          <a:p>
            <a:pPr marL="0" indent="0" algn="ctr">
              <a:lnSpc>
                <a:spcPct val="200000"/>
              </a:lnSpc>
              <a:buNone/>
            </a:pPr>
            <a:r>
              <a:rPr lang="en-US" sz="4400" b="1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2814617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E7C84-7337-DBDD-2A43-AC1A2D9F9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Project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B2593-C203-4E2C-C574-DAD2F45EF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298851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To design and train a machine learning model that can provide disease prognosis with high accuracy, leveraging the different symptoms. </a:t>
            </a:r>
          </a:p>
          <a:p>
            <a:pPr marL="0" indent="0">
              <a:buNone/>
            </a:pPr>
            <a:r>
              <a:rPr lang="en-US" b="0" i="0" u="none" strike="noStrike" dirty="0">
                <a:solidFill>
                  <a:srgbClr val="1C2B33"/>
                </a:solidFill>
                <a:effectLst/>
                <a:latin typeface="var(--body-font-family)"/>
              </a:rPr>
              <a:t>The specific goals are to:</a:t>
            </a:r>
            <a:endParaRPr lang="en-US" b="0" i="0" u="none" strike="noStrike" dirty="0">
              <a:solidFill>
                <a:srgbClr val="1C2B33"/>
              </a:solidFill>
              <a:effectLst/>
              <a:latin typeface="Helvetica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1C2B33"/>
                </a:solidFill>
                <a:effectLst/>
                <a:latin typeface="var(--body-font-family)"/>
              </a:rPr>
              <a:t>Develop a predictive model that combines data from multiple systems to improve disease prognosis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1C2B33"/>
                </a:solidFill>
                <a:effectLst/>
                <a:latin typeface="var(--body-font-family)"/>
              </a:rPr>
              <a:t>Achieve a target accuracy of 75% or higher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1C2B33"/>
                </a:solidFill>
                <a:effectLst/>
                <a:latin typeface="var(--body-font-family)"/>
              </a:rPr>
              <a:t>Create a scalable and interpretable model with APIs that can be integrated into clinical decision support systems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354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E7C84-7337-DBDD-2A43-AC1A2D9F9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B2593-C203-4E2C-C574-DAD2F45EF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1972068"/>
          </a:xfrm>
        </p:spPr>
        <p:txBody>
          <a:bodyPr>
            <a:normAutofit/>
          </a:bodyPr>
          <a:lstStyle/>
          <a:p>
            <a:r>
              <a:rPr lang="en-US" dirty="0"/>
              <a:t>Source of data : UC Irvine Machine Learning Repository, Kaggle ( Readme file )</a:t>
            </a:r>
          </a:p>
          <a:p>
            <a:r>
              <a:rPr lang="en-US" dirty="0"/>
              <a:t>Type of Data : Health Symptoms and possible disease type </a:t>
            </a:r>
          </a:p>
          <a:p>
            <a:r>
              <a:rPr lang="en-US" dirty="0"/>
              <a:t>Total number of records # 32168 Records &amp; 168 Columns</a:t>
            </a:r>
          </a:p>
          <a:p>
            <a:r>
              <a:rPr lang="en-US" dirty="0"/>
              <a:t>Preliminary Clean up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008C8C-C427-F0F5-0A76-3AB37FBA6061}"/>
              </a:ext>
            </a:extLst>
          </p:cNvPr>
          <p:cNvSpPr txBox="1"/>
          <p:nvPr/>
        </p:nvSpPr>
        <p:spPr>
          <a:xfrm>
            <a:off x="1693332" y="3828577"/>
            <a:ext cx="6669831" cy="1719468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Null Handling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Imputation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Data Merging 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Encoding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Removing duplicates 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Removing Irrelevant data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Transformations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Data normalization</a:t>
            </a:r>
          </a:p>
        </p:txBody>
      </p:sp>
    </p:spTree>
    <p:extLst>
      <p:ext uri="{BB962C8B-B14F-4D97-AF65-F5344CB8AC3E}">
        <p14:creationId xmlns:p14="http://schemas.microsoft.com/office/powerpoint/2010/main" val="1956899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E7C84-7337-DBDD-2A43-AC1A2D9F9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644" y="4810119"/>
            <a:ext cx="8637073" cy="558063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/>
              <a:t>Data Analysis</a:t>
            </a:r>
          </a:p>
        </p:txBody>
      </p:sp>
      <p:pic>
        <p:nvPicPr>
          <p:cNvPr id="5" name="Picture 4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77940EE3-DC75-82EA-EBA2-07199CCFC1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22" r="15625" b="3"/>
          <a:stretch/>
        </p:blipFill>
        <p:spPr>
          <a:xfrm>
            <a:off x="504644" y="617901"/>
            <a:ext cx="5515236" cy="3629748"/>
          </a:xfrm>
          <a:prstGeom prst="rect">
            <a:avLst/>
          </a:prstGeom>
        </p:spPr>
      </p:pic>
      <p:pic>
        <p:nvPicPr>
          <p:cNvPr id="8" name="Picture 7" descr="A graph with blue and orange lines&#10;&#10;Description automatically generated">
            <a:extLst>
              <a:ext uri="{FF2B5EF4-FFF2-40B4-BE49-F238E27FC236}">
                <a16:creationId xmlns:a16="http://schemas.microsoft.com/office/drawing/2014/main" id="{54933E3B-3B0E-164C-67E2-77CBB76238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400" r="18502" b="-2"/>
          <a:stretch/>
        </p:blipFill>
        <p:spPr>
          <a:xfrm>
            <a:off x="6172120" y="617901"/>
            <a:ext cx="5470002" cy="359997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117F20F-8B15-AD28-F35C-238008790A35}"/>
              </a:ext>
            </a:extLst>
          </p:cNvPr>
          <p:cNvSpPr txBox="1"/>
          <p:nvPr/>
        </p:nvSpPr>
        <p:spPr>
          <a:xfrm>
            <a:off x="4298731" y="387831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8B947B-4444-C2FF-6947-81069C90877C}"/>
              </a:ext>
            </a:extLst>
          </p:cNvPr>
          <p:cNvSpPr txBox="1"/>
          <p:nvPr/>
        </p:nvSpPr>
        <p:spPr>
          <a:xfrm>
            <a:off x="8527290" y="617901"/>
            <a:ext cx="14692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Gender Vs Prognosis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0E5771C-0B2F-9433-A52D-B481E32539BF}"/>
              </a:ext>
            </a:extLst>
          </p:cNvPr>
          <p:cNvCxnSpPr/>
          <p:nvPr/>
        </p:nvCxnSpPr>
        <p:spPr>
          <a:xfrm>
            <a:off x="504644" y="4592548"/>
            <a:ext cx="1113739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207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1CB10-933B-22B7-20DF-50F96D49F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920CD-B90B-D303-DFCB-DE228900822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Total Features # 153</a:t>
            </a:r>
          </a:p>
          <a:p>
            <a:r>
              <a:rPr lang="en-US" dirty="0"/>
              <a:t>Symptoms # True/False ( 1/0)</a:t>
            </a:r>
          </a:p>
          <a:p>
            <a:r>
              <a:rPr lang="en-US" dirty="0"/>
              <a:t>Drop columns ( Null values)</a:t>
            </a:r>
          </a:p>
          <a:p>
            <a:r>
              <a:rPr lang="en-US" dirty="0"/>
              <a:t>Imputation of values, Drop Nulls</a:t>
            </a:r>
          </a:p>
          <a:p>
            <a:r>
              <a:rPr lang="en-US" dirty="0"/>
              <a:t>Final Clean Data set # 32168 Records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6E740E-CB7B-C20D-7A51-9303C8D307E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Target Value # Prognosis Type</a:t>
            </a:r>
          </a:p>
          <a:p>
            <a:r>
              <a:rPr lang="en-US" dirty="0"/>
              <a:t>Total Number of unique Prognosis # 44</a:t>
            </a:r>
          </a:p>
          <a:p>
            <a:r>
              <a:rPr lang="en-US" dirty="0"/>
              <a:t> 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64DB37-01D9-F1D9-7B87-E59F86201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2586" y="3097730"/>
            <a:ext cx="4302266" cy="1575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904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897CC-6FF3-26C8-6188-577ED773C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Development Journey</a:t>
            </a:r>
          </a:p>
        </p:txBody>
      </p:sp>
      <p:pic>
        <p:nvPicPr>
          <p:cNvPr id="12" name="Content Placeholder 11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6AF5AD55-E056-F588-24FD-23F5A804EAC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13500" y="2809558"/>
            <a:ext cx="4645025" cy="1858010"/>
          </a:xfrm>
        </p:spPr>
      </p:pic>
      <p:pic>
        <p:nvPicPr>
          <p:cNvPr id="10" name="Content Placeholder 9" descr="A graph of different colors&#10;&#10;Description automatically generated">
            <a:extLst>
              <a:ext uri="{FF2B5EF4-FFF2-40B4-BE49-F238E27FC236}">
                <a16:creationId xmlns:a16="http://schemas.microsoft.com/office/drawing/2014/main" id="{B1A50A3D-B026-AA93-E6BF-02B2C35DEDB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447800" y="2806383"/>
            <a:ext cx="4645025" cy="1858010"/>
          </a:xfrm>
        </p:spPr>
      </p:pic>
    </p:spTree>
    <p:extLst>
      <p:ext uri="{BB962C8B-B14F-4D97-AF65-F5344CB8AC3E}">
        <p14:creationId xmlns:p14="http://schemas.microsoft.com/office/powerpoint/2010/main" val="2958221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897CC-6FF3-26C8-6188-577ED773C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Development Journey</a:t>
            </a:r>
          </a:p>
        </p:txBody>
      </p:sp>
      <p:pic>
        <p:nvPicPr>
          <p:cNvPr id="8" name="Content Placeholder 7" descr="A bar graph of different colors&#10;&#10;Description automatically generated">
            <a:extLst>
              <a:ext uri="{FF2B5EF4-FFF2-40B4-BE49-F238E27FC236}">
                <a16:creationId xmlns:a16="http://schemas.microsoft.com/office/drawing/2014/main" id="{0C0FF12D-DBBC-5AC6-7C9F-A684438F24D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47800" y="2806383"/>
            <a:ext cx="4645025" cy="1858010"/>
          </a:xfrm>
        </p:spPr>
      </p:pic>
      <p:pic>
        <p:nvPicPr>
          <p:cNvPr id="11" name="Content Placeholder 10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DCEF2960-5CFE-6469-CC2D-6B8CCA2BE8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13500" y="2809558"/>
            <a:ext cx="4645025" cy="1858010"/>
          </a:xfrm>
        </p:spPr>
      </p:pic>
    </p:spTree>
    <p:extLst>
      <p:ext uri="{BB962C8B-B14F-4D97-AF65-F5344CB8AC3E}">
        <p14:creationId xmlns:p14="http://schemas.microsoft.com/office/powerpoint/2010/main" val="1887809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897CC-6FF3-26C8-6188-577ED773C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Development Journey</a:t>
            </a:r>
          </a:p>
        </p:txBody>
      </p:sp>
      <p:pic>
        <p:nvPicPr>
          <p:cNvPr id="9" name="Content Placeholder 8" descr="A graph of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FD48F6E8-3A8E-FEF8-B5F5-33D051849AF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47800" y="2806383"/>
            <a:ext cx="4645025" cy="1858010"/>
          </a:xfrm>
        </p:spPr>
      </p:pic>
      <p:pic>
        <p:nvPicPr>
          <p:cNvPr id="12" name="Content Placeholder 11" descr="A graph of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24D28653-501D-CB24-6779-5DD94857817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13500" y="2809558"/>
            <a:ext cx="4645025" cy="1858010"/>
          </a:xfrm>
        </p:spPr>
      </p:pic>
    </p:spTree>
    <p:extLst>
      <p:ext uri="{BB962C8B-B14F-4D97-AF65-F5344CB8AC3E}">
        <p14:creationId xmlns:p14="http://schemas.microsoft.com/office/powerpoint/2010/main" val="3100271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897CC-6FF3-26C8-6188-577ED773C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617" y="134329"/>
            <a:ext cx="9605635" cy="1059305"/>
          </a:xfrm>
        </p:spPr>
        <p:txBody>
          <a:bodyPr/>
          <a:lstStyle/>
          <a:p>
            <a:r>
              <a:rPr lang="en-US" dirty="0"/>
              <a:t>Model Training &amp; Evaluation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0EBB0E-47E0-B12B-4266-9181BC3FE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16" y="584950"/>
            <a:ext cx="11189823" cy="5480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58938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301</TotalTime>
  <Words>311</Words>
  <Application>Microsoft Macintosh PowerPoint</Application>
  <PresentationFormat>Widescreen</PresentationFormat>
  <Paragraphs>56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Gill Sans MT</vt:lpstr>
      <vt:lpstr>Helvetica</vt:lpstr>
      <vt:lpstr>var(--body-font-family)</vt:lpstr>
      <vt:lpstr>Wingdings</vt:lpstr>
      <vt:lpstr>Gallery</vt:lpstr>
      <vt:lpstr>Team 5 – DISease PROGNOSIS MODEL</vt:lpstr>
      <vt:lpstr>Our Project Goal</vt:lpstr>
      <vt:lpstr>Data Collection</vt:lpstr>
      <vt:lpstr>Data Analysis</vt:lpstr>
      <vt:lpstr>Data Processing</vt:lpstr>
      <vt:lpstr>Model Development Journey</vt:lpstr>
      <vt:lpstr>Model Development Journey</vt:lpstr>
      <vt:lpstr>Model Development Journey</vt:lpstr>
      <vt:lpstr>Model Training &amp; Evaluation</vt:lpstr>
      <vt:lpstr>MODEL DEPLOYMENT</vt:lpstr>
      <vt:lpstr>Next steps 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5 – Decease Prediction given the symptoms</dc:title>
  <dc:creator>Rajesh Velamala</dc:creator>
  <cp:lastModifiedBy>Rajesh Velamala</cp:lastModifiedBy>
  <cp:revision>14</cp:revision>
  <dcterms:created xsi:type="dcterms:W3CDTF">2024-07-07T03:38:54Z</dcterms:created>
  <dcterms:modified xsi:type="dcterms:W3CDTF">2024-07-09T22:19:37Z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8f49a32-fde3-48a5-9266-b5b0972a22dc_Enabled">
    <vt:lpwstr>true</vt:lpwstr>
  </property>
  <property fmtid="{D5CDD505-2E9C-101B-9397-08002B2CF9AE}" pid="3" name="MSIP_Label_c8f49a32-fde3-48a5-9266-b5b0972a22dc_SetDate">
    <vt:lpwstr>2024-07-08T22:45:06Z</vt:lpwstr>
  </property>
  <property fmtid="{D5CDD505-2E9C-101B-9397-08002B2CF9AE}" pid="4" name="MSIP_Label_c8f49a32-fde3-48a5-9266-b5b0972a22dc_Method">
    <vt:lpwstr>Standard</vt:lpwstr>
  </property>
  <property fmtid="{D5CDD505-2E9C-101B-9397-08002B2CF9AE}" pid="5" name="MSIP_Label_c8f49a32-fde3-48a5-9266-b5b0972a22dc_Name">
    <vt:lpwstr>Cisco Confidential</vt:lpwstr>
  </property>
  <property fmtid="{D5CDD505-2E9C-101B-9397-08002B2CF9AE}" pid="6" name="MSIP_Label_c8f49a32-fde3-48a5-9266-b5b0972a22dc_SiteId">
    <vt:lpwstr>5ae1af62-9505-4097-a69a-c1553ef7840e</vt:lpwstr>
  </property>
  <property fmtid="{D5CDD505-2E9C-101B-9397-08002B2CF9AE}" pid="7" name="MSIP_Label_c8f49a32-fde3-48a5-9266-b5b0972a22dc_ActionId">
    <vt:lpwstr>f415514b-d478-45f4-9843-4937a2404f69</vt:lpwstr>
  </property>
  <property fmtid="{D5CDD505-2E9C-101B-9397-08002B2CF9AE}" pid="8" name="MSIP_Label_c8f49a32-fde3-48a5-9266-b5b0972a22dc_ContentBits">
    <vt:lpwstr>2</vt:lpwstr>
  </property>
  <property fmtid="{D5CDD505-2E9C-101B-9397-08002B2CF9AE}" pid="9" name="ClassificationContentMarkingFooterLocations">
    <vt:lpwstr>Gallery:11</vt:lpwstr>
  </property>
  <property fmtid="{D5CDD505-2E9C-101B-9397-08002B2CF9AE}" pid="10" name="ClassificationContentMarkingFooterText">
    <vt:lpwstr>Cisco Confidential</vt:lpwstr>
  </property>
</Properties>
</file>