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F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5"/>
    <p:restoredTop sz="96327"/>
  </p:normalViewPr>
  <p:slideViewPr>
    <p:cSldViewPr snapToGrid="0" showGuides="1">
      <p:cViewPr varScale="1">
        <p:scale>
          <a:sx n="118" d="100"/>
          <a:sy n="118" d="100"/>
        </p:scale>
        <p:origin x="240" y="1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0DA3-FD33-DBB8-DB04-4E671B502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5 – Decease Prediction given the symptoms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547B7-C090-CBD4-BC0C-9AD873171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Members 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5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7C84-7337-DBDD-2A43-AC1A2D9F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2593-C203-4E2C-C574-DAD2F45E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972068"/>
          </a:xfrm>
        </p:spPr>
        <p:txBody>
          <a:bodyPr>
            <a:normAutofit/>
          </a:bodyPr>
          <a:lstStyle/>
          <a:p>
            <a:r>
              <a:rPr lang="en-US" dirty="0"/>
              <a:t>Source of data # Multiple Sources </a:t>
            </a:r>
          </a:p>
          <a:p>
            <a:r>
              <a:rPr lang="en-US" dirty="0"/>
              <a:t>Type of Data # Health Symptoms and possible disease type </a:t>
            </a:r>
          </a:p>
          <a:p>
            <a:r>
              <a:rPr lang="en-US" dirty="0"/>
              <a:t>Total number of records # 32168 Records &amp; 154 Columns</a:t>
            </a:r>
          </a:p>
          <a:p>
            <a:r>
              <a:rPr lang="en-US" dirty="0"/>
              <a:t>Preliminary Observations #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08C8C-C427-F0F5-0A76-3AB37FBA6061}"/>
              </a:ext>
            </a:extLst>
          </p:cNvPr>
          <p:cNvSpPr txBox="1"/>
          <p:nvPr/>
        </p:nvSpPr>
        <p:spPr>
          <a:xfrm>
            <a:off x="1693333" y="3828577"/>
            <a:ext cx="6053667" cy="172220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Null Handling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Imputation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Data Merging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Encoding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Feature Selection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Transformations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Drop Records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102235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7C84-7337-DBDD-2A43-AC1A2D9F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2593-C203-4E2C-C574-DAD2F45E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972068"/>
          </a:xfrm>
        </p:spPr>
        <p:txBody>
          <a:bodyPr>
            <a:normAutofit/>
          </a:bodyPr>
          <a:lstStyle/>
          <a:p>
            <a:r>
              <a:rPr lang="en-US" dirty="0"/>
              <a:t>Source of data # Multiple Sources </a:t>
            </a:r>
          </a:p>
          <a:p>
            <a:r>
              <a:rPr lang="en-US" dirty="0"/>
              <a:t>Type of Data # Health Symptoms and possible disease type </a:t>
            </a:r>
          </a:p>
          <a:p>
            <a:r>
              <a:rPr lang="en-US" dirty="0"/>
              <a:t>Total number of records # 32168 Records &amp; 154 Columns</a:t>
            </a:r>
          </a:p>
          <a:p>
            <a:r>
              <a:rPr lang="en-US" dirty="0"/>
              <a:t>Preliminary Observations #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08C8C-C427-F0F5-0A76-3AB37FBA6061}"/>
              </a:ext>
            </a:extLst>
          </p:cNvPr>
          <p:cNvSpPr txBox="1"/>
          <p:nvPr/>
        </p:nvSpPr>
        <p:spPr>
          <a:xfrm>
            <a:off x="1693333" y="3828577"/>
            <a:ext cx="6053667" cy="172220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Null Handling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Imputation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Data Merging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Encoding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Feature Selection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Transformations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Drop Records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286460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41">
            <a:extLst>
              <a:ext uri="{FF2B5EF4-FFF2-40B4-BE49-F238E27FC236}">
                <a16:creationId xmlns:a16="http://schemas.microsoft.com/office/drawing/2014/main" id="{785F1D78-FD9F-4432-B90E-00D863D4F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5" name="Picture 43">
            <a:extLst>
              <a:ext uri="{FF2B5EF4-FFF2-40B4-BE49-F238E27FC236}">
                <a16:creationId xmlns:a16="http://schemas.microsoft.com/office/drawing/2014/main" id="{0F47C422-E141-4484-A58E-A1A3B656C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9" name="Straight Connector 45">
            <a:extLst>
              <a:ext uri="{FF2B5EF4-FFF2-40B4-BE49-F238E27FC236}">
                <a16:creationId xmlns:a16="http://schemas.microsoft.com/office/drawing/2014/main" id="{36A0C8A2-5797-403D-A628-7C98BC65B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47">
            <a:extLst>
              <a:ext uri="{FF2B5EF4-FFF2-40B4-BE49-F238E27FC236}">
                <a16:creationId xmlns:a16="http://schemas.microsoft.com/office/drawing/2014/main" id="{88AB1130-8367-405F-A4A7-3CBD2F2E1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49">
            <a:extLst>
              <a:ext uri="{FF2B5EF4-FFF2-40B4-BE49-F238E27FC236}">
                <a16:creationId xmlns:a16="http://schemas.microsoft.com/office/drawing/2014/main" id="{5DC2A66D-04C5-4863-B178-BC5DE4003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51">
            <a:extLst>
              <a:ext uri="{FF2B5EF4-FFF2-40B4-BE49-F238E27FC236}">
                <a16:creationId xmlns:a16="http://schemas.microsoft.com/office/drawing/2014/main" id="{B946B4A0-29D4-4880-9889-89F5BBD80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E7C84-7337-DBDD-2A43-AC1A2D9F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76" y="1468464"/>
            <a:ext cx="2858835" cy="187321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Data Analysis</a:t>
            </a:r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4585E792-CEBC-4373-81F2-039BFFF70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418" y="477854"/>
            <a:ext cx="3690924" cy="1899398"/>
            <a:chOff x="7807230" y="2012810"/>
            <a:chExt cx="3251252" cy="345986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DB1B3CE-CEF6-4850-8897-9181A18CE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55">
              <a:extLst>
                <a:ext uri="{FF2B5EF4-FFF2-40B4-BE49-F238E27FC236}">
                  <a16:creationId xmlns:a16="http://schemas.microsoft.com/office/drawing/2014/main" id="{B76C4F26-A102-41C2-B9F3-232D5D1D1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4933E3B-3B0E-164C-67E2-77CBB76238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4" r="5251" b="4"/>
          <a:stretch/>
        </p:blipFill>
        <p:spPr>
          <a:xfrm>
            <a:off x="808859" y="637525"/>
            <a:ext cx="3360091" cy="1578294"/>
          </a:xfrm>
          <a:prstGeom prst="rect">
            <a:avLst/>
          </a:prstGeom>
        </p:spPr>
      </p:pic>
      <p:cxnSp>
        <p:nvCxnSpPr>
          <p:cNvPr id="77" name="Straight Connector 57">
            <a:extLst>
              <a:ext uri="{FF2B5EF4-FFF2-40B4-BE49-F238E27FC236}">
                <a16:creationId xmlns:a16="http://schemas.microsoft.com/office/drawing/2014/main" id="{EDE6ABFB-93B7-4958-8605-49894A649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526496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7C6096F-937B-4449-A0D5-E090BA83A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132" y="5447610"/>
            <a:ext cx="163726" cy="164592"/>
          </a:xfrm>
          <a:prstGeom prst="rect">
            <a:avLst/>
          </a:prstGeom>
          <a:solidFill>
            <a:srgbClr val="FF26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B3D3549-2708-43E0-AFB7-2BC55A61D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509" y="2542318"/>
            <a:ext cx="3690924" cy="3074978"/>
            <a:chOff x="7807230" y="2012810"/>
            <a:chExt cx="3251252" cy="345986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43D0E13-CC55-4F7E-9992-0FA9D43F1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412843C-67D1-4623-A285-21A9C7F1C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A graph with text on it&#10;&#10;Description automatically generated with medium confidence">
            <a:extLst>
              <a:ext uri="{FF2B5EF4-FFF2-40B4-BE49-F238E27FC236}">
                <a16:creationId xmlns:a16="http://schemas.microsoft.com/office/drawing/2014/main" id="{42EE3B12-8AEE-9FEE-F7FC-B98332CD9F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982" r="21803" b="-1"/>
          <a:stretch/>
        </p:blipFill>
        <p:spPr>
          <a:xfrm>
            <a:off x="808859" y="2706910"/>
            <a:ext cx="3357848" cy="2740699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D71ACE82-9EC4-4063-B534-2547CFA02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94158" y="465668"/>
            <a:ext cx="3695099" cy="5156200"/>
            <a:chOff x="7807230" y="2012810"/>
            <a:chExt cx="3251252" cy="345986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B2CA19F-0B4B-4FA6-985A-F983AA693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A049034-755E-424A-A61B-6E70DE1C1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7940EE3-DC75-82EA-EBA2-07199CCFC1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217" r="34217" b="-1"/>
          <a:stretch/>
        </p:blipFill>
        <p:spPr>
          <a:xfrm>
            <a:off x="4659364" y="637525"/>
            <a:ext cx="3354726" cy="480902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B70FCFC-4BB1-43BA-8DDF-BE303581A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44EFF15-ABBD-4B8B-AE77-EEF1FBEE5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8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CB10-933B-22B7-20DF-50F96D49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920CD-B90B-D303-DFCB-DE22890082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Total Features # 153</a:t>
            </a:r>
          </a:p>
          <a:p>
            <a:r>
              <a:rPr lang="en-US" dirty="0"/>
              <a:t>Symptoms # True/False ( 1/0)</a:t>
            </a:r>
          </a:p>
          <a:p>
            <a:r>
              <a:rPr lang="en-US" dirty="0"/>
              <a:t>Drop columns ( Null values)</a:t>
            </a:r>
          </a:p>
          <a:p>
            <a:r>
              <a:rPr lang="en-US" dirty="0"/>
              <a:t>Imputation of values, Drop Nulls</a:t>
            </a:r>
          </a:p>
          <a:p>
            <a:r>
              <a:rPr lang="en-US" dirty="0"/>
              <a:t>Final Clean Data set # 32168 Records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E740E-CB7B-C20D-7A51-9303C8D307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Target Value # Disease Type</a:t>
            </a:r>
          </a:p>
          <a:p>
            <a:r>
              <a:rPr lang="en-US" dirty="0"/>
              <a:t>Total Number of unique Disease # 44</a:t>
            </a:r>
          </a:p>
          <a:p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4DB37-01D9-F1D9-7B87-E59F86201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586" y="3097730"/>
            <a:ext cx="4302266" cy="157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0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97CC-6FF3-26C8-6188-577ED773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4792-5D4A-CE9D-FC12-324D6BBA8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7465" y="2017343"/>
            <a:ext cx="4645152" cy="2027722"/>
          </a:xfrm>
        </p:spPr>
        <p:txBody>
          <a:bodyPr/>
          <a:lstStyle/>
          <a:p>
            <a:r>
              <a:rPr lang="en-US" dirty="0"/>
              <a:t>Models Trained 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Naive Bayes”</a:t>
            </a:r>
          </a:p>
          <a:p>
            <a:pPr lvl="1"/>
            <a:r>
              <a:rPr lang="en-US" dirty="0"/>
              <a:t>SVC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CAF5A4-D95F-59C5-AD24-189663ACAFE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0356590"/>
              </p:ext>
            </p:extLst>
          </p:nvPr>
        </p:nvGraphicFramePr>
        <p:xfrm>
          <a:off x="4800601" y="1934953"/>
          <a:ext cx="6346370" cy="410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242">
                  <a:extLst>
                    <a:ext uri="{9D8B030D-6E8A-4147-A177-3AD203B41FA5}">
                      <a16:colId xmlns:a16="http://schemas.microsoft.com/office/drawing/2014/main" val="4146244293"/>
                    </a:ext>
                  </a:extLst>
                </a:gridCol>
                <a:gridCol w="4566128">
                  <a:extLst>
                    <a:ext uri="{9D8B030D-6E8A-4147-A177-3AD203B41FA5}">
                      <a16:colId xmlns:a16="http://schemas.microsoft.com/office/drawing/2014/main" val="3058098281"/>
                    </a:ext>
                  </a:extLst>
                </a:gridCol>
              </a:tblGrid>
              <a:tr h="564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 </a:t>
                      </a:r>
                      <a:r>
                        <a:rPr lang="en-US" dirty="0" err="1"/>
                        <a:t>Matrics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211628"/>
                  </a:ext>
                </a:extLst>
              </a:tr>
              <a:tr h="8250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Decision Tree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Accuracy: 0.6835364337229545 </a:t>
                      </a:r>
                    </a:p>
                    <a:p>
                      <a:pPr algn="ctr"/>
                      <a:r>
                        <a:rPr lang="en-US" sz="1200" dirty="0"/>
                        <a:t>Precision: 0.684987278886819 </a:t>
                      </a:r>
                    </a:p>
                    <a:p>
                      <a:pPr algn="ctr"/>
                      <a:r>
                        <a:rPr lang="en-US" sz="1200" dirty="0"/>
                        <a:t>Recall: 0.6835364337229545 </a:t>
                      </a:r>
                    </a:p>
                    <a:p>
                      <a:pPr algn="ctr"/>
                      <a:r>
                        <a:rPr lang="en-US" sz="1200" dirty="0"/>
                        <a:t>F1 Score: 0.6842353385550427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32455"/>
                  </a:ext>
                </a:extLst>
              </a:tr>
              <a:tr h="8250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Accuracy: 0.6989554837105197 </a:t>
                      </a:r>
                    </a:p>
                    <a:p>
                      <a:pPr algn="ctr"/>
                      <a:r>
                        <a:rPr lang="en-US" sz="1200" dirty="0"/>
                        <a:t>Precision: 0.6957144866704396 </a:t>
                      </a:r>
                    </a:p>
                    <a:p>
                      <a:pPr algn="ctr"/>
                      <a:r>
                        <a:rPr lang="en-US" sz="1200" dirty="0"/>
                        <a:t>Recall: 0.6989554837105197 F1 </a:t>
                      </a:r>
                    </a:p>
                    <a:p>
                      <a:pPr algn="ctr"/>
                      <a:r>
                        <a:rPr lang="en-US" sz="1200" dirty="0"/>
                        <a:t>Score: 0.6971421163448005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86372"/>
                  </a:ext>
                </a:extLst>
              </a:tr>
              <a:tr h="82507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Naive Bayes</a:t>
                      </a:r>
                    </a:p>
                  </a:txBody>
                  <a:tcPr>
                    <a:solidFill>
                      <a:srgbClr val="6CAF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Accuracy: 0.717607560308381 </a:t>
                      </a:r>
                    </a:p>
                    <a:p>
                      <a:pPr algn="ctr"/>
                      <a:r>
                        <a:rPr lang="en-US" sz="1600" b="1" dirty="0"/>
                        <a:t>Precision: 0.8195452905119949 </a:t>
                      </a:r>
                    </a:p>
                    <a:p>
                      <a:pPr algn="ctr"/>
                      <a:r>
                        <a:rPr lang="en-US" sz="1600" b="1" dirty="0"/>
                        <a:t>Recall: 0.717607560308381 </a:t>
                      </a:r>
                    </a:p>
                    <a:p>
                      <a:pPr algn="ctr"/>
                      <a:r>
                        <a:rPr lang="en-US" sz="1600" b="1" dirty="0"/>
                        <a:t>F1 Score: 0.6164818492572341</a:t>
                      </a:r>
                    </a:p>
                  </a:txBody>
                  <a:tcPr>
                    <a:solidFill>
                      <a:srgbClr val="6CAF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335002"/>
                  </a:ext>
                </a:extLst>
              </a:tr>
              <a:tr h="8250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Accuracy: 0.5778413330017409 </a:t>
                      </a:r>
                    </a:p>
                    <a:p>
                      <a:pPr algn="ctr"/>
                      <a:r>
                        <a:rPr lang="en-US" sz="1200" dirty="0"/>
                        <a:t>Precision: 0.5650547637140237 </a:t>
                      </a:r>
                    </a:p>
                    <a:p>
                      <a:pPr algn="ctr"/>
                      <a:r>
                        <a:rPr lang="en-US" sz="1200" dirty="0"/>
                        <a:t>Recall: 0.5778413330017409 </a:t>
                      </a:r>
                    </a:p>
                    <a:p>
                      <a:pPr algn="ctr"/>
                      <a:r>
                        <a:rPr lang="en-US" sz="1200" dirty="0"/>
                        <a:t>F1 Score: 0.4402081764843686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907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22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93E0-939D-A606-2628-03ADAC4D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14A2-E219-05AF-61F3-3B1BE966D6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/>
              <a:t>Naive Bayes </a:t>
            </a:r>
            <a:r>
              <a:rPr lang="en-US" sz="2000" dirty="0"/>
              <a:t>model performance is better than the other models.</a:t>
            </a:r>
          </a:p>
          <a:p>
            <a:r>
              <a:rPr lang="en-US" sz="2000" b="1" dirty="0"/>
              <a:t>Model deployed and enabled via API for Predictio</a:t>
            </a:r>
            <a:r>
              <a:rPr lang="en-US" b="1" dirty="0"/>
              <a:t>n purposes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Pickle library to create the final pickle file to enable model via API.</a:t>
            </a:r>
          </a:p>
          <a:p>
            <a:pPr lvl="1"/>
            <a:r>
              <a:rPr lang="en-US" b="1" dirty="0"/>
              <a:t>Flask library to enable Model via rest API</a:t>
            </a:r>
          </a:p>
          <a:p>
            <a:pPr lvl="1"/>
            <a:r>
              <a:rPr lang="en-US" b="1" dirty="0"/>
              <a:t>Swagger UI to execute the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929E9-2A0B-1F83-C35E-81C42FF6A5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68C54-B06B-E999-A880-FB4AFBE11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519" y="1864194"/>
            <a:ext cx="3889717" cy="2631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5533A3-3820-B58D-5D69-D4AF8E147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427" y="2381887"/>
            <a:ext cx="3127466" cy="36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1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CDE1-B507-D437-02EF-687206CE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AE4F4-6D77-E64D-B32F-3B861857D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9217" y="2017343"/>
            <a:ext cx="9609706" cy="344152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4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146175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125</TotalTime>
  <Words>274</Words>
  <Application>Microsoft Macintosh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</vt:lpstr>
      <vt:lpstr>Gallery</vt:lpstr>
      <vt:lpstr>Team 5 – Decease Prediction given the symptoms</vt:lpstr>
      <vt:lpstr>Data Collection</vt:lpstr>
      <vt:lpstr>Data Collection</vt:lpstr>
      <vt:lpstr>Data Analysis</vt:lpstr>
      <vt:lpstr>Data Processing</vt:lpstr>
      <vt:lpstr>Model Training &amp; Evaluation</vt:lpstr>
      <vt:lpstr>MODEL DEPLOYMENT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– Decease Prediction given the symptoms</dc:title>
  <dc:creator>Rajesh Velamala</dc:creator>
  <cp:lastModifiedBy>Rajesh Velamala</cp:lastModifiedBy>
  <cp:revision>3</cp:revision>
  <dcterms:created xsi:type="dcterms:W3CDTF">2024-07-07T03:38:54Z</dcterms:created>
  <dcterms:modified xsi:type="dcterms:W3CDTF">2024-07-07T05:44:38Z</dcterms:modified>
</cp:coreProperties>
</file>