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lakshmi Mathaiyan" userId="c619f3a048147c41" providerId="LiveId" clId="{432A085E-8FC7-481D-9F5A-BE3A0DFA5C21}"/>
    <pc:docChg chg="custSel modSld">
      <pc:chgData name="Rajalakshmi Mathaiyan" userId="c619f3a048147c41" providerId="LiveId" clId="{432A085E-8FC7-481D-9F5A-BE3A0DFA5C21}" dt="2024-11-27T05:11:53.422" v="349" actId="20577"/>
      <pc:docMkLst>
        <pc:docMk/>
      </pc:docMkLst>
      <pc:sldChg chg="modSp mod">
        <pc:chgData name="Rajalakshmi Mathaiyan" userId="c619f3a048147c41" providerId="LiveId" clId="{432A085E-8FC7-481D-9F5A-BE3A0DFA5C21}" dt="2024-11-27T04:25:59.901" v="310" actId="20577"/>
        <pc:sldMkLst>
          <pc:docMk/>
          <pc:sldMk cId="3471412987" sldId="256"/>
        </pc:sldMkLst>
        <pc:spChg chg="mod">
          <ac:chgData name="Rajalakshmi Mathaiyan" userId="c619f3a048147c41" providerId="LiveId" clId="{432A085E-8FC7-481D-9F5A-BE3A0DFA5C21}" dt="2024-11-27T04:25:59.901" v="310" actId="20577"/>
          <ac:spMkLst>
            <pc:docMk/>
            <pc:sldMk cId="3471412987" sldId="256"/>
            <ac:spMk id="2" creationId="{7B64D2DC-74D8-38B1-B243-8E903E6C2A0C}"/>
          </ac:spMkLst>
        </pc:spChg>
      </pc:sldChg>
      <pc:sldChg chg="modSp mod">
        <pc:chgData name="Rajalakshmi Mathaiyan" userId="c619f3a048147c41" providerId="LiveId" clId="{432A085E-8FC7-481D-9F5A-BE3A0DFA5C21}" dt="2024-11-27T05:01:42.274" v="317" actId="27636"/>
        <pc:sldMkLst>
          <pc:docMk/>
          <pc:sldMk cId="1984268004" sldId="257"/>
        </pc:sldMkLst>
        <pc:spChg chg="mod">
          <ac:chgData name="Rajalakshmi Mathaiyan" userId="c619f3a048147c41" providerId="LiveId" clId="{432A085E-8FC7-481D-9F5A-BE3A0DFA5C21}" dt="2024-11-27T05:01:42.274" v="317" actId="27636"/>
          <ac:spMkLst>
            <pc:docMk/>
            <pc:sldMk cId="1984268004" sldId="257"/>
            <ac:spMk id="3" creationId="{D5C5D7F8-A504-1C97-3C0D-5356E4ACDF07}"/>
          </ac:spMkLst>
        </pc:spChg>
      </pc:sldChg>
      <pc:sldChg chg="modSp mod">
        <pc:chgData name="Rajalakshmi Mathaiyan" userId="c619f3a048147c41" providerId="LiveId" clId="{432A085E-8FC7-481D-9F5A-BE3A0DFA5C21}" dt="2024-11-26T16:09:00.277" v="261" actId="255"/>
        <pc:sldMkLst>
          <pc:docMk/>
          <pc:sldMk cId="2922867362" sldId="258"/>
        </pc:sldMkLst>
        <pc:spChg chg="mod">
          <ac:chgData name="Rajalakshmi Mathaiyan" userId="c619f3a048147c41" providerId="LiveId" clId="{432A085E-8FC7-481D-9F5A-BE3A0DFA5C21}" dt="2024-11-26T16:09:00.277" v="261" actId="255"/>
          <ac:spMkLst>
            <pc:docMk/>
            <pc:sldMk cId="2922867362" sldId="258"/>
            <ac:spMk id="3" creationId="{67FE5C9A-D4F9-B1CD-B81F-5C18D3D1DC29}"/>
          </ac:spMkLst>
        </pc:spChg>
      </pc:sldChg>
      <pc:sldChg chg="modSp mod">
        <pc:chgData name="Rajalakshmi Mathaiyan" userId="c619f3a048147c41" providerId="LiveId" clId="{432A085E-8FC7-481D-9F5A-BE3A0DFA5C21}" dt="2024-11-27T05:11:53.422" v="349" actId="20577"/>
        <pc:sldMkLst>
          <pc:docMk/>
          <pc:sldMk cId="3635300625" sldId="259"/>
        </pc:sldMkLst>
        <pc:spChg chg="mod">
          <ac:chgData name="Rajalakshmi Mathaiyan" userId="c619f3a048147c41" providerId="LiveId" clId="{432A085E-8FC7-481D-9F5A-BE3A0DFA5C21}" dt="2024-11-27T05:11:53.422" v="349" actId="20577"/>
          <ac:spMkLst>
            <pc:docMk/>
            <pc:sldMk cId="3635300625" sldId="259"/>
            <ac:spMk id="3" creationId="{17DDF68F-B8FF-845C-2496-A8175BC17630}"/>
          </ac:spMkLst>
        </pc:spChg>
      </pc:sldChg>
      <pc:sldChg chg="modSp mod">
        <pc:chgData name="Rajalakshmi Mathaiyan" userId="c619f3a048147c41" providerId="LiveId" clId="{432A085E-8FC7-481D-9F5A-BE3A0DFA5C21}" dt="2024-11-27T04:24:10.504" v="292" actId="20577"/>
        <pc:sldMkLst>
          <pc:docMk/>
          <pc:sldMk cId="3106256866" sldId="260"/>
        </pc:sldMkLst>
        <pc:graphicFrameChg chg="modGraphic">
          <ac:chgData name="Rajalakshmi Mathaiyan" userId="c619f3a048147c41" providerId="LiveId" clId="{432A085E-8FC7-481D-9F5A-BE3A0DFA5C21}" dt="2024-11-27T04:24:10.504" v="292" actId="20577"/>
          <ac:graphicFrameMkLst>
            <pc:docMk/>
            <pc:sldMk cId="3106256866" sldId="260"/>
            <ac:graphicFrameMk id="5" creationId="{6F9CE233-E625-CCF9-88A8-C308EB9DD26D}"/>
          </ac:graphicFrameMkLst>
        </pc:graphicFrameChg>
      </pc:sldChg>
      <pc:sldChg chg="modSp mod">
        <pc:chgData name="Rajalakshmi Mathaiyan" userId="c619f3a048147c41" providerId="LiveId" clId="{432A085E-8FC7-481D-9F5A-BE3A0DFA5C21}" dt="2024-11-26T16:09:17.859" v="262" actId="2711"/>
        <pc:sldMkLst>
          <pc:docMk/>
          <pc:sldMk cId="1588518371" sldId="261"/>
        </pc:sldMkLst>
        <pc:spChg chg="mod">
          <ac:chgData name="Rajalakshmi Mathaiyan" userId="c619f3a048147c41" providerId="LiveId" clId="{432A085E-8FC7-481D-9F5A-BE3A0DFA5C21}" dt="2024-11-26T16:07:52.962" v="256" actId="20577"/>
          <ac:spMkLst>
            <pc:docMk/>
            <pc:sldMk cId="1588518371" sldId="261"/>
            <ac:spMk id="2" creationId="{063228F6-8B2F-3A3D-C6AF-3BE0C9451BB0}"/>
          </ac:spMkLst>
        </pc:spChg>
        <pc:spChg chg="mod">
          <ac:chgData name="Rajalakshmi Mathaiyan" userId="c619f3a048147c41" providerId="LiveId" clId="{432A085E-8FC7-481D-9F5A-BE3A0DFA5C21}" dt="2024-11-26T16:09:17.859" v="262" actId="2711"/>
          <ac:spMkLst>
            <pc:docMk/>
            <pc:sldMk cId="1588518371" sldId="261"/>
            <ac:spMk id="3" creationId="{BFF95ADB-1B59-6891-030C-97C781CCF8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D2DC-74D8-38B1-B243-8E903E6C2A0C}"/>
              </a:ext>
            </a:extLst>
          </p:cNvPr>
          <p:cNvSpPr>
            <a:spLocks noGrp="1"/>
          </p:cNvSpPr>
          <p:nvPr>
            <p:ph type="ctrTitle"/>
          </p:nvPr>
        </p:nvSpPr>
        <p:spPr/>
        <p:txBody>
          <a:bodyPr/>
          <a:lstStyle/>
          <a:p>
            <a:r>
              <a:rPr lang="en-IN" dirty="0" err="1"/>
              <a:t>Cardekho</a:t>
            </a:r>
            <a:r>
              <a:rPr lang="en-IN" dirty="0"/>
              <a:t>-Car Price  Prediction</a:t>
            </a:r>
          </a:p>
        </p:txBody>
      </p:sp>
      <p:sp>
        <p:nvSpPr>
          <p:cNvPr id="3" name="Subtitle 2">
            <a:extLst>
              <a:ext uri="{FF2B5EF4-FFF2-40B4-BE49-F238E27FC236}">
                <a16:creationId xmlns:a16="http://schemas.microsoft.com/office/drawing/2014/main" id="{0A1A99E6-42C2-B7EF-B0AB-E063AFD274A9}"/>
              </a:ext>
            </a:extLst>
          </p:cNvPr>
          <p:cNvSpPr>
            <a:spLocks noGrp="1"/>
          </p:cNvSpPr>
          <p:nvPr>
            <p:ph type="subTitle" idx="1"/>
          </p:nvPr>
        </p:nvSpPr>
        <p:spPr/>
        <p:txBody>
          <a:bodyPr/>
          <a:lstStyle/>
          <a:p>
            <a:r>
              <a:rPr lang="en-IN" dirty="0"/>
              <a:t>BY</a:t>
            </a:r>
          </a:p>
          <a:p>
            <a:r>
              <a:rPr lang="en-IN" dirty="0"/>
              <a:t>RAJALAKSHMI </a:t>
            </a:r>
            <a:r>
              <a:rPr lang="en-IN" dirty="0" err="1"/>
              <a:t>mATHAIYAN</a:t>
            </a:r>
            <a:endParaRPr lang="en-IN" dirty="0"/>
          </a:p>
        </p:txBody>
      </p:sp>
    </p:spTree>
    <p:extLst>
      <p:ext uri="{BB962C8B-B14F-4D97-AF65-F5344CB8AC3E}">
        <p14:creationId xmlns:p14="http://schemas.microsoft.com/office/powerpoint/2010/main" val="347141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987-23FA-A275-1EF0-07697165737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5C5D7F8-A504-1C97-3C0D-5356E4ACDF07}"/>
              </a:ext>
            </a:extLst>
          </p:cNvPr>
          <p:cNvSpPr>
            <a:spLocks noGrp="1"/>
          </p:cNvSpPr>
          <p:nvPr>
            <p:ph idx="1"/>
          </p:nvPr>
        </p:nvSpPr>
        <p:spPr/>
        <p:txBody>
          <a:bodyPr>
            <a:normAutofit fontScale="92500" lnSpcReduction="20000"/>
          </a:bodyPr>
          <a:lstStyle/>
          <a:p>
            <a:r>
              <a:rPr lang="en-US" b="0" i="0" dirty="0">
                <a:effectLst/>
                <a:latin typeface="Cambria" panose="02040503050406030204" pitchFamily="18" charset="0"/>
                <a:ea typeface="Cambria" panose="02040503050406030204" pitchFamily="18" charset="0"/>
                <a:cs typeface="Times New Roman" panose="02020603050405020304" pitchFamily="18" charset="0"/>
              </a:rPr>
              <a:t>CarDekho.com is India's leading car search venture that helps users buy cars that are right for them.</a:t>
            </a:r>
          </a:p>
          <a:p>
            <a:r>
              <a:rPr lang="en-US" b="0" i="0" dirty="0">
                <a:effectLst/>
                <a:latin typeface="Cambria" panose="02040503050406030204" pitchFamily="18" charset="0"/>
                <a:ea typeface="Cambria" panose="02040503050406030204" pitchFamily="18" charset="0"/>
                <a:cs typeface="Times New Roman" panose="02020603050405020304" pitchFamily="18" charset="0"/>
              </a:rPr>
              <a:t> Its website and app carry rich automotive content such as expert reviews, detailed specs and prices, comparisons as well as videos and pictures of all car brands and models available in India.</a:t>
            </a:r>
          </a:p>
          <a:p>
            <a:r>
              <a:rPr lang="en-US" sz="2000" cap="none" dirty="0">
                <a:solidFill>
                  <a:schemeClr val="tx1"/>
                </a:solidFill>
                <a:latin typeface="Cambria" panose="02040503050406030204" pitchFamily="18" charset="0"/>
                <a:ea typeface="Cambria" panose="02040503050406030204" pitchFamily="18" charset="0"/>
                <a:cs typeface="Times New Roman" panose="02020603050405020304" pitchFamily="18" charset="0"/>
              </a:rPr>
              <a:t>This project is designed to build a powerful regression who able to predict closest prices of cars on unseen data</a:t>
            </a:r>
          </a:p>
          <a:p>
            <a:r>
              <a:rPr lang="en-US" sz="2100" b="0" i="0" u="none" strike="noStrike" dirty="0">
                <a:solidFill>
                  <a:srgbClr val="000000"/>
                </a:solidFill>
                <a:effectLst/>
                <a:latin typeface="Cambria" panose="02040503050406030204" pitchFamily="18" charset="0"/>
                <a:ea typeface="Cambria" panose="02040503050406030204" pitchFamily="18" charset="0"/>
              </a:rPr>
              <a:t>We have historical data on used car prices from </a:t>
            </a:r>
            <a:r>
              <a:rPr lang="en-US" sz="2100" b="0" i="0" u="none" strike="noStrike" dirty="0" err="1">
                <a:solidFill>
                  <a:srgbClr val="000000"/>
                </a:solidFill>
                <a:effectLst/>
                <a:latin typeface="Cambria" panose="02040503050406030204" pitchFamily="18" charset="0"/>
                <a:ea typeface="Cambria" panose="02040503050406030204" pitchFamily="18" charset="0"/>
              </a:rPr>
              <a:t>CarDekho</a:t>
            </a:r>
            <a:r>
              <a:rPr lang="en-US" sz="2100" b="0" i="0" u="none" strike="noStrike" dirty="0">
                <a:solidFill>
                  <a:srgbClr val="000000"/>
                </a:solidFill>
                <a:effectLst/>
                <a:latin typeface="Cambria" panose="02040503050406030204" pitchFamily="18" charset="0"/>
                <a:ea typeface="Cambria" panose="02040503050406030204" pitchFamily="18" charset="0"/>
              </a:rPr>
              <a:t>, including various features such as make, model, year, fuel type, transmission type, and other relevant attributes from different cities.</a:t>
            </a:r>
            <a:endParaRPr lang="en-US" sz="2100" cap="none"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8426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301-6D03-BF88-C6B7-E82EDC459A0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67FE5C9A-D4F9-B1CD-B81F-5C18D3D1DC29}"/>
              </a:ext>
            </a:extLst>
          </p:cNvPr>
          <p:cNvSpPr>
            <a:spLocks noGrp="1"/>
          </p:cNvSpPr>
          <p:nvPr>
            <p:ph idx="1"/>
          </p:nvPr>
        </p:nvSpPr>
        <p:spPr/>
        <p:txBody>
          <a:bodyPr>
            <a:noAutofit/>
          </a:bodyPr>
          <a:lstStyle/>
          <a:p>
            <a:r>
              <a:rPr lang="en-US" b="0" i="0" u="none" strike="noStrike" dirty="0">
                <a:solidFill>
                  <a:srgbClr val="0D0D0D"/>
                </a:solidFill>
                <a:effectLst/>
                <a:latin typeface="Cambria" panose="02040503050406030204" pitchFamily="18" charset="0"/>
                <a:ea typeface="Cambria" panose="02040503050406030204" pitchFamily="18" charset="0"/>
              </a:rPr>
              <a:t>The dataset includes detailed information about used cars listed on </a:t>
            </a:r>
            <a:r>
              <a:rPr lang="en-US" b="0" i="0" u="none" strike="noStrike" dirty="0" err="1">
                <a:solidFill>
                  <a:srgbClr val="0D0D0D"/>
                </a:solidFill>
                <a:effectLst/>
                <a:latin typeface="Cambria" panose="02040503050406030204" pitchFamily="18" charset="0"/>
                <a:ea typeface="Cambria" panose="02040503050406030204" pitchFamily="18" charset="0"/>
              </a:rPr>
              <a:t>CarDekho</a:t>
            </a:r>
            <a:r>
              <a:rPr lang="en-US" b="0" i="0" u="none" strike="noStrike" dirty="0">
                <a:solidFill>
                  <a:srgbClr val="0D0D0D"/>
                </a:solidFill>
                <a:effectLst/>
                <a:latin typeface="Cambria" panose="02040503050406030204" pitchFamily="18" charset="0"/>
                <a:ea typeface="Cambria" panose="02040503050406030204" pitchFamily="18" charset="0"/>
              </a:rPr>
              <a:t> for different cities.</a:t>
            </a:r>
          </a:p>
          <a:p>
            <a:r>
              <a:rPr lang="en-US" dirty="0">
                <a:latin typeface="Cambria" panose="02040503050406030204" pitchFamily="18" charset="0"/>
                <a:ea typeface="Cambria" panose="02040503050406030204" pitchFamily="18" charset="0"/>
              </a:rPr>
              <a:t>The dataset is in nested </a:t>
            </a:r>
            <a:r>
              <a:rPr lang="en-US" dirty="0" err="1">
                <a:latin typeface="Cambria" panose="02040503050406030204" pitchFamily="18" charset="0"/>
                <a:ea typeface="Cambria" panose="02040503050406030204" pitchFamily="18" charset="0"/>
              </a:rPr>
              <a:t>json</a:t>
            </a:r>
            <a:r>
              <a:rPr lang="en-US" dirty="0">
                <a:latin typeface="Cambria" panose="02040503050406030204" pitchFamily="18" charset="0"/>
                <a:ea typeface="Cambria" panose="02040503050406030204" pitchFamily="18" charset="0"/>
              </a:rPr>
              <a:t> format. We need to convert them into flatten </a:t>
            </a:r>
            <a:r>
              <a:rPr lang="en-US" dirty="0" err="1">
                <a:latin typeface="Cambria" panose="02040503050406030204" pitchFamily="18" charset="0"/>
                <a:ea typeface="Cambria" panose="02040503050406030204" pitchFamily="18" charset="0"/>
              </a:rPr>
              <a:t>json</a:t>
            </a:r>
            <a:r>
              <a:rPr lang="en-US" dirty="0">
                <a:latin typeface="Cambria" panose="02040503050406030204" pitchFamily="18" charset="0"/>
                <a:ea typeface="Cambria" panose="02040503050406030204" pitchFamily="18" charset="0"/>
              </a:rPr>
              <a:t> in order to perform the data cleaning.</a:t>
            </a:r>
          </a:p>
          <a:p>
            <a:r>
              <a:rPr lang="en-US" dirty="0">
                <a:latin typeface="Cambria" panose="02040503050406030204" pitchFamily="18" charset="0"/>
                <a:ea typeface="Cambria" panose="02040503050406030204" pitchFamily="18" charset="0"/>
              </a:rPr>
              <a:t>Flattening a dictionary refers to the process of converting a nested dictionary structure into a flat, one-dimensional form.</a:t>
            </a:r>
          </a:p>
          <a:p>
            <a:r>
              <a:rPr lang="en-US" dirty="0">
                <a:latin typeface="Cambria" panose="02040503050406030204" pitchFamily="18" charset="0"/>
                <a:ea typeface="Cambria" panose="02040503050406030204" pitchFamily="18" charset="0"/>
              </a:rPr>
              <a:t> It involves transforming a dictionary with nested keys and values into easily accessible format.</a:t>
            </a:r>
          </a:p>
          <a:p>
            <a:pPr marL="0" indent="0">
              <a:buNone/>
            </a:pPr>
            <a:r>
              <a:rPr lang="en-US" dirty="0">
                <a:latin typeface="Cambria" panose="02040503050406030204" pitchFamily="18" charset="0"/>
                <a:ea typeface="Cambria" panose="02040503050406030204" pitchFamily="18" charset="0"/>
              </a:rPr>
              <a:t> </a:t>
            </a:r>
          </a:p>
          <a:p>
            <a:endParaRPr lang="en-US" b="0" i="0" u="none" strike="noStrike" dirty="0">
              <a:solidFill>
                <a:srgbClr val="0D0D0D"/>
              </a:solidFill>
              <a:effectLst/>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286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AFA3-1E2D-B87B-1E97-FD52CBF91360}"/>
              </a:ext>
            </a:extLst>
          </p:cNvPr>
          <p:cNvSpPr>
            <a:spLocks noGrp="1"/>
          </p:cNvSpPr>
          <p:nvPr>
            <p:ph type="title"/>
          </p:nvPr>
        </p:nvSpPr>
        <p:spPr/>
        <p:txBody>
          <a:bodyPr/>
          <a:lstStyle/>
          <a:p>
            <a:r>
              <a:rPr lang="en-IN" dirty="0"/>
              <a:t>Flowchart</a:t>
            </a:r>
          </a:p>
        </p:txBody>
      </p:sp>
      <p:sp>
        <p:nvSpPr>
          <p:cNvPr id="3" name="Content Placeholder 2">
            <a:extLst>
              <a:ext uri="{FF2B5EF4-FFF2-40B4-BE49-F238E27FC236}">
                <a16:creationId xmlns:a16="http://schemas.microsoft.com/office/drawing/2014/main" id="{17DDF68F-B8FF-845C-2496-A8175BC17630}"/>
              </a:ext>
            </a:extLst>
          </p:cNvPr>
          <p:cNvSpPr>
            <a:spLocks noGrp="1"/>
          </p:cNvSpPr>
          <p:nvPr>
            <p:ph idx="1"/>
          </p:nvPr>
        </p:nvSpPr>
        <p:spPr/>
        <p:txBody>
          <a:bodyPr/>
          <a:lstStyle/>
          <a:p>
            <a:r>
              <a:rPr lang="en-IN" dirty="0"/>
              <a:t>Flowchart diagram representation</a:t>
            </a:r>
          </a:p>
        </p:txBody>
      </p:sp>
      <p:sp>
        <p:nvSpPr>
          <p:cNvPr id="4" name="Oval 3">
            <a:extLst>
              <a:ext uri="{FF2B5EF4-FFF2-40B4-BE49-F238E27FC236}">
                <a16:creationId xmlns:a16="http://schemas.microsoft.com/office/drawing/2014/main" id="{F2D95B02-5484-08EE-76B5-B35A6735D162}"/>
              </a:ext>
            </a:extLst>
          </p:cNvPr>
          <p:cNvSpPr/>
          <p:nvPr/>
        </p:nvSpPr>
        <p:spPr>
          <a:xfrm>
            <a:off x="467509" y="2694035"/>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Excel Dataset structuring</a:t>
            </a:r>
          </a:p>
        </p:txBody>
      </p:sp>
      <p:sp>
        <p:nvSpPr>
          <p:cNvPr id="9" name="Oval 8">
            <a:extLst>
              <a:ext uri="{FF2B5EF4-FFF2-40B4-BE49-F238E27FC236}">
                <a16:creationId xmlns:a16="http://schemas.microsoft.com/office/drawing/2014/main" id="{C420EA4A-4864-3164-625B-2EF3CE8140F7}"/>
              </a:ext>
            </a:extLst>
          </p:cNvPr>
          <p:cNvSpPr/>
          <p:nvPr/>
        </p:nvSpPr>
        <p:spPr>
          <a:xfrm>
            <a:off x="3243324" y="2694035"/>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Cleaning the Dataset</a:t>
            </a:r>
          </a:p>
        </p:txBody>
      </p:sp>
      <p:sp>
        <p:nvSpPr>
          <p:cNvPr id="10" name="Oval 9">
            <a:extLst>
              <a:ext uri="{FF2B5EF4-FFF2-40B4-BE49-F238E27FC236}">
                <a16:creationId xmlns:a16="http://schemas.microsoft.com/office/drawing/2014/main" id="{C755131A-930A-D79E-6C53-864A087156DD}"/>
              </a:ext>
            </a:extLst>
          </p:cNvPr>
          <p:cNvSpPr/>
          <p:nvPr/>
        </p:nvSpPr>
        <p:spPr>
          <a:xfrm>
            <a:off x="6019139" y="2694035"/>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11" name="Oval 10">
            <a:extLst>
              <a:ext uri="{FF2B5EF4-FFF2-40B4-BE49-F238E27FC236}">
                <a16:creationId xmlns:a16="http://schemas.microsoft.com/office/drawing/2014/main" id="{54C03A42-54DB-5D66-984D-0B8F807055BB}"/>
              </a:ext>
            </a:extLst>
          </p:cNvPr>
          <p:cNvSpPr/>
          <p:nvPr/>
        </p:nvSpPr>
        <p:spPr>
          <a:xfrm>
            <a:off x="8794954" y="2694035"/>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Exploratory Data Analysis</a:t>
            </a:r>
          </a:p>
        </p:txBody>
      </p:sp>
      <p:sp>
        <p:nvSpPr>
          <p:cNvPr id="12" name="Oval 11">
            <a:extLst>
              <a:ext uri="{FF2B5EF4-FFF2-40B4-BE49-F238E27FC236}">
                <a16:creationId xmlns:a16="http://schemas.microsoft.com/office/drawing/2014/main" id="{CCF7296D-8B88-FD11-87EC-E96B024B9629}"/>
              </a:ext>
            </a:extLst>
          </p:cNvPr>
          <p:cNvSpPr/>
          <p:nvPr/>
        </p:nvSpPr>
        <p:spPr>
          <a:xfrm>
            <a:off x="8794954" y="4374964"/>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Development</a:t>
            </a:r>
          </a:p>
        </p:txBody>
      </p:sp>
      <p:sp>
        <p:nvSpPr>
          <p:cNvPr id="13" name="Oval 12">
            <a:extLst>
              <a:ext uri="{FF2B5EF4-FFF2-40B4-BE49-F238E27FC236}">
                <a16:creationId xmlns:a16="http://schemas.microsoft.com/office/drawing/2014/main" id="{A1B62568-656A-EA1A-88AB-5DF1994D380A}"/>
              </a:ext>
            </a:extLst>
          </p:cNvPr>
          <p:cNvSpPr/>
          <p:nvPr/>
        </p:nvSpPr>
        <p:spPr>
          <a:xfrm>
            <a:off x="5671892" y="4463719"/>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Evaluation</a:t>
            </a:r>
          </a:p>
        </p:txBody>
      </p:sp>
      <p:sp>
        <p:nvSpPr>
          <p:cNvPr id="15" name="Oval 14">
            <a:extLst>
              <a:ext uri="{FF2B5EF4-FFF2-40B4-BE49-F238E27FC236}">
                <a16:creationId xmlns:a16="http://schemas.microsoft.com/office/drawing/2014/main" id="{F4688BC8-7237-6D17-9ACA-115EE3B96863}"/>
              </a:ext>
            </a:extLst>
          </p:cNvPr>
          <p:cNvSpPr/>
          <p:nvPr/>
        </p:nvSpPr>
        <p:spPr>
          <a:xfrm>
            <a:off x="2694699" y="4463718"/>
            <a:ext cx="2428568" cy="10913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Optimization</a:t>
            </a:r>
          </a:p>
        </p:txBody>
      </p:sp>
      <p:cxnSp>
        <p:nvCxnSpPr>
          <p:cNvPr id="17" name="Straight Arrow Connector 16">
            <a:extLst>
              <a:ext uri="{FF2B5EF4-FFF2-40B4-BE49-F238E27FC236}">
                <a16:creationId xmlns:a16="http://schemas.microsoft.com/office/drawing/2014/main" id="{6368E105-42D4-6169-10E7-2DA7674A4376}"/>
              </a:ext>
            </a:extLst>
          </p:cNvPr>
          <p:cNvCxnSpPr>
            <a:endCxn id="9" idx="2"/>
          </p:cNvCxnSpPr>
          <p:nvPr/>
        </p:nvCxnSpPr>
        <p:spPr>
          <a:xfrm>
            <a:off x="2896077" y="3239725"/>
            <a:ext cx="3472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D1CFDC-43FB-677B-24BC-FDC9FB05A8F8}"/>
              </a:ext>
            </a:extLst>
          </p:cNvPr>
          <p:cNvCxnSpPr/>
          <p:nvPr/>
        </p:nvCxnSpPr>
        <p:spPr>
          <a:xfrm>
            <a:off x="5660739" y="3239724"/>
            <a:ext cx="3472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6278CFC-F593-3F2C-CD80-69092211A86F}"/>
              </a:ext>
            </a:extLst>
          </p:cNvPr>
          <p:cNvCxnSpPr/>
          <p:nvPr/>
        </p:nvCxnSpPr>
        <p:spPr>
          <a:xfrm>
            <a:off x="8458860" y="3239723"/>
            <a:ext cx="3472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9AB397-8158-BC98-6CE5-2CB08AE7C807}"/>
              </a:ext>
            </a:extLst>
          </p:cNvPr>
          <p:cNvCxnSpPr>
            <a:endCxn id="12" idx="0"/>
          </p:cNvCxnSpPr>
          <p:nvPr/>
        </p:nvCxnSpPr>
        <p:spPr>
          <a:xfrm>
            <a:off x="10009238" y="3785416"/>
            <a:ext cx="0" cy="589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B27221-9981-EDB7-E3BB-D22F587BAC03}"/>
              </a:ext>
            </a:extLst>
          </p:cNvPr>
          <p:cNvCxnSpPr>
            <a:stCxn id="12" idx="2"/>
          </p:cNvCxnSpPr>
          <p:nvPr/>
        </p:nvCxnSpPr>
        <p:spPr>
          <a:xfrm flipH="1" flipV="1">
            <a:off x="8100460" y="4920654"/>
            <a:ext cx="6944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6B8F8A3-71AB-9292-3228-5B5FCA9D591B}"/>
              </a:ext>
            </a:extLst>
          </p:cNvPr>
          <p:cNvCxnSpPr>
            <a:stCxn id="13" idx="2"/>
          </p:cNvCxnSpPr>
          <p:nvPr/>
        </p:nvCxnSpPr>
        <p:spPr>
          <a:xfrm flipH="1" flipV="1">
            <a:off x="5123267" y="5009407"/>
            <a:ext cx="548625"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0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6196-881C-2F74-9145-488C7BAE3663}"/>
              </a:ext>
            </a:extLst>
          </p:cNvPr>
          <p:cNvSpPr>
            <a:spLocks noGrp="1"/>
          </p:cNvSpPr>
          <p:nvPr>
            <p:ph type="title"/>
          </p:nvPr>
        </p:nvSpPr>
        <p:spPr/>
        <p:txBody>
          <a:bodyPr/>
          <a:lstStyle/>
          <a:p>
            <a:r>
              <a:rPr lang="en-IN" dirty="0"/>
              <a:t>Model Performance</a:t>
            </a:r>
          </a:p>
        </p:txBody>
      </p:sp>
      <p:graphicFrame>
        <p:nvGraphicFramePr>
          <p:cNvPr id="5" name="Content Placeholder 4">
            <a:extLst>
              <a:ext uri="{FF2B5EF4-FFF2-40B4-BE49-F238E27FC236}">
                <a16:creationId xmlns:a16="http://schemas.microsoft.com/office/drawing/2014/main" id="{6F9CE233-E625-CCF9-88A8-C308EB9DD26D}"/>
              </a:ext>
            </a:extLst>
          </p:cNvPr>
          <p:cNvGraphicFramePr>
            <a:graphicFrameLocks noGrp="1"/>
          </p:cNvGraphicFramePr>
          <p:nvPr>
            <p:ph idx="1"/>
            <p:extLst>
              <p:ext uri="{D42A27DB-BD31-4B8C-83A1-F6EECF244321}">
                <p14:modId xmlns:p14="http://schemas.microsoft.com/office/powerpoint/2010/main" val="2951437646"/>
              </p:ext>
            </p:extLst>
          </p:nvPr>
        </p:nvGraphicFramePr>
        <p:xfrm>
          <a:off x="1450975" y="2016125"/>
          <a:ext cx="9604374" cy="2762352"/>
        </p:xfrm>
        <a:graphic>
          <a:graphicData uri="http://schemas.openxmlformats.org/drawingml/2006/table">
            <a:tbl>
              <a:tblPr firstRow="1" bandRow="1">
                <a:tableStyleId>{5C22544A-7EE6-4342-B048-85BDC9FD1C3A}</a:tableStyleId>
              </a:tblPr>
              <a:tblGrid>
                <a:gridCol w="4802187">
                  <a:extLst>
                    <a:ext uri="{9D8B030D-6E8A-4147-A177-3AD203B41FA5}">
                      <a16:colId xmlns:a16="http://schemas.microsoft.com/office/drawing/2014/main" val="440182239"/>
                    </a:ext>
                  </a:extLst>
                </a:gridCol>
                <a:gridCol w="4802187">
                  <a:extLst>
                    <a:ext uri="{9D8B030D-6E8A-4147-A177-3AD203B41FA5}">
                      <a16:colId xmlns:a16="http://schemas.microsoft.com/office/drawing/2014/main" val="2341707913"/>
                    </a:ext>
                  </a:extLst>
                </a:gridCol>
              </a:tblGrid>
              <a:tr h="460392">
                <a:tc>
                  <a:txBody>
                    <a:bodyPr/>
                    <a:lstStyle/>
                    <a:p>
                      <a:pPr algn="ctr"/>
                      <a:r>
                        <a:rPr lang="en-IN" dirty="0"/>
                        <a:t>MODEL</a:t>
                      </a:r>
                    </a:p>
                  </a:txBody>
                  <a:tcPr/>
                </a:tc>
                <a:tc>
                  <a:txBody>
                    <a:bodyPr/>
                    <a:lstStyle/>
                    <a:p>
                      <a:pPr algn="ctr"/>
                      <a:r>
                        <a:rPr lang="en-IN" dirty="0"/>
                        <a:t>R2 SCORE</a:t>
                      </a:r>
                    </a:p>
                  </a:txBody>
                  <a:tcPr/>
                </a:tc>
                <a:extLst>
                  <a:ext uri="{0D108BD9-81ED-4DB2-BD59-A6C34878D82A}">
                    <a16:rowId xmlns:a16="http://schemas.microsoft.com/office/drawing/2014/main" val="3534579935"/>
                  </a:ext>
                </a:extLst>
              </a:tr>
              <a:tr h="460392">
                <a:tc>
                  <a:txBody>
                    <a:bodyPr/>
                    <a:lstStyle/>
                    <a:p>
                      <a:pPr algn="ctr"/>
                      <a:r>
                        <a:rPr lang="en-IN" dirty="0"/>
                        <a:t>Linear Regression</a:t>
                      </a:r>
                    </a:p>
                  </a:txBody>
                  <a:tcPr/>
                </a:tc>
                <a:tc>
                  <a:txBody>
                    <a:bodyPr/>
                    <a:lstStyle/>
                    <a:p>
                      <a:pPr algn="ctr"/>
                      <a:r>
                        <a:rPr lang="en-IN" dirty="0"/>
                        <a:t>0.74</a:t>
                      </a:r>
                    </a:p>
                  </a:txBody>
                  <a:tcPr/>
                </a:tc>
                <a:extLst>
                  <a:ext uri="{0D108BD9-81ED-4DB2-BD59-A6C34878D82A}">
                    <a16:rowId xmlns:a16="http://schemas.microsoft.com/office/drawing/2014/main" val="370068306"/>
                  </a:ext>
                </a:extLst>
              </a:tr>
              <a:tr h="460392">
                <a:tc>
                  <a:txBody>
                    <a:bodyPr/>
                    <a:lstStyle/>
                    <a:p>
                      <a:pPr algn="ctr"/>
                      <a:r>
                        <a:rPr lang="en-IN" dirty="0"/>
                        <a:t>Random Forest</a:t>
                      </a:r>
                    </a:p>
                  </a:txBody>
                  <a:tcPr/>
                </a:tc>
                <a:tc>
                  <a:txBody>
                    <a:bodyPr/>
                    <a:lstStyle/>
                    <a:p>
                      <a:pPr algn="ctr"/>
                      <a:r>
                        <a:rPr lang="en-IN" dirty="0"/>
                        <a:t>0.85</a:t>
                      </a:r>
                    </a:p>
                  </a:txBody>
                  <a:tcPr/>
                </a:tc>
                <a:extLst>
                  <a:ext uri="{0D108BD9-81ED-4DB2-BD59-A6C34878D82A}">
                    <a16:rowId xmlns:a16="http://schemas.microsoft.com/office/drawing/2014/main" val="4220883874"/>
                  </a:ext>
                </a:extLst>
              </a:tr>
              <a:tr h="460392">
                <a:tc>
                  <a:txBody>
                    <a:bodyPr/>
                    <a:lstStyle/>
                    <a:p>
                      <a:pPr algn="ctr"/>
                      <a:r>
                        <a:rPr lang="en-IN" dirty="0"/>
                        <a:t>Decision Tree</a:t>
                      </a:r>
                    </a:p>
                  </a:txBody>
                  <a:tcPr/>
                </a:tc>
                <a:tc>
                  <a:txBody>
                    <a:bodyPr/>
                    <a:lstStyle/>
                    <a:p>
                      <a:pPr algn="ctr"/>
                      <a:r>
                        <a:rPr lang="en-IN" dirty="0"/>
                        <a:t>0.75</a:t>
                      </a:r>
                    </a:p>
                  </a:txBody>
                  <a:tcPr/>
                </a:tc>
                <a:extLst>
                  <a:ext uri="{0D108BD9-81ED-4DB2-BD59-A6C34878D82A}">
                    <a16:rowId xmlns:a16="http://schemas.microsoft.com/office/drawing/2014/main" val="3484088922"/>
                  </a:ext>
                </a:extLst>
              </a:tr>
              <a:tr h="460392">
                <a:tc>
                  <a:txBody>
                    <a:bodyPr/>
                    <a:lstStyle/>
                    <a:p>
                      <a:pPr algn="ctr"/>
                      <a:r>
                        <a:rPr lang="en-IN" dirty="0"/>
                        <a:t>SVM</a:t>
                      </a:r>
                    </a:p>
                  </a:txBody>
                  <a:tcPr/>
                </a:tc>
                <a:tc>
                  <a:txBody>
                    <a:bodyPr/>
                    <a:lstStyle/>
                    <a:p>
                      <a:pPr algn="ctr"/>
                      <a:r>
                        <a:rPr lang="en-IN" dirty="0"/>
                        <a:t>0.78</a:t>
                      </a:r>
                    </a:p>
                  </a:txBody>
                  <a:tcPr/>
                </a:tc>
                <a:extLst>
                  <a:ext uri="{0D108BD9-81ED-4DB2-BD59-A6C34878D82A}">
                    <a16:rowId xmlns:a16="http://schemas.microsoft.com/office/drawing/2014/main" val="3415018216"/>
                  </a:ext>
                </a:extLst>
              </a:tr>
              <a:tr h="460392">
                <a:tc>
                  <a:txBody>
                    <a:bodyPr/>
                    <a:lstStyle/>
                    <a:p>
                      <a:pPr algn="ctr"/>
                      <a:r>
                        <a:rPr lang="en-IN" dirty="0"/>
                        <a:t>Gradient Boosting</a:t>
                      </a:r>
                    </a:p>
                  </a:txBody>
                  <a:tcPr/>
                </a:tc>
                <a:tc>
                  <a:txBody>
                    <a:bodyPr/>
                    <a:lstStyle/>
                    <a:p>
                      <a:pPr algn="ctr"/>
                      <a:r>
                        <a:rPr lang="en-IN" dirty="0"/>
                        <a:t>0.83</a:t>
                      </a:r>
                    </a:p>
                  </a:txBody>
                  <a:tcPr/>
                </a:tc>
                <a:extLst>
                  <a:ext uri="{0D108BD9-81ED-4DB2-BD59-A6C34878D82A}">
                    <a16:rowId xmlns:a16="http://schemas.microsoft.com/office/drawing/2014/main" val="2442174134"/>
                  </a:ext>
                </a:extLst>
              </a:tr>
            </a:tbl>
          </a:graphicData>
        </a:graphic>
      </p:graphicFrame>
    </p:spTree>
    <p:extLst>
      <p:ext uri="{BB962C8B-B14F-4D97-AF65-F5344CB8AC3E}">
        <p14:creationId xmlns:p14="http://schemas.microsoft.com/office/powerpoint/2010/main" val="310625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28F6-8B2F-3A3D-C6AF-3BE0C9451BB0}"/>
              </a:ext>
            </a:extLst>
          </p:cNvPr>
          <p:cNvSpPr>
            <a:spLocks noGrp="1"/>
          </p:cNvSpPr>
          <p:nvPr>
            <p:ph type="title"/>
          </p:nvPr>
        </p:nvSpPr>
        <p:spPr/>
        <p:txBody>
          <a:bodyPr/>
          <a:lstStyle/>
          <a:p>
            <a:r>
              <a:rPr lang="en-IN" dirty="0"/>
              <a:t>RESULT Observation</a:t>
            </a:r>
          </a:p>
        </p:txBody>
      </p:sp>
      <p:sp>
        <p:nvSpPr>
          <p:cNvPr id="3" name="Content Placeholder 2">
            <a:extLst>
              <a:ext uri="{FF2B5EF4-FFF2-40B4-BE49-F238E27FC236}">
                <a16:creationId xmlns:a16="http://schemas.microsoft.com/office/drawing/2014/main" id="{BFF95ADB-1B59-6891-030C-97C781CCF872}"/>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Compared to all the models Random Forest model performance is far better than all other models</a:t>
            </a:r>
          </a:p>
          <a:p>
            <a:r>
              <a:rPr lang="en-IN" dirty="0">
                <a:latin typeface="Cambria" panose="02040503050406030204" pitchFamily="18" charset="0"/>
                <a:ea typeface="Cambria" panose="02040503050406030204" pitchFamily="18" charset="0"/>
              </a:rPr>
              <a:t>To overcome the overfitting issue, I have done both the L1 and L2 Regularization</a:t>
            </a:r>
          </a:p>
        </p:txBody>
      </p:sp>
    </p:spTree>
    <p:extLst>
      <p:ext uri="{BB962C8B-B14F-4D97-AF65-F5344CB8AC3E}">
        <p14:creationId xmlns:p14="http://schemas.microsoft.com/office/powerpoint/2010/main" val="158851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39D3-8580-6F52-0CAC-49C8BF3F2E36}"/>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29977376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75</TotalTime>
  <Words>270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Gill Sans MT</vt:lpstr>
      <vt:lpstr>Gallery</vt:lpstr>
      <vt:lpstr>Cardekho-Car Price  Prediction</vt:lpstr>
      <vt:lpstr>Introduction</vt:lpstr>
      <vt:lpstr>Dataset</vt:lpstr>
      <vt:lpstr>Flowchart</vt:lpstr>
      <vt:lpstr>Model Performance</vt:lpstr>
      <vt:lpstr>RESULT Observation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Rajalakshmi Mathaiyan</dc:creator>
  <cp:lastModifiedBy>Rajalakshmi Mathaiyan</cp:lastModifiedBy>
  <cp:revision>1</cp:revision>
  <dcterms:created xsi:type="dcterms:W3CDTF">2024-11-26T15:42:23Z</dcterms:created>
  <dcterms:modified xsi:type="dcterms:W3CDTF">2024-11-27T05:11:59Z</dcterms:modified>
</cp:coreProperties>
</file>