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1441" r:id="rId4"/>
    <p:sldId id="1439" r:id="rId5"/>
    <p:sldId id="1442" r:id="rId6"/>
    <p:sldId id="1440" r:id="rId7"/>
    <p:sldId id="1444" r:id="rId8"/>
    <p:sldId id="1443" r:id="rId9"/>
    <p:sldId id="1438" r:id="rId10"/>
  </p:sldIdLst>
  <p:sldSz cx="12192000" cy="6858000"/>
  <p:notesSz cx="6858000" cy="9144000"/>
  <p:defaultTextStyle>
    <a:defPPr>
      <a:defRPr lang="en-US"/>
    </a:defPPr>
    <a:lvl1pPr marL="0" lvl="0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1pPr>
    <a:lvl2pPr marL="457200" lvl="1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2pPr>
    <a:lvl3pPr marL="914400" lvl="2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3pPr>
    <a:lvl4pPr marL="1371600" lvl="3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4pPr>
    <a:lvl5pPr marL="1828800" lvl="4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5pPr>
    <a:lvl6pPr marL="2286000" lvl="5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6pPr>
    <a:lvl7pPr marL="2743200" lvl="6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7pPr>
    <a:lvl8pPr marL="3200400" lvl="7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8pPr>
    <a:lvl9pPr marL="3657600" lvl="8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Trebuchet MS" panose="020B0603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7001"/>
    <p:restoredTop sz="93883"/>
  </p:normalViewPr>
  <p:slideViewPr>
    <p:cSldViewPr snapToGrid="0" showGuides="1">
      <p:cViewPr varScale="1">
        <p:scale>
          <a:sx n="79" d="100"/>
          <a:sy n="79" d="100"/>
        </p:scale>
        <p:origin x="-1286" y="-77"/>
      </p:cViewPr>
      <p:guideLst>
        <p:guide orient="horz" pos="2160"/>
        <p:guide pos="2968"/>
      </p:guideLst>
    </p:cSldViewPr>
  </p:slideViewPr>
  <p:outlineViewPr>
    <p:cViewPr>
      <p:scale>
        <a:sx n="33" d="100"/>
        <a:sy n="33" d="100"/>
      </p:scale>
      <p:origin x="0" y="-5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8809F63D-DDDC-4EDC-BBE9-065B778DE8A3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19460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1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 indent="0"/>
            <a:r>
              <a:rPr lang="en-US" altLang="en-US"/>
              <a:t>Second level</a:t>
            </a:r>
            <a:endParaRPr lang="en-US" altLang="en-US"/>
          </a:p>
          <a:p>
            <a:pPr lvl="2" indent="0"/>
            <a:r>
              <a:rPr lang="en-US" altLang="en-US"/>
              <a:t>Third level</a:t>
            </a:r>
            <a:endParaRPr lang="en-US" altLang="en-US"/>
          </a:p>
          <a:p>
            <a:pPr lvl="3" indent="0"/>
            <a:r>
              <a:rPr lang="en-US" altLang="en-US"/>
              <a:t>Fourth level</a:t>
            </a:r>
            <a:endParaRPr lang="en-US" altLang="en-US"/>
          </a:p>
          <a:p>
            <a:pPr lvl="4" indent="0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D4E6F02-0EDF-4909-B320-FC0602E6DC54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3388"/>
            <a:ext cx="8967788" cy="274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0" y="4243388"/>
            <a:ext cx="3076575" cy="277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 bwMode="ltGray"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8ABE3C1-DBE1-495D-B57B-2849774B866A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313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59293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446C117F-5CCF-4837-BE5F-2B92066CAFAF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3" cy="10906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313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59293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84EB90BD-B6CE-46B7-997F-7313B992CCDC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3" cy="10906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313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59293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13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584200" y="747713"/>
            <a:ext cx="609600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fontAlgn="auto"/>
            <a:r>
              <a:rPr lang="en-US" sz="7200" strike="noStrike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endParaRPr lang="en-US" sz="7200" strike="noStrike" noProof="1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fontAlgn="auto"/>
            <a:r>
              <a:rPr lang="en-US" sz="7200" strike="noStrike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sz="7200" strike="noStrike" noProof="1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CDB9D11F-B188-461D-B23F-39381795C052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3" cy="10906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313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59293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2E6D8D9-55A2-4063-B0F3-121F44549695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3" cy="10906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4B24536-994D-4021-A283-9F449C0DB509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3CBBBB78-C96F-47B7-AB17-D852CA960AC9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FA3F48C-C7C6-4055-9F49-3777875E72AE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178E61D-D431-422C-9764-11DAFE33AB63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3" cy="1090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/>
            </a:lvl1pPr>
          </a:lstStyle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2DE42F4-6EEF-4EF7-8ED4-2208F0F89A08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6225"/>
            <a:ext cx="10437813" cy="322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40878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 bwMode="ltGray"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30578ACC-22D6-47C1-A373-4FD133E34F3C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3" cy="109061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4E5A6C69-6797-4E8A-BF37-F2C3751466E9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82014A1-A632-4878-A0D3-F52BA7563730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CE99F462-093F-4566-844B-4C71F2739DA5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3D24A7AC-904D-4781-85BA-7D10C17ED021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331444B-B92B-4E27-8C94-BB93EAF5CB18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363EFA5E-FA76-400D-B3DC-F0BA90E6D107}" type="datetimeFigureOut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22F896-40B5-4ADD-8801-0D06FADFA095}" type="slidenum">
              <a:rPr lang="en-US" noProof="1" dirty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ashOverlay-FullResolv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3900" cy="10810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>
          <a:xfrm>
            <a:off x="681038" y="2336800"/>
            <a:ext cx="9613900" cy="35988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en-US" altLang="en-US"/>
              <a:t>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D6E9DEC-419B-4CC5-A080-3B06BD5A8291}" type="datetimeFigureOut">
              <a:rPr lang="en-US" sz="1050" strike="noStrike" noProof="1" dirty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3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D22F896-40B5-4ADD-8801-0D06FADFA095}" type="slidenum">
              <a:rPr lang="en-US" strike="noStrike" noProof="1" dirty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883578" y="2619910"/>
            <a:ext cx="7920787" cy="1291744"/>
          </a:xfrm>
        </p:spPr>
        <p:txBody>
          <a:bodyPr lIns="91440" tIns="45720" rIns="91440" bIns="45720" anchor="b"/>
          <a:lstStyle/>
          <a:p>
            <a:pPr algn="l" defTabSz="914400">
              <a:buNone/>
            </a:pPr>
            <a:r>
              <a:rPr lang="en-IN" altLang="en-US" kern="1200" dirty="0">
                <a:latin typeface="+mj-lt"/>
                <a:ea typeface="+mj-ea"/>
                <a:cs typeface="+mj-cs"/>
              </a:rPr>
              <a:t>NIRF</a:t>
            </a:r>
            <a:br>
              <a:rPr lang="en-IN" altLang="en-US" kern="1200" dirty="0">
                <a:latin typeface="+mj-lt"/>
                <a:ea typeface="+mj-ea"/>
                <a:cs typeface="+mj-cs"/>
              </a:rPr>
            </a:br>
            <a:r>
              <a:rPr lang="en-IN" altLang="en-US" sz="4400" kern="1200" dirty="0">
                <a:latin typeface="+mj-lt"/>
                <a:ea typeface="+mj-ea"/>
                <a:cs typeface="+mj-cs"/>
              </a:rPr>
              <a:t>Survey on Perception - Employers</a:t>
            </a:r>
            <a:endParaRPr lang="en-IN" alt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1775" y="4601733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/>
              <a:t>Aniruddha S Dasu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IT &amp; HR Consultant</a:t>
            </a:r>
            <a:endParaRPr lang="en-IN" dirty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NIRF- Perception (PR)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2203236"/>
            <a:ext cx="11113695" cy="4135919"/>
          </a:xfrm>
        </p:spPr>
        <p:txBody>
          <a:bodyPr/>
          <a:lstStyle/>
          <a:p>
            <a:r>
              <a:rPr lang="en-US" dirty="0"/>
              <a:t>Ranking weight: 0.1 </a:t>
            </a:r>
            <a:endParaRPr lang="en-US" dirty="0"/>
          </a:p>
          <a:p>
            <a:r>
              <a:rPr lang="en-US" dirty="0"/>
              <a:t>Overall Assessment Metric: PR = 100 </a:t>
            </a:r>
            <a:endParaRPr lang="en-US" dirty="0"/>
          </a:p>
          <a:p>
            <a:r>
              <a:rPr lang="en-US" dirty="0"/>
              <a:t>Points to Note:</a:t>
            </a:r>
            <a:endParaRPr lang="en-US" sz="1800" dirty="0"/>
          </a:p>
          <a:p>
            <a:pPr lvl="1"/>
            <a:r>
              <a:rPr lang="en-US" dirty="0"/>
              <a:t>Peer Perception: </a:t>
            </a:r>
            <a:r>
              <a:rPr lang="en-US" u="sng" dirty="0"/>
              <a:t>Employers</a:t>
            </a:r>
            <a:r>
              <a:rPr lang="en-US" dirty="0"/>
              <a:t> &amp; </a:t>
            </a:r>
            <a:r>
              <a:rPr lang="en-US" u="sng" dirty="0"/>
              <a:t>Academic Peers </a:t>
            </a:r>
            <a:r>
              <a:rPr lang="en-US" dirty="0"/>
              <a:t>(PR): 100 marks</a:t>
            </a:r>
            <a:endParaRPr lang="en-US" dirty="0"/>
          </a:p>
          <a:p>
            <a:pPr lvl="1"/>
            <a:r>
              <a:rPr lang="en-US" dirty="0"/>
              <a:t>This is to be done through a survey conducted over a large category of Employers, Professionals from Reputed Organizations and a large category of academics to ascertain their preference for graduates of different institutions</a:t>
            </a:r>
            <a:endParaRPr lang="en-US" dirty="0"/>
          </a:p>
          <a:p>
            <a:pPr lvl="1"/>
            <a:r>
              <a:rPr lang="en-US" dirty="0"/>
              <a:t>Comprehensive list will be prepared taking into account various sectors, regions, etc.</a:t>
            </a:r>
            <a:endParaRPr lang="en-US" dirty="0"/>
          </a:p>
          <a:p>
            <a:pPr lvl="1"/>
            <a:r>
              <a:rPr lang="en-US" dirty="0"/>
              <a:t>Lists to be updated periodically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2019 Sample Survey on Perception - Employers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1038" y="2640222"/>
          <a:ext cx="11010952" cy="3465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829"/>
                <a:gridCol w="5225912"/>
                <a:gridCol w="1411067"/>
                <a:gridCol w="1040951"/>
                <a:gridCol w="693967"/>
                <a:gridCol w="1341671"/>
                <a:gridCol w="97155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Please rank your experience with the XYZ College Graduates on the following items (5-Point Scale) 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cPr marL="6350" marR="6350" marT="6350" marB="0" anchor="b"/>
                </a:tc>
                <a:tc hMerge="1">
                  <a:tcPr marL="6350" marR="6350" marT="6350" marB="0" anchor="b"/>
                </a:tc>
                <a:tc hMerge="1">
                  <a:tcPr marL="6350" marR="6350" marT="6350" marB="0" anchor="b"/>
                </a:tc>
                <a:tc hMerge="1">
                  <a:tcPr marL="6350" marR="6350" marT="6350" marB="0" anchor="b"/>
                </a:tc>
                <a:tc hMerge="1">
                  <a:tcPr marL="6350" marR="6350" marT="6350" marB="0" anchor="b"/>
                </a:tc>
              </a:tr>
              <a:tr h="377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Parameters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Outstanding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Excellent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Good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Satisfactory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Employability of the Graduates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Suitability to your organization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Competence and Skills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Task orientation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Overall Performance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Potential for personal growth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Professional conduct and Behavior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Intellectual ability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0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Leadership skills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1074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Communication skills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1038" y="2119031"/>
            <a:ext cx="6547242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A.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Have your organization employed XYZ College Graduates?</a:t>
            </a:r>
            <a:r>
              <a:rPr lang="en-US" sz="2000" dirty="0"/>
              <a:t> 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1038" y="6226606"/>
            <a:ext cx="986311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C.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Would you recommend XYZ College Graduates for hiring in other organization/industry?</a:t>
            </a:r>
            <a:r>
              <a:rPr lang="en-US" sz="2000" dirty="0"/>
              <a:t>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626422" y="1108353"/>
            <a:ext cx="12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Ref: IIHMR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2017 Sample Survey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6175" y="2361627"/>
          <a:ext cx="10736494" cy="4213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901"/>
                <a:gridCol w="7199415"/>
                <a:gridCol w="1147776"/>
                <a:gridCol w="741273"/>
                <a:gridCol w="1052129"/>
              </a:tblGrid>
              <a:tr h="76115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S. Nbr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Particulars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Strongly Agree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Agree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Disagree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rgbClr val="FFFF00"/>
                    </a:solidFill>
                  </a:tcPr>
                </a:tc>
              </a:tr>
              <a:tr h="76115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The students of XYZ college who have been employed in our organisation has been found to possess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</a:tr>
              <a:tr h="384503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2000" u="none" strike="noStrike" dirty="0">
                          <a:effectLst/>
                        </a:rPr>
                        <a:t>Good Core knowledge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</a:tr>
              <a:tr h="384503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2000" u="none" strike="noStrike">
                          <a:effectLst/>
                        </a:rPr>
                        <a:t>Sound basic conceptual clarity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</a:tr>
              <a:tr h="384503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2000" u="none" strike="noStrike">
                          <a:effectLst/>
                        </a:rPr>
                        <a:t>Good articulation </a:t>
                      </a:r>
                      <a:r>
                        <a:rPr lang="en-US" sz="2000" u="none" strike="noStrike" dirty="0">
                          <a:effectLst/>
                        </a:rPr>
                        <a:t>skills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</a:tr>
              <a:tr h="384503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2000" u="none" strike="noStrike" dirty="0">
                          <a:effectLst/>
                        </a:rPr>
                        <a:t>Aptitude to learn and grow with the </a:t>
                      </a:r>
                      <a:r>
                        <a:rPr lang="en-US" sz="2000" u="none" strike="noStrike" dirty="0" err="1">
                          <a:effectLst/>
                        </a:rPr>
                        <a:t>organisation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</a:tr>
              <a:tr h="384503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2000" u="none" strike="noStrike" dirty="0">
                          <a:effectLst/>
                        </a:rPr>
                        <a:t>Good etiquette and pleasing manners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</a:tr>
              <a:tr h="384503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2000" u="none" strike="noStrike" dirty="0">
                          <a:effectLst/>
                        </a:rPr>
                        <a:t>Sense of belonging and 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</a:tr>
              <a:tr h="384503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2000" u="none" strike="noStrike" dirty="0">
                          <a:effectLst/>
                        </a:rPr>
                        <a:t>Ideal Team Players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 to colleges to improve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52" y="2049124"/>
            <a:ext cx="11113695" cy="4526337"/>
          </a:xfrm>
        </p:spPr>
        <p:txBody>
          <a:bodyPr/>
          <a:lstStyle/>
          <a:p>
            <a:r>
              <a:rPr lang="en-IN" dirty="0"/>
              <a:t>Strong relationship with employers – at TPO, Management and Faculty level</a:t>
            </a:r>
            <a:endParaRPr lang="en-IN" dirty="0"/>
          </a:p>
          <a:p>
            <a:r>
              <a:rPr lang="en-IN" dirty="0"/>
              <a:t>Good placement track record</a:t>
            </a:r>
            <a:endParaRPr lang="en-IN" dirty="0"/>
          </a:p>
          <a:p>
            <a:r>
              <a:rPr lang="en-IN" dirty="0"/>
              <a:t>Consistent and good performance by the students placed in the companies</a:t>
            </a:r>
            <a:endParaRPr lang="en-IN" dirty="0"/>
          </a:p>
          <a:p>
            <a:r>
              <a:rPr lang="en-IN" dirty="0"/>
              <a:t>Setting up incubation centres, COEs in the colleges to bring in technology and domain focus</a:t>
            </a:r>
            <a:endParaRPr lang="en-IN" dirty="0"/>
          </a:p>
          <a:p>
            <a:r>
              <a:rPr lang="en-IN" dirty="0"/>
              <a:t>Continuous upgrade to curriculum basis inputs from the companies</a:t>
            </a:r>
            <a:endParaRPr lang="en-IN" dirty="0"/>
          </a:p>
          <a:p>
            <a:r>
              <a:rPr lang="en-IN" dirty="0"/>
              <a:t>Inviting seniors including domain and technology experts from the companies for guest lectures</a:t>
            </a:r>
            <a:endParaRPr lang="en-IN" dirty="0"/>
          </a:p>
          <a:p>
            <a:r>
              <a:rPr lang="en-IN" dirty="0"/>
              <a:t>Securing maximum internships</a:t>
            </a: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Academic Peers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4661" y="2045534"/>
          <a:ext cx="11825553" cy="44477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917"/>
                <a:gridCol w="7541231"/>
                <a:gridCol w="719191"/>
                <a:gridCol w="873303"/>
                <a:gridCol w="523982"/>
                <a:gridCol w="626724"/>
                <a:gridCol w="832205"/>
              </a:tblGrid>
              <a:tr h="318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901" marR="5905" marT="5905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Has XYZ college worked for you for conducting training programs, and research and evaluation studies/projects?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 hMerge="1">
                  <a:tcPr marL="5905" marR="5905" marT="5905" marB="0" anchor="b"/>
                </a:tc>
                <a:tc hMerge="1">
                  <a:tcPr marL="5905" marR="5905" marT="5905" marB="0" anchor="b"/>
                </a:tc>
                <a:tc hMerge="1">
                  <a:tcPr marL="5905" marR="5905" marT="5905" marB="0" anchor="b"/>
                </a:tc>
                <a:tc hMerge="1">
                  <a:tcPr marL="5905" marR="5905" marT="5905" marB="0" anchor="b"/>
                </a:tc>
                <a:tc hMerge="1">
                  <a:tcPr marL="5905" marR="5905" marT="5905" marB="0" anchor="b"/>
                </a:tc>
              </a:tr>
              <a:tr h="62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901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Please rank your experience and perceptions with the College on the following items (5-Point Scale):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Outstanding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Satisfactory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>
                    <a:solidFill>
                      <a:srgbClr val="FFFF00"/>
                    </a:solidFill>
                  </a:tcPr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Organization culture and environment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Creation and promotion of chosen sector/domain as a discipline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Contribution of XYZ college in research and evaluation in the chosen sector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Organizational Competence and Skills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Timeliness of completion of assignment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Potential for Innovations in the chosen sector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Training environment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Role of XYZ College Management Graduates in the chosen sector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Role of XYZ college faculty in management research, education and training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Uniqueness of XYZ college in contemporary peer organizations and institutions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160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  <a:tr h="318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901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Would you recommend IIHMR Graduates for hiring in other organization/industry?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5" marR="5905" marT="590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2" y="752475"/>
            <a:ext cx="10274158" cy="1081088"/>
          </a:xfrm>
        </p:spPr>
        <p:txBody>
          <a:bodyPr/>
          <a:lstStyle/>
          <a:p>
            <a:r>
              <a:rPr lang="en-IN" dirty="0"/>
              <a:t>Suggestions to colleges to improve Perception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52" y="2049124"/>
            <a:ext cx="11113695" cy="4526337"/>
          </a:xfrm>
        </p:spPr>
        <p:txBody>
          <a:bodyPr/>
          <a:lstStyle/>
          <a:p>
            <a:r>
              <a:rPr lang="en-IN" dirty="0"/>
              <a:t>Good and consistent academic track record of the college students</a:t>
            </a:r>
            <a:endParaRPr lang="en-IN" dirty="0"/>
          </a:p>
          <a:p>
            <a:r>
              <a:rPr lang="en-IN" dirty="0"/>
              <a:t>Reputation of the faculty</a:t>
            </a:r>
            <a:endParaRPr lang="en-IN" dirty="0"/>
          </a:p>
          <a:p>
            <a:r>
              <a:rPr lang="en-IN" dirty="0"/>
              <a:t>Focus on soft skills, culture and behavioural aspects as part of the curriculum</a:t>
            </a:r>
            <a:endParaRPr lang="en-IN" dirty="0"/>
          </a:p>
          <a:p>
            <a:r>
              <a:rPr lang="en-IN" dirty="0"/>
              <a:t>Active participation in the industry events such as hackathon</a:t>
            </a:r>
            <a:endParaRPr lang="en-IN" dirty="0"/>
          </a:p>
          <a:p>
            <a:r>
              <a:rPr lang="en-IN" dirty="0"/>
              <a:t>Focus on Strong technical skills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4403</Words>
  <Application>WPS Presentation</Application>
  <PresentationFormat>Custom</PresentationFormat>
  <Paragraphs>485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Berlin</vt:lpstr>
      <vt:lpstr>NIRF Survey on Perception - Employers</vt:lpstr>
      <vt:lpstr>NIRF- Perception (PR)</vt:lpstr>
      <vt:lpstr>2019 Sample Survey on Perception - Employers</vt:lpstr>
      <vt:lpstr>2017 Sample Survey</vt:lpstr>
      <vt:lpstr>Suggestions to colleges to improve Perception</vt:lpstr>
      <vt:lpstr>Academic Peers</vt:lpstr>
      <vt:lpstr>Suggestions to colleges to improve Perception -2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Sciences</dc:title>
  <dc:creator>aniruddha dasu</dc:creator>
  <cp:lastModifiedBy>SHHYAAM</cp:lastModifiedBy>
  <cp:revision>163</cp:revision>
  <dcterms:created xsi:type="dcterms:W3CDTF">2018-09-11T08:40:00Z</dcterms:created>
  <dcterms:modified xsi:type="dcterms:W3CDTF">2019-10-30T12:53:17Z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