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6" r:id="rId1"/>
  </p:sldMasterIdLst>
  <p:sldIdLst>
    <p:sldId id="256" r:id="rId2"/>
    <p:sldId id="264" r:id="rId3"/>
    <p:sldId id="265" r:id="rId4"/>
    <p:sldId id="259" r:id="rId5"/>
    <p:sldId id="257" r:id="rId6"/>
    <p:sldId id="258" r:id="rId7"/>
    <p:sldId id="260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3366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smania\Desktop\percep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Perception</c:v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2"/>
              </a:outerShdw>
            </a:effectLst>
          </c:spPr>
          <c:marker>
            <c:symbol val="none"/>
          </c:marker>
          <c:cat>
            <c:numRef>
              <c:f>Sheet2!$E$6:$E$205</c:f>
              <c:numCache>
                <c:formatCode>General</c:formatCode>
                <c:ptCount val="200"/>
                <c:pt idx="0">
                  <c:v>1</c:v>
                </c:pt>
                <c:pt idx="4">
                  <c:v>2</c:v>
                </c:pt>
                <c:pt idx="8">
                  <c:v>3</c:v>
                </c:pt>
                <c:pt idx="12">
                  <c:v>4</c:v>
                </c:pt>
                <c:pt idx="16">
                  <c:v>5</c:v>
                </c:pt>
                <c:pt idx="20">
                  <c:v>6</c:v>
                </c:pt>
                <c:pt idx="24">
                  <c:v>7</c:v>
                </c:pt>
                <c:pt idx="28">
                  <c:v>8</c:v>
                </c:pt>
                <c:pt idx="32">
                  <c:v>9</c:v>
                </c:pt>
                <c:pt idx="36">
                  <c:v>10</c:v>
                </c:pt>
                <c:pt idx="40">
                  <c:v>11</c:v>
                </c:pt>
                <c:pt idx="44">
                  <c:v>12</c:v>
                </c:pt>
                <c:pt idx="48">
                  <c:v>13</c:v>
                </c:pt>
                <c:pt idx="52">
                  <c:v>14</c:v>
                </c:pt>
                <c:pt idx="56">
                  <c:v>15</c:v>
                </c:pt>
                <c:pt idx="60">
                  <c:v>16</c:v>
                </c:pt>
                <c:pt idx="64">
                  <c:v>17</c:v>
                </c:pt>
                <c:pt idx="68">
                  <c:v>18</c:v>
                </c:pt>
                <c:pt idx="72">
                  <c:v>19</c:v>
                </c:pt>
                <c:pt idx="76">
                  <c:v>20</c:v>
                </c:pt>
                <c:pt idx="80">
                  <c:v>21</c:v>
                </c:pt>
                <c:pt idx="84">
                  <c:v>22</c:v>
                </c:pt>
                <c:pt idx="88">
                  <c:v>23</c:v>
                </c:pt>
                <c:pt idx="92">
                  <c:v>24</c:v>
                </c:pt>
                <c:pt idx="96">
                  <c:v>25</c:v>
                </c:pt>
                <c:pt idx="100">
                  <c:v>26</c:v>
                </c:pt>
                <c:pt idx="104">
                  <c:v>27</c:v>
                </c:pt>
                <c:pt idx="108">
                  <c:v>28</c:v>
                </c:pt>
                <c:pt idx="112">
                  <c:v>29</c:v>
                </c:pt>
                <c:pt idx="116">
                  <c:v>30</c:v>
                </c:pt>
                <c:pt idx="120">
                  <c:v>31</c:v>
                </c:pt>
                <c:pt idx="124">
                  <c:v>32</c:v>
                </c:pt>
                <c:pt idx="128">
                  <c:v>33</c:v>
                </c:pt>
                <c:pt idx="132">
                  <c:v>34</c:v>
                </c:pt>
                <c:pt idx="136">
                  <c:v>35</c:v>
                </c:pt>
                <c:pt idx="140">
                  <c:v>36</c:v>
                </c:pt>
                <c:pt idx="144">
                  <c:v>37</c:v>
                </c:pt>
                <c:pt idx="148">
                  <c:v>38</c:v>
                </c:pt>
                <c:pt idx="152">
                  <c:v>39</c:v>
                </c:pt>
                <c:pt idx="156">
                  <c:v>40</c:v>
                </c:pt>
                <c:pt idx="160">
                  <c:v>41</c:v>
                </c:pt>
                <c:pt idx="164">
                  <c:v>42</c:v>
                </c:pt>
                <c:pt idx="168">
                  <c:v>43</c:v>
                </c:pt>
                <c:pt idx="172">
                  <c:v>44</c:v>
                </c:pt>
                <c:pt idx="176">
                  <c:v>45</c:v>
                </c:pt>
                <c:pt idx="180">
                  <c:v>46</c:v>
                </c:pt>
                <c:pt idx="184">
                  <c:v>47</c:v>
                </c:pt>
                <c:pt idx="188">
                  <c:v>48</c:v>
                </c:pt>
                <c:pt idx="192">
                  <c:v>49</c:v>
                </c:pt>
                <c:pt idx="196">
                  <c:v>50</c:v>
                </c:pt>
              </c:numCache>
            </c:numRef>
          </c:cat>
          <c:val>
            <c:numRef>
              <c:f>Sheet2!$D$7:$D$205</c:f>
              <c:numCache>
                <c:formatCode>General</c:formatCode>
                <c:ptCount val="199"/>
                <c:pt idx="0">
                  <c:v>94.14</c:v>
                </c:pt>
                <c:pt idx="4">
                  <c:v>100</c:v>
                </c:pt>
                <c:pt idx="7">
                  <c:v>86.14</c:v>
                </c:pt>
                <c:pt idx="12">
                  <c:v>86.92</c:v>
                </c:pt>
                <c:pt idx="16">
                  <c:v>78.11</c:v>
                </c:pt>
                <c:pt idx="20">
                  <c:v>75.680000000000007</c:v>
                </c:pt>
                <c:pt idx="26">
                  <c:v>55.27</c:v>
                </c:pt>
                <c:pt idx="32">
                  <c:v>46.34</c:v>
                </c:pt>
                <c:pt idx="36">
                  <c:v>47.38</c:v>
                </c:pt>
                <c:pt idx="41">
                  <c:v>36.71</c:v>
                </c:pt>
                <c:pt idx="44">
                  <c:v>37.39</c:v>
                </c:pt>
                <c:pt idx="48">
                  <c:v>51.83</c:v>
                </c:pt>
                <c:pt idx="53">
                  <c:v>62.72</c:v>
                </c:pt>
                <c:pt idx="56">
                  <c:v>31.01</c:v>
                </c:pt>
                <c:pt idx="61">
                  <c:v>30.21</c:v>
                </c:pt>
                <c:pt idx="64">
                  <c:v>16.55</c:v>
                </c:pt>
                <c:pt idx="68">
                  <c:v>18.46</c:v>
                </c:pt>
                <c:pt idx="73">
                  <c:v>14.26</c:v>
                </c:pt>
                <c:pt idx="76">
                  <c:v>41.11</c:v>
                </c:pt>
                <c:pt idx="80">
                  <c:v>31.2</c:v>
                </c:pt>
                <c:pt idx="84">
                  <c:v>40.33</c:v>
                </c:pt>
                <c:pt idx="87">
                  <c:v>32.75</c:v>
                </c:pt>
                <c:pt idx="93">
                  <c:v>50.61</c:v>
                </c:pt>
                <c:pt idx="95">
                  <c:v>25.54</c:v>
                </c:pt>
                <c:pt idx="100">
                  <c:v>46.34</c:v>
                </c:pt>
                <c:pt idx="103">
                  <c:v>20.28</c:v>
                </c:pt>
                <c:pt idx="107">
                  <c:v>29.2</c:v>
                </c:pt>
                <c:pt idx="112">
                  <c:v>14.55</c:v>
                </c:pt>
                <c:pt idx="115">
                  <c:v>4.33</c:v>
                </c:pt>
                <c:pt idx="121">
                  <c:v>6.86</c:v>
                </c:pt>
                <c:pt idx="125">
                  <c:v>35.31</c:v>
                </c:pt>
                <c:pt idx="128">
                  <c:v>30.01</c:v>
                </c:pt>
                <c:pt idx="132">
                  <c:v>27.09</c:v>
                </c:pt>
                <c:pt idx="136">
                  <c:v>8.59</c:v>
                </c:pt>
                <c:pt idx="139">
                  <c:v>30.41</c:v>
                </c:pt>
                <c:pt idx="143">
                  <c:v>7.91</c:v>
                </c:pt>
                <c:pt idx="148">
                  <c:v>24.4</c:v>
                </c:pt>
                <c:pt idx="152">
                  <c:v>34.409999999999997</c:v>
                </c:pt>
                <c:pt idx="155">
                  <c:v>24.86</c:v>
                </c:pt>
                <c:pt idx="160">
                  <c:v>20.02</c:v>
                </c:pt>
                <c:pt idx="164">
                  <c:v>5.8</c:v>
                </c:pt>
                <c:pt idx="169">
                  <c:v>9.26</c:v>
                </c:pt>
                <c:pt idx="172">
                  <c:v>11.2</c:v>
                </c:pt>
                <c:pt idx="176">
                  <c:v>10.24</c:v>
                </c:pt>
                <c:pt idx="180">
                  <c:v>25.99</c:v>
                </c:pt>
                <c:pt idx="184">
                  <c:v>26.65</c:v>
                </c:pt>
                <c:pt idx="189">
                  <c:v>15.71</c:v>
                </c:pt>
                <c:pt idx="193">
                  <c:v>3.58</c:v>
                </c:pt>
                <c:pt idx="196">
                  <c:v>14.55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9C-4460-A272-8CA48E3BA1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634955664"/>
        <c:axId val="634958576"/>
      </c:lineChart>
      <c:catAx>
        <c:axId val="6349556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Overall Rank</a:t>
                </a:r>
              </a:p>
            </c:rich>
          </c:tx>
          <c:layout>
            <c:manualLayout>
              <c:xMode val="edge"/>
              <c:yMode val="edge"/>
              <c:x val="0.46128868294046044"/>
              <c:y val="0.917789068140261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958576"/>
        <c:crosses val="autoZero"/>
        <c:auto val="1"/>
        <c:lblAlgn val="ctr"/>
        <c:lblOffset val="100"/>
        <c:noMultiLvlLbl val="0"/>
      </c:catAx>
      <c:valAx>
        <c:axId val="634958576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Perception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955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2"/>
    </a:solidFill>
    <a:ln w="9525" cap="flat" cmpd="sng" algn="ctr">
      <a:solidFill>
        <a:schemeClr val="accent2"/>
      </a:solidFill>
      <a:round/>
    </a:ln>
    <a:effectLst>
      <a:glow rad="127000">
        <a:srgbClr val="FF0000"/>
      </a:glow>
      <a:innerShdw blurRad="63500" dist="50800" dir="13500000">
        <a:prstClr val="black">
          <a:alpha val="50000"/>
        </a:prstClr>
      </a:inn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207D-097B-4811-8888-14510A9F4281}" type="datetimeFigureOut">
              <a:rPr lang="en-IN" smtClean="0"/>
              <a:t>19-10-2019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D983-A69C-45F4-8A3E-BCC7DD385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28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207D-097B-4811-8888-14510A9F4281}" type="datetimeFigureOut">
              <a:rPr lang="en-IN" smtClean="0"/>
              <a:t>19-10-2019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D983-A69C-45F4-8A3E-BCC7DD385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25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207D-097B-4811-8888-14510A9F4281}" type="datetimeFigureOut">
              <a:rPr lang="en-IN" smtClean="0"/>
              <a:t>19-10-2019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D983-A69C-45F4-8A3E-BCC7DD385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90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207D-097B-4811-8888-14510A9F4281}" type="datetimeFigureOut">
              <a:rPr lang="en-IN" smtClean="0"/>
              <a:t>19-10-2019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D983-A69C-45F4-8A3E-BCC7DD385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63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207D-097B-4811-8888-14510A9F4281}" type="datetimeFigureOut">
              <a:rPr lang="en-IN" smtClean="0"/>
              <a:t>19-10-2019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D983-A69C-45F4-8A3E-BCC7DD385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06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207D-097B-4811-8888-14510A9F4281}" type="datetimeFigureOut">
              <a:rPr lang="en-IN" smtClean="0"/>
              <a:t>19-10-2019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D983-A69C-45F4-8A3E-BCC7DD385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64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207D-097B-4811-8888-14510A9F4281}" type="datetimeFigureOut">
              <a:rPr lang="en-IN" smtClean="0"/>
              <a:t>19-10-2019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D983-A69C-45F4-8A3E-BCC7DD385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68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207D-097B-4811-8888-14510A9F4281}" type="datetimeFigureOut">
              <a:rPr lang="en-IN" smtClean="0"/>
              <a:t>19-10-2019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D983-A69C-45F4-8A3E-BCC7DD385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16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207D-097B-4811-8888-14510A9F4281}" type="datetimeFigureOut">
              <a:rPr lang="en-IN" smtClean="0"/>
              <a:t>19-10-2019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D983-A69C-45F4-8A3E-BCC7DD385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51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207D-097B-4811-8888-14510A9F4281}" type="datetimeFigureOut">
              <a:rPr lang="en-IN" smtClean="0"/>
              <a:t>19-10-2019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D983-A69C-45F4-8A3E-BCC7DD385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10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207D-097B-4811-8888-14510A9F4281}" type="datetimeFigureOut">
              <a:rPr lang="en-IN" smtClean="0"/>
              <a:t>19-10-2019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D983-A69C-45F4-8A3E-BCC7DD385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78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4207D-097B-4811-8888-14510A9F4281}" type="datetimeFigureOut">
              <a:rPr lang="en-IN" smtClean="0"/>
              <a:t>19-10-2019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6D983-A69C-45F4-8A3E-BCC7DD385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94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linsdictionary.com/dictionary/english/impression" TargetMode="External"/><Relationship Id="rId2" Type="http://schemas.openxmlformats.org/officeDocument/2006/relationships/hyperlink" Target="https://www.collinsdictionary.com/dictionary/english/think_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llinsdictionary.com/dictionary/english/obvious" TargetMode="External"/><Relationship Id="rId5" Type="http://schemas.openxmlformats.org/officeDocument/2006/relationships/hyperlink" Target="https://www.collinsdictionary.com/dictionary/english/notice" TargetMode="External"/><Relationship Id="rId4" Type="http://schemas.openxmlformats.org/officeDocument/2006/relationships/hyperlink" Target="https://www.collinsdictionary.com/dictionary/english/realiz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PERCEPTION</a:t>
            </a:r>
            <a:endParaRPr lang="en-IN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Prof S.Ramachandram</a:t>
            </a:r>
          </a:p>
          <a:p>
            <a:r>
              <a:rPr lang="en-IN" dirty="0" err="1" smtClean="0">
                <a:solidFill>
                  <a:srgbClr val="C00000"/>
                </a:solidFill>
              </a:rPr>
              <a:t>Dept</a:t>
            </a:r>
            <a:r>
              <a:rPr lang="en-IN" dirty="0" smtClean="0">
                <a:solidFill>
                  <a:srgbClr val="C00000"/>
                </a:solidFill>
              </a:rPr>
              <a:t> of Computer Science and Engineering</a:t>
            </a:r>
          </a:p>
          <a:p>
            <a:r>
              <a:rPr lang="en-IN" dirty="0" smtClean="0">
                <a:solidFill>
                  <a:srgbClr val="C00000"/>
                </a:solidFill>
              </a:rPr>
              <a:t>Osmania University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99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PERCEPTION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>
                <a:solidFill>
                  <a:srgbClr val="3333FF"/>
                </a:solidFill>
                <a:latin typeface="Garamond" panose="02020404030301010803" pitchFamily="18" charset="0"/>
              </a:rPr>
              <a:t>To think about perception in isolation is not correct.</a:t>
            </a:r>
          </a:p>
          <a:p>
            <a:r>
              <a:rPr lang="en-IN" dirty="0" smtClean="0">
                <a:solidFill>
                  <a:srgbClr val="3333FF"/>
                </a:solidFill>
                <a:latin typeface="Garamond" panose="02020404030301010803" pitchFamily="18" charset="0"/>
              </a:rPr>
              <a:t>There are no easy ways to improve the perception, except improving the quality of teaching and research and other best practices</a:t>
            </a:r>
          </a:p>
          <a:p>
            <a:pPr lvl="1"/>
            <a:r>
              <a:rPr lang="en-IN" dirty="0" smtClean="0">
                <a:solidFill>
                  <a:srgbClr val="3333FF"/>
                </a:solidFill>
                <a:latin typeface="Garamond" panose="02020404030301010803" pitchFamily="18" charset="0"/>
              </a:rPr>
              <a:t>Focus on outcome based education. Your students are your ambassadors for your reputation. “They carry the learning experience, and talk about it later”</a:t>
            </a:r>
          </a:p>
          <a:p>
            <a:pPr lvl="1"/>
            <a:r>
              <a:rPr lang="en-IN" dirty="0" smtClean="0">
                <a:solidFill>
                  <a:srgbClr val="3333FF"/>
                </a:solidFill>
                <a:latin typeface="Garamond" panose="02020404030301010803" pitchFamily="18" charset="0"/>
              </a:rPr>
              <a:t>Invest in research</a:t>
            </a:r>
          </a:p>
          <a:p>
            <a:pPr lvl="1"/>
            <a:r>
              <a:rPr lang="en-IN" dirty="0" smtClean="0">
                <a:solidFill>
                  <a:srgbClr val="3333FF"/>
                </a:solidFill>
                <a:latin typeface="Garamond" panose="02020404030301010803" pitchFamily="18" charset="0"/>
              </a:rPr>
              <a:t>Listen to the students</a:t>
            </a:r>
          </a:p>
          <a:p>
            <a:pPr lvl="1"/>
            <a:r>
              <a:rPr lang="en-IN" dirty="0" smtClean="0">
                <a:solidFill>
                  <a:srgbClr val="3333FF"/>
                </a:solidFill>
                <a:latin typeface="Garamond" panose="02020404030301010803" pitchFamily="18" charset="0"/>
              </a:rPr>
              <a:t>Establish Trust among </a:t>
            </a:r>
            <a:r>
              <a:rPr lang="en-IN" smtClean="0">
                <a:solidFill>
                  <a:srgbClr val="3333FF"/>
                </a:solidFill>
                <a:latin typeface="Garamond" panose="02020404030301010803" pitchFamily="18" charset="0"/>
              </a:rPr>
              <a:t>the stakeholders</a:t>
            </a:r>
            <a:endParaRPr lang="en-IN" dirty="0" smtClean="0">
              <a:solidFill>
                <a:srgbClr val="3333FF"/>
              </a:solidFill>
              <a:latin typeface="Garamond" panose="02020404030301010803" pitchFamily="18" charset="0"/>
            </a:endParaRPr>
          </a:p>
          <a:p>
            <a:pPr lvl="1"/>
            <a:r>
              <a:rPr lang="en-IN" dirty="0" smtClean="0">
                <a:solidFill>
                  <a:srgbClr val="3333FF"/>
                </a:solidFill>
                <a:latin typeface="Garamond" panose="02020404030301010803" pitchFamily="18" charset="0"/>
              </a:rPr>
              <a:t>Have  an  Adaptable Strategic Plan</a:t>
            </a:r>
          </a:p>
          <a:p>
            <a:pPr lvl="1"/>
            <a:r>
              <a:rPr lang="en-IN" dirty="0" smtClean="0">
                <a:solidFill>
                  <a:srgbClr val="3333FF"/>
                </a:solidFill>
                <a:latin typeface="Garamond" panose="02020404030301010803" pitchFamily="18" charset="0"/>
              </a:rPr>
              <a:t>Create a vibrant environment where students are actively engaged by the Institute.</a:t>
            </a:r>
          </a:p>
          <a:p>
            <a:pPr lvl="1"/>
            <a:r>
              <a:rPr lang="en-IN" dirty="0" smtClean="0">
                <a:solidFill>
                  <a:srgbClr val="3333FF"/>
                </a:solidFill>
                <a:latin typeface="Garamond" panose="02020404030301010803" pitchFamily="18" charset="0"/>
              </a:rPr>
              <a:t>Use Technology for Education</a:t>
            </a:r>
          </a:p>
          <a:p>
            <a:pPr lvl="1"/>
            <a:r>
              <a:rPr lang="en-IN" dirty="0" smtClean="0">
                <a:solidFill>
                  <a:srgbClr val="3333FF"/>
                </a:solidFill>
                <a:latin typeface="Garamond" panose="02020404030301010803" pitchFamily="18" charset="0"/>
              </a:rPr>
              <a:t>Showcase your strengths </a:t>
            </a:r>
          </a:p>
          <a:p>
            <a:r>
              <a:rPr lang="en-IN" dirty="0">
                <a:solidFill>
                  <a:srgbClr val="3333FF"/>
                </a:solidFill>
                <a:latin typeface="Garamond" panose="02020404030301010803" pitchFamily="18" charset="0"/>
              </a:rPr>
              <a:t>Do all that is required to improve the quality of education</a:t>
            </a:r>
          </a:p>
          <a:p>
            <a:endParaRPr lang="en-IN" dirty="0" smtClean="0">
              <a:solidFill>
                <a:srgbClr val="3333FF"/>
              </a:solidFill>
              <a:latin typeface="Garamond" panose="02020404030301010803" pitchFamily="18" charset="0"/>
            </a:endParaRPr>
          </a:p>
          <a:p>
            <a:endParaRPr lang="en-IN" dirty="0" smtClean="0">
              <a:solidFill>
                <a:srgbClr val="3333FF"/>
              </a:solidFill>
              <a:latin typeface="Garamond" panose="02020404030301010803" pitchFamily="18" charset="0"/>
            </a:endParaRPr>
          </a:p>
          <a:p>
            <a:endParaRPr lang="en-IN" dirty="0" smtClean="0">
              <a:solidFill>
                <a:srgbClr val="3333FF"/>
              </a:solidFill>
              <a:latin typeface="Garamond" panose="02020404030301010803" pitchFamily="18" charset="0"/>
            </a:endParaRPr>
          </a:p>
          <a:p>
            <a:endParaRPr lang="en-IN" dirty="0" smtClean="0">
              <a:solidFill>
                <a:srgbClr val="3333FF"/>
              </a:solidFill>
              <a:latin typeface="Garamond" panose="02020404030301010803" pitchFamily="18" charset="0"/>
            </a:endParaRPr>
          </a:p>
          <a:p>
            <a:endParaRPr lang="en-IN" dirty="0" smtClean="0">
              <a:solidFill>
                <a:srgbClr val="3333FF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46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Image result for thanks ppt slid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111760"/>
            <a:ext cx="11978640" cy="702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3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Garamond" panose="02020404030301010803" pitchFamily="18" charset="0"/>
              </a:rPr>
              <a:t>Rankings, Rating and Accreditation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If you can’t measure it, you can’t improve it</a:t>
            </a:r>
            <a:r>
              <a:rPr lang="en-IN" dirty="0" smtClean="0"/>
              <a:t>.  </a:t>
            </a:r>
          </a:p>
          <a:p>
            <a:pPr marL="0" indent="0">
              <a:buNone/>
            </a:pPr>
            <a:r>
              <a:rPr lang="en-IN" dirty="0" smtClean="0"/>
              <a:t>                                                          -</a:t>
            </a:r>
            <a:r>
              <a:rPr lang="en-IN" dirty="0"/>
              <a:t>Peter </a:t>
            </a:r>
            <a:r>
              <a:rPr lang="en-IN" dirty="0" smtClean="0"/>
              <a:t>Drucker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70C0"/>
                </a:solidFill>
                <a:latin typeface="Garamond" panose="02020404030301010803" pitchFamily="18" charset="0"/>
                <a:cs typeface="Helvetica" panose="020B0604020202020204" pitchFamily="34" charset="0"/>
              </a:rPr>
              <a:t>When you think about this quote, it should immediately become apparent how true it </a:t>
            </a:r>
            <a:r>
              <a:rPr lang="en-IN" dirty="0" smtClean="0">
                <a:solidFill>
                  <a:srgbClr val="0070C0"/>
                </a:solidFill>
                <a:latin typeface="Garamond" panose="02020404030301010803" pitchFamily="18" charset="0"/>
                <a:cs typeface="Helvetica" panose="020B0604020202020204" pitchFamily="34" charset="0"/>
              </a:rPr>
              <a:t>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rgbClr val="0070C0"/>
                </a:solidFill>
                <a:latin typeface="Garamond" panose="02020404030301010803" pitchFamily="18" charset="0"/>
                <a:cs typeface="Helvetica" panose="020B0604020202020204" pitchFamily="34" charset="0"/>
              </a:rPr>
              <a:t>How true it is, for </a:t>
            </a:r>
            <a:r>
              <a:rPr lang="en-IN" dirty="0">
                <a:solidFill>
                  <a:srgbClr val="0070C0"/>
                </a:solidFill>
                <a:latin typeface="Garamond" panose="02020404030301010803" pitchFamily="18" charset="0"/>
                <a:cs typeface="Helvetica" panose="020B0604020202020204" pitchFamily="34" charset="0"/>
              </a:rPr>
              <a:t>Higher </a:t>
            </a:r>
            <a:r>
              <a:rPr lang="en-IN" dirty="0" smtClean="0">
                <a:solidFill>
                  <a:srgbClr val="0070C0"/>
                </a:solidFill>
                <a:latin typeface="Garamond" panose="02020404030301010803" pitchFamily="18" charset="0"/>
                <a:cs typeface="Helvetica" panose="020B0604020202020204" pitchFamily="34" charset="0"/>
              </a:rPr>
              <a:t>education, which </a:t>
            </a:r>
            <a:r>
              <a:rPr lang="en-IN" dirty="0">
                <a:solidFill>
                  <a:srgbClr val="0070C0"/>
                </a:solidFill>
                <a:latin typeface="Garamond" panose="02020404030301010803" pitchFamily="18" charset="0"/>
                <a:cs typeface="Helvetica" panose="020B0604020202020204" pitchFamily="34" charset="0"/>
              </a:rPr>
              <a:t>can greatly shape and transform a country’s future.</a:t>
            </a:r>
            <a:endParaRPr lang="en-IN" dirty="0" smtClean="0">
              <a:solidFill>
                <a:srgbClr val="0070C0"/>
              </a:solidFill>
              <a:latin typeface="Garamond" panose="02020404030301010803" pitchFamily="18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rgbClr val="0070C0"/>
                </a:solidFill>
                <a:latin typeface="Garamond" panose="02020404030301010803" pitchFamily="18" charset="0"/>
                <a:cs typeface="Helvetica" panose="020B0604020202020204" pitchFamily="34" charset="0"/>
              </a:rPr>
              <a:t>NAAC, NBA have gained the credibility over a period of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rgbClr val="0070C0"/>
                </a:solidFill>
                <a:latin typeface="Garamond" panose="02020404030301010803" pitchFamily="18" charset="0"/>
                <a:cs typeface="Helvetica" panose="020B0604020202020204" pitchFamily="34" charset="0"/>
              </a:rPr>
              <a:t>NIRF initiated recently(2016), also gaining the credibility, has created a lot of interest due its comparative and competitive nature.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70C0"/>
                </a:solidFill>
                <a:latin typeface="Garamond" panose="02020404030301010803" pitchFamily="18" charset="0"/>
                <a:cs typeface="Helvetica" panose="020B0604020202020204" pitchFamily="34" charset="0"/>
              </a:rPr>
              <a:t> the student community, parents, researchers, employers, government bodies perceive universities as a direct implication of the institution’s reputation formed as a result of its ranking</a:t>
            </a:r>
          </a:p>
        </p:txBody>
      </p:sp>
    </p:spTree>
    <p:extLst>
      <p:ext uri="{BB962C8B-B14F-4D97-AF65-F5344CB8AC3E}">
        <p14:creationId xmlns:p14="http://schemas.microsoft.com/office/powerpoint/2010/main" val="196127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solidFill>
                  <a:prstClr val="black"/>
                </a:solidFill>
                <a:latin typeface="Garamond" panose="02020404030301010803" pitchFamily="18" charset="0"/>
              </a:rPr>
              <a:t>Rankings, </a:t>
            </a:r>
            <a:r>
              <a:rPr lang="en-MY" dirty="0" smtClean="0">
                <a:solidFill>
                  <a:prstClr val="black"/>
                </a:solidFill>
                <a:latin typeface="Garamond" panose="02020404030301010803" pitchFamily="18" charset="0"/>
              </a:rPr>
              <a:t>Ratings </a:t>
            </a:r>
            <a:r>
              <a:rPr lang="en-MY" dirty="0">
                <a:solidFill>
                  <a:prstClr val="black"/>
                </a:solidFill>
                <a:latin typeface="Garamond" panose="02020404030301010803" pitchFamily="18" charset="0"/>
              </a:rPr>
              <a:t>and </a:t>
            </a:r>
            <a:r>
              <a:rPr lang="en-MY" dirty="0" smtClean="0">
                <a:solidFill>
                  <a:prstClr val="black"/>
                </a:solidFill>
                <a:latin typeface="Garamond" panose="02020404030301010803" pitchFamily="18" charset="0"/>
              </a:rPr>
              <a:t>Accreditation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110000"/>
              <a:buFont typeface="Calibri" pitchFamily="34" charset="0"/>
              <a:buChar char="●"/>
            </a:pPr>
            <a:r>
              <a:rPr lang="en-MY" dirty="0">
                <a:solidFill>
                  <a:srgbClr val="3366CC"/>
                </a:solidFill>
                <a:latin typeface="Garamond" panose="02020404030301010803" pitchFamily="18" charset="0"/>
                <a:cs typeface="Helvetica" panose="020B0604020202020204" pitchFamily="34" charset="0"/>
              </a:rPr>
              <a:t>Rankings, </a:t>
            </a:r>
            <a:r>
              <a:rPr lang="en-MY" dirty="0" smtClean="0">
                <a:solidFill>
                  <a:srgbClr val="3366CC"/>
                </a:solidFill>
                <a:latin typeface="Garamond" panose="02020404030301010803" pitchFamily="18" charset="0"/>
                <a:cs typeface="Helvetica" panose="020B0604020202020204" pitchFamily="34" charset="0"/>
              </a:rPr>
              <a:t>Ratings </a:t>
            </a:r>
            <a:r>
              <a:rPr lang="en-MY" dirty="0">
                <a:solidFill>
                  <a:srgbClr val="3366CC"/>
                </a:solidFill>
                <a:latin typeface="Garamond" panose="02020404030301010803" pitchFamily="18" charset="0"/>
                <a:cs typeface="Helvetica" panose="020B0604020202020204" pitchFamily="34" charset="0"/>
              </a:rPr>
              <a:t>and </a:t>
            </a:r>
            <a:r>
              <a:rPr lang="en-MY" dirty="0" smtClean="0">
                <a:solidFill>
                  <a:srgbClr val="3366CC"/>
                </a:solidFill>
                <a:latin typeface="Garamond" panose="02020404030301010803" pitchFamily="18" charset="0"/>
                <a:cs typeface="Helvetica" panose="020B0604020202020204" pitchFamily="34" charset="0"/>
              </a:rPr>
              <a:t>accreditation </a:t>
            </a:r>
            <a:r>
              <a:rPr lang="en-MY" dirty="0">
                <a:solidFill>
                  <a:srgbClr val="3366CC"/>
                </a:solidFill>
                <a:latin typeface="Garamond" panose="02020404030301010803" pitchFamily="18" charset="0"/>
                <a:cs typeface="Helvetica" panose="020B0604020202020204" pitchFamily="34" charset="0"/>
              </a:rPr>
              <a:t>of academic institutions are new forces in national and global higher education 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110000"/>
              <a:buFont typeface="Calibri" pitchFamily="34" charset="0"/>
              <a:buChar char="●"/>
            </a:pPr>
            <a:r>
              <a:rPr lang="en-MY" dirty="0">
                <a:solidFill>
                  <a:srgbClr val="3366CC"/>
                </a:solidFill>
                <a:latin typeface="Garamond" panose="02020404030301010803" pitchFamily="18" charset="0"/>
                <a:cs typeface="Helvetica" panose="020B0604020202020204" pitchFamily="34" charset="0"/>
              </a:rPr>
              <a:t>These recognitions (</a:t>
            </a:r>
            <a:r>
              <a:rPr lang="en-MY" dirty="0" err="1">
                <a:solidFill>
                  <a:srgbClr val="3366CC"/>
                </a:solidFill>
                <a:latin typeface="Garamond" panose="02020404030301010803" pitchFamily="18" charset="0"/>
                <a:cs typeface="Helvetica" panose="020B0604020202020204" pitchFamily="34" charset="0"/>
              </a:rPr>
              <a:t>esp</a:t>
            </a:r>
            <a:r>
              <a:rPr lang="en-MY" dirty="0">
                <a:solidFill>
                  <a:srgbClr val="3366CC"/>
                </a:solidFill>
                <a:latin typeface="Garamond" panose="02020404030301010803" pitchFamily="18" charset="0"/>
                <a:cs typeface="Helvetica" panose="020B0604020202020204" pitchFamily="34" charset="0"/>
              </a:rPr>
              <a:t> rankings) are criticized but, nonetheless, taken seriously by </a:t>
            </a:r>
            <a:r>
              <a:rPr lang="en-MY" dirty="0" smtClean="0">
                <a:solidFill>
                  <a:srgbClr val="3366CC"/>
                </a:solidFill>
                <a:latin typeface="Garamond" panose="02020404030301010803" pitchFamily="18" charset="0"/>
                <a:cs typeface="Helvetica" panose="020B0604020202020204" pitchFamily="34" charset="0"/>
              </a:rPr>
              <a:t>students, </a:t>
            </a:r>
            <a:r>
              <a:rPr lang="en-MY" dirty="0">
                <a:solidFill>
                  <a:srgbClr val="3366CC"/>
                </a:solidFill>
                <a:latin typeface="Garamond" panose="02020404030301010803" pitchFamily="18" charset="0"/>
                <a:cs typeface="Helvetica" panose="020B0604020202020204" pitchFamily="34" charset="0"/>
              </a:rPr>
              <a:t>individuals, public, universities, scholarship sponsors and governments. 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110000"/>
              <a:buFont typeface="Calibri" pitchFamily="34" charset="0"/>
              <a:buChar char="●"/>
            </a:pPr>
            <a:r>
              <a:rPr lang="en-MY" dirty="0">
                <a:solidFill>
                  <a:srgbClr val="3366CC"/>
                </a:solidFill>
                <a:latin typeface="Garamond" panose="02020404030301010803" pitchFamily="18" charset="0"/>
                <a:cs typeface="Helvetica" panose="020B0604020202020204" pitchFamily="34" charset="0"/>
              </a:rPr>
              <a:t>Show no signs of disappearing…Rankings are here to stay</a:t>
            </a:r>
          </a:p>
          <a:p>
            <a:pPr marL="0" indent="0">
              <a:buNone/>
            </a:pPr>
            <a:endParaRPr lang="en-IN" sz="3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22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Garamond" panose="02020404030301010803" pitchFamily="18" charset="0"/>
              </a:rPr>
              <a:t>PERCEPTION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rgbClr val="3333FF"/>
                </a:solidFill>
                <a:latin typeface="Garamond" panose="02020404030301010803" pitchFamily="18" charset="0"/>
              </a:rPr>
              <a:t>Peer Perception: Employers &amp; Academic Peer (PR) : 100 marks, Weightage: 0.10(10 Percent)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rgbClr val="3333FF"/>
                </a:solidFill>
                <a:latin typeface="Garamond" panose="02020404030301010803" pitchFamily="18" charset="0"/>
              </a:rPr>
              <a:t>This is to be done through a survey conducted over a large category of Employers, Professionals from Reputed Organizations and a large category of academics to ascertain their preference for graduates of different institutions. </a:t>
            </a:r>
            <a:endParaRPr lang="en-IN" dirty="0">
              <a:solidFill>
                <a:srgbClr val="3333FF"/>
              </a:solidFill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rgbClr val="3333FF"/>
                </a:solidFill>
                <a:latin typeface="Garamond" panose="02020404030301010803" pitchFamily="18" charset="0"/>
              </a:rPr>
              <a:t>Comprehensive list will be prepared taking into account various sectors, regions, etc.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rgbClr val="3333FF"/>
                </a:solidFill>
                <a:latin typeface="Garamond" panose="02020404030301010803" pitchFamily="18" charset="0"/>
              </a:rPr>
              <a:t>Lists to be updated periodically.</a:t>
            </a:r>
          </a:p>
          <a:p>
            <a:pPr marL="457200" lvl="1" indent="0">
              <a:buNone/>
            </a:pPr>
            <a:endParaRPr lang="en-IN" dirty="0" smtClean="0">
              <a:latin typeface="Garamond" panose="02020404030301010803" pitchFamily="18" charset="0"/>
            </a:endParaRPr>
          </a:p>
          <a:p>
            <a:endParaRPr lang="en-IN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37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Garamond" panose="02020404030301010803" pitchFamily="18" charset="0"/>
              </a:rPr>
              <a:t>PERCEPTION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 </a:t>
            </a:r>
            <a:r>
              <a:rPr lang="en-IN" dirty="0" smtClean="0">
                <a:solidFill>
                  <a:srgbClr val="3333FF"/>
                </a:solidFill>
              </a:rPr>
              <a:t>Oxford Dictionary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rgbClr val="3333FF"/>
                </a:solidFill>
              </a:rPr>
              <a:t>An </a:t>
            </a:r>
            <a:r>
              <a:rPr lang="en-IN" dirty="0">
                <a:solidFill>
                  <a:srgbClr val="3333FF"/>
                </a:solidFill>
              </a:rPr>
              <a:t>idea, a belief or an image you have as a result of how you see or understand </a:t>
            </a:r>
            <a:r>
              <a:rPr lang="en-IN" dirty="0" smtClean="0">
                <a:solidFill>
                  <a:srgbClr val="3333FF"/>
                </a:solidFill>
              </a:rPr>
              <a:t>something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i="1" dirty="0" smtClean="0">
                <a:solidFill>
                  <a:srgbClr val="3333FF"/>
                </a:solidFill>
              </a:rPr>
              <a:t>Collin’s Dictionary</a:t>
            </a:r>
            <a:endParaRPr lang="en-IN" dirty="0" smtClean="0">
              <a:solidFill>
                <a:srgbClr val="3333FF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rgbClr val="3333FF"/>
                </a:solidFill>
              </a:rPr>
              <a:t>Your</a:t>
            </a:r>
            <a:r>
              <a:rPr lang="en-IN" dirty="0">
                <a:solidFill>
                  <a:srgbClr val="3333FF"/>
                </a:solidFill>
              </a:rPr>
              <a:t> </a:t>
            </a:r>
            <a:r>
              <a:rPr lang="en-IN" b="1" dirty="0">
                <a:solidFill>
                  <a:srgbClr val="3333FF"/>
                </a:solidFill>
              </a:rPr>
              <a:t>perception</a:t>
            </a:r>
            <a:r>
              <a:rPr lang="en-IN" dirty="0">
                <a:solidFill>
                  <a:srgbClr val="3333FF"/>
                </a:solidFill>
              </a:rPr>
              <a:t> </a:t>
            </a:r>
            <a:r>
              <a:rPr lang="en-IN" b="1" dirty="0">
                <a:solidFill>
                  <a:srgbClr val="3333FF"/>
                </a:solidFill>
              </a:rPr>
              <a:t>of</a:t>
            </a:r>
            <a:r>
              <a:rPr lang="en-IN" dirty="0">
                <a:solidFill>
                  <a:srgbClr val="3333FF"/>
                </a:solidFill>
              </a:rPr>
              <a:t> something is the way that you </a:t>
            </a:r>
            <a:r>
              <a:rPr lang="en-IN" dirty="0">
                <a:solidFill>
                  <a:srgbClr val="3333FF"/>
                </a:solidFill>
                <a:hlinkClick r:id="rId2" tooltip="Definition of think"/>
              </a:rPr>
              <a:t>think</a:t>
            </a:r>
            <a:r>
              <a:rPr lang="en-IN" dirty="0">
                <a:solidFill>
                  <a:srgbClr val="3333FF"/>
                </a:solidFill>
              </a:rPr>
              <a:t> about it or the </a:t>
            </a:r>
            <a:r>
              <a:rPr lang="en-IN" dirty="0">
                <a:solidFill>
                  <a:srgbClr val="3333FF"/>
                </a:solidFill>
                <a:hlinkClick r:id="rId3" tooltip="Definition of impression"/>
              </a:rPr>
              <a:t>impression</a:t>
            </a:r>
            <a:r>
              <a:rPr lang="en-IN" dirty="0">
                <a:solidFill>
                  <a:srgbClr val="3333FF"/>
                </a:solidFill>
              </a:rPr>
              <a:t> you have of it</a:t>
            </a:r>
            <a:r>
              <a:rPr lang="en-IN" dirty="0" smtClean="0">
                <a:solidFill>
                  <a:srgbClr val="3333FF"/>
                </a:solidFill>
              </a:rPr>
              <a:t>.</a:t>
            </a:r>
            <a:endParaRPr lang="en-IN" dirty="0">
              <a:solidFill>
                <a:srgbClr val="3333FF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rgbClr val="3333FF"/>
                </a:solidFill>
              </a:rPr>
              <a:t>Someone </a:t>
            </a:r>
            <a:r>
              <a:rPr lang="en-IN" dirty="0">
                <a:solidFill>
                  <a:srgbClr val="3333FF"/>
                </a:solidFill>
              </a:rPr>
              <a:t>who has </a:t>
            </a:r>
            <a:r>
              <a:rPr lang="en-IN" b="1" dirty="0">
                <a:solidFill>
                  <a:srgbClr val="3333FF"/>
                </a:solidFill>
              </a:rPr>
              <a:t>perception</a:t>
            </a:r>
            <a:r>
              <a:rPr lang="en-IN" dirty="0">
                <a:solidFill>
                  <a:srgbClr val="3333FF"/>
                </a:solidFill>
              </a:rPr>
              <a:t> </a:t>
            </a:r>
            <a:r>
              <a:rPr lang="en-IN" dirty="0">
                <a:solidFill>
                  <a:srgbClr val="3333FF"/>
                </a:solidFill>
                <a:hlinkClick r:id="rId4" tooltip="Definition of realizes"/>
              </a:rPr>
              <a:t>realizes</a:t>
            </a:r>
            <a:r>
              <a:rPr lang="en-IN" dirty="0">
                <a:solidFill>
                  <a:srgbClr val="3333FF"/>
                </a:solidFill>
              </a:rPr>
              <a:t> or </a:t>
            </a:r>
            <a:r>
              <a:rPr lang="en-IN" dirty="0">
                <a:solidFill>
                  <a:srgbClr val="3333FF"/>
                </a:solidFill>
                <a:hlinkClick r:id="rId5" tooltip="Definition of notices"/>
              </a:rPr>
              <a:t>notices</a:t>
            </a:r>
            <a:r>
              <a:rPr lang="en-IN" dirty="0">
                <a:solidFill>
                  <a:srgbClr val="3333FF"/>
                </a:solidFill>
              </a:rPr>
              <a:t> things that are not </a:t>
            </a:r>
            <a:r>
              <a:rPr lang="en-IN" dirty="0" smtClean="0">
                <a:solidFill>
                  <a:srgbClr val="3333FF"/>
                </a:solidFill>
                <a:hlinkClick r:id="rId6" tooltip="Definition of obvious"/>
              </a:rPr>
              <a:t>obvious</a:t>
            </a:r>
            <a:endParaRPr lang="en-IN" dirty="0">
              <a:solidFill>
                <a:srgbClr val="3333FF"/>
              </a:solidFill>
            </a:endParaRPr>
          </a:p>
          <a:p>
            <a:pPr marL="914400" lvl="2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549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PERCEPTION-Contributing Factors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3333FF"/>
                </a:solidFill>
              </a:rPr>
              <a:t>Perception of an Institution is factored by the feedback obtained from  two important category of people:</a:t>
            </a:r>
          </a:p>
          <a:p>
            <a:pPr lvl="1"/>
            <a:r>
              <a:rPr lang="en-IN" dirty="0" smtClean="0">
                <a:solidFill>
                  <a:srgbClr val="3333FF"/>
                </a:solidFill>
              </a:rPr>
              <a:t>Academic peers</a:t>
            </a:r>
          </a:p>
          <a:p>
            <a:pPr lvl="1"/>
            <a:r>
              <a:rPr lang="en-IN" dirty="0" smtClean="0">
                <a:solidFill>
                  <a:srgbClr val="3333FF"/>
                </a:solidFill>
              </a:rPr>
              <a:t>Employers</a:t>
            </a:r>
            <a:endParaRPr lang="en-IN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37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Garamond" panose="02020404030301010803" pitchFamily="18" charset="0"/>
              </a:rPr>
              <a:t>PERCEPTION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3333FF"/>
                </a:solidFill>
                <a:latin typeface="Garamond" panose="02020404030301010803" pitchFamily="18" charset="0"/>
              </a:rPr>
              <a:t>All other Parameters are obvious and possibly you can compute the score that you will obtain.</a:t>
            </a:r>
          </a:p>
          <a:p>
            <a:r>
              <a:rPr lang="en-IN" dirty="0" smtClean="0">
                <a:solidFill>
                  <a:srgbClr val="3333FF"/>
                </a:solidFill>
                <a:latin typeface="Garamond" panose="02020404030301010803" pitchFamily="18" charset="0"/>
              </a:rPr>
              <a:t>Perception is a parameter that is not obvious and you will know only after the scores are published.</a:t>
            </a:r>
          </a:p>
          <a:p>
            <a:r>
              <a:rPr lang="en-IN" dirty="0" smtClean="0">
                <a:solidFill>
                  <a:srgbClr val="3333FF"/>
                </a:solidFill>
                <a:latin typeface="Garamond" panose="02020404030301010803" pitchFamily="18" charset="0"/>
              </a:rPr>
              <a:t>Initially, perception may not correlate that well with the rank.</a:t>
            </a:r>
          </a:p>
          <a:p>
            <a:r>
              <a:rPr lang="en-IN" dirty="0" smtClean="0">
                <a:solidFill>
                  <a:srgbClr val="3333FF"/>
                </a:solidFill>
                <a:latin typeface="Garamond" panose="02020404030301010803" pitchFamily="18" charset="0"/>
              </a:rPr>
              <a:t>However, over a period of time, both  perception and rank will correlate well.</a:t>
            </a:r>
          </a:p>
          <a:p>
            <a:pPr lvl="2"/>
            <a:r>
              <a:rPr lang="en-IN" sz="2800" dirty="0" smtClean="0">
                <a:solidFill>
                  <a:srgbClr val="3333FF"/>
                </a:solidFill>
                <a:latin typeface="Garamond" panose="02020404030301010803" pitchFamily="18" charset="0"/>
              </a:rPr>
              <a:t>Rank = F(TLR,RP,GO,OI,PR)</a:t>
            </a:r>
          </a:p>
          <a:p>
            <a:pPr lvl="2"/>
            <a:r>
              <a:rPr lang="en-IN" sz="2800" dirty="0" smtClean="0">
                <a:solidFill>
                  <a:srgbClr val="3333FF"/>
                </a:solidFill>
                <a:latin typeface="Garamond" panose="02020404030301010803" pitchFamily="18" charset="0"/>
              </a:rPr>
              <a:t>PR   = F(Rank, X)</a:t>
            </a:r>
          </a:p>
          <a:p>
            <a:endParaRPr lang="en-IN" sz="3600" dirty="0" smtClean="0">
              <a:solidFill>
                <a:srgbClr val="3333FF"/>
              </a:solidFill>
              <a:latin typeface="Garamond" panose="02020404030301010803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185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PERCEPTION-BRAND IMAGE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3333FF"/>
                </a:solidFill>
                <a:latin typeface="Garamond" panose="02020404030301010803" pitchFamily="18" charset="0"/>
              </a:rPr>
              <a:t>It is important you want to be known to  others for all the good things that you perform.</a:t>
            </a:r>
          </a:p>
          <a:p>
            <a:r>
              <a:rPr lang="en-IN" dirty="0" smtClean="0">
                <a:solidFill>
                  <a:srgbClr val="3333FF"/>
                </a:solidFill>
                <a:latin typeface="Garamond" panose="02020404030301010803" pitchFamily="18" charset="0"/>
              </a:rPr>
              <a:t>Known as “Brand Image” and Reputation</a:t>
            </a:r>
          </a:p>
          <a:p>
            <a:r>
              <a:rPr lang="en-IN" dirty="0" smtClean="0">
                <a:solidFill>
                  <a:srgbClr val="3333FF"/>
                </a:solidFill>
                <a:latin typeface="Garamond" panose="02020404030301010803" pitchFamily="18" charset="0"/>
              </a:rPr>
              <a:t>Bad news travels faster and wider</a:t>
            </a:r>
          </a:p>
          <a:p>
            <a:r>
              <a:rPr lang="en-IN" dirty="0" smtClean="0">
                <a:solidFill>
                  <a:srgbClr val="3333FF"/>
                </a:solidFill>
                <a:latin typeface="Garamond" panose="02020404030301010803" pitchFamily="18" charset="0"/>
              </a:rPr>
              <a:t>Fake news also travels faster and wider</a:t>
            </a:r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17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IN" dirty="0" smtClean="0"/>
              <a:t>Rank Vs Perception(NIRF-2019 Ranking)</a:t>
            </a:r>
            <a:endParaRPr lang="en-IN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085927"/>
              </p:ext>
            </p:extLst>
          </p:nvPr>
        </p:nvGraphicFramePr>
        <p:xfrm>
          <a:off x="838200" y="1597024"/>
          <a:ext cx="105156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018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2708</TotalTime>
  <Words>496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Garamond</vt:lpstr>
      <vt:lpstr>Helvetica</vt:lpstr>
      <vt:lpstr>Wingdings</vt:lpstr>
      <vt:lpstr>Office Theme</vt:lpstr>
      <vt:lpstr>PERCEPTION</vt:lpstr>
      <vt:lpstr>Rankings, Rating and Accreditation</vt:lpstr>
      <vt:lpstr>Rankings, Ratings and Accreditation</vt:lpstr>
      <vt:lpstr>PERCEPTION</vt:lpstr>
      <vt:lpstr>PERCEPTION</vt:lpstr>
      <vt:lpstr>PERCEPTION-Contributing Factors</vt:lpstr>
      <vt:lpstr>PERCEPTION</vt:lpstr>
      <vt:lpstr>PERCEPTION-BRAND IMAGE</vt:lpstr>
      <vt:lpstr>Rank Vs Perception(NIRF-2019 Ranking)</vt:lpstr>
      <vt:lpstr>PERCEPTION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Osmania</dc:creator>
  <cp:lastModifiedBy>Osmania</cp:lastModifiedBy>
  <cp:revision>24</cp:revision>
  <dcterms:created xsi:type="dcterms:W3CDTF">2019-10-17T12:37:40Z</dcterms:created>
  <dcterms:modified xsi:type="dcterms:W3CDTF">2019-10-19T09:57:20Z</dcterms:modified>
</cp:coreProperties>
</file>