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6"/>
  </p:notesMasterIdLst>
  <p:sldIdLst>
    <p:sldId id="297" r:id="rId2"/>
    <p:sldId id="256" r:id="rId3"/>
    <p:sldId id="312" r:id="rId4"/>
    <p:sldId id="313" r:id="rId5"/>
    <p:sldId id="315" r:id="rId6"/>
    <p:sldId id="257" r:id="rId7"/>
    <p:sldId id="303" r:id="rId8"/>
    <p:sldId id="258" r:id="rId9"/>
    <p:sldId id="304" r:id="rId10"/>
    <p:sldId id="300" r:id="rId11"/>
    <p:sldId id="260" r:id="rId12"/>
    <p:sldId id="301" r:id="rId13"/>
    <p:sldId id="265" r:id="rId14"/>
    <p:sldId id="330" r:id="rId15"/>
    <p:sldId id="348" r:id="rId16"/>
    <p:sldId id="368" r:id="rId17"/>
    <p:sldId id="332" r:id="rId18"/>
    <p:sldId id="349" r:id="rId19"/>
    <p:sldId id="367" r:id="rId20"/>
    <p:sldId id="334" r:id="rId21"/>
    <p:sldId id="350" r:id="rId22"/>
    <p:sldId id="369" r:id="rId23"/>
    <p:sldId id="351" r:id="rId24"/>
    <p:sldId id="370" r:id="rId25"/>
    <p:sldId id="338" r:id="rId26"/>
    <p:sldId id="339" r:id="rId27"/>
    <p:sldId id="340" r:id="rId28"/>
    <p:sldId id="343" r:id="rId29"/>
    <p:sldId id="352" r:id="rId30"/>
    <p:sldId id="353" r:id="rId31"/>
    <p:sldId id="355" r:id="rId32"/>
    <p:sldId id="356" r:id="rId33"/>
    <p:sldId id="341" r:id="rId34"/>
    <p:sldId id="342" r:id="rId35"/>
    <p:sldId id="362" r:id="rId36"/>
    <p:sldId id="361" r:id="rId37"/>
    <p:sldId id="371" r:id="rId38"/>
    <p:sldId id="366" r:id="rId39"/>
    <p:sldId id="376" r:id="rId40"/>
    <p:sldId id="377" r:id="rId41"/>
    <p:sldId id="378" r:id="rId42"/>
    <p:sldId id="379" r:id="rId43"/>
    <p:sldId id="380" r:id="rId44"/>
    <p:sldId id="29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87" d="100"/>
          <a:sy n="87" d="100"/>
        </p:scale>
        <p:origin x="1464"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EB830-FB2C-404A-8636-EE755873C3B1}" type="datetimeFigureOut">
              <a:rPr lang="en-US" smtClean="0"/>
              <a:pPr/>
              <a:t>18-Oct-19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3BE81-A981-4F2B-9939-3551E029E7B7}" type="slidenum">
              <a:rPr lang="en-IN" smtClean="0"/>
              <a:pPr/>
              <a:t>‹#›</a:t>
            </a:fld>
            <a:endParaRPr lang="en-IN"/>
          </a:p>
        </p:txBody>
      </p:sp>
    </p:spTree>
    <p:extLst>
      <p:ext uri="{BB962C8B-B14F-4D97-AF65-F5344CB8AC3E}">
        <p14:creationId xmlns:p14="http://schemas.microsoft.com/office/powerpoint/2010/main" val="2632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04942E-BB81-4235-8CDC-1388919656B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0319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03BE81-A981-4F2B-9939-3551E029E7B7}" type="slidenum">
              <a:rPr lang="en-IN" smtClean="0"/>
              <a:pPr/>
              <a:t>43</a:t>
            </a:fld>
            <a:endParaRPr lang="en-IN"/>
          </a:p>
        </p:txBody>
      </p:sp>
    </p:spTree>
    <p:extLst>
      <p:ext uri="{BB962C8B-B14F-4D97-AF65-F5344CB8AC3E}">
        <p14:creationId xmlns:p14="http://schemas.microsoft.com/office/powerpoint/2010/main" val="4023814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
          <p:cNvGrpSpPr>
            <a:grpSpLocks/>
          </p:cNvGrpSpPr>
          <p:nvPr/>
        </p:nvGrpSpPr>
        <p:grpSpPr bwMode="auto">
          <a:xfrm>
            <a:off x="2819400" y="2514600"/>
            <a:ext cx="3276600" cy="2133600"/>
            <a:chOff x="3378135" y="3216689"/>
            <a:chExt cx="2565465" cy="1979336"/>
          </a:xfrm>
        </p:grpSpPr>
        <p:sp>
          <p:nvSpPr>
            <p:cNvPr id="6" name="Rectangle 5"/>
            <p:cNvSpPr/>
            <p:nvPr/>
          </p:nvSpPr>
          <p:spPr>
            <a:xfrm>
              <a:off x="3378135" y="3216689"/>
              <a:ext cx="2565465" cy="1979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7"/>
            <p:cNvPicPr>
              <a:picLocks noChangeAspect="1"/>
            </p:cNvPicPr>
            <p:nvPr/>
          </p:nvPicPr>
          <p:blipFill>
            <a:blip r:embed="rId2"/>
            <a:srcRect/>
            <a:stretch>
              <a:fillRect/>
            </a:stretch>
          </p:blipFill>
          <p:spPr bwMode="auto">
            <a:xfrm>
              <a:off x="3454334" y="3327183"/>
              <a:ext cx="2387731" cy="17941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rtlCol="0">
            <a:noAutofit/>
          </a:bodyPr>
          <a:lstStyle/>
          <a:p>
            <a:pPr fontAlgn="auto">
              <a:spcAft>
                <a:spcPts val="0"/>
              </a:spcAft>
              <a:defRPr/>
            </a:pPr>
            <a:r>
              <a:rPr lang="en-US" sz="3200" b="1" u="sng" dirty="0">
                <a:latin typeface="Bookman Old Style" panose="02050604050505020204" pitchFamily="18" charset="0"/>
              </a:rPr>
              <a:t>Outcome-based Program Accreditation</a:t>
            </a:r>
          </a:p>
        </p:txBody>
      </p:sp>
      <p:sp>
        <p:nvSpPr>
          <p:cNvPr id="3" name="Content Placeholder 2"/>
          <p:cNvSpPr>
            <a:spLocks noGrp="1"/>
          </p:cNvSpPr>
          <p:nvPr>
            <p:ph idx="1"/>
          </p:nvPr>
        </p:nvSpPr>
        <p:spPr/>
        <p:txBody>
          <a:bodyPr rtlCol="0">
            <a:normAutofit fontScale="62500" lnSpcReduction="20000"/>
          </a:bodyPr>
          <a:lstStyle/>
          <a:p>
            <a:pPr fontAlgn="auto">
              <a:spcAft>
                <a:spcPts val="0"/>
              </a:spcAft>
              <a:buFont typeface="Arial" pitchFamily="34" charset="0"/>
              <a:buChar char="•"/>
              <a:defRPr/>
            </a:pPr>
            <a:r>
              <a:rPr lang="en-US" dirty="0" smtClean="0">
                <a:latin typeface="Bookman Old Style" panose="02050604050505020204" pitchFamily="18" charset="0"/>
              </a:rPr>
              <a:t>Knowledge </a:t>
            </a:r>
            <a:r>
              <a:rPr lang="en-US" dirty="0">
                <a:latin typeface="Bookman Old Style" panose="02050604050505020204" pitchFamily="18" charset="0"/>
              </a:rPr>
              <a:t>and competencies </a:t>
            </a:r>
            <a:r>
              <a:rPr lang="en-US" dirty="0" smtClean="0">
                <a:latin typeface="Bookman Old Style" panose="02050604050505020204" pitchFamily="18" charset="0"/>
              </a:rPr>
              <a:t>profiles</a:t>
            </a:r>
          </a:p>
          <a:p>
            <a:pPr fontAlgn="auto">
              <a:spcAft>
                <a:spcPts val="0"/>
              </a:spcAft>
              <a:buFont typeface="Arial" pitchFamily="34" charset="0"/>
              <a:buChar char="•"/>
              <a:defRPr/>
            </a:pPr>
            <a:endParaRPr lang="en-US" dirty="0" smtClean="0">
              <a:latin typeface="Bookman Old Style" panose="02050604050505020204" pitchFamily="18" charset="0"/>
            </a:endParaRPr>
          </a:p>
          <a:p>
            <a:pPr fontAlgn="auto">
              <a:spcAft>
                <a:spcPts val="0"/>
              </a:spcAft>
              <a:buFont typeface="Arial" pitchFamily="34" charset="0"/>
              <a:buChar char="•"/>
              <a:defRPr/>
            </a:pPr>
            <a:r>
              <a:rPr lang="en-US" dirty="0" smtClean="0">
                <a:latin typeface="Bookman Old Style" panose="02050604050505020204" pitchFamily="18" charset="0"/>
              </a:rPr>
              <a:t>Graduate attributes which form the student learning outcomes:</a:t>
            </a:r>
          </a:p>
          <a:p>
            <a:pPr lvl="1" fontAlgn="auto">
              <a:spcAft>
                <a:spcPts val="0"/>
              </a:spcAft>
              <a:buFont typeface="Arial" pitchFamily="34" charset="0"/>
              <a:buChar char="–"/>
              <a:defRPr/>
            </a:pPr>
            <a:r>
              <a:rPr lang="en-US" dirty="0">
                <a:latin typeface="Bookman Old Style" panose="02050604050505020204" pitchFamily="18" charset="0"/>
              </a:rPr>
              <a:t>Engineering knowledge</a:t>
            </a:r>
          </a:p>
          <a:p>
            <a:pPr lvl="1" fontAlgn="auto">
              <a:spcAft>
                <a:spcPts val="0"/>
              </a:spcAft>
              <a:buFont typeface="Arial" pitchFamily="34" charset="0"/>
              <a:buChar char="–"/>
              <a:defRPr/>
            </a:pPr>
            <a:r>
              <a:rPr lang="en-US" dirty="0">
                <a:latin typeface="Bookman Old Style" panose="02050604050505020204" pitchFamily="18" charset="0"/>
              </a:rPr>
              <a:t>Problem analysis</a:t>
            </a:r>
          </a:p>
          <a:p>
            <a:pPr lvl="1" fontAlgn="auto">
              <a:spcAft>
                <a:spcPts val="0"/>
              </a:spcAft>
              <a:buFont typeface="Arial" pitchFamily="34" charset="0"/>
              <a:buChar char="–"/>
              <a:defRPr/>
            </a:pPr>
            <a:r>
              <a:rPr lang="en-US" dirty="0">
                <a:latin typeface="Bookman Old Style" panose="02050604050505020204" pitchFamily="18" charset="0"/>
              </a:rPr>
              <a:t>Design/development of solutions</a:t>
            </a:r>
          </a:p>
          <a:p>
            <a:pPr lvl="1" fontAlgn="auto">
              <a:spcAft>
                <a:spcPts val="0"/>
              </a:spcAft>
              <a:buFont typeface="Arial" pitchFamily="34" charset="0"/>
              <a:buChar char="–"/>
              <a:defRPr/>
            </a:pPr>
            <a:r>
              <a:rPr lang="en-US" dirty="0">
                <a:latin typeface="Bookman Old Style" panose="02050604050505020204" pitchFamily="18" charset="0"/>
              </a:rPr>
              <a:t>Investigation</a:t>
            </a:r>
          </a:p>
          <a:p>
            <a:pPr lvl="1" fontAlgn="auto">
              <a:spcAft>
                <a:spcPts val="0"/>
              </a:spcAft>
              <a:buFont typeface="Arial" pitchFamily="34" charset="0"/>
              <a:buChar char="–"/>
              <a:defRPr/>
            </a:pPr>
            <a:r>
              <a:rPr lang="en-US" dirty="0">
                <a:latin typeface="Bookman Old Style" panose="02050604050505020204" pitchFamily="18" charset="0"/>
              </a:rPr>
              <a:t>Modern tool usage</a:t>
            </a:r>
          </a:p>
          <a:p>
            <a:pPr lvl="1" fontAlgn="auto">
              <a:spcAft>
                <a:spcPts val="0"/>
              </a:spcAft>
              <a:buFont typeface="Arial" pitchFamily="34" charset="0"/>
              <a:buChar char="–"/>
              <a:defRPr/>
            </a:pPr>
            <a:r>
              <a:rPr lang="en-US" dirty="0">
                <a:latin typeface="Bookman Old Style" panose="02050604050505020204" pitchFamily="18" charset="0"/>
              </a:rPr>
              <a:t>The engineer and society</a:t>
            </a:r>
          </a:p>
          <a:p>
            <a:pPr lvl="1" fontAlgn="auto">
              <a:spcAft>
                <a:spcPts val="0"/>
              </a:spcAft>
              <a:buFont typeface="Arial" pitchFamily="34" charset="0"/>
              <a:buChar char="–"/>
              <a:defRPr/>
            </a:pPr>
            <a:r>
              <a:rPr lang="en-US" dirty="0">
                <a:latin typeface="Bookman Old Style" panose="02050604050505020204" pitchFamily="18" charset="0"/>
              </a:rPr>
              <a:t>Environment and sustainability</a:t>
            </a:r>
          </a:p>
          <a:p>
            <a:pPr lvl="1" fontAlgn="auto">
              <a:spcAft>
                <a:spcPts val="0"/>
              </a:spcAft>
              <a:buFont typeface="Arial" pitchFamily="34" charset="0"/>
              <a:buChar char="–"/>
              <a:defRPr/>
            </a:pPr>
            <a:r>
              <a:rPr lang="en-US" dirty="0">
                <a:latin typeface="Bookman Old Style" panose="02050604050505020204" pitchFamily="18" charset="0"/>
              </a:rPr>
              <a:t>Ethics</a:t>
            </a:r>
          </a:p>
          <a:p>
            <a:pPr lvl="1" fontAlgn="auto">
              <a:spcAft>
                <a:spcPts val="0"/>
              </a:spcAft>
              <a:buFont typeface="Arial" pitchFamily="34" charset="0"/>
              <a:buChar char="–"/>
              <a:defRPr/>
            </a:pPr>
            <a:r>
              <a:rPr lang="en-US" dirty="0">
                <a:latin typeface="Bookman Old Style" panose="02050604050505020204" pitchFamily="18" charset="0"/>
              </a:rPr>
              <a:t>Individual and team work</a:t>
            </a:r>
          </a:p>
          <a:p>
            <a:pPr lvl="1" fontAlgn="auto">
              <a:spcAft>
                <a:spcPts val="0"/>
              </a:spcAft>
              <a:buFont typeface="Arial" pitchFamily="34" charset="0"/>
              <a:buChar char="–"/>
              <a:defRPr/>
            </a:pPr>
            <a:r>
              <a:rPr lang="en-US" dirty="0">
                <a:latin typeface="Bookman Old Style" panose="02050604050505020204" pitchFamily="18" charset="0"/>
              </a:rPr>
              <a:t>Communications</a:t>
            </a:r>
          </a:p>
          <a:p>
            <a:pPr lvl="1" fontAlgn="auto">
              <a:spcAft>
                <a:spcPts val="0"/>
              </a:spcAft>
              <a:buFont typeface="Arial" pitchFamily="34" charset="0"/>
              <a:buChar char="–"/>
              <a:defRPr/>
            </a:pPr>
            <a:r>
              <a:rPr lang="en-US" dirty="0">
                <a:latin typeface="Bookman Old Style" panose="02050604050505020204" pitchFamily="18" charset="0"/>
              </a:rPr>
              <a:t>Project management and finance</a:t>
            </a:r>
          </a:p>
          <a:p>
            <a:pPr lvl="1" fontAlgn="auto">
              <a:spcAft>
                <a:spcPts val="0"/>
              </a:spcAft>
              <a:buFont typeface="Arial" pitchFamily="34" charset="0"/>
              <a:buChar char="–"/>
              <a:defRPr/>
            </a:pPr>
            <a:r>
              <a:rPr lang="en-US" dirty="0">
                <a:latin typeface="Bookman Old Style" panose="02050604050505020204" pitchFamily="18" charset="0"/>
              </a:rPr>
              <a:t>Life-long </a:t>
            </a:r>
            <a:r>
              <a:rPr lang="en-US" dirty="0" smtClean="0">
                <a:latin typeface="Bookman Old Style" panose="02050604050505020204" pitchFamily="18" charset="0"/>
              </a:rPr>
              <a:t>learning</a:t>
            </a:r>
            <a:endParaRPr lang="en-US"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par>
                          <p:cTn id="26" fill="hold">
                            <p:stCondLst>
                              <p:cond delay="6000"/>
                            </p:stCondLst>
                            <p:childTnLst>
                              <p:par>
                                <p:cTn id="27" presetID="10" presetClass="entr" presetSubtype="0"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par>
                          <p:cTn id="30" fill="hold">
                            <p:stCondLst>
                              <p:cond delay="8000"/>
                            </p:stCondLst>
                            <p:childTnLst>
                              <p:par>
                                <p:cTn id="31" presetID="10" presetClass="entr" presetSubtype="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par>
                          <p:cTn id="34" fill="hold">
                            <p:stCondLst>
                              <p:cond delay="10000"/>
                            </p:stCondLst>
                            <p:childTnLst>
                              <p:par>
                                <p:cTn id="35" presetID="10" presetClass="entr" presetSubtype="0"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par>
                          <p:cTn id="38" fill="hold">
                            <p:stCondLst>
                              <p:cond delay="12000"/>
                            </p:stCondLst>
                            <p:childTnLst>
                              <p:par>
                                <p:cTn id="39" presetID="10" presetClass="entr" presetSubtype="0"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2000"/>
                                        <p:tgtEl>
                                          <p:spTgt spid="3">
                                            <p:txEl>
                                              <p:pRg st="9" end="9"/>
                                            </p:txEl>
                                          </p:spTgt>
                                        </p:tgtEl>
                                      </p:cBhvr>
                                    </p:animEffect>
                                  </p:childTnLst>
                                </p:cTn>
                              </p:par>
                            </p:childTnLst>
                          </p:cTn>
                        </p:par>
                        <p:par>
                          <p:cTn id="42" fill="hold">
                            <p:stCondLst>
                              <p:cond delay="14000"/>
                            </p:stCondLst>
                            <p:childTnLst>
                              <p:par>
                                <p:cTn id="43" presetID="10" presetClass="entr" presetSubtype="0" fill="hold" grpId="0" nodeType="after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2000"/>
                                        <p:tgtEl>
                                          <p:spTgt spid="3">
                                            <p:txEl>
                                              <p:pRg st="10" end="10"/>
                                            </p:txEl>
                                          </p:spTgt>
                                        </p:tgtEl>
                                      </p:cBhvr>
                                    </p:animEffect>
                                  </p:childTnLst>
                                </p:cTn>
                              </p:par>
                            </p:childTnLst>
                          </p:cTn>
                        </p:par>
                        <p:par>
                          <p:cTn id="46" fill="hold">
                            <p:stCondLst>
                              <p:cond delay="16000"/>
                            </p:stCondLst>
                            <p:childTnLst>
                              <p:par>
                                <p:cTn id="47" presetID="10" presetClass="entr" presetSubtype="0" fill="hold" grpId="0" nodeType="after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2000"/>
                                        <p:tgtEl>
                                          <p:spTgt spid="3">
                                            <p:txEl>
                                              <p:pRg st="11" end="11"/>
                                            </p:txEl>
                                          </p:spTgt>
                                        </p:tgtEl>
                                      </p:cBhvr>
                                    </p:animEffect>
                                  </p:childTnLst>
                                </p:cTn>
                              </p:par>
                            </p:childTnLst>
                          </p:cTn>
                        </p:par>
                        <p:par>
                          <p:cTn id="50" fill="hold">
                            <p:stCondLst>
                              <p:cond delay="18000"/>
                            </p:stCondLst>
                            <p:childTnLst>
                              <p:par>
                                <p:cTn id="51" presetID="10" presetClass="entr" presetSubtype="0" fill="hold" grpId="0" nodeType="after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2000"/>
                                        <p:tgtEl>
                                          <p:spTgt spid="3">
                                            <p:txEl>
                                              <p:pRg st="12" end="12"/>
                                            </p:txEl>
                                          </p:spTgt>
                                        </p:tgtEl>
                                      </p:cBhvr>
                                    </p:animEffect>
                                  </p:childTnLst>
                                </p:cTn>
                              </p:par>
                            </p:childTnLst>
                          </p:cTn>
                        </p:par>
                        <p:par>
                          <p:cTn id="54" fill="hold">
                            <p:stCondLst>
                              <p:cond delay="20000"/>
                            </p:stCondLst>
                            <p:childTnLst>
                              <p:par>
                                <p:cTn id="55" presetID="10" presetClass="entr" presetSubtype="0" fill="hold" grpId="0" nodeType="after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000"/>
                                        <p:tgtEl>
                                          <p:spTgt spid="3">
                                            <p:txEl>
                                              <p:pRg st="13" end="13"/>
                                            </p:txEl>
                                          </p:spTgt>
                                        </p:tgtEl>
                                      </p:cBhvr>
                                    </p:animEffect>
                                  </p:childTnLst>
                                </p:cTn>
                              </p:par>
                            </p:childTnLst>
                          </p:cTn>
                        </p:par>
                        <p:par>
                          <p:cTn id="58" fill="hold">
                            <p:stCondLst>
                              <p:cond delay="22000"/>
                            </p:stCondLst>
                            <p:childTnLst>
                              <p:par>
                                <p:cTn id="59" presetID="10" presetClass="entr" presetSubtype="0" fill="hold" grpId="0" nodeType="after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785818"/>
          </a:xfrm>
        </p:spPr>
        <p:txBody>
          <a:bodyPr>
            <a:normAutofit fontScale="90000"/>
          </a:bodyPr>
          <a:lstStyle/>
          <a:p>
            <a:pPr eaLnBrk="0" hangingPunct="0"/>
            <a:r>
              <a:rPr lang="en-US" b="1" cap="all" dirty="0">
                <a:solidFill>
                  <a:schemeClr val="tx2"/>
                </a:solidFill>
                <a:effectLst>
                  <a:reflection blurRad="12700" stA="48000" endA="300" endPos="55000" dir="5400000" sy="-90000" algn="bl" rotWithShape="0"/>
                </a:effectLst>
              </a:rPr>
              <a:t/>
            </a:r>
            <a:br>
              <a:rPr lang="en-US" b="1" cap="all" dirty="0">
                <a:solidFill>
                  <a:schemeClr val="tx2"/>
                </a:solidFill>
                <a:effectLst>
                  <a:reflection blurRad="12700" stA="48000" endA="300" endPos="55000" dir="5400000" sy="-90000" algn="bl" rotWithShape="0"/>
                </a:effectLst>
              </a:rPr>
            </a:br>
            <a:r>
              <a:rPr lang="en-US" sz="3600" b="1" u="sng" dirty="0">
                <a:latin typeface="Bookman Old Style" panose="02050604050505020204" pitchFamily="18" charset="0"/>
              </a:rPr>
              <a:t>NBA Outcome Based Accreditation</a:t>
            </a:r>
            <a:r>
              <a:rPr lang="en-IN" sz="3600" b="1" cap="all" dirty="0">
                <a:solidFill>
                  <a:schemeClr val="tx2"/>
                </a:solidFill>
                <a:effectLst>
                  <a:reflection blurRad="12700" stA="48000" endA="300" endPos="55000" dir="5400000" sy="-90000" algn="bl" rotWithShape="0"/>
                </a:effectLst>
                <a:latin typeface="Bookman Old Style" panose="02050604050505020204" pitchFamily="18" charset="0"/>
              </a:rPr>
              <a:t/>
            </a:r>
            <a:br>
              <a:rPr lang="en-IN" sz="3600" b="1" cap="all" dirty="0">
                <a:solidFill>
                  <a:schemeClr val="tx2"/>
                </a:solidFill>
                <a:effectLst>
                  <a:reflection blurRad="12700" stA="48000" endA="300" endPos="55000" dir="5400000" sy="-90000" algn="bl" rotWithShape="0"/>
                </a:effectLst>
                <a:latin typeface="Bookman Old Style" panose="02050604050505020204" pitchFamily="18" charset="0"/>
              </a:rPr>
            </a:br>
            <a:r>
              <a:rPr lang="en-IN" sz="3600" b="1" cap="all" dirty="0" smtClean="0">
                <a:solidFill>
                  <a:schemeClr val="tx2"/>
                </a:solidFill>
                <a:effectLst>
                  <a:reflection blurRad="12700" stA="48000" endA="300" endPos="55000" dir="5400000" sy="-90000" algn="bl" rotWithShape="0"/>
                </a:effectLst>
                <a:latin typeface="Bookman Old Style" panose="02050604050505020204" pitchFamily="18" charset="0"/>
              </a:rPr>
              <a:t/>
            </a:r>
            <a:br>
              <a:rPr lang="en-IN" sz="3600" b="1" cap="all" dirty="0" smtClean="0">
                <a:solidFill>
                  <a:schemeClr val="tx2"/>
                </a:solidFill>
                <a:effectLst>
                  <a:reflection blurRad="12700" stA="48000" endA="300" endPos="55000" dir="5400000" sy="-90000" algn="bl" rotWithShape="0"/>
                </a:effectLst>
                <a:latin typeface="Bookman Old Style" panose="02050604050505020204" pitchFamily="18" charset="0"/>
              </a:rPr>
            </a:br>
            <a:r>
              <a:rPr lang="en-GB" sz="3600" b="1" dirty="0" smtClean="0">
                <a:latin typeface="Bookman Old Style" panose="02050604050505020204" pitchFamily="18" charset="0"/>
              </a:rPr>
              <a:t>Two Tier System</a:t>
            </a:r>
            <a:endParaRPr lang="en-GB" sz="3600" b="1" dirty="0">
              <a:latin typeface="Bookman Old Style" panose="02050604050505020204" pitchFamily="18" charset="0"/>
            </a:endParaRPr>
          </a:p>
        </p:txBody>
      </p:sp>
      <p:sp>
        <p:nvSpPr>
          <p:cNvPr id="3" name="Content Placeholder 2"/>
          <p:cNvSpPr>
            <a:spLocks noGrp="1"/>
          </p:cNvSpPr>
          <p:nvPr>
            <p:ph idx="1"/>
          </p:nvPr>
        </p:nvSpPr>
        <p:spPr>
          <a:xfrm>
            <a:off x="457200" y="1828800"/>
            <a:ext cx="8229600" cy="4297363"/>
          </a:xfrm>
        </p:spPr>
        <p:txBody>
          <a:bodyPr>
            <a:normAutofit fontScale="85000" lnSpcReduction="10000"/>
          </a:bodyPr>
          <a:lstStyle/>
          <a:p>
            <a:r>
              <a:rPr lang="en-GB" sz="2400" dirty="0" smtClean="0">
                <a:solidFill>
                  <a:schemeClr val="tx2">
                    <a:lumMod val="50000"/>
                  </a:schemeClr>
                </a:solidFill>
                <a:latin typeface="Bookman Old Style" panose="02050604050505020204" pitchFamily="18" charset="0"/>
              </a:rPr>
              <a:t>Introduction of Two-Tier System based on Types of Institutions. </a:t>
            </a:r>
            <a:endParaRPr lang="en-US" sz="2400" dirty="0" smtClean="0">
              <a:solidFill>
                <a:schemeClr val="tx2">
                  <a:lumMod val="50000"/>
                </a:schemeClr>
              </a:solidFill>
              <a:latin typeface="Bookman Old Style" panose="02050604050505020204" pitchFamily="18" charset="0"/>
            </a:endParaRPr>
          </a:p>
          <a:p>
            <a:pPr marL="109728" indent="0" algn="just">
              <a:buNone/>
            </a:pPr>
            <a:endParaRPr lang="en-US" sz="1200" dirty="0" smtClean="0">
              <a:latin typeface="Bookman Old Style" panose="02050604050505020204" pitchFamily="18" charset="0"/>
            </a:endParaRPr>
          </a:p>
          <a:p>
            <a:pPr lvl="0" algn="just"/>
            <a:r>
              <a:rPr lang="en-US" sz="2400" dirty="0" smtClean="0">
                <a:latin typeface="Bookman Old Style" panose="02050604050505020204" pitchFamily="18" charset="0"/>
              </a:rPr>
              <a:t>The Tier–I documents: applicable to the engineering/technology programs offered by academically autonomous institutions and by university departments and constituent colleges of the universities.</a:t>
            </a:r>
          </a:p>
          <a:p>
            <a:pPr marL="109728" indent="0" algn="just">
              <a:buNone/>
            </a:pPr>
            <a:endParaRPr lang="en-US" sz="1600" dirty="0" smtClean="0">
              <a:latin typeface="Bookman Old Style" panose="02050604050505020204" pitchFamily="18" charset="0"/>
            </a:endParaRPr>
          </a:p>
          <a:p>
            <a:pPr lvl="0" algn="just"/>
            <a:r>
              <a:rPr lang="en-US" sz="2400" dirty="0" smtClean="0">
                <a:latin typeface="Bookman Old Style" panose="02050604050505020204" pitchFamily="18" charset="0"/>
              </a:rPr>
              <a:t>Tier-II documents: for non-autonomous institutions, i.e., those colleges and technical institutions which are affiliated to a university. </a:t>
            </a:r>
          </a:p>
          <a:p>
            <a:pPr marL="109728" indent="0" algn="just">
              <a:buNone/>
            </a:pPr>
            <a:endParaRPr lang="en-US" sz="1400" dirty="0" smtClean="0">
              <a:latin typeface="Bookman Old Style" panose="02050604050505020204" pitchFamily="18" charset="0"/>
            </a:endParaRPr>
          </a:p>
          <a:p>
            <a:pPr lvl="0" algn="just"/>
            <a:r>
              <a:rPr lang="en-US" sz="2400" dirty="0" smtClean="0">
                <a:latin typeface="Bookman Old Style" panose="02050604050505020204" pitchFamily="18" charset="0"/>
              </a:rPr>
              <a:t>For both: Same set of criteria have been prescribed for accreditation.</a:t>
            </a:r>
          </a:p>
          <a:p>
            <a:pPr marL="0" lvl="0" indent="0" algn="just">
              <a:buNone/>
            </a:pPr>
            <a:r>
              <a:rPr lang="en-US" sz="2400" dirty="0" smtClean="0">
                <a:latin typeface="Bookman Old Style" panose="02050604050505020204" pitchFamily="18" charset="0"/>
              </a:rPr>
              <a:t> </a:t>
            </a: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9326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700" b="1" u="sng" dirty="0" smtClean="0">
                <a:latin typeface="Bookman Old Style" panose="02050604050505020204" pitchFamily="18" charset="0"/>
                <a:ea typeface="Calibri" pitchFamily="34" charset="0"/>
                <a:cs typeface="Vrinda" pitchFamily="34" charset="0"/>
              </a:rPr>
              <a:t>Marks Comparison of SAR of UG Engineering </a:t>
            </a:r>
            <a:br>
              <a:rPr lang="en-US" sz="2700" b="1" u="sng" dirty="0" smtClean="0">
                <a:latin typeface="Bookman Old Style" panose="02050604050505020204" pitchFamily="18" charset="0"/>
                <a:ea typeface="Calibri" pitchFamily="34" charset="0"/>
                <a:cs typeface="Vrinda" pitchFamily="34" charset="0"/>
              </a:rPr>
            </a:br>
            <a:r>
              <a:rPr lang="en-US" sz="2700" b="1" u="sng" dirty="0" smtClean="0">
                <a:latin typeface="Bookman Old Style" panose="02050604050505020204" pitchFamily="18" charset="0"/>
                <a:ea typeface="Calibri" pitchFamily="34" charset="0"/>
                <a:cs typeface="Vrinda" pitchFamily="34" charset="0"/>
              </a:rPr>
              <a:t>Tier-I &amp; Tier II</a:t>
            </a:r>
            <a:r>
              <a:rPr lang="en-US" sz="800" dirty="0" smtClean="0">
                <a:latin typeface="Arial" pitchFamily="34" charset="0"/>
                <a:cs typeface="Arial" pitchFamily="34" charset="0"/>
              </a:rPr>
              <a:t/>
            </a:r>
            <a:br>
              <a:rPr lang="en-US" sz="800" dirty="0" smtClean="0">
                <a:latin typeface="Arial" pitchFamily="34" charset="0"/>
                <a:cs typeface="Arial" pitchFamily="34"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1455034"/>
              </p:ext>
            </p:extLst>
          </p:nvPr>
        </p:nvGraphicFramePr>
        <p:xfrm>
          <a:off x="379562" y="1616689"/>
          <a:ext cx="8471141" cy="4828401"/>
        </p:xfrm>
        <a:graphic>
          <a:graphicData uri="http://schemas.openxmlformats.org/drawingml/2006/table">
            <a:tbl>
              <a:tblPr/>
              <a:tblGrid>
                <a:gridCol w="712528"/>
                <a:gridCol w="4987680"/>
                <a:gridCol w="1425052"/>
                <a:gridCol w="1345881"/>
              </a:tblGrid>
              <a:tr h="320208">
                <a:tc rowSpan="2">
                  <a:txBody>
                    <a:bodyPr/>
                    <a:lstStyle/>
                    <a:p>
                      <a:pPr marL="53975" algn="ctr">
                        <a:lnSpc>
                          <a:spcPct val="115000"/>
                        </a:lnSpc>
                        <a:spcBef>
                          <a:spcPts val="300"/>
                        </a:spcBef>
                        <a:spcAft>
                          <a:spcPts val="300"/>
                        </a:spcAft>
                      </a:pPr>
                      <a:r>
                        <a:rPr lang="en-IN" sz="1200" b="1" dirty="0" err="1">
                          <a:latin typeface="Bookman Old Style" panose="02050604050505020204" pitchFamily="18" charset="0"/>
                          <a:ea typeface="Times New Roman"/>
                          <a:cs typeface="Vrinda"/>
                        </a:rPr>
                        <a:t>S.No</a:t>
                      </a:r>
                      <a:r>
                        <a:rPr lang="en-IN" sz="1200" b="1" dirty="0">
                          <a:latin typeface="Bookman Old Style" panose="02050604050505020204" pitchFamily="18" charset="0"/>
                          <a:ea typeface="Times New Roman"/>
                          <a:cs typeface="Vrinda"/>
                        </a:rPr>
                        <a:t>.</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53975" algn="ctr">
                        <a:lnSpc>
                          <a:spcPct val="115000"/>
                        </a:lnSpc>
                        <a:spcBef>
                          <a:spcPts val="300"/>
                        </a:spcBef>
                        <a:spcAft>
                          <a:spcPts val="300"/>
                        </a:spcAft>
                      </a:pPr>
                      <a:r>
                        <a:rPr lang="en-IN" sz="1200" b="1" dirty="0">
                          <a:latin typeface="Bookman Old Style" panose="02050604050505020204" pitchFamily="18" charset="0"/>
                          <a:ea typeface="Times New Roman"/>
                          <a:cs typeface="Vrinda"/>
                        </a:rPr>
                        <a:t>Criteria</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en-IN" sz="1200" b="1">
                          <a:latin typeface="Calibri"/>
                          <a:ea typeface="Calibri"/>
                          <a:cs typeface="Vrinda"/>
                        </a:rPr>
                        <a:t>UG Engineering</a:t>
                      </a:r>
                      <a:endParaRPr lang="en-IN" sz="1100">
                        <a:latin typeface="Calibri"/>
                        <a:ea typeface="Calibri"/>
                        <a:cs typeface="Vrinda"/>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IN"/>
                    </a:p>
                  </a:txBody>
                  <a:tcPr/>
                </a:tc>
              </a:tr>
              <a:tr h="387690">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IN" sz="1200" b="1">
                          <a:latin typeface="Bookman Old Style" panose="02050604050505020204" pitchFamily="18" charset="0"/>
                          <a:ea typeface="Calibri"/>
                          <a:cs typeface="Vrinda"/>
                        </a:rPr>
                        <a:t>Tier-I</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200" b="1">
                          <a:latin typeface="Bookman Old Style" panose="02050604050505020204" pitchFamily="18" charset="0"/>
                          <a:ea typeface="Calibri"/>
                          <a:cs typeface="Vrinda"/>
                        </a:rPr>
                        <a:t>Tier-II</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1.</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Vision, Mission and Program Educational Objectives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a:latin typeface="Bookman Old Style" panose="02050604050505020204" pitchFamily="18" charset="0"/>
                          <a:ea typeface="Times New Roman"/>
                          <a:cs typeface="Vrinda"/>
                        </a:rPr>
                        <a:t>50</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60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2148">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2.</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Aft>
                          <a:spcPts val="0"/>
                        </a:spcAft>
                      </a:pPr>
                      <a:r>
                        <a:rPr lang="en-IN" sz="1200" b="1" dirty="0">
                          <a:latin typeface="Bookman Old Style" panose="02050604050505020204" pitchFamily="18" charset="0"/>
                          <a:ea typeface="Times New Roman"/>
                          <a:cs typeface="Vrinda"/>
                        </a:rPr>
                        <a:t>Program Curriculum </a:t>
                      </a:r>
                      <a:r>
                        <a:rPr lang="en-IN" sz="1200" b="1" dirty="0" smtClean="0">
                          <a:latin typeface="Bookman Old Style" panose="02050604050505020204" pitchFamily="18" charset="0"/>
                          <a:ea typeface="Times New Roman"/>
                          <a:cs typeface="Vrinda"/>
                        </a:rPr>
                        <a:t>and Teaching </a:t>
                      </a:r>
                      <a:r>
                        <a:rPr lang="en-IN" sz="1200" b="1" dirty="0">
                          <a:latin typeface="Bookman Old Style" panose="02050604050505020204" pitchFamily="18" charset="0"/>
                          <a:ea typeface="Times New Roman"/>
                          <a:cs typeface="Vrinda"/>
                        </a:rPr>
                        <a:t>– Learning Processes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dirty="0">
                          <a:latin typeface="Bookman Old Style" panose="02050604050505020204" pitchFamily="18" charset="0"/>
                          <a:ea typeface="Times New Roman"/>
                          <a:cs typeface="Vrinda"/>
                        </a:rPr>
                        <a:t>100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200" b="1" dirty="0">
                          <a:solidFill>
                            <a:srgbClr val="00B0F0"/>
                          </a:solidFill>
                          <a:latin typeface="Bookman Old Style" panose="02050604050505020204" pitchFamily="18" charset="0"/>
                          <a:ea typeface="Times New Roman"/>
                          <a:cs typeface="Vrinda"/>
                        </a:rPr>
                        <a:t>120</a:t>
                      </a:r>
                      <a:endParaRPr lang="en-IN" sz="1200" b="1" dirty="0">
                        <a:solidFill>
                          <a:srgbClr val="00B0F0"/>
                        </a:solidFill>
                        <a:latin typeface="Bookman Old Style" panose="02050604050505020204" pitchFamily="18" charset="0"/>
                        <a:ea typeface="Calibri"/>
                        <a:cs typeface="Vrinda"/>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259">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3.</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Course Outcomes and Program Outcomes</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solidFill>
                            <a:srgbClr val="00B0F0"/>
                          </a:solidFill>
                          <a:latin typeface="Bookman Old Style" panose="02050604050505020204" pitchFamily="18" charset="0"/>
                          <a:ea typeface="Times New Roman"/>
                          <a:cs typeface="Vrinda"/>
                        </a:rPr>
                        <a:t>175</a:t>
                      </a:r>
                      <a:endParaRPr lang="en-IN" sz="1200" b="1" dirty="0">
                        <a:solidFill>
                          <a:srgbClr val="00B0F0"/>
                        </a:solidFill>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120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4.</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Students’ Performance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100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solidFill>
                            <a:srgbClr val="00B0F0"/>
                          </a:solidFill>
                          <a:latin typeface="Bookman Old Style" panose="02050604050505020204" pitchFamily="18" charset="0"/>
                          <a:ea typeface="Times New Roman"/>
                          <a:cs typeface="Vrinda"/>
                        </a:rPr>
                        <a:t>150</a:t>
                      </a:r>
                      <a:endParaRPr lang="en-IN" sz="1200" b="1" dirty="0">
                        <a:solidFill>
                          <a:srgbClr val="00B0F0"/>
                        </a:solidFill>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5.</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Faculty Information and Contributions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200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200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6.</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Facilities and Technical Support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a:latin typeface="Bookman Old Style" panose="02050604050505020204" pitchFamily="18" charset="0"/>
                          <a:ea typeface="Times New Roman"/>
                          <a:cs typeface="Vrinda"/>
                        </a:rPr>
                        <a:t>80</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80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7.</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Continuous Improvement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solidFill>
                            <a:srgbClr val="00B0F0"/>
                          </a:solidFill>
                          <a:latin typeface="Bookman Old Style" panose="02050604050505020204" pitchFamily="18" charset="0"/>
                          <a:ea typeface="Times New Roman"/>
                          <a:cs typeface="Vrinda"/>
                        </a:rPr>
                        <a:t>75</a:t>
                      </a:r>
                      <a:endParaRPr lang="en-IN" sz="1200" b="1" dirty="0">
                        <a:solidFill>
                          <a:srgbClr val="00B0F0"/>
                        </a:solidFill>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50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8.</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dirty="0">
                          <a:latin typeface="Bookman Old Style" panose="02050604050505020204" pitchFamily="18" charset="0"/>
                          <a:ea typeface="Times New Roman"/>
                          <a:cs typeface="Vrinda"/>
                        </a:rPr>
                        <a:t>First Year Academics </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50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50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9.</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a:latin typeface="Bookman Old Style" panose="02050604050505020204" pitchFamily="18" charset="0"/>
                          <a:ea typeface="Times New Roman"/>
                          <a:cs typeface="Vrinda"/>
                        </a:rPr>
                        <a:t>Student Support Systems </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a:latin typeface="Bookman Old Style" panose="02050604050505020204" pitchFamily="18" charset="0"/>
                          <a:ea typeface="Times New Roman"/>
                          <a:cs typeface="Vrinda"/>
                        </a:rPr>
                        <a:t>50</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50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342900" lvl="0" indent="-342900" algn="ctr">
                        <a:lnSpc>
                          <a:spcPct val="115000"/>
                        </a:lnSpc>
                        <a:spcBef>
                          <a:spcPts val="300"/>
                        </a:spcBef>
                        <a:spcAft>
                          <a:spcPts val="300"/>
                        </a:spcAft>
                        <a:buFont typeface="+mj-lt"/>
                        <a:buNone/>
                      </a:pPr>
                      <a:r>
                        <a:rPr lang="en-US" sz="1200" b="1" dirty="0" smtClean="0">
                          <a:latin typeface="Bookman Old Style" panose="02050604050505020204" pitchFamily="18" charset="0"/>
                          <a:ea typeface="Times New Roman"/>
                          <a:cs typeface="Vrinda"/>
                        </a:rPr>
                        <a:t>10.</a:t>
                      </a:r>
                      <a:endParaRPr lang="en-IN" sz="1200" b="1" dirty="0">
                        <a:latin typeface="Bookman Old Style" panose="02050604050505020204" pitchFamily="18" charset="0"/>
                        <a:ea typeface="Times New Roman"/>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975">
                        <a:lnSpc>
                          <a:spcPct val="115000"/>
                        </a:lnSpc>
                        <a:spcBef>
                          <a:spcPts val="300"/>
                        </a:spcBef>
                        <a:spcAft>
                          <a:spcPts val="300"/>
                        </a:spcAft>
                      </a:pPr>
                      <a:r>
                        <a:rPr lang="en-IN" sz="1200" b="1">
                          <a:latin typeface="Bookman Old Style" panose="02050604050505020204" pitchFamily="18" charset="0"/>
                          <a:ea typeface="Times New Roman"/>
                          <a:cs typeface="Vrinda"/>
                        </a:rPr>
                        <a:t>Governance, Institutional Support and Financial Resources </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a:latin typeface="Bookman Old Style" panose="02050604050505020204" pitchFamily="18" charset="0"/>
                          <a:ea typeface="Times New Roman"/>
                          <a:cs typeface="Vrinda"/>
                        </a:rPr>
                        <a:t>120</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algn="ctr">
                        <a:lnSpc>
                          <a:spcPct val="150000"/>
                        </a:lnSpc>
                        <a:spcAft>
                          <a:spcPts val="0"/>
                        </a:spcAft>
                      </a:pPr>
                      <a:r>
                        <a:rPr lang="en-IN" sz="1200" b="1" dirty="0">
                          <a:latin typeface="Bookman Old Style" panose="02050604050505020204" pitchFamily="18" charset="0"/>
                          <a:ea typeface="Times New Roman"/>
                          <a:cs typeface="Vrinda"/>
                        </a:rPr>
                        <a:t>120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856">
                <a:tc gridSpan="2">
                  <a:txBody>
                    <a:bodyPr/>
                    <a:lstStyle/>
                    <a:p>
                      <a:pPr marL="53975" algn="ctr">
                        <a:lnSpc>
                          <a:spcPct val="115000"/>
                        </a:lnSpc>
                        <a:spcBef>
                          <a:spcPts val="300"/>
                        </a:spcBef>
                        <a:spcAft>
                          <a:spcPts val="300"/>
                        </a:spcAft>
                      </a:pPr>
                      <a:r>
                        <a:rPr lang="en-IN" sz="1200" b="1">
                          <a:latin typeface="Bookman Old Style" panose="02050604050505020204" pitchFamily="18" charset="0"/>
                          <a:ea typeface="Times New Roman"/>
                          <a:cs typeface="Vrinda"/>
                        </a:rPr>
                        <a:t>TOTAL</a:t>
                      </a:r>
                      <a:endParaRPr lang="en-IN" sz="1200" b="1">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99060" algn="ctr">
                        <a:lnSpc>
                          <a:spcPct val="150000"/>
                        </a:lnSpc>
                        <a:spcBef>
                          <a:spcPts val="600"/>
                        </a:spcBef>
                        <a:spcAft>
                          <a:spcPts val="0"/>
                        </a:spcAft>
                      </a:pPr>
                      <a:r>
                        <a:rPr lang="en-IN" sz="1200" b="1">
                          <a:solidFill>
                            <a:srgbClr val="000000"/>
                          </a:solidFill>
                          <a:latin typeface="Bookman Old Style" panose="02050604050505020204" pitchFamily="18" charset="0"/>
                          <a:ea typeface="Times New Roman"/>
                          <a:cs typeface="Vrinda"/>
                        </a:rPr>
                        <a:t>1000</a:t>
                      </a:r>
                      <a:endParaRPr lang="en-IN" sz="1200" b="1">
                        <a:latin typeface="Bookman Old Style" panose="02050604050505020204" pitchFamily="18" charset="0"/>
                        <a:ea typeface="Calibri"/>
                        <a:cs typeface="Vrinda"/>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99060" algn="ctr">
                        <a:lnSpc>
                          <a:spcPct val="150000"/>
                        </a:lnSpc>
                        <a:spcBef>
                          <a:spcPts val="600"/>
                        </a:spcBef>
                        <a:spcAft>
                          <a:spcPts val="0"/>
                        </a:spcAft>
                      </a:pPr>
                      <a:r>
                        <a:rPr lang="en-IN" sz="1200" b="1" dirty="0">
                          <a:solidFill>
                            <a:srgbClr val="000000"/>
                          </a:solidFill>
                          <a:latin typeface="Bookman Old Style" panose="02050604050505020204" pitchFamily="18" charset="0"/>
                          <a:ea typeface="Times New Roman"/>
                          <a:cs typeface="Vrinda"/>
                        </a:rPr>
                        <a:t>1000</a:t>
                      </a:r>
                      <a:endParaRPr lang="en-IN" sz="1200" b="1" dirty="0">
                        <a:latin typeface="Bookman Old Style" panose="02050604050505020204" pitchFamily="18" charset="0"/>
                        <a:ea typeface="Calibri"/>
                        <a:cs typeface="Vrinda"/>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a:stretch>
            <a:fillRect/>
          </a:stretch>
        </p:blipFill>
        <p:spPr>
          <a:xfrm>
            <a:off x="0" y="0"/>
            <a:ext cx="685800" cy="5711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8686800" cy="714380"/>
          </a:xfrm>
        </p:spPr>
        <p:txBody>
          <a:bodyPr>
            <a:normAutofit/>
          </a:bodyPr>
          <a:lstStyle/>
          <a:p>
            <a:r>
              <a:rPr lang="en-US" sz="4000" u="sng" dirty="0" smtClean="0">
                <a:latin typeface="Bookman Old Style" panose="02050604050505020204" pitchFamily="18" charset="0"/>
              </a:rPr>
              <a:t>Tier – I Grades</a:t>
            </a:r>
            <a:endParaRPr lang="en-US" sz="4000" u="sng" dirty="0">
              <a:latin typeface="Bookman Old Style" panose="0205060405050502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79393202"/>
              </p:ext>
            </p:extLst>
          </p:nvPr>
        </p:nvGraphicFramePr>
        <p:xfrm>
          <a:off x="1676400" y="1219200"/>
          <a:ext cx="6195810" cy="3581400"/>
        </p:xfrm>
        <a:graphic>
          <a:graphicData uri="http://schemas.openxmlformats.org/drawingml/2006/table">
            <a:tbl>
              <a:tblPr firstRow="1" bandRow="1">
                <a:tableStyleId>{2D5ABB26-0587-4C30-8999-92F81FD0307C}</a:tableStyleId>
              </a:tblPr>
              <a:tblGrid>
                <a:gridCol w="3175353"/>
                <a:gridCol w="3020457"/>
              </a:tblGrid>
              <a:tr h="895350">
                <a:tc>
                  <a:txBody>
                    <a:bodyPr/>
                    <a:lstStyle/>
                    <a:p>
                      <a:pPr marL="342900" indent="-342900" algn="l">
                        <a:buFont typeface="Wingdings" pitchFamily="2" charset="2"/>
                        <a:buChar char="v"/>
                      </a:pPr>
                      <a:r>
                        <a:rPr lang="en-IN" sz="2400" spc="-5" dirty="0" smtClean="0">
                          <a:solidFill>
                            <a:srgbClr val="4D3A2F"/>
                          </a:solidFill>
                          <a:latin typeface="Franklin Gothic Book"/>
                          <a:cs typeface="Franklin Gothic Book"/>
                        </a:rPr>
                        <a:t>≈75% </a:t>
                      </a:r>
                      <a:r>
                        <a:rPr lang="en-IN" sz="2400" dirty="0" smtClean="0">
                          <a:solidFill>
                            <a:srgbClr val="4D3A2F"/>
                          </a:solidFill>
                          <a:latin typeface="Franklin Gothic Book"/>
                          <a:cs typeface="Franklin Gothic Book"/>
                        </a:rPr>
                        <a:t>&amp; </a:t>
                      </a:r>
                      <a:r>
                        <a:rPr lang="en-IN" sz="2400" spc="-25" dirty="0" smtClean="0">
                          <a:solidFill>
                            <a:srgbClr val="4D3A2F"/>
                          </a:solidFill>
                          <a:latin typeface="Franklin Gothic Book"/>
                          <a:cs typeface="Franklin Gothic Book"/>
                        </a:rPr>
                        <a:t>Above</a:t>
                      </a:r>
                      <a:r>
                        <a:rPr lang="en-IN" sz="2400" spc="300" dirty="0" smtClean="0">
                          <a:solidFill>
                            <a:srgbClr val="4D3A2F"/>
                          </a:solidFill>
                          <a:latin typeface="Franklin Gothic Book"/>
                          <a:cs typeface="Franklin Gothic Book"/>
                        </a:rPr>
                        <a:t>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solidFill>
                            <a:srgbClr val="4D3A2F"/>
                          </a:solidFill>
                          <a:latin typeface="Franklin Gothic Book"/>
                          <a:cs typeface="Franklin Gothic Book"/>
                        </a:rPr>
                        <a:t>‘Y’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5350">
                <a:tc>
                  <a:txBody>
                    <a:bodyPr/>
                    <a:lstStyle/>
                    <a:p>
                      <a:pPr marL="342900" indent="-342900" algn="l">
                        <a:buFont typeface="Wingdings" pitchFamily="2" charset="2"/>
                        <a:buChar char="v"/>
                      </a:pPr>
                      <a:r>
                        <a:rPr lang="en-IN" sz="2400" dirty="0" smtClean="0">
                          <a:solidFill>
                            <a:srgbClr val="4D3A2F"/>
                          </a:solidFill>
                          <a:latin typeface="Franklin Gothic Book"/>
                          <a:cs typeface="Franklin Gothic Book"/>
                        </a:rPr>
                        <a:t>≈ 60%</a:t>
                      </a:r>
                      <a:r>
                        <a:rPr lang="en-IN" sz="2400" spc="-30" dirty="0" smtClean="0">
                          <a:solidFill>
                            <a:srgbClr val="4D3A2F"/>
                          </a:solidFill>
                          <a:latin typeface="Franklin Gothic Book"/>
                          <a:cs typeface="Franklin Gothic Book"/>
                        </a:rPr>
                        <a:t> </a:t>
                      </a:r>
                      <a:r>
                        <a:rPr lang="en-IN" sz="2400" dirty="0" smtClean="0">
                          <a:solidFill>
                            <a:srgbClr val="4D3A2F"/>
                          </a:solidFill>
                          <a:latin typeface="Franklin Gothic Book"/>
                          <a:cs typeface="Franklin Gothic Book"/>
                        </a:rPr>
                        <a:t>and</a:t>
                      </a:r>
                      <a:r>
                        <a:rPr lang="en-IN" sz="2400" spc="-5" dirty="0" smtClean="0">
                          <a:solidFill>
                            <a:srgbClr val="4D3A2F"/>
                          </a:solidFill>
                          <a:latin typeface="Franklin Gothic Book"/>
                          <a:cs typeface="Franklin Gothic Book"/>
                        </a:rPr>
                        <a:t> </a:t>
                      </a:r>
                      <a:r>
                        <a:rPr lang="en-IN" sz="2400" dirty="0" smtClean="0">
                          <a:solidFill>
                            <a:srgbClr val="4D3A2F"/>
                          </a:solidFill>
                          <a:latin typeface="Franklin Gothic Book"/>
                          <a:cs typeface="Franklin Gothic Book"/>
                        </a:rPr>
                        <a:t>&lt;75%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solidFill>
                            <a:srgbClr val="4D3A2F"/>
                          </a:solidFill>
                          <a:latin typeface="Franklin Gothic Book"/>
                          <a:cs typeface="Franklin Gothic Book"/>
                        </a:rPr>
                        <a:t>‘C’</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5350">
                <a:tc>
                  <a:txBody>
                    <a:bodyPr/>
                    <a:lstStyle/>
                    <a:p>
                      <a:pPr marL="342900" indent="-342900" algn="l">
                        <a:buFont typeface="Wingdings" pitchFamily="2" charset="2"/>
                        <a:buChar char="v"/>
                      </a:pPr>
                      <a:r>
                        <a:rPr lang="en-IN" sz="2400" dirty="0" smtClean="0">
                          <a:solidFill>
                            <a:srgbClr val="4D3A2F"/>
                          </a:solidFill>
                          <a:latin typeface="Franklin Gothic Book"/>
                          <a:cs typeface="Franklin Gothic Book"/>
                        </a:rPr>
                        <a:t>≈</a:t>
                      </a:r>
                      <a:r>
                        <a:rPr lang="en-IN" sz="2400" spc="-15" dirty="0" smtClean="0">
                          <a:solidFill>
                            <a:srgbClr val="4D3A2F"/>
                          </a:solidFill>
                          <a:latin typeface="Franklin Gothic Book"/>
                          <a:cs typeface="Franklin Gothic Book"/>
                        </a:rPr>
                        <a:t> </a:t>
                      </a:r>
                      <a:r>
                        <a:rPr lang="en-IN" sz="2400" dirty="0" smtClean="0">
                          <a:solidFill>
                            <a:srgbClr val="4D3A2F"/>
                          </a:solidFill>
                          <a:latin typeface="Franklin Gothic Book"/>
                          <a:cs typeface="Franklin Gothic Book"/>
                        </a:rPr>
                        <a:t>40%</a:t>
                      </a:r>
                      <a:r>
                        <a:rPr lang="en-IN" sz="2400" spc="-21" dirty="0" smtClean="0">
                          <a:solidFill>
                            <a:srgbClr val="4D3A2F"/>
                          </a:solidFill>
                          <a:latin typeface="Franklin Gothic Book"/>
                          <a:cs typeface="Franklin Gothic Book"/>
                        </a:rPr>
                        <a:t> </a:t>
                      </a:r>
                      <a:r>
                        <a:rPr lang="en-IN" sz="2400" dirty="0" smtClean="0">
                          <a:solidFill>
                            <a:srgbClr val="4D3A2F"/>
                          </a:solidFill>
                          <a:latin typeface="Franklin Gothic Book"/>
                          <a:cs typeface="Franklin Gothic Book"/>
                        </a:rPr>
                        <a:t>and &lt;60%</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solidFill>
                            <a:srgbClr val="4D3A2F"/>
                          </a:solidFill>
                          <a:latin typeface="Franklin Gothic Book"/>
                          <a:cs typeface="Franklin Gothic Book"/>
                        </a:rPr>
                        <a:t>‘W’</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5350">
                <a:tc>
                  <a:txBody>
                    <a:bodyPr/>
                    <a:lstStyle/>
                    <a:p>
                      <a:pPr marL="342900" indent="-342900" algn="l">
                        <a:buFont typeface="Wingdings" pitchFamily="2" charset="2"/>
                        <a:buChar char="v"/>
                      </a:pPr>
                      <a:r>
                        <a:rPr lang="en-IN" sz="2400" spc="-5" dirty="0" smtClean="0">
                          <a:solidFill>
                            <a:srgbClr val="4D3A2F"/>
                          </a:solidFill>
                          <a:latin typeface="Franklin Gothic Book"/>
                          <a:cs typeface="Franklin Gothic Book"/>
                        </a:rPr>
                        <a:t>&lt;40%</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solidFill>
                            <a:srgbClr val="4D3A2F"/>
                          </a:solidFill>
                          <a:latin typeface="Franklin Gothic Book"/>
                          <a:cs typeface="Franklin Gothic Book"/>
                        </a:rPr>
                        <a:t>‘D’</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1522665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7545205" cy="503682"/>
          </a:xfrm>
          <a:prstGeom prst="rect">
            <a:avLst/>
          </a:prstGeom>
        </p:spPr>
        <p:txBody>
          <a:bodyPr vert="horz" wrap="square" lIns="0" tIns="11131" rIns="0" bIns="0" rtlCol="0">
            <a:spAutoFit/>
          </a:bodyPr>
          <a:lstStyle/>
          <a:p>
            <a:pPr marL="11131" algn="l">
              <a:spcBef>
                <a:spcPts val="88"/>
              </a:spcBef>
            </a:pPr>
            <a:r>
              <a:rPr lang="en-US" sz="3200" b="1" spc="-4" dirty="0" smtClean="0"/>
              <a:t>	POSTGRADUATE ENGINEERING </a:t>
            </a:r>
            <a:r>
              <a:rPr sz="3200" b="1" spc="-4" dirty="0" smtClean="0"/>
              <a:t>SAR</a:t>
            </a:r>
            <a:endParaRPr sz="3200" b="1" dirty="0"/>
          </a:p>
        </p:txBody>
      </p:sp>
      <p:graphicFrame>
        <p:nvGraphicFramePr>
          <p:cNvPr id="10" name="object 10"/>
          <p:cNvGraphicFramePr>
            <a:graphicFrameLocks noGrp="1"/>
          </p:cNvGraphicFramePr>
          <p:nvPr>
            <p:extLst>
              <p:ext uri="{D42A27DB-BD31-4B8C-83A1-F6EECF244321}">
                <p14:modId xmlns:p14="http://schemas.microsoft.com/office/powerpoint/2010/main" val="2682086108"/>
              </p:ext>
            </p:extLst>
          </p:nvPr>
        </p:nvGraphicFramePr>
        <p:xfrm>
          <a:off x="840453" y="1282465"/>
          <a:ext cx="7541546" cy="4038556"/>
        </p:xfrm>
        <a:graphic>
          <a:graphicData uri="http://schemas.openxmlformats.org/drawingml/2006/table">
            <a:tbl>
              <a:tblPr firstRow="1" bandRow="1">
                <a:tableStyleId>{FABFCF23-3B69-468F-B69F-88F6DE6A72F2}</a:tableStyleId>
              </a:tblPr>
              <a:tblGrid>
                <a:gridCol w="1064547"/>
                <a:gridCol w="4749640"/>
                <a:gridCol w="1727359"/>
              </a:tblGrid>
              <a:tr h="1034305">
                <a:tc>
                  <a:txBody>
                    <a:bodyPr/>
                    <a:lstStyle/>
                    <a:p>
                      <a:pPr marL="354330" marR="159385" indent="-174625">
                        <a:lnSpc>
                          <a:spcPct val="150000"/>
                        </a:lnSpc>
                      </a:pPr>
                      <a:r>
                        <a:rPr sz="1600" spc="-5" dirty="0" smtClean="0">
                          <a:solidFill>
                            <a:sysClr val="windowText" lastClr="000000"/>
                          </a:solidFill>
                        </a:rPr>
                        <a:t>Criteria  </a:t>
                      </a:r>
                      <a:r>
                        <a:rPr sz="1600" spc="-5" dirty="0">
                          <a:solidFill>
                            <a:sysClr val="windowText" lastClr="000000"/>
                          </a:solidFill>
                        </a:rPr>
                        <a:t>No.</a:t>
                      </a:r>
                      <a:endParaRPr sz="1600" dirty="0">
                        <a:solidFill>
                          <a:sysClr val="windowText" lastClr="000000"/>
                        </a:solidFill>
                        <a:latin typeface="Verdana"/>
                        <a:cs typeface="Verdana"/>
                      </a:endParaRPr>
                    </a:p>
                  </a:txBody>
                  <a:tcPr marL="0" marR="0" marT="46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65" algn="ctr">
                        <a:lnSpc>
                          <a:spcPct val="100000"/>
                        </a:lnSpc>
                      </a:pPr>
                      <a:r>
                        <a:rPr sz="1600" spc="-10" dirty="0" smtClean="0">
                          <a:solidFill>
                            <a:sysClr val="windowText" lastClr="000000"/>
                          </a:solidFill>
                        </a:rPr>
                        <a:t>Criteria</a:t>
                      </a:r>
                      <a:endParaRPr sz="1600" dirty="0">
                        <a:solidFill>
                          <a:sysClr val="windowText" lastClr="000000"/>
                        </a:solidFill>
                        <a:latin typeface="Verdana"/>
                        <a:cs typeface="Verdan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71780">
                        <a:lnSpc>
                          <a:spcPct val="100000"/>
                        </a:lnSpc>
                      </a:pPr>
                      <a:r>
                        <a:rPr sz="1600" spc="-10" dirty="0" smtClean="0">
                          <a:solidFill>
                            <a:sysClr val="windowText" lastClr="000000"/>
                          </a:solidFill>
                        </a:rPr>
                        <a:t>Mark/Weightage</a:t>
                      </a:r>
                      <a:endParaRPr sz="1600" dirty="0">
                        <a:solidFill>
                          <a:sysClr val="windowText" lastClr="000000"/>
                        </a:solidFill>
                        <a:latin typeface="Verdana"/>
                        <a:cs typeface="Verdan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236">
                <a:tc>
                  <a:txBody>
                    <a:bodyPr/>
                    <a:lstStyle/>
                    <a:p>
                      <a:pPr>
                        <a:lnSpc>
                          <a:spcPct val="100000"/>
                        </a:lnSpc>
                      </a:pPr>
                      <a:endParaRPr sz="1600">
                        <a:solidFill>
                          <a:sysClr val="windowText" lastClr="000000"/>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111125" algn="ctr">
                        <a:lnSpc>
                          <a:spcPct val="100000"/>
                        </a:lnSpc>
                        <a:spcBef>
                          <a:spcPts val="505"/>
                        </a:spcBef>
                      </a:pPr>
                      <a:r>
                        <a:rPr lang="en-US" sz="1600" b="1" spc="-5" dirty="0" smtClean="0">
                          <a:solidFill>
                            <a:sysClr val="windowText" lastClr="000000"/>
                          </a:solidFill>
                        </a:rPr>
                        <a:t>Department </a:t>
                      </a:r>
                      <a:r>
                        <a:rPr sz="1600" b="1" spc="-5" dirty="0" smtClean="0">
                          <a:solidFill>
                            <a:sysClr val="windowText" lastClr="000000"/>
                          </a:solidFill>
                        </a:rPr>
                        <a:t>Level </a:t>
                      </a:r>
                      <a:r>
                        <a:rPr sz="1600" b="1" spc="5" dirty="0" smtClean="0">
                          <a:solidFill>
                            <a:sysClr val="windowText" lastClr="000000"/>
                          </a:solidFill>
                        </a:rPr>
                        <a:t> </a:t>
                      </a:r>
                      <a:r>
                        <a:rPr sz="1600" b="1" spc="-10" dirty="0">
                          <a:solidFill>
                            <a:sysClr val="windowText" lastClr="000000"/>
                          </a:solidFill>
                        </a:rPr>
                        <a:t>Criteria</a:t>
                      </a:r>
                      <a:endParaRPr sz="1600" b="1" dirty="0">
                        <a:solidFill>
                          <a:sysClr val="windowText" lastClr="000000"/>
                        </a:solidFill>
                        <a:latin typeface="Verdana"/>
                        <a:cs typeface="Verdana"/>
                      </a:endParaRPr>
                    </a:p>
                  </a:txBody>
                  <a:tcPr marL="0" marR="0" marT="581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marL="0" marR="0" marT="0" marB="0"/>
                </a:tc>
              </a:tr>
              <a:tr h="368021">
                <a:tc>
                  <a:txBody>
                    <a:bodyPr/>
                    <a:lstStyle/>
                    <a:p>
                      <a:pPr marL="10795" algn="ctr">
                        <a:lnSpc>
                          <a:spcPct val="100000"/>
                        </a:lnSpc>
                        <a:spcBef>
                          <a:spcPts val="509"/>
                        </a:spcBef>
                      </a:pPr>
                      <a:r>
                        <a:rPr sz="1600" spc="-10" dirty="0">
                          <a:solidFill>
                            <a:sysClr val="windowText" lastClr="000000"/>
                          </a:solidFill>
                        </a:rPr>
                        <a:t>1.</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09"/>
                        </a:spcBef>
                      </a:pPr>
                      <a:r>
                        <a:rPr lang="en-IN" sz="1600" spc="-5" dirty="0" smtClean="0">
                          <a:solidFill>
                            <a:sysClr val="windowText" lastClr="000000"/>
                          </a:solidFill>
                        </a:rPr>
                        <a:t>Program Curriculum and Teaching </a:t>
                      </a:r>
                      <a:r>
                        <a:rPr lang="en-IN" sz="1600" dirty="0" smtClean="0">
                          <a:solidFill>
                            <a:sysClr val="windowText" lastClr="000000"/>
                          </a:solidFill>
                        </a:rPr>
                        <a:t>– </a:t>
                      </a:r>
                      <a:r>
                        <a:rPr lang="en-IN" sz="1600" spc="-5" dirty="0" smtClean="0">
                          <a:solidFill>
                            <a:sysClr val="windowText" lastClr="000000"/>
                          </a:solidFill>
                        </a:rPr>
                        <a:t>Learning </a:t>
                      </a:r>
                      <a:r>
                        <a:rPr lang="en-IN" sz="1600" spc="-10" dirty="0" smtClean="0">
                          <a:solidFill>
                            <a:sysClr val="windowText" lastClr="000000"/>
                          </a:solidFill>
                        </a:rPr>
                        <a:t>Processes</a:t>
                      </a:r>
                      <a:endParaRPr lang="en-IN" sz="1600" dirty="0">
                        <a:solidFill>
                          <a:sysClr val="windowText" lastClr="000000"/>
                        </a:solidFill>
                        <a:latin typeface="Verdana"/>
                        <a:cs typeface="Verdana"/>
                      </a:endParaRPr>
                    </a:p>
                  </a:txBody>
                  <a:tcPr marL="0" marR="0" marT="587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125" algn="ctr">
                        <a:lnSpc>
                          <a:spcPct val="100000"/>
                        </a:lnSpc>
                        <a:spcBef>
                          <a:spcPts val="509"/>
                        </a:spcBef>
                      </a:pPr>
                      <a:r>
                        <a:rPr lang="en-US" sz="1600" spc="-5" dirty="0" smtClean="0">
                          <a:solidFill>
                            <a:sysClr val="windowText" lastClr="000000"/>
                          </a:solidFill>
                        </a:rPr>
                        <a:t>125</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236">
                <a:tc>
                  <a:txBody>
                    <a:bodyPr/>
                    <a:lstStyle/>
                    <a:p>
                      <a:pPr marL="11430" algn="ctr">
                        <a:lnSpc>
                          <a:spcPct val="100000"/>
                        </a:lnSpc>
                        <a:spcBef>
                          <a:spcPts val="509"/>
                        </a:spcBef>
                      </a:pPr>
                      <a:r>
                        <a:rPr sz="1600" spc="-10" dirty="0">
                          <a:solidFill>
                            <a:sysClr val="windowText" lastClr="000000"/>
                          </a:solidFill>
                        </a:rPr>
                        <a:t>2.</a:t>
                      </a:r>
                      <a:endParaRPr sz="160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09"/>
                        </a:spcBef>
                      </a:pPr>
                      <a:r>
                        <a:rPr lang="en-IN" sz="1600" dirty="0" smtClean="0">
                          <a:solidFill>
                            <a:sysClr val="windowText" lastClr="000000"/>
                          </a:solidFill>
                        </a:rPr>
                        <a:t>Program</a:t>
                      </a:r>
                      <a:r>
                        <a:rPr lang="en-IN" sz="1600" spc="10" dirty="0" smtClean="0">
                          <a:solidFill>
                            <a:sysClr val="windowText" lastClr="000000"/>
                          </a:solidFill>
                        </a:rPr>
                        <a:t> </a:t>
                      </a:r>
                      <a:r>
                        <a:rPr lang="en-IN" sz="1600" spc="-5" dirty="0" smtClean="0">
                          <a:solidFill>
                            <a:sysClr val="windowText" lastClr="000000"/>
                          </a:solidFill>
                        </a:rPr>
                        <a:t>Outcomes</a:t>
                      </a:r>
                      <a:endParaRPr sz="1600" dirty="0">
                        <a:solidFill>
                          <a:sysClr val="windowText" lastClr="000000"/>
                        </a:solidFill>
                        <a:latin typeface="Verdana"/>
                        <a:cs typeface="Verdana"/>
                      </a:endParaRPr>
                    </a:p>
                  </a:txBody>
                  <a:tcPr marL="0" marR="0" marT="587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0489" algn="ctr">
                        <a:lnSpc>
                          <a:spcPct val="100000"/>
                        </a:lnSpc>
                        <a:spcBef>
                          <a:spcPts val="509"/>
                        </a:spcBef>
                      </a:pPr>
                      <a:r>
                        <a:rPr lang="en-US" sz="1600" spc="-5" dirty="0" smtClean="0">
                          <a:solidFill>
                            <a:sysClr val="windowText" lastClr="000000"/>
                          </a:solidFill>
                        </a:rPr>
                        <a:t>75</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021">
                <a:tc>
                  <a:txBody>
                    <a:bodyPr/>
                    <a:lstStyle/>
                    <a:p>
                      <a:pPr marL="11430" algn="ctr">
                        <a:lnSpc>
                          <a:spcPct val="100000"/>
                        </a:lnSpc>
                        <a:spcBef>
                          <a:spcPts val="509"/>
                        </a:spcBef>
                      </a:pPr>
                      <a:r>
                        <a:rPr sz="1600" spc="-5" dirty="0">
                          <a:solidFill>
                            <a:sysClr val="windowText" lastClr="000000"/>
                          </a:solidFill>
                        </a:rPr>
                        <a:t>3.</a:t>
                      </a:r>
                      <a:endParaRPr sz="160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09"/>
                        </a:spcBef>
                      </a:pPr>
                      <a:r>
                        <a:rPr lang="en-IN" sz="1600" spc="-5" dirty="0" smtClean="0">
                          <a:solidFill>
                            <a:sysClr val="windowText" lastClr="000000"/>
                          </a:solidFill>
                        </a:rPr>
                        <a:t>Students’</a:t>
                      </a:r>
                      <a:r>
                        <a:rPr lang="en-IN" sz="1600" spc="-10" dirty="0" smtClean="0">
                          <a:solidFill>
                            <a:sysClr val="windowText" lastClr="000000"/>
                          </a:solidFill>
                        </a:rPr>
                        <a:t> Performance</a:t>
                      </a:r>
                      <a:endParaRPr lang="en-IN" sz="1600" dirty="0">
                        <a:solidFill>
                          <a:sysClr val="windowText" lastClr="000000"/>
                        </a:solidFill>
                        <a:latin typeface="Verdana"/>
                        <a:cs typeface="Verdana"/>
                      </a:endParaRPr>
                    </a:p>
                  </a:txBody>
                  <a:tcPr marL="0" marR="0" marT="587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760" algn="ctr">
                        <a:lnSpc>
                          <a:spcPct val="100000"/>
                        </a:lnSpc>
                        <a:spcBef>
                          <a:spcPts val="509"/>
                        </a:spcBef>
                      </a:pPr>
                      <a:r>
                        <a:rPr lang="en-US" sz="1600" dirty="0" smtClean="0">
                          <a:solidFill>
                            <a:sysClr val="windowText" lastClr="000000"/>
                          </a:solidFill>
                        </a:rPr>
                        <a:t>75</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021">
                <a:tc>
                  <a:txBody>
                    <a:bodyPr/>
                    <a:lstStyle/>
                    <a:p>
                      <a:pPr marL="10795" algn="ctr">
                        <a:lnSpc>
                          <a:spcPct val="100000"/>
                        </a:lnSpc>
                        <a:spcBef>
                          <a:spcPts val="509"/>
                        </a:spcBef>
                      </a:pPr>
                      <a:r>
                        <a:rPr sz="1600" spc="-5" dirty="0">
                          <a:solidFill>
                            <a:sysClr val="windowText" lastClr="000000"/>
                          </a:solidFill>
                        </a:rPr>
                        <a:t>4.</a:t>
                      </a:r>
                      <a:endParaRPr sz="160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05"/>
                        </a:spcBef>
                      </a:pPr>
                      <a:r>
                        <a:rPr lang="en-IN" sz="1600" spc="-5" dirty="0" smtClean="0">
                          <a:solidFill>
                            <a:sysClr val="windowText" lastClr="000000"/>
                          </a:solidFill>
                        </a:rPr>
                        <a:t>Faculty </a:t>
                      </a:r>
                      <a:r>
                        <a:rPr lang="en-IN" sz="1600" spc="-10" dirty="0" smtClean="0">
                          <a:solidFill>
                            <a:sysClr val="windowText" lastClr="000000"/>
                          </a:solidFill>
                        </a:rPr>
                        <a:t>Contributions</a:t>
                      </a:r>
                      <a:endParaRPr lang="en-IN" sz="1600" dirty="0">
                        <a:solidFill>
                          <a:sysClr val="windowText" lastClr="000000"/>
                        </a:solidFill>
                        <a:latin typeface="Verdana"/>
                        <a:cs typeface="Verdana"/>
                      </a:endParaRPr>
                    </a:p>
                  </a:txBody>
                  <a:tcPr marL="0" marR="0" marT="587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125" algn="ctr">
                        <a:lnSpc>
                          <a:spcPct val="100000"/>
                        </a:lnSpc>
                        <a:spcBef>
                          <a:spcPts val="509"/>
                        </a:spcBef>
                      </a:pPr>
                      <a:r>
                        <a:rPr lang="en-US" sz="1600" spc="-5" dirty="0" smtClean="0">
                          <a:solidFill>
                            <a:sysClr val="windowText" lastClr="000000"/>
                          </a:solidFill>
                        </a:rPr>
                        <a:t>75</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236">
                <a:tc>
                  <a:txBody>
                    <a:bodyPr/>
                    <a:lstStyle/>
                    <a:p>
                      <a:pPr marL="10795" algn="ctr">
                        <a:lnSpc>
                          <a:spcPct val="100000"/>
                        </a:lnSpc>
                        <a:spcBef>
                          <a:spcPts val="505"/>
                        </a:spcBef>
                      </a:pPr>
                      <a:r>
                        <a:rPr sz="1600" spc="-10" dirty="0">
                          <a:solidFill>
                            <a:sysClr val="windowText" lastClr="000000"/>
                          </a:solidFill>
                        </a:rPr>
                        <a:t>5.</a:t>
                      </a:r>
                      <a:endParaRPr sz="1600">
                        <a:solidFill>
                          <a:sysClr val="windowText" lastClr="000000"/>
                        </a:solidFill>
                        <a:latin typeface="Verdana"/>
                        <a:cs typeface="Verdana"/>
                      </a:endParaRPr>
                    </a:p>
                  </a:txBody>
                  <a:tcPr marL="0" marR="0" marT="581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05"/>
                        </a:spcBef>
                      </a:pPr>
                      <a:r>
                        <a:rPr lang="en-US" sz="1600" spc="-5" dirty="0" smtClean="0">
                          <a:solidFill>
                            <a:sysClr val="windowText" lastClr="000000"/>
                          </a:solidFill>
                        </a:rPr>
                        <a:t>Laboratories</a:t>
                      </a:r>
                      <a:r>
                        <a:rPr lang="en-US" sz="1600" spc="-5" baseline="0" dirty="0" smtClean="0">
                          <a:solidFill>
                            <a:sysClr val="windowText" lastClr="000000"/>
                          </a:solidFill>
                        </a:rPr>
                        <a:t> and Research Facilities</a:t>
                      </a:r>
                      <a:endParaRPr sz="1600" dirty="0">
                        <a:solidFill>
                          <a:sysClr val="windowText" lastClr="000000"/>
                        </a:solidFill>
                        <a:latin typeface="Verdana"/>
                        <a:cs typeface="Verdana"/>
                      </a:endParaRPr>
                    </a:p>
                  </a:txBody>
                  <a:tcPr marL="0" marR="0" marT="581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760" algn="ctr">
                        <a:lnSpc>
                          <a:spcPct val="100000"/>
                        </a:lnSpc>
                        <a:spcBef>
                          <a:spcPts val="505"/>
                        </a:spcBef>
                      </a:pPr>
                      <a:r>
                        <a:rPr lang="en-US" sz="1600" spc="-5" dirty="0" smtClean="0">
                          <a:solidFill>
                            <a:sysClr val="windowText" lastClr="000000"/>
                          </a:solidFill>
                        </a:rPr>
                        <a:t>75</a:t>
                      </a:r>
                      <a:endParaRPr sz="1600" dirty="0">
                        <a:solidFill>
                          <a:sysClr val="windowText" lastClr="000000"/>
                        </a:solidFill>
                        <a:latin typeface="Verdana"/>
                        <a:cs typeface="Verdana"/>
                      </a:endParaRPr>
                    </a:p>
                  </a:txBody>
                  <a:tcPr marL="0" marR="0" marT="581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459">
                <a:tc>
                  <a:txBody>
                    <a:bodyPr/>
                    <a:lstStyle/>
                    <a:p>
                      <a:pPr marL="10795" algn="ctr">
                        <a:lnSpc>
                          <a:spcPct val="100000"/>
                        </a:lnSpc>
                        <a:spcBef>
                          <a:spcPts val="509"/>
                        </a:spcBef>
                      </a:pPr>
                      <a:r>
                        <a:rPr sz="1600" spc="-10" dirty="0">
                          <a:solidFill>
                            <a:sysClr val="windowText" lastClr="000000"/>
                          </a:solidFill>
                        </a:rPr>
                        <a:t>6.</a:t>
                      </a:r>
                      <a:endParaRPr sz="160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
                        <a:lnSpc>
                          <a:spcPct val="100000"/>
                        </a:lnSpc>
                        <a:spcBef>
                          <a:spcPts val="520"/>
                        </a:spcBef>
                      </a:pPr>
                      <a:r>
                        <a:rPr lang="en-IN" sz="1600" spc="-5" dirty="0" smtClean="0">
                          <a:solidFill>
                            <a:sysClr val="windowText" lastClr="000000"/>
                          </a:solidFill>
                        </a:rPr>
                        <a:t>Continuous</a:t>
                      </a:r>
                      <a:r>
                        <a:rPr lang="en-IN" sz="1600" spc="-10" dirty="0" smtClean="0">
                          <a:solidFill>
                            <a:sysClr val="windowText" lastClr="000000"/>
                          </a:solidFill>
                        </a:rPr>
                        <a:t> </a:t>
                      </a:r>
                      <a:r>
                        <a:rPr lang="en-IN" sz="1600" spc="-5" dirty="0" smtClean="0">
                          <a:solidFill>
                            <a:sysClr val="windowText" lastClr="000000"/>
                          </a:solidFill>
                        </a:rPr>
                        <a:t>Improvement</a:t>
                      </a:r>
                      <a:endParaRPr lang="en-IN" sz="1600" dirty="0">
                        <a:solidFill>
                          <a:sysClr val="windowText" lastClr="000000"/>
                        </a:solidFill>
                        <a:latin typeface="Verdana"/>
                        <a:cs typeface="Verdana"/>
                      </a:endParaRPr>
                    </a:p>
                  </a:txBody>
                  <a:tcPr marL="0" marR="0" marT="587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125" algn="ctr">
                        <a:lnSpc>
                          <a:spcPct val="100000"/>
                        </a:lnSpc>
                        <a:spcBef>
                          <a:spcPts val="509"/>
                        </a:spcBef>
                      </a:pPr>
                      <a:r>
                        <a:rPr lang="en-US" sz="1600" spc="-5" dirty="0" smtClean="0">
                          <a:solidFill>
                            <a:sysClr val="windowText" lastClr="000000"/>
                          </a:solidFill>
                        </a:rPr>
                        <a:t>75</a:t>
                      </a:r>
                      <a:endParaRPr sz="1600" dirty="0">
                        <a:solidFill>
                          <a:sysClr val="windowText" lastClr="000000"/>
                        </a:solidFill>
                        <a:latin typeface="Verdana"/>
                        <a:cs typeface="Verdana"/>
                      </a:endParaRPr>
                    </a:p>
                  </a:txBody>
                  <a:tcPr marL="0" marR="0" marT="587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021">
                <a:tc>
                  <a:txBody>
                    <a:bodyPr/>
                    <a:lstStyle/>
                    <a:p>
                      <a:pPr>
                        <a:lnSpc>
                          <a:spcPct val="100000"/>
                        </a:lnSpc>
                      </a:pPr>
                      <a:endParaRPr sz="1600" dirty="0">
                        <a:solidFill>
                          <a:sysClr val="windowText" lastClr="000000"/>
                        </a:solidFill>
                        <a:latin typeface="Times New Roman"/>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430" algn="ctr">
                        <a:lnSpc>
                          <a:spcPct val="100000"/>
                        </a:lnSpc>
                        <a:spcBef>
                          <a:spcPts val="515"/>
                        </a:spcBef>
                      </a:pPr>
                      <a:r>
                        <a:rPr sz="1800" b="1" spc="-5" dirty="0">
                          <a:solidFill>
                            <a:sysClr val="windowText" lastClr="000000"/>
                          </a:solidFill>
                        </a:rPr>
                        <a:t>Total</a:t>
                      </a:r>
                      <a:endParaRPr sz="1800" b="1" dirty="0">
                        <a:solidFill>
                          <a:sysClr val="windowText" lastClr="000000"/>
                        </a:solidFill>
                        <a:latin typeface="Verdana"/>
                        <a:cs typeface="Verdana"/>
                      </a:endParaRPr>
                    </a:p>
                  </a:txBody>
                  <a:tcPr marL="0" marR="0" marT="593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1125" algn="ctr">
                        <a:lnSpc>
                          <a:spcPct val="100000"/>
                        </a:lnSpc>
                        <a:spcBef>
                          <a:spcPts val="515"/>
                        </a:spcBef>
                      </a:pPr>
                      <a:r>
                        <a:rPr lang="en-US" sz="1800" b="1" spc="-5" dirty="0" smtClean="0">
                          <a:solidFill>
                            <a:sysClr val="windowText" lastClr="000000"/>
                          </a:solidFill>
                        </a:rPr>
                        <a:t>500</a:t>
                      </a:r>
                      <a:endParaRPr sz="1800" b="1" dirty="0">
                        <a:solidFill>
                          <a:sysClr val="windowText" lastClr="000000"/>
                        </a:solidFill>
                        <a:latin typeface="Verdana"/>
                        <a:cs typeface="Verdana"/>
                      </a:endParaRPr>
                    </a:p>
                  </a:txBody>
                  <a:tcPr marL="0" marR="0" marT="593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455487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292" y="272837"/>
            <a:ext cx="7949416" cy="583704"/>
          </a:xfrm>
          <a:prstGeom prst="rect">
            <a:avLst/>
          </a:prstGeom>
        </p:spPr>
        <p:txBody>
          <a:bodyPr vert="horz" wrap="square" lIns="0" tIns="11131" rIns="0" bIns="0" rtlCol="0">
            <a:spAutoFit/>
          </a:bodyPr>
          <a:lstStyle/>
          <a:p>
            <a:pPr>
              <a:lnSpc>
                <a:spcPct val="150000"/>
              </a:lnSpc>
              <a:spcAft>
                <a:spcPts val="750"/>
              </a:spcAft>
            </a:pPr>
            <a:r>
              <a:rPr lang="en-US" sz="2800" b="1" u="sng" dirty="0">
                <a:latin typeface="Bookman Old Style" panose="02050604050505020204" pitchFamily="18" charset="0"/>
                <a:ea typeface="Calibri" panose="020F0502020204030204" pitchFamily="34" charset="0"/>
                <a:cs typeface="Mangal" panose="02040503050203030202" pitchFamily="18" charset="0"/>
              </a:rPr>
              <a:t>Award of </a:t>
            </a:r>
            <a:r>
              <a:rPr lang="en-US" sz="2800" b="1" u="sng" dirty="0" smtClean="0">
                <a:latin typeface="Bookman Old Style" panose="02050604050505020204" pitchFamily="18" charset="0"/>
                <a:ea typeface="Calibri" panose="020F0502020204030204" pitchFamily="34" charset="0"/>
                <a:cs typeface="Mangal" panose="02040503050203030202" pitchFamily="18" charset="0"/>
              </a:rPr>
              <a:t>Accreditation-Tier-I </a:t>
            </a:r>
            <a:r>
              <a:rPr lang="en-US" sz="2800" b="1" u="sng" dirty="0">
                <a:latin typeface="Bookman Old Style" panose="02050604050505020204" pitchFamily="18" charset="0"/>
                <a:ea typeface="Calibri" panose="020F0502020204030204" pitchFamily="34" charset="0"/>
                <a:cs typeface="Mangal" panose="02040503050203030202" pitchFamily="18" charset="0"/>
              </a:rPr>
              <a:t>(UG)</a:t>
            </a:r>
            <a:endParaRPr lang="en-US" sz="2800" dirty="0">
              <a:latin typeface="Bookman Old Style" panose="02050604050505020204" pitchFamily="18" charset="0"/>
              <a:ea typeface="Calibri" panose="020F0502020204030204" pitchFamily="34" charset="0"/>
              <a:cs typeface="Mangal" panose="02040503050203030202" pitchFamily="18" charset="0"/>
            </a:endParaRPr>
          </a:p>
        </p:txBody>
      </p:sp>
      <p:sp>
        <p:nvSpPr>
          <p:cNvPr id="3" name="object 3"/>
          <p:cNvSpPr txBox="1">
            <a:spLocks noGrp="1"/>
          </p:cNvSpPr>
          <p:nvPr>
            <p:ph idx="1"/>
          </p:nvPr>
        </p:nvSpPr>
        <p:spPr>
          <a:xfrm>
            <a:off x="228600" y="1079660"/>
            <a:ext cx="8588519" cy="5740964"/>
          </a:xfrm>
          <a:prstGeom prst="rect">
            <a:avLst/>
          </a:prstGeom>
        </p:spPr>
        <p:txBody>
          <a:bodyPr vert="horz" wrap="square" lIns="0" tIns="10574" rIns="0" bIns="0" rtlCol="0">
            <a:spAutoFit/>
          </a:bodyPr>
          <a:lstStyle/>
          <a:p>
            <a:pPr marL="0" marR="4453" indent="0" algn="just">
              <a:spcBef>
                <a:spcPts val="83"/>
              </a:spcBef>
              <a:buNone/>
            </a:pPr>
            <a:r>
              <a:rPr lang="en-IN" sz="2100" b="1" spc="-22" dirty="0">
                <a:latin typeface="Arial" pitchFamily="34" charset="0"/>
                <a:cs typeface="Arial" pitchFamily="34" charset="0"/>
              </a:rPr>
              <a:t>Full Accreditation for Six years will be accorded to a program on </a:t>
            </a:r>
          </a:p>
          <a:p>
            <a:pPr marL="0" marR="4453" indent="0" algn="just">
              <a:spcBef>
                <a:spcPts val="83"/>
              </a:spcBef>
              <a:buNone/>
            </a:pPr>
            <a:r>
              <a:rPr lang="en-IN" sz="2100" b="1" spc="-22" dirty="0">
                <a:latin typeface="Arial" pitchFamily="34" charset="0"/>
                <a:cs typeface="Arial" pitchFamily="34" charset="0"/>
              </a:rPr>
              <a:t>fulfilment of the following requirements</a:t>
            </a:r>
            <a:r>
              <a:rPr lang="en-US" sz="2100" b="1" spc="-22" dirty="0" smtClean="0">
                <a:latin typeface="Arial" pitchFamily="34" charset="0"/>
                <a:cs typeface="Arial" pitchFamily="34" charset="0"/>
              </a:rPr>
              <a:t> :</a:t>
            </a:r>
            <a:r>
              <a:rPr sz="1800" spc="-4" dirty="0" smtClean="0">
                <a:latin typeface="Arial" pitchFamily="34" charset="0"/>
                <a:cs typeface="Arial" pitchFamily="34" charset="0"/>
              </a:rPr>
              <a:t> </a:t>
            </a:r>
            <a:endParaRPr lang="en-IN" sz="1800" spc="-4" dirty="0" smtClean="0">
              <a:latin typeface="Arial" pitchFamily="34" charset="0"/>
              <a:cs typeface="Arial" pitchFamily="34" charset="0"/>
            </a:endParaRPr>
          </a:p>
          <a:p>
            <a:pPr marL="0" marR="4453" indent="0" algn="just">
              <a:spcBef>
                <a:spcPts val="83"/>
              </a:spcBef>
              <a:buNone/>
            </a:pPr>
            <a:endParaRPr lang="en-US" sz="1050" spc="-4" dirty="0">
              <a:latin typeface="Arial" pitchFamily="34" charset="0"/>
              <a:cs typeface="Arial" pitchFamily="34" charset="0"/>
            </a:endParaRPr>
          </a:p>
          <a:p>
            <a:pPr marL="300552" marR="4453" indent="-300552" algn="just">
              <a:spcBef>
                <a:spcPts val="83"/>
              </a:spcBef>
            </a:pPr>
            <a:r>
              <a:rPr lang="en-IN" sz="1800" dirty="0"/>
              <a:t>There should not be any “Deficiency” or “Weakness” in any of the criteria and at least seven criteria must be fully compliant with only “Concerns” in the remaining criteria</a:t>
            </a:r>
            <a:r>
              <a:rPr lang="en-IN" sz="1800" dirty="0" smtClean="0"/>
              <a:t>.</a:t>
            </a:r>
          </a:p>
          <a:p>
            <a:pPr marL="300552" marR="4453" indent="-300552" algn="just">
              <a:spcBef>
                <a:spcPts val="83"/>
              </a:spcBef>
            </a:pPr>
            <a:endParaRPr lang="en-IN" sz="1800" dirty="0" smtClean="0"/>
          </a:p>
          <a:p>
            <a:pPr marL="300552" marR="4453" indent="-300552" algn="just">
              <a:spcBef>
                <a:spcPts val="83"/>
              </a:spcBef>
            </a:pPr>
            <a:r>
              <a:rPr lang="en-IN" sz="1800" dirty="0"/>
              <a:t>Number of available Ph.D. in the department should be greater than or equal to 30 per cent of the required number of faculty averaged over two academic years i.e. Current Academic Year (CAY) and Current Academic Year Minus One (CAYM1</a:t>
            </a:r>
            <a:r>
              <a:rPr lang="en-IN" sz="1800" dirty="0" smtClean="0"/>
              <a:t>).</a:t>
            </a:r>
          </a:p>
          <a:p>
            <a:pPr marL="300552" marR="4453" indent="-300552" algn="just">
              <a:spcBef>
                <a:spcPts val="83"/>
              </a:spcBef>
            </a:pPr>
            <a:endParaRPr lang="en-IN" sz="1800" dirty="0" smtClean="0"/>
          </a:p>
          <a:p>
            <a:pPr marL="300552" marR="4453" indent="-300552" algn="just">
              <a:spcBef>
                <a:spcPts val="83"/>
              </a:spcBef>
            </a:pPr>
            <a:r>
              <a:rPr lang="en-IN" sz="1800" dirty="0" smtClean="0"/>
              <a:t>The </a:t>
            </a:r>
            <a:r>
              <a:rPr lang="en-IN" sz="1800" dirty="0"/>
              <a:t>admissions in the UG program under consideration should be more than or equal to 75 per cent and admissions at the overall institutional level should be more than or equal to 60 per cent, averaged over three academic years i.e. Current Academic Year (CAY), Current Academic Year Minus One (CAYM1) and Current Academic Year Minus Two (CAYM2</a:t>
            </a:r>
            <a:r>
              <a:rPr lang="en-IN" sz="1800" dirty="0" smtClean="0"/>
              <a:t>).</a:t>
            </a:r>
          </a:p>
          <a:p>
            <a:pPr marL="300552" marR="4453" indent="-300552" algn="just">
              <a:spcBef>
                <a:spcPts val="83"/>
              </a:spcBef>
            </a:pPr>
            <a:endParaRPr lang="en-IN" sz="1800" dirty="0" smtClean="0"/>
          </a:p>
          <a:p>
            <a:pPr algn="just"/>
            <a:r>
              <a:rPr lang="en-IN" sz="1800" dirty="0"/>
              <a:t>Faculty Student Ratio in the department should be less than or equal to 1:15 averaged over three academic years i.e. Current Academic Year (CAY), Current Academic Year Minus One (CAYM1) and Current Academic Year Minus Two (CAYM2</a:t>
            </a:r>
            <a:r>
              <a:rPr lang="en-IN" sz="1800" dirty="0" smtClean="0"/>
              <a:t>).</a:t>
            </a:r>
          </a:p>
          <a:p>
            <a:endParaRPr sz="1800" dirty="0">
              <a:latin typeface="Times New Roman"/>
              <a:cs typeface="Times New Roman"/>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837428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763000" cy="5821363"/>
          </a:xfrm>
        </p:spPr>
        <p:txBody>
          <a:bodyPr>
            <a:normAutofit/>
          </a:bodyPr>
          <a:lstStyle/>
          <a:p>
            <a:pPr algn="just"/>
            <a:r>
              <a:rPr lang="en-IN" sz="2000" dirty="0"/>
              <a:t>At least 2 Professors or 1 Professor and 1 Associate Professor (on regular basis) with Ph.D. degree should be available in the respective department for two academic years i.e. Current Academic Year (CAY) and Current Academic Year Minus One (CAYM1</a:t>
            </a:r>
            <a:r>
              <a:rPr lang="en-IN" sz="2000" dirty="0" smtClean="0"/>
              <a:t>).</a:t>
            </a:r>
          </a:p>
          <a:p>
            <a:pPr algn="just"/>
            <a:endParaRPr lang="en-IN" sz="2000" dirty="0"/>
          </a:p>
          <a:p>
            <a:pPr algn="just"/>
            <a:r>
              <a:rPr lang="en-IN" sz="2000" dirty="0" err="1"/>
              <a:t>HoD</a:t>
            </a:r>
            <a:r>
              <a:rPr lang="en-IN" sz="2000" dirty="0"/>
              <a:t> of the program under consideration should possess Ph.D. degree in the Current Academic Year (CAY) </a:t>
            </a:r>
            <a:endParaRPr lang="en-IN" sz="2000" dirty="0" smtClean="0"/>
          </a:p>
          <a:p>
            <a:pPr algn="just"/>
            <a:endParaRPr lang="en-IN" sz="2000" dirty="0">
              <a:latin typeface="Arial" pitchFamily="34" charset="0"/>
              <a:cs typeface="Arial" pitchFamily="34" charset="0"/>
            </a:endParaRPr>
          </a:p>
          <a:p>
            <a:pPr marL="0" indent="0">
              <a:buNone/>
            </a:pPr>
            <a:r>
              <a:rPr lang="en-IN" sz="2000" b="1" dirty="0">
                <a:latin typeface="Arial" pitchFamily="34" charset="0"/>
                <a:cs typeface="Arial" pitchFamily="34" charset="0"/>
              </a:rPr>
              <a:t>#Y shall be &gt;=7, #W and #D shall be Zero (0), where the symbol # has been used to indicate the count.</a:t>
            </a:r>
          </a:p>
          <a:p>
            <a:endParaRPr lang="en-IN" dirty="0"/>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54438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228600" y="1143000"/>
            <a:ext cx="8686800" cy="3950217"/>
          </a:xfrm>
          <a:prstGeom prst="rect">
            <a:avLst/>
          </a:prstGeom>
        </p:spPr>
        <p:txBody>
          <a:bodyPr vert="horz" wrap="square" lIns="0" tIns="10574" rIns="0" bIns="0" rtlCol="0">
            <a:spAutoFit/>
          </a:bodyPr>
          <a:lstStyle/>
          <a:p>
            <a:pPr marL="0" indent="0">
              <a:buNone/>
            </a:pPr>
            <a:r>
              <a:rPr lang="en-IN" sz="2800" b="1" dirty="0" smtClean="0"/>
              <a:t>Full </a:t>
            </a:r>
            <a:r>
              <a:rPr lang="en-IN" sz="2800" b="1" dirty="0"/>
              <a:t>Accreditation for six years may be considered for a program after </a:t>
            </a:r>
            <a:r>
              <a:rPr lang="en-IN" sz="2800" b="1" dirty="0" smtClean="0"/>
              <a:t>three months:</a:t>
            </a:r>
            <a:endParaRPr lang="en-IN" sz="2800" b="1" dirty="0"/>
          </a:p>
          <a:p>
            <a:pPr algn="just">
              <a:lnSpc>
                <a:spcPct val="150000"/>
              </a:lnSpc>
            </a:pPr>
            <a:r>
              <a:rPr lang="en-IN" sz="2000" dirty="0">
                <a:latin typeface="Arial" pitchFamily="34" charset="0"/>
                <a:cs typeface="Arial" pitchFamily="34" charset="0"/>
              </a:rPr>
              <a:t>“#</a:t>
            </a:r>
            <a:r>
              <a:rPr lang="en-IN" sz="2000" dirty="0" smtClean="0">
                <a:latin typeface="Arial" pitchFamily="34" charset="0"/>
                <a:cs typeface="Arial" pitchFamily="34" charset="0"/>
              </a:rPr>
              <a:t>Y” shall </a:t>
            </a:r>
            <a:r>
              <a:rPr lang="en-IN" sz="2000" dirty="0">
                <a:latin typeface="Arial" pitchFamily="34" charset="0"/>
                <a:cs typeface="Arial" pitchFamily="34" charset="0"/>
              </a:rPr>
              <a:t>be greater </a:t>
            </a:r>
            <a:r>
              <a:rPr lang="en-IN" sz="2000" dirty="0" smtClean="0">
                <a:latin typeface="Arial" pitchFamily="34" charset="0"/>
                <a:cs typeface="Arial" pitchFamily="34" charset="0"/>
              </a:rPr>
              <a:t>than </a:t>
            </a:r>
            <a:r>
              <a:rPr lang="en-IN" sz="2000" dirty="0">
                <a:latin typeface="Arial" pitchFamily="34" charset="0"/>
                <a:cs typeface="Arial" pitchFamily="34" charset="0"/>
              </a:rPr>
              <a:t>or equal to </a:t>
            </a:r>
            <a:r>
              <a:rPr lang="en-IN" sz="2000" dirty="0" smtClean="0">
                <a:latin typeface="Arial" pitchFamily="34" charset="0"/>
                <a:cs typeface="Arial" pitchFamily="34" charset="0"/>
              </a:rPr>
              <a:t>07</a:t>
            </a:r>
          </a:p>
          <a:p>
            <a:pPr algn="just">
              <a:lnSpc>
                <a:spcPct val="150000"/>
              </a:lnSpc>
            </a:pPr>
            <a:r>
              <a:rPr lang="en-IN" sz="2000" dirty="0">
                <a:latin typeface="Arial" pitchFamily="34" charset="0"/>
                <a:cs typeface="Arial" pitchFamily="34" charset="0"/>
              </a:rPr>
              <a:t>“#C” shall be less than or equal to </a:t>
            </a:r>
            <a:r>
              <a:rPr lang="en-IN" sz="2000" dirty="0" smtClean="0">
                <a:latin typeface="Arial" pitchFamily="34" charset="0"/>
                <a:cs typeface="Arial" pitchFamily="34" charset="0"/>
              </a:rPr>
              <a:t>02</a:t>
            </a:r>
          </a:p>
          <a:p>
            <a:pPr algn="just">
              <a:lnSpc>
                <a:spcPct val="150000"/>
              </a:lnSpc>
            </a:pPr>
            <a:r>
              <a:rPr lang="en-IN" sz="2000" dirty="0">
                <a:latin typeface="Arial" pitchFamily="34" charset="0"/>
                <a:cs typeface="Arial" pitchFamily="34" charset="0"/>
              </a:rPr>
              <a:t>“#W” shall be less than or equal to </a:t>
            </a:r>
            <a:r>
              <a:rPr lang="en-IN" sz="2000" dirty="0" smtClean="0">
                <a:latin typeface="Arial" pitchFamily="34" charset="0"/>
                <a:cs typeface="Arial" pitchFamily="34" charset="0"/>
              </a:rPr>
              <a:t>02</a:t>
            </a:r>
          </a:p>
          <a:p>
            <a:pPr algn="just">
              <a:lnSpc>
                <a:spcPct val="150000"/>
              </a:lnSpc>
            </a:pPr>
            <a:r>
              <a:rPr lang="en-IN" sz="2000" dirty="0">
                <a:latin typeface="Arial" pitchFamily="34" charset="0"/>
                <a:cs typeface="Arial" pitchFamily="34" charset="0"/>
              </a:rPr>
              <a:t>“#D” shall be zero</a:t>
            </a:r>
            <a:r>
              <a:rPr lang="en-IN" sz="2000" dirty="0" smtClean="0">
                <a:latin typeface="Arial" pitchFamily="34" charset="0"/>
                <a:cs typeface="Arial" pitchFamily="34" charset="0"/>
              </a:rPr>
              <a:t>.</a:t>
            </a:r>
          </a:p>
          <a:p>
            <a:pPr marL="0" indent="0" algn="just">
              <a:lnSpc>
                <a:spcPct val="150000"/>
              </a:lnSpc>
              <a:buNone/>
            </a:pPr>
            <a:r>
              <a:rPr lang="en-IN" sz="2000" dirty="0">
                <a:latin typeface="Arial" pitchFamily="34" charset="0"/>
                <a:cs typeface="Arial" pitchFamily="34" charset="0"/>
              </a:rPr>
              <a:t>The institution is required to submit a compliance report to NBA describing </a:t>
            </a:r>
            <a:r>
              <a:rPr lang="en-IN" sz="2000" dirty="0" smtClean="0">
                <a:latin typeface="Arial" pitchFamily="34" charset="0"/>
                <a:cs typeface="Arial" pitchFamily="34" charset="0"/>
              </a:rPr>
              <a:t>action </a:t>
            </a:r>
            <a:r>
              <a:rPr lang="en-IN" sz="2000" dirty="0">
                <a:latin typeface="Arial" pitchFamily="34" charset="0"/>
                <a:cs typeface="Arial" pitchFamily="34" charset="0"/>
              </a:rPr>
              <a:t>taken in response to the </a:t>
            </a:r>
            <a:r>
              <a:rPr lang="en-IN" sz="2000" dirty="0" smtClean="0">
                <a:latin typeface="Arial" pitchFamily="34" charset="0"/>
                <a:cs typeface="Arial" pitchFamily="34" charset="0"/>
              </a:rPr>
              <a:t>identified </a:t>
            </a:r>
            <a:r>
              <a:rPr lang="en-IN" sz="2000" dirty="0">
                <a:latin typeface="Arial" pitchFamily="34" charset="0"/>
                <a:cs typeface="Arial" pitchFamily="34" charset="0"/>
              </a:rPr>
              <a:t>“</a:t>
            </a:r>
            <a:r>
              <a:rPr lang="en-IN" sz="2000" dirty="0" smtClean="0">
                <a:latin typeface="Arial" pitchFamily="34" charset="0"/>
                <a:cs typeface="Arial" pitchFamily="34" charset="0"/>
              </a:rPr>
              <a:t>Weakness(</a:t>
            </a:r>
            <a:r>
              <a:rPr lang="en-IN" sz="2000" dirty="0" err="1" smtClean="0">
                <a:latin typeface="Arial" pitchFamily="34" charset="0"/>
                <a:cs typeface="Arial" pitchFamily="34" charset="0"/>
              </a:rPr>
              <a:t>es</a:t>
            </a:r>
            <a:r>
              <a:rPr lang="en-IN" sz="2000" dirty="0" smtClean="0">
                <a:latin typeface="Arial" pitchFamily="34" charset="0"/>
                <a:cs typeface="Arial" pitchFamily="34" charset="0"/>
              </a:rPr>
              <a:t>)” </a:t>
            </a:r>
            <a:r>
              <a:rPr lang="en-IN" sz="2000" dirty="0">
                <a:latin typeface="Arial" pitchFamily="34" charset="0"/>
                <a:cs typeface="Arial" pitchFamily="34" charset="0"/>
              </a:rPr>
              <a:t>and “Concerns”. </a:t>
            </a: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110575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228600" y="381000"/>
            <a:ext cx="8686800" cy="6456544"/>
          </a:xfrm>
          <a:prstGeom prst="rect">
            <a:avLst/>
          </a:prstGeom>
        </p:spPr>
        <p:txBody>
          <a:bodyPr vert="horz" wrap="square" lIns="0" tIns="10574" rIns="0" bIns="0" rtlCol="0">
            <a:spAutoFit/>
          </a:bodyPr>
          <a:lstStyle/>
          <a:p>
            <a:pPr marL="0" indent="0">
              <a:buNone/>
            </a:pPr>
            <a:r>
              <a:rPr lang="en-IN" sz="2400" b="1" dirty="0" smtClean="0"/>
              <a:t>Accreditation </a:t>
            </a:r>
            <a:r>
              <a:rPr lang="en-IN" sz="2400" b="1" dirty="0"/>
              <a:t>for Three years will be accorded to a program </a:t>
            </a:r>
            <a:r>
              <a:rPr lang="en-IN" sz="2400" b="1" dirty="0" smtClean="0"/>
              <a:t>on </a:t>
            </a:r>
            <a:r>
              <a:rPr lang="en-IN" sz="2400" b="1" dirty="0"/>
              <a:t>fulfilment of the following requirements</a:t>
            </a:r>
            <a:r>
              <a:rPr lang="en-IN" sz="2400" b="1" dirty="0" smtClean="0"/>
              <a:t>:</a:t>
            </a:r>
            <a:r>
              <a:rPr sz="1800" spc="-4" dirty="0" smtClean="0">
                <a:latin typeface="Arial" pitchFamily="34" charset="0"/>
                <a:cs typeface="Arial" pitchFamily="34" charset="0"/>
              </a:rPr>
              <a:t> </a:t>
            </a:r>
            <a:endParaRPr lang="en-IN" sz="1800" spc="-4" dirty="0" smtClean="0">
              <a:latin typeface="Arial" pitchFamily="34" charset="0"/>
              <a:cs typeface="Arial" pitchFamily="34" charset="0"/>
            </a:endParaRPr>
          </a:p>
          <a:p>
            <a:pPr marL="0" indent="0">
              <a:buNone/>
            </a:pPr>
            <a:endParaRPr lang="en-US" sz="1800" spc="-4" dirty="0">
              <a:latin typeface="Arial" pitchFamily="34" charset="0"/>
              <a:cs typeface="Arial" pitchFamily="34" charset="0"/>
            </a:endParaRPr>
          </a:p>
          <a:p>
            <a:pPr marL="300552" marR="4453" indent="-300552" algn="just">
              <a:spcBef>
                <a:spcPts val="83"/>
              </a:spcBef>
            </a:pPr>
            <a:r>
              <a:rPr lang="en-IN" sz="1800" spc="-4" dirty="0">
                <a:latin typeface="Arial" pitchFamily="34" charset="0"/>
                <a:cs typeface="Arial" pitchFamily="34" charset="0"/>
              </a:rPr>
              <a:t>“#Y” shall be greater than or equal to </a:t>
            </a:r>
            <a:r>
              <a:rPr lang="en-IN" sz="1800" spc="-4" dirty="0" smtClean="0">
                <a:latin typeface="Arial" pitchFamily="34" charset="0"/>
                <a:cs typeface="Arial" pitchFamily="34" charset="0"/>
              </a:rPr>
              <a:t>04</a:t>
            </a:r>
          </a:p>
          <a:p>
            <a:pPr marL="300552" marR="4453" indent="-300552" algn="just">
              <a:spcBef>
                <a:spcPts val="83"/>
              </a:spcBef>
            </a:pPr>
            <a:endParaRPr lang="en-US" sz="1100" spc="-4" dirty="0" smtClean="0">
              <a:latin typeface="Arial" pitchFamily="34" charset="0"/>
              <a:cs typeface="Arial" pitchFamily="34" charset="0"/>
            </a:endParaRPr>
          </a:p>
          <a:p>
            <a:pPr algn="just"/>
            <a:r>
              <a:rPr lang="en-IN" sz="1800" dirty="0">
                <a:latin typeface="Arial" pitchFamily="34" charset="0"/>
                <a:cs typeface="Arial" pitchFamily="34" charset="0"/>
              </a:rPr>
              <a:t>“#D” shall be less than or equal to </a:t>
            </a:r>
            <a:r>
              <a:rPr lang="en-IN" sz="1800" dirty="0" smtClean="0">
                <a:latin typeface="Arial" pitchFamily="34" charset="0"/>
                <a:cs typeface="Arial" pitchFamily="34" charset="0"/>
              </a:rPr>
              <a:t>02</a:t>
            </a:r>
          </a:p>
          <a:p>
            <a:pPr algn="just"/>
            <a:endParaRPr lang="en-IN" sz="1050" dirty="0" smtClean="0">
              <a:latin typeface="Arial" pitchFamily="34" charset="0"/>
              <a:cs typeface="Arial" pitchFamily="34" charset="0"/>
            </a:endParaRPr>
          </a:p>
          <a:p>
            <a:pPr algn="just"/>
            <a:r>
              <a:rPr lang="en-IN" sz="1800" dirty="0"/>
              <a:t>The admissions in the UG program under </a:t>
            </a:r>
            <a:r>
              <a:rPr lang="en-IN" sz="1800" dirty="0" smtClean="0"/>
              <a:t>consideration </a:t>
            </a:r>
            <a:r>
              <a:rPr lang="en-IN" sz="1800" dirty="0"/>
              <a:t>should be more than or equal to 60 per cent and admissions at the overall institutional level should be more than or equal to 60 per cent, averaged over three academic years i.e. Current Academic Year (CAY), Current Academic Year Minus One (CAYM1) and Current Academic Year Minus Two (CAYM2</a:t>
            </a:r>
            <a:r>
              <a:rPr lang="en-IN" sz="1800" dirty="0" smtClean="0"/>
              <a:t>).</a:t>
            </a:r>
          </a:p>
          <a:p>
            <a:pPr algn="just"/>
            <a:endParaRPr lang="en-IN" sz="1400" dirty="0" smtClean="0"/>
          </a:p>
          <a:p>
            <a:pPr algn="just"/>
            <a:r>
              <a:rPr lang="en-IN" sz="1800" dirty="0"/>
              <a:t>At least 2 Professors or 1 Professor and 1 Associate Professor (on regular basis) with Ph.D. degree should be available in the respective department for two academic years i.e. Current Academic Year (CAY) and Current Academic Year Minus One (CAYM1). </a:t>
            </a:r>
            <a:endParaRPr lang="en-IN" sz="1800" dirty="0" smtClean="0"/>
          </a:p>
          <a:p>
            <a:pPr algn="just"/>
            <a:endParaRPr lang="en-IN" sz="1000" dirty="0" smtClean="0">
              <a:latin typeface="Arial" pitchFamily="34" charset="0"/>
              <a:cs typeface="Arial" pitchFamily="34" charset="0"/>
            </a:endParaRPr>
          </a:p>
          <a:p>
            <a:pPr algn="just"/>
            <a:r>
              <a:rPr lang="en-IN" sz="1800" dirty="0"/>
              <a:t>The faculty student ratio in the department under consideration should be less than or equal to 1:25 averaged over three academic years i.e. Current Academic Year (CAY) , Current Academic Year Minus One (CAYM1) and Current Academic Year Minus Two (CAYM2</a:t>
            </a:r>
            <a:r>
              <a:rPr lang="en-IN" sz="1800" dirty="0" smtClean="0"/>
              <a:t>)</a:t>
            </a:r>
          </a:p>
          <a:p>
            <a:endParaRPr sz="1200" dirty="0">
              <a:latin typeface="Times New Roman"/>
              <a:cs typeface="Times New Roman"/>
            </a:endParaRPr>
          </a:p>
        </p:txBody>
      </p:sp>
      <p:pic>
        <p:nvPicPr>
          <p:cNvPr id="4" name="Picture 3"/>
          <p:cNvPicPr>
            <a:picLocks noChangeAspect="1"/>
          </p:cNvPicPr>
          <p:nvPr/>
        </p:nvPicPr>
        <p:blipFill>
          <a:blip r:embed="rId2"/>
          <a:stretch>
            <a:fillRect/>
          </a:stretch>
        </p:blipFill>
        <p:spPr>
          <a:xfrm>
            <a:off x="0" y="1"/>
            <a:ext cx="533400" cy="444236"/>
          </a:xfrm>
          <a:prstGeom prst="rect">
            <a:avLst/>
          </a:prstGeom>
        </p:spPr>
      </p:pic>
    </p:spTree>
    <p:extLst>
      <p:ext uri="{BB962C8B-B14F-4D97-AF65-F5344CB8AC3E}">
        <p14:creationId xmlns:p14="http://schemas.microsoft.com/office/powerpoint/2010/main" val="1356454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364163"/>
          </a:xfrm>
        </p:spPr>
        <p:txBody>
          <a:bodyPr>
            <a:normAutofit/>
          </a:bodyPr>
          <a:lstStyle/>
          <a:p>
            <a:pPr algn="just"/>
            <a:r>
              <a:rPr lang="en-IN" sz="2000" dirty="0"/>
              <a:t>Number of available Ph.D. in the department should be greater than or equal to 20 per cent of the required number of faculty averaged over two academic years i.e. Current Academic Year (CAY) and Current Academic Year Minus One (CAYM1).</a:t>
            </a:r>
          </a:p>
          <a:p>
            <a:pPr algn="just"/>
            <a:endParaRPr lang="en-IN" sz="2000" dirty="0" smtClean="0"/>
          </a:p>
          <a:p>
            <a:pPr algn="just"/>
            <a:r>
              <a:rPr lang="en-IN" sz="2000" dirty="0" err="1" smtClean="0"/>
              <a:t>HoD</a:t>
            </a:r>
            <a:r>
              <a:rPr lang="en-IN" sz="2000" dirty="0" smtClean="0"/>
              <a:t> </a:t>
            </a:r>
            <a:r>
              <a:rPr lang="en-IN" sz="2000" dirty="0"/>
              <a:t>of the program under consideration should possess Ph.D. degree in the Current Academic Year (CAY</a:t>
            </a:r>
            <a:r>
              <a:rPr lang="en-IN" sz="2000" dirty="0" smtClean="0"/>
              <a:t>).</a:t>
            </a:r>
          </a:p>
          <a:p>
            <a:pPr algn="just"/>
            <a:endParaRPr lang="en-IN" sz="2000" dirty="0" smtClean="0">
              <a:latin typeface="Arial" pitchFamily="34" charset="0"/>
              <a:cs typeface="Arial" pitchFamily="34" charset="0"/>
            </a:endParaRPr>
          </a:p>
          <a:p>
            <a:pPr algn="just"/>
            <a:r>
              <a:rPr lang="en-IN" sz="2000" b="1" dirty="0" smtClean="0"/>
              <a:t>In </a:t>
            </a:r>
            <a:r>
              <a:rPr lang="en-IN" sz="2000" b="1" dirty="0"/>
              <a:t>case of a “D” in Criterion – V (Faculty Information &amp; Contributions), the program is not considered for accreditation.</a:t>
            </a: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79409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4290"/>
            <a:ext cx="3829048" cy="857256"/>
          </a:xfrm>
        </p:spPr>
        <p:txBody>
          <a:bodyPr>
            <a:normAutofit/>
          </a:bodyPr>
          <a:lstStyle/>
          <a:p>
            <a:r>
              <a:rPr lang="en-US" sz="4000" b="1" u="sng" dirty="0" smtClean="0">
                <a:latin typeface="Bookman Old Style" panose="02050604050505020204" pitchFamily="18" charset="0"/>
              </a:rPr>
              <a:t>ABOUT NBA</a:t>
            </a:r>
            <a:endParaRPr lang="en-US" sz="4000" b="1" u="sng" dirty="0">
              <a:latin typeface="Bookman Old Style" panose="02050604050505020204" pitchFamily="18" charset="0"/>
            </a:endParaRPr>
          </a:p>
        </p:txBody>
      </p:sp>
      <p:sp>
        <p:nvSpPr>
          <p:cNvPr id="5" name="Content Placeholder 4"/>
          <p:cNvSpPr>
            <a:spLocks noGrp="1"/>
          </p:cNvSpPr>
          <p:nvPr>
            <p:ph idx="1"/>
          </p:nvPr>
        </p:nvSpPr>
        <p:spPr>
          <a:xfrm>
            <a:off x="391886" y="1600200"/>
            <a:ext cx="8258861" cy="4800600"/>
          </a:xfrm>
        </p:spPr>
        <p:txBody>
          <a:bodyPr>
            <a:noAutofit/>
          </a:bodyPr>
          <a:lstStyle/>
          <a:p>
            <a:pPr marL="395478" indent="-285750" algn="just"/>
            <a:r>
              <a:rPr lang="en-IN" sz="2000" dirty="0" smtClean="0">
                <a:latin typeface="Bookman Old Style" panose="02050604050505020204" pitchFamily="18" charset="0"/>
              </a:rPr>
              <a:t>Established in the year 1994 under Section 10 </a:t>
            </a:r>
            <a:r>
              <a:rPr lang="en-IN" sz="2000" dirty="0">
                <a:latin typeface="Bookman Old Style" panose="02050604050505020204" pitchFamily="18" charset="0"/>
              </a:rPr>
              <a:t>(u</a:t>
            </a:r>
            <a:r>
              <a:rPr lang="en-IN" sz="2000" dirty="0" smtClean="0">
                <a:latin typeface="Bookman Old Style" panose="02050604050505020204" pitchFamily="18" charset="0"/>
              </a:rPr>
              <a:t>) of </a:t>
            </a:r>
            <a:r>
              <a:rPr lang="en-IN" sz="2000" dirty="0">
                <a:latin typeface="Bookman Old Style" panose="02050604050505020204" pitchFamily="18" charset="0"/>
              </a:rPr>
              <a:t>AICTE </a:t>
            </a:r>
            <a:r>
              <a:rPr lang="en-IN" sz="2000" dirty="0" smtClean="0">
                <a:latin typeface="Bookman Old Style" panose="02050604050505020204" pitchFamily="18" charset="0"/>
              </a:rPr>
              <a:t>Act.</a:t>
            </a:r>
          </a:p>
          <a:p>
            <a:pPr marL="395478" indent="-285750" algn="just"/>
            <a:endParaRPr lang="en-IN" sz="2000" dirty="0" smtClean="0">
              <a:latin typeface="Bookman Old Style" panose="02050604050505020204" pitchFamily="18" charset="0"/>
            </a:endParaRPr>
          </a:p>
          <a:p>
            <a:pPr marL="395478" indent="-285750" algn="just"/>
            <a:r>
              <a:rPr lang="en-IN" sz="2000" dirty="0" smtClean="0">
                <a:latin typeface="Bookman Old Style" panose="02050604050505020204" pitchFamily="18" charset="0"/>
              </a:rPr>
              <a:t>NBA became Autonomous in January 2010 and in </a:t>
            </a:r>
            <a:r>
              <a:rPr lang="en-IN" sz="2000" dirty="0">
                <a:latin typeface="Bookman Old Style" panose="02050604050505020204" pitchFamily="18" charset="0"/>
              </a:rPr>
              <a:t>April 2013 the Memorandum of Association and Rules of NBA were amended to make it completely independent of AICTE, administratively as well as financially. </a:t>
            </a:r>
            <a:endParaRPr lang="en-IN" sz="2000" dirty="0" smtClean="0">
              <a:latin typeface="Bookman Old Style" panose="02050604050505020204" pitchFamily="18" charset="0"/>
            </a:endParaRPr>
          </a:p>
          <a:p>
            <a:pPr marL="395478" indent="-285750" algn="just"/>
            <a:endParaRPr lang="en-IN" sz="2000" dirty="0" smtClean="0">
              <a:latin typeface="Bookman Old Style" panose="02050604050505020204" pitchFamily="18" charset="0"/>
            </a:endParaRPr>
          </a:p>
          <a:p>
            <a:pPr marL="395478" indent="-285750" algn="just"/>
            <a:r>
              <a:rPr lang="en-IN" sz="2000" dirty="0" smtClean="0">
                <a:latin typeface="Bookman Old Style" panose="02050604050505020204" pitchFamily="18" charset="0"/>
              </a:rPr>
              <a:t>NBA now independent </a:t>
            </a:r>
            <a:r>
              <a:rPr lang="en-IN" sz="2000" dirty="0">
                <a:latin typeface="Bookman Old Style" panose="02050604050505020204" pitchFamily="18" charset="0"/>
              </a:rPr>
              <a:t>in its </a:t>
            </a:r>
            <a:r>
              <a:rPr lang="en-IN" sz="2000" dirty="0" smtClean="0">
                <a:latin typeface="Bookman Old Style" panose="02050604050505020204" pitchFamily="18" charset="0"/>
              </a:rPr>
              <a:t>functioning</a:t>
            </a:r>
            <a:r>
              <a:rPr lang="en-IN" sz="2000" dirty="0">
                <a:latin typeface="Bookman Old Style" panose="02050604050505020204" pitchFamily="18" charset="0"/>
              </a:rPr>
              <a:t>:</a:t>
            </a:r>
            <a:r>
              <a:rPr lang="en-IN" sz="2000" dirty="0" smtClean="0">
                <a:latin typeface="Bookman Old Style" panose="02050604050505020204" pitchFamily="18" charset="0"/>
              </a:rPr>
              <a:t> </a:t>
            </a:r>
            <a:r>
              <a:rPr lang="en-IN" sz="2000" dirty="0">
                <a:latin typeface="Bookman Old Style" panose="02050604050505020204" pitchFamily="18" charset="0"/>
              </a:rPr>
              <a:t>decision making as well as </a:t>
            </a:r>
            <a:r>
              <a:rPr lang="en-IN" sz="2000" dirty="0" smtClean="0">
                <a:latin typeface="Bookman Old Style" panose="02050604050505020204" pitchFamily="18" charset="0"/>
              </a:rPr>
              <a:t>financially.</a:t>
            </a:r>
          </a:p>
          <a:p>
            <a:pPr marL="395478" indent="-285750" algn="just"/>
            <a:endParaRPr lang="en-IN" sz="2000" dirty="0" smtClean="0">
              <a:latin typeface="Bookman Old Style" panose="02050604050505020204" pitchFamily="18" charset="0"/>
            </a:endParaRPr>
          </a:p>
          <a:p>
            <a:pPr marL="395478" indent="-285750" algn="just"/>
            <a:r>
              <a:rPr lang="en-IN" sz="2000" dirty="0" smtClean="0">
                <a:latin typeface="Bookman Old Style" panose="02050604050505020204" pitchFamily="18" charset="0"/>
              </a:rPr>
              <a:t>Does not receive </a:t>
            </a:r>
            <a:r>
              <a:rPr lang="en-IN" sz="2000" dirty="0">
                <a:latin typeface="Bookman Old Style" panose="02050604050505020204" pitchFamily="18" charset="0"/>
              </a:rPr>
              <a:t>any grant </a:t>
            </a:r>
            <a:r>
              <a:rPr lang="en-IN" sz="2000" dirty="0" smtClean="0">
                <a:latin typeface="Bookman Old Style" panose="02050604050505020204" pitchFamily="18" charset="0"/>
              </a:rPr>
              <a:t>either from </a:t>
            </a:r>
            <a:r>
              <a:rPr lang="en-IN" sz="2000" dirty="0">
                <a:latin typeface="Bookman Old Style" panose="02050604050505020204" pitchFamily="18" charset="0"/>
              </a:rPr>
              <a:t>the </a:t>
            </a:r>
            <a:r>
              <a:rPr lang="en-IN" sz="2000" dirty="0" smtClean="0">
                <a:latin typeface="Bookman Old Style" panose="02050604050505020204" pitchFamily="18" charset="0"/>
              </a:rPr>
              <a:t>government or from any regulatory body of </a:t>
            </a:r>
            <a:r>
              <a:rPr lang="en-IN" sz="2000" dirty="0">
                <a:latin typeface="Bookman Old Style" panose="02050604050505020204" pitchFamily="18" charset="0"/>
              </a:rPr>
              <a:t>technical and higher education. </a:t>
            </a:r>
            <a:endParaRPr lang="en-IN" sz="2000" dirty="0" smtClean="0">
              <a:latin typeface="Bookman Old Style" panose="02050604050505020204" pitchFamily="18" charset="0"/>
            </a:endParaRPr>
          </a:p>
          <a:p>
            <a:pPr marL="109728" indent="0" algn="just">
              <a:buNone/>
            </a:pPr>
            <a:endParaRPr lang="en-US" sz="2400" dirty="0">
              <a:latin typeface="Bookman Old Style" panose="02050604050505020204" pitchFamily="18" charset="0"/>
            </a:endParaRPr>
          </a:p>
        </p:txBody>
      </p:sp>
      <p:pic>
        <p:nvPicPr>
          <p:cNvPr id="2" name="Picture 1"/>
          <p:cNvPicPr>
            <a:picLocks noChangeAspect="1"/>
          </p:cNvPicPr>
          <p:nvPr/>
        </p:nvPicPr>
        <p:blipFill>
          <a:blip r:embed="rId3"/>
          <a:stretch>
            <a:fillRect/>
          </a:stretch>
        </p:blipFill>
        <p:spPr>
          <a:xfrm>
            <a:off x="0" y="0"/>
            <a:ext cx="685800" cy="571161"/>
          </a:xfrm>
          <a:prstGeom prst="rect">
            <a:avLst/>
          </a:prstGeom>
        </p:spPr>
      </p:pic>
    </p:spTree>
    <p:extLst>
      <p:ext uri="{BB962C8B-B14F-4D97-AF65-F5344CB8AC3E}">
        <p14:creationId xmlns:p14="http://schemas.microsoft.com/office/powerpoint/2010/main" val="1639601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04800" y="1371600"/>
            <a:ext cx="8415304" cy="2424158"/>
          </a:xfrm>
          <a:prstGeom prst="rect">
            <a:avLst/>
          </a:prstGeom>
        </p:spPr>
        <p:txBody>
          <a:bodyPr vert="horz" wrap="square" lIns="0" tIns="10574" rIns="0" bIns="0" rtlCol="0">
            <a:spAutoFit/>
          </a:bodyPr>
          <a:lstStyle/>
          <a:p>
            <a:pPr marL="0" indent="0" algn="just">
              <a:lnSpc>
                <a:spcPct val="150000"/>
              </a:lnSpc>
              <a:buNone/>
            </a:pPr>
            <a:r>
              <a:rPr lang="en-IN" b="1" dirty="0"/>
              <a:t>No Accreditation of the program:</a:t>
            </a:r>
            <a:r>
              <a:rPr sz="2400" spc="-4" dirty="0" smtClean="0">
                <a:latin typeface="Arial" pitchFamily="34" charset="0"/>
                <a:cs typeface="Arial" pitchFamily="34" charset="0"/>
              </a:rPr>
              <a:t> </a:t>
            </a:r>
            <a:endParaRPr lang="en-US" sz="2400" spc="-4" dirty="0">
              <a:latin typeface="Arial" pitchFamily="34" charset="0"/>
              <a:cs typeface="Arial" pitchFamily="34" charset="0"/>
            </a:endParaRPr>
          </a:p>
          <a:p>
            <a:pPr marL="0" marR="4453" indent="0" algn="just">
              <a:lnSpc>
                <a:spcPct val="150000"/>
              </a:lnSpc>
              <a:spcBef>
                <a:spcPts val="83"/>
              </a:spcBef>
              <a:buNone/>
            </a:pPr>
            <a:r>
              <a:rPr lang="en-IN" sz="2400" spc="-4" dirty="0">
                <a:latin typeface="Arial" pitchFamily="34" charset="0"/>
                <a:cs typeface="Arial" pitchFamily="34" charset="0"/>
              </a:rPr>
              <a:t>If the program fails to meet criteria for award of </a:t>
            </a:r>
            <a:r>
              <a:rPr lang="en-IN" sz="2400" spc="-4" dirty="0" smtClean="0">
                <a:latin typeface="Arial" pitchFamily="34" charset="0"/>
                <a:cs typeface="Arial" pitchFamily="34" charset="0"/>
              </a:rPr>
              <a:t>accreditation </a:t>
            </a:r>
            <a:r>
              <a:rPr lang="en-IN" sz="2400" spc="-4" dirty="0">
                <a:latin typeface="Arial" pitchFamily="34" charset="0"/>
                <a:cs typeface="Arial" pitchFamily="34" charset="0"/>
              </a:rPr>
              <a:t>for 3 </a:t>
            </a:r>
            <a:r>
              <a:rPr lang="en-IN" sz="2400" spc="-4" dirty="0" smtClean="0">
                <a:latin typeface="Arial" pitchFamily="34" charset="0"/>
                <a:cs typeface="Arial" pitchFamily="34" charset="0"/>
              </a:rPr>
              <a:t>years</a:t>
            </a:r>
            <a:r>
              <a:rPr lang="en-IN" sz="2400" spc="-4" dirty="0">
                <a:latin typeface="Arial" pitchFamily="34" charset="0"/>
                <a:cs typeface="Arial" pitchFamily="34" charset="0"/>
              </a:rPr>
              <a:t>, the </a:t>
            </a:r>
            <a:r>
              <a:rPr lang="en-IN" sz="2400" spc="-4" dirty="0" smtClean="0">
                <a:latin typeface="Arial" pitchFamily="34" charset="0"/>
                <a:cs typeface="Arial" pitchFamily="34" charset="0"/>
              </a:rPr>
              <a:t>program will </a:t>
            </a:r>
            <a:r>
              <a:rPr lang="en-IN" sz="2400" spc="-4" dirty="0">
                <a:latin typeface="Arial" pitchFamily="34" charset="0"/>
                <a:cs typeface="Arial" pitchFamily="34" charset="0"/>
              </a:rPr>
              <a:t>not be considered </a:t>
            </a:r>
            <a:r>
              <a:rPr lang="en-IN" sz="2400" spc="-4" dirty="0" smtClean="0">
                <a:latin typeface="Arial" pitchFamily="34" charset="0"/>
                <a:cs typeface="Arial" pitchFamily="34" charset="0"/>
              </a:rPr>
              <a:t>for </a:t>
            </a:r>
            <a:r>
              <a:rPr lang="en-IN" sz="2400" spc="-4" dirty="0">
                <a:latin typeface="Arial" pitchFamily="34" charset="0"/>
                <a:cs typeface="Arial" pitchFamily="34" charset="0"/>
              </a:rPr>
              <a:t>accreditation.</a:t>
            </a:r>
            <a:endParaRPr sz="1800" dirty="0">
              <a:latin typeface="Times New Roman"/>
              <a:cs typeface="Times New Roman"/>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586675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292" y="235904"/>
            <a:ext cx="7949416" cy="657570"/>
          </a:xfrm>
          <a:prstGeom prst="rect">
            <a:avLst/>
          </a:prstGeom>
        </p:spPr>
        <p:txBody>
          <a:bodyPr vert="horz" wrap="square" lIns="0" tIns="11131" rIns="0" bIns="0" rtlCol="0">
            <a:spAutoFit/>
          </a:bodyPr>
          <a:lstStyle/>
          <a:p>
            <a:pPr>
              <a:lnSpc>
                <a:spcPct val="150000"/>
              </a:lnSpc>
              <a:spcAft>
                <a:spcPts val="750"/>
              </a:spcAft>
            </a:pPr>
            <a:r>
              <a:rPr lang="en-US" sz="2800" b="1" u="sng" dirty="0">
                <a:latin typeface="Bookman Old Style" panose="02050604050505020204" pitchFamily="18" charset="0"/>
                <a:ea typeface="Calibri" panose="020F0502020204030204" pitchFamily="34" charset="0"/>
                <a:cs typeface="Mangal" panose="02040503050203030202" pitchFamily="18" charset="0"/>
              </a:rPr>
              <a:t>Award of </a:t>
            </a:r>
            <a:r>
              <a:rPr lang="en-US" sz="2800" b="1" u="sng" dirty="0" smtClean="0">
                <a:latin typeface="Bookman Old Style" panose="02050604050505020204" pitchFamily="18" charset="0"/>
                <a:ea typeface="Calibri" panose="020F0502020204030204" pitchFamily="34" charset="0"/>
                <a:cs typeface="Mangal" panose="02040503050203030202" pitchFamily="18" charset="0"/>
              </a:rPr>
              <a:t>Accreditation-Tier-II </a:t>
            </a:r>
            <a:r>
              <a:rPr lang="en-US" sz="2800" b="1" u="sng" dirty="0">
                <a:latin typeface="Bookman Old Style" panose="02050604050505020204" pitchFamily="18" charset="0"/>
                <a:ea typeface="Calibri" panose="020F0502020204030204" pitchFamily="34" charset="0"/>
                <a:cs typeface="Mangal" panose="02040503050203030202" pitchFamily="18" charset="0"/>
              </a:rPr>
              <a:t>(UG)</a:t>
            </a:r>
            <a:endParaRPr lang="en-US" sz="2800" dirty="0">
              <a:latin typeface="Bookman Old Style" panose="02050604050505020204" pitchFamily="18" charset="0"/>
              <a:ea typeface="Calibri" panose="020F0502020204030204" pitchFamily="34" charset="0"/>
              <a:cs typeface="Mangal" panose="02040503050203030202" pitchFamily="18" charset="0"/>
            </a:endParaRPr>
          </a:p>
        </p:txBody>
      </p:sp>
      <p:sp>
        <p:nvSpPr>
          <p:cNvPr id="3" name="object 3"/>
          <p:cNvSpPr txBox="1">
            <a:spLocks noGrp="1"/>
          </p:cNvSpPr>
          <p:nvPr>
            <p:ph idx="1"/>
          </p:nvPr>
        </p:nvSpPr>
        <p:spPr>
          <a:xfrm>
            <a:off x="228600" y="1079660"/>
            <a:ext cx="8686800" cy="4910993"/>
          </a:xfrm>
          <a:prstGeom prst="rect">
            <a:avLst/>
          </a:prstGeom>
        </p:spPr>
        <p:txBody>
          <a:bodyPr vert="horz" wrap="square" lIns="0" tIns="10574" rIns="0" bIns="0" rtlCol="0">
            <a:spAutoFit/>
          </a:bodyPr>
          <a:lstStyle/>
          <a:p>
            <a:pPr marL="0" marR="4453" indent="0" algn="just">
              <a:spcBef>
                <a:spcPts val="83"/>
              </a:spcBef>
              <a:buNone/>
            </a:pPr>
            <a:r>
              <a:rPr lang="en-IN" sz="2100" b="1" spc="-22" dirty="0">
                <a:latin typeface="Arial" pitchFamily="34" charset="0"/>
                <a:cs typeface="Arial" pitchFamily="34" charset="0"/>
              </a:rPr>
              <a:t>Full </a:t>
            </a:r>
            <a:r>
              <a:rPr lang="en-IN" sz="2100" b="1" spc="-22" dirty="0" smtClean="0">
                <a:latin typeface="Arial" pitchFamily="34" charset="0"/>
                <a:cs typeface="Arial" pitchFamily="34" charset="0"/>
              </a:rPr>
              <a:t>Accreditation </a:t>
            </a:r>
            <a:r>
              <a:rPr lang="en-IN" sz="2100" b="1" spc="-22" dirty="0">
                <a:latin typeface="Arial" pitchFamily="34" charset="0"/>
                <a:cs typeface="Arial" pitchFamily="34" charset="0"/>
              </a:rPr>
              <a:t>for Six years will be accorded to a program on </a:t>
            </a:r>
          </a:p>
          <a:p>
            <a:pPr marL="0" marR="4453" indent="0" algn="just">
              <a:spcBef>
                <a:spcPts val="83"/>
              </a:spcBef>
              <a:buNone/>
            </a:pPr>
            <a:r>
              <a:rPr lang="en-IN" sz="2100" b="1" spc="-22" dirty="0">
                <a:latin typeface="Arial" pitchFamily="34" charset="0"/>
                <a:cs typeface="Arial" pitchFamily="34" charset="0"/>
              </a:rPr>
              <a:t>fulfilment of the following </a:t>
            </a:r>
            <a:r>
              <a:rPr lang="en-IN" sz="2100" b="1" spc="-22" dirty="0" smtClean="0">
                <a:latin typeface="Arial" pitchFamily="34" charset="0"/>
                <a:cs typeface="Arial" pitchFamily="34" charset="0"/>
              </a:rPr>
              <a:t>requirements</a:t>
            </a:r>
            <a:r>
              <a:rPr lang="en-US" sz="2100" b="1" spc="-22" dirty="0" smtClean="0">
                <a:latin typeface="Arial" pitchFamily="34" charset="0"/>
                <a:cs typeface="Arial" pitchFamily="34" charset="0"/>
              </a:rPr>
              <a:t>:</a:t>
            </a:r>
            <a:r>
              <a:rPr sz="1800" spc="-4" dirty="0" smtClean="0">
                <a:latin typeface="Arial" pitchFamily="34" charset="0"/>
                <a:cs typeface="Arial" pitchFamily="34" charset="0"/>
              </a:rPr>
              <a:t> </a:t>
            </a:r>
            <a:endParaRPr lang="en-IN" sz="1800" spc="-4" dirty="0" smtClean="0">
              <a:latin typeface="Arial" pitchFamily="34" charset="0"/>
              <a:cs typeface="Arial" pitchFamily="34" charset="0"/>
            </a:endParaRPr>
          </a:p>
          <a:p>
            <a:pPr marL="0" marR="4453" indent="0" algn="just">
              <a:spcBef>
                <a:spcPts val="83"/>
              </a:spcBef>
              <a:buNone/>
            </a:pPr>
            <a:endParaRPr lang="en-US" sz="1800" spc="-4" dirty="0" smtClean="0">
              <a:latin typeface="Arial" pitchFamily="34" charset="0"/>
              <a:cs typeface="Arial" pitchFamily="34" charset="0"/>
            </a:endParaRPr>
          </a:p>
          <a:p>
            <a:pPr marL="300552" marR="4453" indent="-300552" algn="just">
              <a:spcBef>
                <a:spcPts val="83"/>
              </a:spcBef>
            </a:pPr>
            <a:r>
              <a:rPr lang="en-IN" sz="2000" dirty="0" smtClean="0"/>
              <a:t>Program </a:t>
            </a:r>
            <a:r>
              <a:rPr lang="en-IN" sz="2000" dirty="0"/>
              <a:t>should score a minimum of 750 points in aggregate out of 1000 points with minimum score of 60 per cent in mandatory fields (i.e. Criteria 4 to 6</a:t>
            </a:r>
            <a:r>
              <a:rPr lang="en-IN" sz="2000" dirty="0" smtClean="0"/>
              <a:t>).</a:t>
            </a:r>
          </a:p>
          <a:p>
            <a:pPr marL="300552" marR="4453" indent="-300552" algn="just">
              <a:spcBef>
                <a:spcPts val="83"/>
              </a:spcBef>
            </a:pPr>
            <a:endParaRPr lang="en-IN" sz="2000" spc="-4" dirty="0" smtClean="0">
              <a:latin typeface="Arial" pitchFamily="34" charset="0"/>
              <a:cs typeface="Arial" pitchFamily="34" charset="0"/>
            </a:endParaRPr>
          </a:p>
          <a:p>
            <a:pPr marL="300552" marR="4453" indent="-300552" algn="just">
              <a:spcBef>
                <a:spcPts val="83"/>
              </a:spcBef>
            </a:pPr>
            <a:r>
              <a:rPr lang="en-IN" sz="2000" dirty="0"/>
              <a:t>Number of available Ph.D. in the department should be greater than or equal to 30 per cent of the required number of faculty, averaged over two academic years i.e. Current Academic Year (CAY) and Current Academic Year Minus One (CAYM1). </a:t>
            </a:r>
            <a:endParaRPr lang="en-IN" sz="2000" dirty="0" smtClean="0"/>
          </a:p>
          <a:p>
            <a:pPr marL="300552" marR="4453" indent="-300552" algn="just">
              <a:spcBef>
                <a:spcPts val="83"/>
              </a:spcBef>
            </a:pPr>
            <a:endParaRPr lang="en-IN" sz="2000" dirty="0"/>
          </a:p>
          <a:p>
            <a:pPr marL="300552" marR="4453" indent="-300552" algn="just">
              <a:spcBef>
                <a:spcPts val="83"/>
              </a:spcBef>
            </a:pPr>
            <a:r>
              <a:rPr lang="en-IN" sz="2000" dirty="0" smtClean="0"/>
              <a:t>The </a:t>
            </a:r>
            <a:r>
              <a:rPr lang="en-IN" sz="2000" dirty="0"/>
              <a:t>admissions in the UG program under consideration should be more than or equal to 75 per cent and admissions at the overall institutional level should be more than or equal to 50 per cent, averaged over three academic years i.e. Current Academic Year (CAY), Current Academic Year Minus One (CAYM1) and Current Academic Year Minus Two (CAYM2). </a:t>
            </a:r>
            <a:endParaRPr lang="en-IN" sz="2000" spc="-4" dirty="0" smtClean="0">
              <a:latin typeface="Arial" pitchFamily="34" charset="0"/>
              <a:cs typeface="Arial" pitchFamily="34" charset="0"/>
            </a:endParaRPr>
          </a:p>
          <a:p>
            <a:pPr algn="just"/>
            <a:endParaRPr lang="en-IN" sz="1050" spc="-4" dirty="0" smtClean="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141764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92932"/>
            <a:ext cx="8839200" cy="5745163"/>
          </a:xfrm>
        </p:spPr>
        <p:txBody>
          <a:bodyPr>
            <a:normAutofit/>
          </a:bodyPr>
          <a:lstStyle/>
          <a:p>
            <a:pPr marL="300552" marR="4453" indent="-300552" algn="just">
              <a:spcBef>
                <a:spcPts val="83"/>
              </a:spcBef>
            </a:pPr>
            <a:r>
              <a:rPr lang="en-IN" sz="2400" dirty="0"/>
              <a:t>Faculty Student Ratio in the department should be less than or equal to 1:15, averaged over three academic years i.e. Current Academic Year (CAY), Current Academic Year Minus One (CAYM1) and Current Academic Year Minus Two (CAYM2). </a:t>
            </a:r>
            <a:endParaRPr lang="en-IN" sz="2400" spc="-4" dirty="0">
              <a:latin typeface="Arial" pitchFamily="34" charset="0"/>
              <a:cs typeface="Arial" pitchFamily="34" charset="0"/>
            </a:endParaRPr>
          </a:p>
          <a:p>
            <a:pPr marL="300552" marR="4453" indent="-300552" algn="just">
              <a:spcBef>
                <a:spcPts val="83"/>
              </a:spcBef>
            </a:pPr>
            <a:endParaRPr lang="en-IN" sz="2400" spc="-4" dirty="0">
              <a:latin typeface="Arial" pitchFamily="34" charset="0"/>
              <a:cs typeface="Arial" pitchFamily="34" charset="0"/>
            </a:endParaRPr>
          </a:p>
          <a:p>
            <a:pPr algn="just"/>
            <a:r>
              <a:rPr lang="en-IN" sz="2400" dirty="0"/>
              <a:t>At least 2 Professors or 1 Professor and 1 Associate Professor on regular basis with Ph.D. degree should be available in the respective department for two academic years i.e. Current Academic Year (CAY) and Current Academic Year Minus One (CAYM1).</a:t>
            </a:r>
          </a:p>
          <a:p>
            <a:pPr algn="just"/>
            <a:endParaRPr lang="en-IN" sz="2400" spc="-4" dirty="0">
              <a:latin typeface="Arial" pitchFamily="34" charset="0"/>
              <a:cs typeface="Arial" pitchFamily="34" charset="0"/>
            </a:endParaRPr>
          </a:p>
          <a:p>
            <a:pPr algn="just"/>
            <a:r>
              <a:rPr lang="en-IN" sz="2400" dirty="0" err="1"/>
              <a:t>HoD</a:t>
            </a:r>
            <a:r>
              <a:rPr lang="en-IN" sz="2400" dirty="0"/>
              <a:t> of the program under consideration possesses Ph.D. degree in the Current Academic Year (CAY). </a:t>
            </a:r>
            <a:endParaRPr lang="en-IN" sz="2400" spc="-4" dirty="0">
              <a:latin typeface="Arial" pitchFamily="34" charset="0"/>
              <a:cs typeface="Arial" pitchFamily="34" charset="0"/>
            </a:endParaRPr>
          </a:p>
          <a:p>
            <a:endParaRPr lang="en-IN" dirty="0"/>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89292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152400" y="685800"/>
            <a:ext cx="8839200" cy="5896391"/>
          </a:xfrm>
          <a:prstGeom prst="rect">
            <a:avLst/>
          </a:prstGeom>
        </p:spPr>
        <p:txBody>
          <a:bodyPr vert="horz" wrap="square" lIns="0" tIns="10574" rIns="0" bIns="0" rtlCol="0">
            <a:spAutoFit/>
          </a:bodyPr>
          <a:lstStyle/>
          <a:p>
            <a:pPr marL="0" indent="0">
              <a:buNone/>
            </a:pPr>
            <a:r>
              <a:rPr lang="en-IN" sz="2400" b="1" dirty="0" smtClean="0"/>
              <a:t>Accreditation </a:t>
            </a:r>
            <a:r>
              <a:rPr lang="en-IN" sz="2400" b="1" dirty="0"/>
              <a:t>for Three years will be accorded to a program </a:t>
            </a:r>
            <a:r>
              <a:rPr lang="en-IN" sz="2400" b="1" dirty="0" smtClean="0"/>
              <a:t>on </a:t>
            </a:r>
            <a:r>
              <a:rPr lang="en-IN" sz="2400" b="1" dirty="0"/>
              <a:t>fulfilment of the following requirements</a:t>
            </a:r>
            <a:r>
              <a:rPr lang="en-IN" sz="2400" b="1" dirty="0" smtClean="0"/>
              <a:t>:</a:t>
            </a:r>
            <a:r>
              <a:rPr sz="1800" spc="-4" dirty="0" smtClean="0">
                <a:latin typeface="Arial" pitchFamily="34" charset="0"/>
                <a:cs typeface="Arial" pitchFamily="34" charset="0"/>
              </a:rPr>
              <a:t> </a:t>
            </a:r>
            <a:endParaRPr lang="en-IN" sz="1800" spc="-4" dirty="0" smtClean="0">
              <a:latin typeface="Arial" pitchFamily="34" charset="0"/>
              <a:cs typeface="Arial" pitchFamily="34" charset="0"/>
            </a:endParaRPr>
          </a:p>
          <a:p>
            <a:pPr marL="0" indent="0">
              <a:buNone/>
            </a:pPr>
            <a:endParaRPr lang="en-IN" sz="800" spc="-4" dirty="0" smtClean="0">
              <a:latin typeface="Arial" pitchFamily="34" charset="0"/>
              <a:cs typeface="Arial" pitchFamily="34" charset="0"/>
            </a:endParaRPr>
          </a:p>
          <a:p>
            <a:pPr marL="0" indent="0">
              <a:buNone/>
            </a:pPr>
            <a:endParaRPr lang="en-IN" sz="100" spc="-4" dirty="0" smtClean="0">
              <a:latin typeface="Arial" pitchFamily="34" charset="0"/>
              <a:cs typeface="Arial" pitchFamily="34" charset="0"/>
            </a:endParaRPr>
          </a:p>
          <a:p>
            <a:pPr marL="0" indent="0">
              <a:buNone/>
            </a:pPr>
            <a:endParaRPr lang="en-US" sz="500" spc="-4" dirty="0">
              <a:latin typeface="Arial" pitchFamily="34" charset="0"/>
              <a:cs typeface="Arial" pitchFamily="34" charset="0"/>
            </a:endParaRPr>
          </a:p>
          <a:p>
            <a:pPr marL="300552" marR="4453" indent="-300552" algn="just">
              <a:lnSpc>
                <a:spcPct val="150000"/>
              </a:lnSpc>
              <a:spcBef>
                <a:spcPts val="83"/>
              </a:spcBef>
            </a:pPr>
            <a:r>
              <a:rPr lang="en-IN" sz="2000" dirty="0"/>
              <a:t>Program should score a minimum of 600 points with atleast 40 per cent marks in Criterion V (Faculty Information and Contributions). </a:t>
            </a:r>
            <a:endParaRPr lang="en-IN" sz="2000" dirty="0" smtClean="0"/>
          </a:p>
          <a:p>
            <a:pPr marL="300552" marR="4453" indent="-300552" algn="just">
              <a:lnSpc>
                <a:spcPct val="150000"/>
              </a:lnSpc>
              <a:spcBef>
                <a:spcPts val="83"/>
              </a:spcBef>
            </a:pPr>
            <a:endParaRPr lang="en-IN" sz="300" dirty="0" smtClean="0">
              <a:latin typeface="Arial" pitchFamily="34" charset="0"/>
              <a:cs typeface="Arial" pitchFamily="34" charset="0"/>
            </a:endParaRPr>
          </a:p>
          <a:p>
            <a:pPr marL="300552" marR="4453" indent="-300552" algn="just">
              <a:lnSpc>
                <a:spcPct val="150000"/>
              </a:lnSpc>
              <a:spcBef>
                <a:spcPts val="83"/>
              </a:spcBef>
            </a:pPr>
            <a:r>
              <a:rPr lang="en-IN" sz="2000" dirty="0"/>
              <a:t>The admissions in the UG program under consideration should be more than or equal to 50 per cent and admissions at the overall institutional level should be more than or equal to 50 per cent, averaged over three academic years i.e. Current Academic Year (CAY), Current Academic Year Minus One (CAYM1) and Current Academic Year Minus Two (CAYM2</a:t>
            </a:r>
            <a:r>
              <a:rPr lang="en-IN" sz="2000" dirty="0" smtClean="0"/>
              <a:t>).</a:t>
            </a:r>
          </a:p>
          <a:p>
            <a:pPr marL="300552" marR="4453" indent="-300552" algn="just">
              <a:lnSpc>
                <a:spcPct val="150000"/>
              </a:lnSpc>
              <a:spcBef>
                <a:spcPts val="83"/>
              </a:spcBef>
            </a:pPr>
            <a:endParaRPr lang="en-IN" sz="100" spc="-4" dirty="0" smtClean="0">
              <a:latin typeface="Arial" pitchFamily="34" charset="0"/>
              <a:cs typeface="Arial" pitchFamily="34" charset="0"/>
            </a:endParaRPr>
          </a:p>
          <a:p>
            <a:pPr marL="300552" marR="4453" indent="-300552" algn="just">
              <a:lnSpc>
                <a:spcPct val="150000"/>
              </a:lnSpc>
              <a:spcBef>
                <a:spcPts val="83"/>
              </a:spcBef>
            </a:pPr>
            <a:r>
              <a:rPr lang="en-IN" sz="2000" dirty="0" smtClean="0"/>
              <a:t>At least one Professor or one Associate Professor on regular basis with Ph.D. degree is available in the respective department for two academic years i.e. Current Academic Year (CAY) and Current Academic Year Minus One (CAYM1). </a:t>
            </a:r>
            <a:endParaRPr lang="en-IN" sz="2000" spc="-4" dirty="0" smtClean="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62265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610600" cy="4525963"/>
          </a:xfrm>
        </p:spPr>
        <p:txBody>
          <a:bodyPr>
            <a:normAutofit/>
          </a:bodyPr>
          <a:lstStyle/>
          <a:p>
            <a:pPr algn="just"/>
            <a:r>
              <a:rPr lang="en-IN" sz="2000" dirty="0"/>
              <a:t>The faculty student ratio in the department under consideration should be less than or equal to 1:25, averaged over three academic years i.e. Current Academic Year (CAY), Current Academic Year Minus One (CAYM1) and Current Academic Year Minus Two (CAYM2). </a:t>
            </a:r>
            <a:endParaRPr lang="en-IN" sz="2000" dirty="0" smtClean="0"/>
          </a:p>
          <a:p>
            <a:pPr algn="just"/>
            <a:endParaRPr lang="en-IN" sz="2000" dirty="0" smtClean="0"/>
          </a:p>
          <a:p>
            <a:pPr algn="just"/>
            <a:r>
              <a:rPr lang="en-IN" sz="2000" dirty="0"/>
              <a:t>Number of Ph.D. available in the department should be greater than or equal to 10 per cent of the required number of faculty, averaged over two academic years i.e. Current Academic Year (CAY) and Current Academic Year Minus One (CAYM1). </a:t>
            </a: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87958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457200" y="1066800"/>
            <a:ext cx="8415304" cy="2608824"/>
          </a:xfrm>
          <a:prstGeom prst="rect">
            <a:avLst/>
          </a:prstGeom>
        </p:spPr>
        <p:txBody>
          <a:bodyPr vert="horz" wrap="square" lIns="0" tIns="10574" rIns="0" bIns="0" rtlCol="0">
            <a:spAutoFit/>
          </a:bodyPr>
          <a:lstStyle/>
          <a:p>
            <a:pPr marL="0" indent="0" algn="just">
              <a:lnSpc>
                <a:spcPct val="150000"/>
              </a:lnSpc>
              <a:buNone/>
            </a:pPr>
            <a:r>
              <a:rPr lang="en-IN" b="1" dirty="0"/>
              <a:t>No Accreditation of the program:</a:t>
            </a:r>
            <a:r>
              <a:rPr sz="2400" spc="-4" dirty="0" smtClean="0">
                <a:latin typeface="Arial" pitchFamily="34" charset="0"/>
                <a:cs typeface="Arial" pitchFamily="34" charset="0"/>
              </a:rPr>
              <a:t> </a:t>
            </a:r>
            <a:endParaRPr lang="en-US" sz="2400" spc="-4" dirty="0">
              <a:latin typeface="Arial" pitchFamily="34" charset="0"/>
              <a:cs typeface="Arial" pitchFamily="34" charset="0"/>
            </a:endParaRPr>
          </a:p>
          <a:p>
            <a:pPr marL="0" marR="4453" indent="0" algn="just">
              <a:lnSpc>
                <a:spcPct val="150000"/>
              </a:lnSpc>
              <a:spcBef>
                <a:spcPts val="83"/>
              </a:spcBef>
              <a:buNone/>
            </a:pPr>
            <a:r>
              <a:rPr lang="en-IN" sz="2000" spc="-4" dirty="0">
                <a:latin typeface="Arial" pitchFamily="34" charset="0"/>
                <a:cs typeface="Arial" pitchFamily="34" charset="0"/>
              </a:rPr>
              <a:t>If  the  program  scores  less  than  600  marks  or  less  than  </a:t>
            </a:r>
            <a:r>
              <a:rPr lang="en-IN" sz="2000" spc="-4" dirty="0" smtClean="0">
                <a:latin typeface="Arial" pitchFamily="34" charset="0"/>
                <a:cs typeface="Arial" pitchFamily="34" charset="0"/>
              </a:rPr>
              <a:t>40</a:t>
            </a:r>
            <a:r>
              <a:rPr lang="en-IN" sz="2000" spc="-4" dirty="0">
                <a:latin typeface="Arial" pitchFamily="34" charset="0"/>
                <a:cs typeface="Arial" pitchFamily="34" charset="0"/>
              </a:rPr>
              <a:t>%  marks  in </a:t>
            </a:r>
            <a:r>
              <a:rPr lang="en-IN" sz="2000" spc="-4" dirty="0" smtClean="0">
                <a:latin typeface="Arial" pitchFamily="34" charset="0"/>
                <a:cs typeface="Arial" pitchFamily="34" charset="0"/>
              </a:rPr>
              <a:t>Faculty  </a:t>
            </a:r>
            <a:r>
              <a:rPr lang="en-IN" sz="2000" spc="-4" dirty="0">
                <a:latin typeface="Arial" pitchFamily="34" charset="0"/>
                <a:cs typeface="Arial" pitchFamily="34" charset="0"/>
              </a:rPr>
              <a:t>Information  and  Contributions  (Criterion  V)  or  fails  to  meet  the </a:t>
            </a:r>
            <a:r>
              <a:rPr lang="en-IN" sz="2000" spc="-4" dirty="0" smtClean="0">
                <a:latin typeface="Arial" pitchFamily="34" charset="0"/>
                <a:cs typeface="Arial" pitchFamily="34" charset="0"/>
              </a:rPr>
              <a:t>criteria  </a:t>
            </a:r>
            <a:r>
              <a:rPr lang="en-IN" sz="2000" spc="-4" dirty="0">
                <a:latin typeface="Arial" pitchFamily="34" charset="0"/>
                <a:cs typeface="Arial" pitchFamily="34" charset="0"/>
              </a:rPr>
              <a:t>for  award  of  </a:t>
            </a:r>
            <a:r>
              <a:rPr lang="en-IN" sz="2000" spc="-4" dirty="0" smtClean="0">
                <a:latin typeface="Arial" pitchFamily="34" charset="0"/>
                <a:cs typeface="Arial" pitchFamily="34" charset="0"/>
              </a:rPr>
              <a:t>accreditation for  </a:t>
            </a:r>
            <a:r>
              <a:rPr lang="en-IN" sz="2000" spc="-4" dirty="0">
                <a:latin typeface="Arial" pitchFamily="34" charset="0"/>
                <a:cs typeface="Arial" pitchFamily="34" charset="0"/>
              </a:rPr>
              <a:t>3  </a:t>
            </a:r>
            <a:r>
              <a:rPr lang="en-IN" sz="2000" spc="-4" dirty="0" smtClean="0">
                <a:latin typeface="Arial" pitchFamily="34" charset="0"/>
                <a:cs typeface="Arial" pitchFamily="34" charset="0"/>
              </a:rPr>
              <a:t>years,  </a:t>
            </a:r>
            <a:r>
              <a:rPr lang="en-IN" sz="2000" spc="-4" dirty="0">
                <a:latin typeface="Arial" pitchFamily="34" charset="0"/>
                <a:cs typeface="Arial" pitchFamily="34" charset="0"/>
              </a:rPr>
              <a:t>the  program </a:t>
            </a:r>
            <a:r>
              <a:rPr lang="en-IN" sz="2000" spc="-4" dirty="0" smtClean="0">
                <a:latin typeface="Arial" pitchFamily="34" charset="0"/>
                <a:cs typeface="Arial" pitchFamily="34" charset="0"/>
              </a:rPr>
              <a:t>will not </a:t>
            </a:r>
            <a:r>
              <a:rPr lang="en-IN" sz="2000" spc="-4" dirty="0">
                <a:latin typeface="Arial" pitchFamily="34" charset="0"/>
                <a:cs typeface="Arial" pitchFamily="34" charset="0"/>
              </a:rPr>
              <a:t>be considered for </a:t>
            </a:r>
            <a:r>
              <a:rPr lang="en-IN" sz="2000" spc="-4" dirty="0" smtClean="0">
                <a:latin typeface="Arial" pitchFamily="34" charset="0"/>
                <a:cs typeface="Arial" pitchFamily="34" charset="0"/>
              </a:rPr>
              <a:t>accreditation.</a:t>
            </a:r>
            <a:endParaRPr sz="1600" dirty="0">
              <a:latin typeface="Times New Roman"/>
              <a:cs typeface="Times New Roman"/>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759551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292" y="354590"/>
            <a:ext cx="7949416" cy="420198"/>
          </a:xfrm>
          <a:prstGeom prst="rect">
            <a:avLst/>
          </a:prstGeom>
        </p:spPr>
        <p:txBody>
          <a:bodyPr vert="horz" wrap="square" lIns="0" tIns="11131" rIns="0" bIns="0" rtlCol="0">
            <a:spAutoFit/>
          </a:bodyPr>
          <a:lstStyle/>
          <a:p>
            <a:pPr>
              <a:lnSpc>
                <a:spcPct val="150000"/>
              </a:lnSpc>
              <a:spcAft>
                <a:spcPts val="750"/>
              </a:spcAft>
            </a:pPr>
            <a:r>
              <a:rPr lang="en-US" sz="2000" b="1" u="sng" dirty="0">
                <a:latin typeface="Bookman Old Style" panose="02050604050505020204" pitchFamily="18" charset="0"/>
                <a:ea typeface="Calibri" panose="020F0502020204030204" pitchFamily="34" charset="0"/>
                <a:cs typeface="Mangal" panose="02040503050203030202" pitchFamily="18" charset="0"/>
              </a:rPr>
              <a:t>Award of </a:t>
            </a:r>
            <a:r>
              <a:rPr lang="en-US" sz="2000" b="1" u="sng" dirty="0" smtClean="0">
                <a:latin typeface="Bookman Old Style" panose="02050604050505020204" pitchFamily="18" charset="0"/>
                <a:ea typeface="Calibri" panose="020F0502020204030204" pitchFamily="34" charset="0"/>
                <a:cs typeface="Mangal" panose="02040503050203030202" pitchFamily="18" charset="0"/>
              </a:rPr>
              <a:t>Accreditation- (PG Engineering New SAR)</a:t>
            </a:r>
            <a:endParaRPr lang="en-US" sz="2000" dirty="0">
              <a:latin typeface="Bookman Old Style" panose="02050604050505020204" pitchFamily="18" charset="0"/>
              <a:ea typeface="Calibri" panose="020F0502020204030204" pitchFamily="34" charset="0"/>
              <a:cs typeface="Mangal" panose="02040503050203030202" pitchFamily="18" charset="0"/>
            </a:endParaRPr>
          </a:p>
        </p:txBody>
      </p:sp>
      <p:sp>
        <p:nvSpPr>
          <p:cNvPr id="3" name="object 3"/>
          <p:cNvSpPr txBox="1">
            <a:spLocks noGrp="1"/>
          </p:cNvSpPr>
          <p:nvPr>
            <p:ph idx="1"/>
          </p:nvPr>
        </p:nvSpPr>
        <p:spPr>
          <a:xfrm>
            <a:off x="228600" y="914400"/>
            <a:ext cx="8686799" cy="5656325"/>
          </a:xfrm>
          <a:prstGeom prst="rect">
            <a:avLst/>
          </a:prstGeom>
        </p:spPr>
        <p:txBody>
          <a:bodyPr vert="horz" wrap="square" lIns="0" tIns="10574" rIns="0" bIns="0" rtlCol="0">
            <a:spAutoFit/>
          </a:bodyPr>
          <a:lstStyle/>
          <a:p>
            <a:pPr marL="0" marR="4453" indent="0" algn="just">
              <a:spcBef>
                <a:spcPts val="83"/>
              </a:spcBef>
              <a:buNone/>
            </a:pPr>
            <a:r>
              <a:rPr lang="en-IN" sz="2100" b="1" spc="-22" dirty="0">
                <a:latin typeface="Arial" pitchFamily="34" charset="0"/>
                <a:cs typeface="Arial" pitchFamily="34" charset="0"/>
              </a:rPr>
              <a:t>Full </a:t>
            </a:r>
            <a:r>
              <a:rPr lang="en-IN" sz="2100" b="1" spc="-22" dirty="0" smtClean="0">
                <a:latin typeface="Arial" pitchFamily="34" charset="0"/>
                <a:cs typeface="Arial" pitchFamily="34" charset="0"/>
              </a:rPr>
              <a:t>Accreditation </a:t>
            </a:r>
            <a:r>
              <a:rPr lang="en-IN" sz="2100" b="1" spc="-22" dirty="0">
                <a:latin typeface="Arial" pitchFamily="34" charset="0"/>
                <a:cs typeface="Arial" pitchFamily="34" charset="0"/>
              </a:rPr>
              <a:t>for Six years will be accorded to a program on </a:t>
            </a:r>
          </a:p>
          <a:p>
            <a:pPr marL="0" marR="4453" indent="0" algn="just">
              <a:spcBef>
                <a:spcPts val="83"/>
              </a:spcBef>
              <a:buNone/>
            </a:pPr>
            <a:r>
              <a:rPr lang="en-IN" sz="2100" b="1" spc="-22" dirty="0">
                <a:latin typeface="Arial" pitchFamily="34" charset="0"/>
                <a:cs typeface="Arial" pitchFamily="34" charset="0"/>
              </a:rPr>
              <a:t>fulfilment of the following </a:t>
            </a:r>
            <a:r>
              <a:rPr lang="en-IN" sz="2100" b="1" spc="-22" dirty="0" smtClean="0">
                <a:latin typeface="Arial" pitchFamily="34" charset="0"/>
                <a:cs typeface="Arial" pitchFamily="34" charset="0"/>
              </a:rPr>
              <a:t>requirements</a:t>
            </a:r>
            <a:r>
              <a:rPr lang="en-US" sz="2100" b="1" spc="-22" dirty="0" smtClean="0">
                <a:latin typeface="Arial" pitchFamily="34" charset="0"/>
                <a:cs typeface="Arial" pitchFamily="34" charset="0"/>
              </a:rPr>
              <a:t>:</a:t>
            </a:r>
            <a:r>
              <a:rPr sz="1800" spc="-4" dirty="0" smtClean="0">
                <a:latin typeface="Arial" pitchFamily="34" charset="0"/>
                <a:cs typeface="Arial" pitchFamily="34" charset="0"/>
              </a:rPr>
              <a:t> </a:t>
            </a:r>
            <a:endParaRPr lang="en-IN" sz="1800" spc="-4" dirty="0" smtClean="0">
              <a:latin typeface="Arial" pitchFamily="34" charset="0"/>
              <a:cs typeface="Arial" pitchFamily="34" charset="0"/>
            </a:endParaRPr>
          </a:p>
          <a:p>
            <a:pPr marL="0" marR="4453" indent="0" algn="just">
              <a:spcBef>
                <a:spcPts val="83"/>
              </a:spcBef>
              <a:buNone/>
            </a:pPr>
            <a:endParaRPr lang="en-US" sz="1400" spc="-4" dirty="0" smtClean="0">
              <a:latin typeface="Arial" pitchFamily="34" charset="0"/>
              <a:cs typeface="Arial" pitchFamily="34" charset="0"/>
            </a:endParaRPr>
          </a:p>
          <a:p>
            <a:pPr lvl="0" algn="just"/>
            <a:r>
              <a:rPr lang="en-GB" sz="2000" dirty="0"/>
              <a:t>Program should score greater than or equal to 375 with 60 per cent in each criterion.</a:t>
            </a:r>
            <a:endParaRPr lang="en-IN" sz="2000" dirty="0"/>
          </a:p>
          <a:p>
            <a:pPr algn="just"/>
            <a:endParaRPr lang="en-IN" sz="400" dirty="0"/>
          </a:p>
          <a:p>
            <a:pPr lvl="0" algn="just"/>
            <a:r>
              <a:rPr lang="en-GB" sz="2000" dirty="0"/>
              <a:t>Number of Ph.D. available in the department should be greater than or equal to 30 per cent of the required number of faculty, averaged over two academic years i.e. Current Academic Year (CAY) and Current Academic Year Minus One (CAYM1). </a:t>
            </a:r>
            <a:endParaRPr lang="en-IN" sz="2000" dirty="0"/>
          </a:p>
          <a:p>
            <a:pPr algn="just"/>
            <a:endParaRPr lang="en-IN" sz="200" dirty="0"/>
          </a:p>
          <a:p>
            <a:pPr lvl="0" algn="just"/>
            <a:r>
              <a:rPr lang="en-GB" sz="2000" dirty="0"/>
              <a:t>Faculty student ratio in the department under consideration should be less than or equal to 1:15, averaged over three academic years i.e. Current Academic Year (CAY), Current Academic Year Minus One (CAYM1) and Current Academic Year Minus Two (CAYM2). </a:t>
            </a:r>
            <a:endParaRPr lang="en-IN" sz="2000" dirty="0"/>
          </a:p>
          <a:p>
            <a:pPr algn="just"/>
            <a:endParaRPr lang="en-IN" sz="500" dirty="0"/>
          </a:p>
          <a:p>
            <a:pPr lvl="0" algn="just"/>
            <a:r>
              <a:rPr lang="en-GB" sz="2000" dirty="0"/>
              <a:t>At least two Professors or one professor and one associate professor on regular basis with a Ph.D. degree having expertise in the domain of the Program under consideration should be available for two academic years i.e. Current Academic Year (CAY) and Current Academic Year Minus One (CAYM1</a:t>
            </a:r>
            <a:r>
              <a:rPr lang="en-GB" sz="2000" dirty="0" smtClean="0"/>
              <a:t>).</a:t>
            </a:r>
            <a:endParaRPr lang="en-IN" sz="1600" spc="-4" dirty="0" smtClean="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192288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152400" y="685800"/>
            <a:ext cx="8839200" cy="5919987"/>
          </a:xfrm>
          <a:prstGeom prst="rect">
            <a:avLst/>
          </a:prstGeom>
        </p:spPr>
        <p:txBody>
          <a:bodyPr vert="horz" wrap="square" lIns="0" tIns="10574" rIns="0" bIns="0" rtlCol="0">
            <a:spAutoFit/>
          </a:bodyPr>
          <a:lstStyle/>
          <a:p>
            <a:pPr marL="0" indent="0" algn="just">
              <a:buNone/>
            </a:pPr>
            <a:r>
              <a:rPr lang="en-IN" sz="1800" b="1" dirty="0" smtClean="0"/>
              <a:t>Accreditation </a:t>
            </a:r>
            <a:r>
              <a:rPr lang="en-IN" sz="1800" b="1" dirty="0"/>
              <a:t>for Three years will be accorded to a program </a:t>
            </a:r>
            <a:r>
              <a:rPr lang="en-IN" sz="1800" b="1" dirty="0" smtClean="0"/>
              <a:t>on </a:t>
            </a:r>
            <a:r>
              <a:rPr lang="en-IN" sz="1800" b="1" dirty="0"/>
              <a:t>fulfilment of the following requirements</a:t>
            </a:r>
            <a:r>
              <a:rPr lang="en-IN" sz="1800" b="1" dirty="0" smtClean="0"/>
              <a:t>:</a:t>
            </a:r>
            <a:r>
              <a:rPr sz="1400" spc="-4" dirty="0" smtClean="0">
                <a:latin typeface="Arial" pitchFamily="34" charset="0"/>
                <a:cs typeface="Arial" pitchFamily="34" charset="0"/>
              </a:rPr>
              <a:t> </a:t>
            </a:r>
            <a:endParaRPr lang="en-IN" sz="1400" spc="-4" dirty="0" smtClean="0">
              <a:latin typeface="Arial" pitchFamily="34" charset="0"/>
              <a:cs typeface="Arial" pitchFamily="34" charset="0"/>
            </a:endParaRPr>
          </a:p>
          <a:p>
            <a:pPr marL="0" indent="0">
              <a:buNone/>
            </a:pPr>
            <a:endParaRPr lang="en-US" sz="1400" spc="-4" dirty="0">
              <a:latin typeface="Arial" pitchFamily="34" charset="0"/>
              <a:cs typeface="Arial" pitchFamily="34" charset="0"/>
            </a:endParaRPr>
          </a:p>
          <a:p>
            <a:pPr lvl="0" algn="just"/>
            <a:r>
              <a:rPr lang="en-GB" sz="2000" dirty="0"/>
              <a:t>Program should score greater than or equal to 300 with 50 per cent in Criterion–IV (Faculty Contribution). </a:t>
            </a:r>
            <a:endParaRPr lang="en-IN" sz="2000" dirty="0"/>
          </a:p>
          <a:p>
            <a:pPr algn="just"/>
            <a:endParaRPr lang="en-IN" sz="1200" dirty="0"/>
          </a:p>
          <a:p>
            <a:pPr lvl="0" algn="just"/>
            <a:r>
              <a:rPr lang="en-GB" sz="2000" dirty="0"/>
              <a:t>At least two Professors or one professor and one associate professor on regular basis with Ph.D. qualification with expertise in the domain of the Program under consideration should be available for two academic years i.e. Current Academic Year (CAY) and Current Academic Year Minus One (CAYM1). </a:t>
            </a:r>
            <a:endParaRPr lang="en-IN" sz="2000" dirty="0"/>
          </a:p>
          <a:p>
            <a:pPr algn="just"/>
            <a:endParaRPr lang="en-IN" sz="1200" dirty="0"/>
          </a:p>
          <a:p>
            <a:pPr lvl="0" algn="just"/>
            <a:r>
              <a:rPr lang="en-GB" sz="2000" dirty="0"/>
              <a:t>The department should have at least two faculty having Ph.D. qualification for two academic year i.e. Current Academic Year (CAY) and Current Academic Year Minus One (CAYM1). </a:t>
            </a:r>
            <a:endParaRPr lang="en-IN" sz="2000" dirty="0"/>
          </a:p>
          <a:p>
            <a:pPr algn="just"/>
            <a:endParaRPr lang="en-IN" sz="1200" dirty="0"/>
          </a:p>
          <a:p>
            <a:pPr lvl="0" algn="just"/>
            <a:r>
              <a:rPr lang="en-GB" sz="2000" dirty="0"/>
              <a:t>Faculty Student Ratio in the department under consideration should be less than or equal to 1:25, averaged over three academic year i.e. Current Academic Year (CAY), Current Academic Year Minus One (CAYM1) and Current Academic Year Minus Two (CAYM2</a:t>
            </a:r>
            <a:r>
              <a:rPr lang="en-GB" sz="2000" dirty="0" smtClean="0"/>
              <a:t>).</a:t>
            </a:r>
            <a:endParaRPr lang="en-IN" sz="2000" dirty="0"/>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65147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304800" y="1371600"/>
            <a:ext cx="8415304" cy="1632403"/>
          </a:xfrm>
          <a:prstGeom prst="rect">
            <a:avLst/>
          </a:prstGeom>
        </p:spPr>
        <p:txBody>
          <a:bodyPr vert="horz" wrap="square" lIns="0" tIns="10574" rIns="0" bIns="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4453" indent="0" algn="just">
              <a:lnSpc>
                <a:spcPct val="200000"/>
              </a:lnSpc>
              <a:spcBef>
                <a:spcPts val="83"/>
              </a:spcBef>
              <a:buNone/>
            </a:pPr>
            <a:r>
              <a:rPr lang="en-IN" b="1" dirty="0"/>
              <a:t>No Accreditation of the program: </a:t>
            </a:r>
          </a:p>
          <a:p>
            <a:pPr marL="300552" marR="4453" indent="-300552" algn="just">
              <a:lnSpc>
                <a:spcPct val="200000"/>
              </a:lnSpc>
              <a:spcBef>
                <a:spcPts val="83"/>
              </a:spcBef>
            </a:pPr>
            <a:r>
              <a:rPr lang="en-IN" sz="2400" spc="-4" dirty="0">
                <a:latin typeface="Arial" pitchFamily="34" charset="0"/>
                <a:cs typeface="Arial" pitchFamily="34" charset="0"/>
              </a:rPr>
              <a:t>Below 300 marks</a:t>
            </a:r>
          </a:p>
        </p:txBody>
      </p:sp>
      <p:pic>
        <p:nvPicPr>
          <p:cNvPr id="3" name="Picture 2"/>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553950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076914944"/>
              </p:ext>
            </p:extLst>
          </p:nvPr>
        </p:nvGraphicFramePr>
        <p:xfrm>
          <a:off x="428596" y="785793"/>
          <a:ext cx="8358246" cy="5691207"/>
        </p:xfrm>
        <a:graphic>
          <a:graphicData uri="http://schemas.openxmlformats.org/drawingml/2006/table">
            <a:tbl>
              <a:tblPr/>
              <a:tblGrid>
                <a:gridCol w="928694"/>
                <a:gridCol w="3638151"/>
                <a:gridCol w="2613629"/>
                <a:gridCol w="1177772"/>
              </a:tblGrid>
              <a:tr h="664998">
                <a:tc>
                  <a:txBody>
                    <a:bodyPr/>
                    <a:lstStyle/>
                    <a:p>
                      <a:pPr algn="ctr">
                        <a:spcAft>
                          <a:spcPts val="0"/>
                        </a:spcAft>
                        <a:tabLst>
                          <a:tab pos="114300" algn="l"/>
                        </a:tabLst>
                      </a:pPr>
                      <a:r>
                        <a:rPr lang="en-IN" sz="1000" b="1" dirty="0">
                          <a:solidFill>
                            <a:srgbClr val="000000"/>
                          </a:solidFill>
                          <a:latin typeface="Bookman Old Style" panose="02050604050505020204" pitchFamily="18" charset="0"/>
                          <a:ea typeface="Times New Roman"/>
                          <a:cs typeface="Verdana"/>
                        </a:rPr>
                        <a:t>S.N.</a:t>
                      </a: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100" b="1" dirty="0">
                          <a:solidFill>
                            <a:srgbClr val="000000"/>
                          </a:solidFill>
                          <a:latin typeface="Bookman Old Style" panose="02050604050505020204" pitchFamily="18" charset="0"/>
                          <a:ea typeface="Times New Roman"/>
                          <a:cs typeface="Verdana"/>
                        </a:rPr>
                        <a:t>Pre Visit Qualifiers </a:t>
                      </a:r>
                      <a:endParaRPr lang="en-IN" sz="1100" b="1" dirty="0">
                        <a:solidFill>
                          <a:srgbClr val="000000"/>
                        </a:solidFill>
                        <a:latin typeface="Bookman Old Style" panose="02050604050505020204" pitchFamily="18" charset="0"/>
                        <a:ea typeface="Times New Roman"/>
                      </a:endParaRPr>
                    </a:p>
                    <a:p>
                      <a:pPr algn="ctr">
                        <a:spcAft>
                          <a:spcPts val="0"/>
                        </a:spcAft>
                        <a:tabLst>
                          <a:tab pos="114300" algn="l"/>
                        </a:tabLst>
                      </a:pPr>
                      <a:endParaRPr lang="en-IN" sz="11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100" b="1" kern="1200" dirty="0" smtClean="0">
                          <a:solidFill>
                            <a:srgbClr val="000000"/>
                          </a:solidFill>
                          <a:latin typeface="Bookman Old Style" panose="02050604050505020204" pitchFamily="18" charset="0"/>
                          <a:ea typeface="Times New Roman"/>
                          <a:cs typeface="Verdana"/>
                        </a:rPr>
                        <a:t>Current Status</a:t>
                      </a:r>
                      <a:endParaRPr lang="en-IN" sz="1100" b="1" kern="1200" dirty="0">
                        <a:solidFill>
                          <a:srgbClr val="000000"/>
                        </a:solidFill>
                        <a:latin typeface="Bookman Old Style" panose="02050604050505020204" pitchFamily="18" charset="0"/>
                        <a:ea typeface="Times New Roman"/>
                        <a:cs typeface="Verdana"/>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000" b="1">
                          <a:solidFill>
                            <a:srgbClr val="000000"/>
                          </a:solidFill>
                          <a:latin typeface="Bookman Old Style" panose="02050604050505020204" pitchFamily="18" charset="0"/>
                          <a:ea typeface="Times New Roman"/>
                          <a:cs typeface="Verdana"/>
                        </a:rPr>
                        <a:t>Compliance Status</a:t>
                      </a:r>
                      <a:endParaRPr lang="en-IN" sz="1000" b="1">
                        <a:solidFill>
                          <a:srgbClr val="000000"/>
                        </a:solidFill>
                        <a:latin typeface="Bookman Old Style" panose="02050604050505020204" pitchFamily="18" charset="0"/>
                        <a:ea typeface="Times New Roman"/>
                      </a:endParaRPr>
                    </a:p>
                    <a:p>
                      <a:pPr algn="ctr">
                        <a:spcAft>
                          <a:spcPts val="0"/>
                        </a:spcAft>
                        <a:tabLst>
                          <a:tab pos="114300" algn="l"/>
                        </a:tabLst>
                      </a:pPr>
                      <a:r>
                        <a:rPr lang="en-IN" sz="1000" b="1">
                          <a:solidFill>
                            <a:srgbClr val="000000"/>
                          </a:solidFill>
                          <a:latin typeface="Bookman Old Style" panose="02050604050505020204" pitchFamily="18" charset="0"/>
                          <a:ea typeface="Times New Roman"/>
                          <a:cs typeface="Verdana"/>
                        </a:rPr>
                        <a:t>Complied/Not Complied</a:t>
                      </a:r>
                      <a:endParaRPr lang="en-IN" sz="1000" b="1">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765">
                <a:tc>
                  <a:txBody>
                    <a:bodyPr/>
                    <a:lstStyle/>
                    <a:p>
                      <a:pPr algn="ctr">
                        <a:spcAft>
                          <a:spcPts val="0"/>
                        </a:spcAft>
                        <a:tabLst>
                          <a:tab pos="114300" algn="l"/>
                        </a:tabLst>
                      </a:pP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spcAft>
                          <a:spcPts val="0"/>
                        </a:spcAft>
                        <a:tabLst>
                          <a:tab pos="114300" algn="l"/>
                        </a:tabLst>
                      </a:pPr>
                      <a:r>
                        <a:rPr lang="en-IN" sz="1400" b="1" dirty="0">
                          <a:solidFill>
                            <a:srgbClr val="000000"/>
                          </a:solidFill>
                          <a:latin typeface="Bookman Old Style" panose="02050604050505020204" pitchFamily="18" charset="0"/>
                          <a:ea typeface="Times New Roman"/>
                          <a:cs typeface="Verdana"/>
                        </a:rPr>
                        <a:t>Essential qualifiers </a:t>
                      </a:r>
                      <a:endParaRPr lang="en-IN" sz="1400" b="1" dirty="0" smtClean="0">
                        <a:solidFill>
                          <a:srgbClr val="000000"/>
                        </a:solidFill>
                        <a:latin typeface="Bookman Old Style" panose="02050604050505020204" pitchFamily="18" charset="0"/>
                        <a:ea typeface="Times New Roman"/>
                        <a:cs typeface="Verdana"/>
                      </a:endParaRPr>
                    </a:p>
                    <a:p>
                      <a:pPr>
                        <a:spcAft>
                          <a:spcPts val="0"/>
                        </a:spcAft>
                        <a:tabLst>
                          <a:tab pos="114300" algn="l"/>
                        </a:tabLst>
                      </a:pPr>
                      <a:endParaRPr lang="en-IN" sz="105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1562371">
                <a:tc>
                  <a:txBody>
                    <a:bodyPr/>
                    <a:lstStyle/>
                    <a:p>
                      <a:pPr algn="ctr">
                        <a:spcAft>
                          <a:spcPts val="0"/>
                        </a:spcAft>
                        <a:tabLst>
                          <a:tab pos="114300" algn="l"/>
                        </a:tabLst>
                      </a:pPr>
                      <a:r>
                        <a:rPr lang="en-IN" sz="1000" b="1" dirty="0">
                          <a:solidFill>
                            <a:srgbClr val="000000"/>
                          </a:solidFill>
                          <a:latin typeface="Bookman Old Style" panose="02050604050505020204" pitchFamily="18" charset="0"/>
                          <a:ea typeface="Times New Roman"/>
                          <a:cs typeface="Verdana"/>
                        </a:rPr>
                        <a:t>1</a:t>
                      </a: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b="1" dirty="0">
                          <a:latin typeface="Bookman Old Style" panose="02050604050505020204" pitchFamily="18" charset="0"/>
                          <a:ea typeface="Times New Roman"/>
                          <a:cs typeface="Verdana"/>
                        </a:rPr>
                        <a:t>Vision, Mission &amp; PEOs</a:t>
                      </a:r>
                      <a:endParaRPr lang="en-IN" sz="1200" b="1" dirty="0">
                        <a:latin typeface="Bookman Old Style" panose="02050604050505020204" pitchFamily="18" charset="0"/>
                        <a:ea typeface="Calibri"/>
                        <a:cs typeface="Times New Roman"/>
                      </a:endParaRPr>
                    </a:p>
                    <a:p>
                      <a:pPr marL="342900" lvl="0" indent="-342900">
                        <a:lnSpc>
                          <a:spcPct val="115000"/>
                        </a:lnSpc>
                        <a:spcAft>
                          <a:spcPts val="0"/>
                        </a:spcAft>
                        <a:buFont typeface="+mj-lt"/>
                        <a:buAutoNum type="romanLcPeriod"/>
                      </a:pPr>
                      <a:r>
                        <a:rPr lang="en-US" sz="1200" b="1" dirty="0">
                          <a:latin typeface="Bookman Old Style" panose="02050604050505020204" pitchFamily="18" charset="0"/>
                          <a:ea typeface="Times New Roman"/>
                          <a:cs typeface="Verdana"/>
                        </a:rPr>
                        <a:t>Are the Vision &amp; Mission of the Department stated in the Prospectus / Website?</a:t>
                      </a:r>
                      <a:endParaRPr lang="en-IN" sz="1200" b="1" dirty="0">
                        <a:latin typeface="Bookman Old Style" panose="02050604050505020204" pitchFamily="18" charset="0"/>
                        <a:ea typeface="Times New Roman"/>
                        <a:cs typeface="Verdana"/>
                      </a:endParaRPr>
                    </a:p>
                    <a:p>
                      <a:pPr marL="342900" lvl="0" indent="-342900">
                        <a:lnSpc>
                          <a:spcPct val="115000"/>
                        </a:lnSpc>
                        <a:spcAft>
                          <a:spcPts val="0"/>
                        </a:spcAft>
                        <a:buFont typeface="+mj-lt"/>
                        <a:buAutoNum type="romanLcPeriod"/>
                      </a:pPr>
                      <a:r>
                        <a:rPr lang="en-IN" sz="1200" b="1" dirty="0">
                          <a:latin typeface="Bookman Old Style" panose="02050604050505020204" pitchFamily="18" charset="0"/>
                          <a:ea typeface="Times New Roman"/>
                          <a:cs typeface="Verdana"/>
                        </a:rPr>
                        <a:t>Are the PEOs of the Program listed in the Prospectus / Website</a:t>
                      </a:r>
                      <a:r>
                        <a:rPr lang="en-IN" sz="1200" b="1" dirty="0" smtClean="0">
                          <a:latin typeface="Bookman Old Style" panose="02050604050505020204" pitchFamily="18" charset="0"/>
                          <a:ea typeface="Times New Roman"/>
                          <a:cs typeface="Verdana"/>
                        </a:rPr>
                        <a:t>?</a:t>
                      </a:r>
                    </a:p>
                    <a:p>
                      <a:pPr marL="342900" lvl="0" indent="-342900">
                        <a:lnSpc>
                          <a:spcPct val="115000"/>
                        </a:lnSpc>
                        <a:spcAft>
                          <a:spcPts val="0"/>
                        </a:spcAft>
                        <a:buFont typeface="+mj-lt"/>
                        <a:buAutoNum type="romanLcPeriod"/>
                      </a:pPr>
                      <a:endParaRPr lang="en-IN" sz="1200" b="1" dirty="0">
                        <a:latin typeface="Bookman Old Style" panose="02050604050505020204" pitchFamily="18" charset="0"/>
                        <a:ea typeface="Times New Roman"/>
                        <a:cs typeface="Verdana"/>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60">
                <a:tc>
                  <a:txBody>
                    <a:bodyPr/>
                    <a:lstStyle/>
                    <a:p>
                      <a:pPr algn="ctr">
                        <a:spcAft>
                          <a:spcPts val="0"/>
                        </a:spcAft>
                        <a:tabLst>
                          <a:tab pos="114300" algn="l"/>
                        </a:tabLst>
                      </a:pPr>
                      <a:r>
                        <a:rPr lang="en-IN" sz="1000" b="1">
                          <a:solidFill>
                            <a:srgbClr val="000000"/>
                          </a:solidFill>
                          <a:latin typeface="Bookman Old Style" panose="02050604050505020204" pitchFamily="18" charset="0"/>
                          <a:ea typeface="Times New Roman"/>
                          <a:cs typeface="Verdana"/>
                        </a:rPr>
                        <a:t>2</a:t>
                      </a:r>
                      <a:endParaRPr lang="en-IN" sz="1000" b="1">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l" defTabSz="914400" rtl="0" eaLnBrk="1" latinLnBrk="0" hangingPunct="1">
                        <a:lnSpc>
                          <a:spcPct val="115000"/>
                        </a:lnSpc>
                        <a:spcAft>
                          <a:spcPts val="0"/>
                        </a:spcAft>
                        <a:buFont typeface="+mj-lt"/>
                        <a:buNone/>
                      </a:pPr>
                      <a:r>
                        <a:rPr lang="en-IN" sz="1200" b="1" kern="1200" dirty="0" smtClean="0">
                          <a:solidFill>
                            <a:schemeClr val="tx1"/>
                          </a:solidFill>
                          <a:latin typeface="Bookman Old Style" panose="02050604050505020204" pitchFamily="18" charset="0"/>
                          <a:ea typeface="Times New Roman"/>
                          <a:cs typeface="Verdana"/>
                        </a:rPr>
                        <a:t>Whether approval of AICTE for the programs under consideration has been obtained for all the years including current year</a:t>
                      </a:r>
                    </a:p>
                    <a:p>
                      <a:pPr marL="0" lvl="0" indent="0" algn="l" defTabSz="914400" rtl="0" eaLnBrk="1" latinLnBrk="0" hangingPunct="1">
                        <a:lnSpc>
                          <a:spcPct val="115000"/>
                        </a:lnSpc>
                        <a:spcAft>
                          <a:spcPts val="0"/>
                        </a:spcAft>
                        <a:buFont typeface="+mj-lt"/>
                        <a:buNone/>
                      </a:pPr>
                      <a:endParaRPr lang="en-IN" sz="1200" b="1" kern="1200" dirty="0">
                        <a:solidFill>
                          <a:schemeClr val="tx1"/>
                        </a:solidFill>
                        <a:latin typeface="Bookman Old Style" panose="02050604050505020204" pitchFamily="18" charset="0"/>
                        <a:ea typeface="Times New Roman"/>
                        <a:cs typeface="Verdana"/>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2588">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3</a:t>
                      </a: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IN" sz="1200" b="1" kern="1200" dirty="0" smtClean="0">
                          <a:solidFill>
                            <a:schemeClr val="tx1"/>
                          </a:solidFill>
                          <a:latin typeface="Bookman Old Style" panose="02050604050505020204" pitchFamily="18" charset="0"/>
                          <a:ea typeface="Times New Roman"/>
                          <a:cs typeface="Verdana"/>
                        </a:rPr>
                        <a:t>Whether admissions in the undergraduate programs at the Institute level has been more than or equal to 50% *average of the CAY, CAYm1 and CAYm2.</a:t>
                      </a:r>
                      <a:endParaRPr lang="en-IN" sz="1200" b="1" kern="1200" dirty="0">
                        <a:solidFill>
                          <a:schemeClr val="tx1"/>
                        </a:solidFill>
                        <a:latin typeface="Bookman Old Style" panose="02050604050505020204" pitchFamily="18" charset="0"/>
                        <a:ea typeface="Times New Roman"/>
                        <a:cs typeface="Verdana"/>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5325">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4</a:t>
                      </a: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en-IN" sz="1200" b="1" kern="1200" dirty="0" smtClean="0">
                          <a:solidFill>
                            <a:schemeClr val="tx1"/>
                          </a:solidFill>
                          <a:latin typeface="Bookman Old Style" panose="02050604050505020204" pitchFamily="18" charset="0"/>
                          <a:ea typeface="Times New Roman"/>
                          <a:cs typeface="Verdana"/>
                        </a:rPr>
                        <a:t>Whether admissions in the undergraduate programs under consideration has been more than or equal to 50% **average of the CAY, CAYm1 and CAYm2.</a:t>
                      </a:r>
                      <a:endParaRPr lang="en-IN" sz="1200" b="1" kern="1200" dirty="0">
                        <a:solidFill>
                          <a:schemeClr val="tx1"/>
                        </a:solidFill>
                        <a:latin typeface="Bookman Old Style" panose="02050604050505020204" pitchFamily="18" charset="0"/>
                        <a:ea typeface="Times New Roman"/>
                        <a:cs typeface="Verdana"/>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5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b="1"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7" name="Rectangle 3"/>
          <p:cNvSpPr>
            <a:spLocks noChangeArrowheads="1"/>
          </p:cNvSpPr>
          <p:nvPr/>
        </p:nvSpPr>
        <p:spPr bwMode="auto">
          <a:xfrm>
            <a:off x="0" y="214290"/>
            <a:ext cx="8643966"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4300" algn="l"/>
              </a:tabLst>
            </a:pPr>
            <a:r>
              <a:rPr kumimoji="0" lang="en-US" sz="2000" b="1" i="0" u="sng" strike="noStrike" cap="none" normalizeH="0" baseline="0" dirty="0" smtClean="0">
                <a:ln>
                  <a:noFill/>
                </a:ln>
                <a:solidFill>
                  <a:schemeClr val="tx1"/>
                </a:solidFill>
                <a:effectLst/>
                <a:latin typeface="Bookman Old Style" panose="02050604050505020204" pitchFamily="18" charset="0"/>
                <a:ea typeface="Times New Roman" pitchFamily="18" charset="0"/>
                <a:cs typeface="Verdana" pitchFamily="34" charset="0"/>
              </a:rPr>
              <a:t>Pre-Qualifiers (TIER-II</a:t>
            </a:r>
            <a:r>
              <a:rPr kumimoji="0" lang="en-US" sz="2000" b="1" i="0" u="sng" strike="noStrike" cap="none" normalizeH="0" baseline="0" dirty="0" smtClean="0">
                <a:ln>
                  <a:noFill/>
                </a:ln>
                <a:solidFill>
                  <a:schemeClr val="tx1"/>
                </a:solidFill>
                <a:effectLst/>
                <a:latin typeface="Arial" pitchFamily="34" charset="0"/>
                <a:ea typeface="Times New Roman" pitchFamily="18" charset="0"/>
                <a:cs typeface="Verdana"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28325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5733288" cy="533400"/>
          </a:xfrm>
        </p:spPr>
        <p:txBody>
          <a:bodyPr>
            <a:noAutofit/>
          </a:bodyPr>
          <a:lstStyle/>
          <a:p>
            <a:r>
              <a:rPr lang="en-US" b="1" u="sng" dirty="0" smtClean="0">
                <a:latin typeface="Bookman Old Style" panose="02050604050505020204" pitchFamily="18" charset="0"/>
              </a:rPr>
              <a:t>NBA</a:t>
            </a:r>
            <a:endParaRPr lang="en-US" b="1" u="sng" dirty="0">
              <a:latin typeface="Bookman Old Style" panose="02050604050505020204" pitchFamily="18" charset="0"/>
            </a:endParaRPr>
          </a:p>
        </p:txBody>
      </p:sp>
      <p:sp>
        <p:nvSpPr>
          <p:cNvPr id="3" name="Content Placeholder 2"/>
          <p:cNvSpPr>
            <a:spLocks noGrp="1"/>
          </p:cNvSpPr>
          <p:nvPr>
            <p:ph idx="1"/>
          </p:nvPr>
        </p:nvSpPr>
        <p:spPr>
          <a:xfrm>
            <a:off x="457200" y="1600200"/>
            <a:ext cx="8488680" cy="3276600"/>
          </a:xfrm>
        </p:spPr>
        <p:txBody>
          <a:bodyPr>
            <a:normAutofit/>
          </a:bodyPr>
          <a:lstStyle/>
          <a:p>
            <a:pPr marL="0" indent="0">
              <a:buClrTx/>
              <a:buNone/>
            </a:pPr>
            <a:endParaRPr lang="en-US" sz="2400" dirty="0" smtClean="0"/>
          </a:p>
          <a:p>
            <a:pPr marL="0" indent="0">
              <a:buClrTx/>
              <a:buNone/>
            </a:pPr>
            <a:r>
              <a:rPr lang="en-US" sz="2400" dirty="0" smtClean="0">
                <a:latin typeface="Bookman Old Style" panose="02050604050505020204" pitchFamily="18" charset="0"/>
              </a:rPr>
              <a:t>NBA is committed to provide:</a:t>
            </a:r>
          </a:p>
          <a:p>
            <a:endParaRPr lang="en-US" sz="700" dirty="0" smtClean="0">
              <a:latin typeface="Bookman Old Style" panose="02050604050505020204" pitchFamily="18" charset="0"/>
            </a:endParaRPr>
          </a:p>
          <a:p>
            <a:pPr marL="539496" indent="-457200">
              <a:lnSpc>
                <a:spcPct val="200000"/>
              </a:lnSpc>
              <a:buAutoNum type="arabicPeriod"/>
            </a:pPr>
            <a:r>
              <a:rPr lang="en-US" sz="2400" dirty="0" smtClean="0">
                <a:latin typeface="Bookman Old Style" panose="02050604050505020204" pitchFamily="18" charset="0"/>
              </a:rPr>
              <a:t>Credible System of Accreditation</a:t>
            </a:r>
          </a:p>
          <a:p>
            <a:pPr marL="539496" indent="-457200">
              <a:lnSpc>
                <a:spcPct val="200000"/>
              </a:lnSpc>
              <a:buFont typeface="Arial" pitchFamily="34" charset="0"/>
              <a:buAutoNum type="arabicPeriod"/>
            </a:pPr>
            <a:r>
              <a:rPr lang="en-US" sz="2400" dirty="0">
                <a:latin typeface="Bookman Old Style" panose="02050604050505020204" pitchFamily="18" charset="0"/>
              </a:rPr>
              <a:t>Transparent &amp; Accountable System</a:t>
            </a:r>
          </a:p>
          <a:p>
            <a:pPr marL="539496" indent="-457200">
              <a:buAutoNum type="arabicPeriod"/>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584062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87065981"/>
              </p:ext>
            </p:extLst>
          </p:nvPr>
        </p:nvGraphicFramePr>
        <p:xfrm>
          <a:off x="500033" y="285728"/>
          <a:ext cx="8215370" cy="4168529"/>
        </p:xfrm>
        <a:graphic>
          <a:graphicData uri="http://schemas.openxmlformats.org/drawingml/2006/table">
            <a:tbl>
              <a:tblPr/>
              <a:tblGrid>
                <a:gridCol w="857257"/>
                <a:gridCol w="3631522"/>
                <a:gridCol w="2568951"/>
                <a:gridCol w="1157640"/>
              </a:tblGrid>
              <a:tr h="1085872">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5</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tabLst>
                          <a:tab pos="114300" algn="l"/>
                        </a:tabLst>
                      </a:pPr>
                      <a:r>
                        <a:rPr lang="en-IN" sz="1200" b="1" kern="1200" dirty="0" smtClean="0">
                          <a:solidFill>
                            <a:srgbClr val="000000"/>
                          </a:solidFill>
                          <a:latin typeface="Bookman Old Style" panose="02050604050505020204" pitchFamily="18" charset="0"/>
                          <a:ea typeface="Times New Roman"/>
                          <a:cs typeface="Verdana"/>
                        </a:rPr>
                        <a:t>Whether faculty student ratio in the department under consideration is better than or equal to 1:25 average of CAY, CAYm1 and CAYm2. </a:t>
                      </a:r>
                      <a:endParaRPr lang="en-IN" sz="1200" b="1" kern="1200" dirty="0">
                        <a:solidFill>
                          <a:srgbClr val="000000"/>
                        </a:solidFill>
                        <a:latin typeface="Bookman Old Style" panose="02050604050505020204" pitchFamily="18" charset="0"/>
                        <a:ea typeface="Times New Roman"/>
                        <a:cs typeface="Verdana"/>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200" b="1" kern="1200" dirty="0" smtClean="0">
                          <a:solidFill>
                            <a:srgbClr val="000000"/>
                          </a:solidFill>
                          <a:latin typeface="Bookman Old Style" panose="02050604050505020204" pitchFamily="18" charset="0"/>
                          <a:ea typeface="Times New Roman"/>
                          <a:cs typeface="Verdana"/>
                        </a:rPr>
                        <a:t>% Admission</a:t>
                      </a:r>
                      <a:endParaRPr lang="en-IN" sz="1200" b="1" kern="1200" dirty="0">
                        <a:solidFill>
                          <a:srgbClr val="000000"/>
                        </a:solidFill>
                        <a:latin typeface="Bookman Old Style" panose="02050604050505020204" pitchFamily="18" charset="0"/>
                        <a:ea typeface="Times New Roman"/>
                        <a:cs typeface="Verdana"/>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996">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6</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14300" algn="l"/>
                        </a:tabLst>
                      </a:pPr>
                      <a:r>
                        <a:rPr lang="en-IN" sz="1200" b="1" kern="1200" dirty="0" smtClean="0">
                          <a:solidFill>
                            <a:srgbClr val="000000"/>
                          </a:solidFill>
                          <a:latin typeface="Bookman Old Style" panose="02050604050505020204" pitchFamily="18" charset="0"/>
                          <a:ea typeface="Times New Roman"/>
                          <a:cs typeface="Verdana"/>
                        </a:rPr>
                        <a:t>Whether at least one Professor or one Associate Professor on regular basis with Ph.D. degree is available in the respective Department during CAY and CAYm1.</a:t>
                      </a:r>
                      <a:endParaRPr lang="en-IN" sz="1200" b="1" kern="1200" dirty="0">
                        <a:solidFill>
                          <a:srgbClr val="000000"/>
                        </a:solidFill>
                        <a:latin typeface="Bookman Old Style" panose="02050604050505020204" pitchFamily="18" charset="0"/>
                        <a:ea typeface="Times New Roman"/>
                        <a:cs typeface="Verdana"/>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114300" algn="l"/>
                        </a:tabLst>
                        <a:defRPr/>
                      </a:pPr>
                      <a:r>
                        <a:rPr lang="en-IN" sz="1200" b="1" kern="1200" dirty="0" smtClean="0">
                          <a:solidFill>
                            <a:srgbClr val="000000"/>
                          </a:solidFill>
                          <a:latin typeface="Bookman Old Style" panose="02050604050505020204" pitchFamily="18" charset="0"/>
                          <a:ea typeface="Times New Roman"/>
                          <a:cs typeface="Verdana"/>
                        </a:rPr>
                        <a:t>SFR</a:t>
                      </a:r>
                    </a:p>
                    <a:p>
                      <a:pPr algn="ctr">
                        <a:spcAft>
                          <a:spcPts val="0"/>
                        </a:spcAft>
                        <a:tabLst>
                          <a:tab pos="114300" algn="l"/>
                        </a:tabLst>
                      </a:pP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996">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7</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14300" algn="l"/>
                        </a:tabLst>
                      </a:pPr>
                      <a:r>
                        <a:rPr lang="en-IN" sz="1200" b="1" kern="1200" dirty="0" smtClean="0">
                          <a:solidFill>
                            <a:srgbClr val="000000"/>
                          </a:solidFill>
                          <a:latin typeface="Bookman Old Style" panose="02050604050505020204" pitchFamily="18" charset="0"/>
                          <a:ea typeface="Times New Roman"/>
                          <a:cs typeface="Verdana"/>
                        </a:rPr>
                        <a:t>Whether number of available Ph.Ds. in the department is greater than or equal to 10% of the required number of faculty average of CAY and CAYm1.</a:t>
                      </a:r>
                      <a:endParaRPr lang="en-IN" sz="1200" b="1" kern="1200" dirty="0">
                        <a:solidFill>
                          <a:srgbClr val="000000"/>
                        </a:solidFill>
                        <a:latin typeface="Bookman Old Style" panose="02050604050505020204" pitchFamily="18" charset="0"/>
                        <a:ea typeface="Times New Roman"/>
                        <a:cs typeface="Verdana"/>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0665">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8</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latinLnBrk="0" hangingPunct="1">
                        <a:spcAft>
                          <a:spcPts val="0"/>
                        </a:spcAft>
                        <a:tabLst>
                          <a:tab pos="114300" algn="l"/>
                        </a:tabLst>
                      </a:pPr>
                      <a:r>
                        <a:rPr lang="en-IN" sz="1200" b="1" kern="1200" dirty="0" smtClean="0">
                          <a:solidFill>
                            <a:srgbClr val="000000"/>
                          </a:solidFill>
                          <a:latin typeface="Bookman Old Style" panose="02050604050505020204" pitchFamily="18" charset="0"/>
                          <a:ea typeface="Times New Roman"/>
                          <a:cs typeface="Verdana"/>
                        </a:rPr>
                        <a:t>Whether two batches have passed out in the programs under consideration</a:t>
                      </a:r>
                      <a:endParaRPr lang="en-IN" sz="1200" b="1" kern="1200" dirty="0">
                        <a:solidFill>
                          <a:srgbClr val="000000"/>
                        </a:solidFill>
                        <a:latin typeface="Bookman Old Style" panose="02050604050505020204" pitchFamily="18" charset="0"/>
                        <a:ea typeface="Times New Roman"/>
                        <a:cs typeface="Verdana"/>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00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304800" y="4800600"/>
            <a:ext cx="8686800" cy="1600438"/>
          </a:xfrm>
          <a:prstGeom prst="rect">
            <a:avLst/>
          </a:prstGeom>
        </p:spPr>
        <p:txBody>
          <a:bodyPr wrap="square">
            <a:spAutoFit/>
          </a:bodyPr>
          <a:lstStyle/>
          <a:p>
            <a:pPr lvl="0" indent="269875" algn="just" fontAlgn="base">
              <a:spcBef>
                <a:spcPct val="0"/>
              </a:spcBef>
              <a:spcAft>
                <a:spcPct val="0"/>
              </a:spcAft>
            </a:pPr>
            <a:r>
              <a:rPr lang="en-IN" sz="1400" dirty="0">
                <a:latin typeface="Bookman Old Style" panose="02050604050505020204" pitchFamily="18" charset="0"/>
              </a:rPr>
              <a:t>*</a:t>
            </a:r>
            <a:r>
              <a:rPr lang="en-IN" sz="1400" dirty="0" smtClean="0">
                <a:latin typeface="Bookman Old Style" panose="02050604050505020204" pitchFamily="18" charset="0"/>
              </a:rPr>
              <a:t>Total </a:t>
            </a:r>
            <a:r>
              <a:rPr lang="en-IN" sz="1400" dirty="0">
                <a:latin typeface="Bookman Old Style" panose="02050604050505020204" pitchFamily="18" charset="0"/>
              </a:rPr>
              <a:t>number of students admitted in first year minus number of students migrated to other institutions, plus the number of students migrated to this institution divided by the sanctioned intake. </a:t>
            </a:r>
            <a:endParaRPr lang="en-IN" sz="1400" dirty="0" smtClean="0">
              <a:latin typeface="Bookman Old Style" panose="02050604050505020204" pitchFamily="18" charset="0"/>
            </a:endParaRPr>
          </a:p>
          <a:p>
            <a:pPr lvl="0" indent="269875" algn="just" fontAlgn="base">
              <a:spcBef>
                <a:spcPct val="0"/>
              </a:spcBef>
              <a:spcAft>
                <a:spcPct val="0"/>
              </a:spcAft>
            </a:pPr>
            <a:endParaRPr lang="en-IN" sz="1400" dirty="0" smtClean="0">
              <a:latin typeface="Bookman Old Style" panose="02050604050505020204" pitchFamily="18" charset="0"/>
            </a:endParaRPr>
          </a:p>
          <a:p>
            <a:pPr lvl="0" indent="269875" algn="just" fontAlgn="base">
              <a:spcBef>
                <a:spcPct val="0"/>
              </a:spcBef>
              <a:spcAft>
                <a:spcPct val="0"/>
              </a:spcAft>
            </a:pPr>
            <a:r>
              <a:rPr lang="en-IN" sz="1400" dirty="0" smtClean="0">
                <a:latin typeface="Bookman Old Style" panose="02050604050505020204" pitchFamily="18" charset="0"/>
              </a:rPr>
              <a:t>**</a:t>
            </a:r>
            <a:r>
              <a:rPr lang="en-IN" sz="1400" dirty="0">
                <a:latin typeface="Bookman Old Style" panose="02050604050505020204" pitchFamily="18" charset="0"/>
              </a:rPr>
              <a:t>Total number of students admitted in first year in the respective program minus number of students migrated to other programs/ institutions plus the number of students migrated to this program divided by the sanctioned intake in the respective program.</a:t>
            </a:r>
            <a:endParaRPr lang="en-US" sz="1400" dirty="0">
              <a:latin typeface="Bookman Old Style" panose="02050604050505020204" pitchFamily="18" charset="0"/>
              <a:ea typeface="Calibri" pitchFamily="34" charset="0"/>
              <a:cs typeface="Times New Roman" pitchFamily="18"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76584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27623986"/>
              </p:ext>
            </p:extLst>
          </p:nvPr>
        </p:nvGraphicFramePr>
        <p:xfrm>
          <a:off x="457200" y="785793"/>
          <a:ext cx="8329642" cy="5670173"/>
        </p:xfrm>
        <a:graphic>
          <a:graphicData uri="http://schemas.openxmlformats.org/drawingml/2006/table">
            <a:tbl>
              <a:tblPr/>
              <a:tblGrid>
                <a:gridCol w="925515"/>
                <a:gridCol w="3625700"/>
                <a:gridCol w="2604685"/>
                <a:gridCol w="1173742"/>
              </a:tblGrid>
              <a:tr h="651318">
                <a:tc>
                  <a:txBody>
                    <a:bodyPr/>
                    <a:lstStyle/>
                    <a:p>
                      <a:pPr algn="ctr">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S.N.</a:t>
                      </a:r>
                      <a:endParaRPr lang="en-IN" sz="1100" dirty="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Pre Visit Qualifiers </a:t>
                      </a:r>
                      <a:endParaRPr lang="en-IN" sz="1100" dirty="0">
                        <a:solidFill>
                          <a:srgbClr val="000000"/>
                        </a:solidFill>
                        <a:effectLst/>
                        <a:latin typeface="Bookman Old Style" panose="02050604050505020204" pitchFamily="18" charset="0"/>
                        <a:ea typeface="Times New Roman" panose="02020603050405020304" pitchFamily="18" charset="0"/>
                      </a:endParaRPr>
                    </a:p>
                    <a:p>
                      <a:pPr algn="ctr">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(Average of Assessment years)</a:t>
                      </a:r>
                      <a:endParaRPr lang="en-IN" sz="1100" dirty="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Current Status</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Compliance Status</a:t>
                      </a:r>
                      <a:endParaRPr lang="en-IN" sz="1100" dirty="0">
                        <a:solidFill>
                          <a:srgbClr val="000000"/>
                        </a:solidFill>
                        <a:effectLst/>
                        <a:latin typeface="Bookman Old Style" panose="02050604050505020204" pitchFamily="18" charset="0"/>
                        <a:ea typeface="Times New Roman" panose="02020603050405020304" pitchFamily="18" charset="0"/>
                      </a:endParaRPr>
                    </a:p>
                    <a:p>
                      <a:pPr algn="ctr">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Complied/Not Complied</a:t>
                      </a:r>
                      <a:endParaRPr lang="en-IN" sz="1100" dirty="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746">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spcAft>
                          <a:spcPts val="0"/>
                        </a:spcAft>
                        <a:tabLst>
                          <a:tab pos="114300" algn="l"/>
                        </a:tabLst>
                      </a:pPr>
                      <a:r>
                        <a:rPr lang="en-IN" sz="1100" b="1" dirty="0">
                          <a:solidFill>
                            <a:srgbClr val="000000"/>
                          </a:solidFill>
                          <a:latin typeface="Bookman Old Style" panose="02050604050505020204" pitchFamily="18" charset="0"/>
                          <a:ea typeface="Times New Roman"/>
                          <a:cs typeface="Verdana"/>
                        </a:rPr>
                        <a:t>Essential qualifiers </a:t>
                      </a: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1194971">
                <a:tc>
                  <a:txBody>
                    <a:bodyPr/>
                    <a:lstStyle/>
                    <a:p>
                      <a:pPr algn="ctr">
                        <a:spcAft>
                          <a:spcPts val="0"/>
                        </a:spcAft>
                        <a:tabLst>
                          <a:tab pos="114300" algn="l"/>
                        </a:tabLst>
                      </a:pPr>
                      <a:r>
                        <a:rPr lang="en-IN" sz="1100" b="1">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1</a:t>
                      </a:r>
                      <a:endParaRPr lang="en-IN" sz="110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b="1" dirty="0">
                          <a:effectLst/>
                          <a:latin typeface="Bookman Old Style" panose="02050604050505020204" pitchFamily="18" charset="0"/>
                          <a:ea typeface="Times New Roman" panose="02020603050405020304" pitchFamily="18" charset="0"/>
                          <a:cs typeface="Verdana" panose="020B0604030504040204" pitchFamily="34" charset="0"/>
                        </a:rPr>
                        <a:t>Vision, Mission &amp; PEOs</a:t>
                      </a:r>
                      <a:endParaRPr lang="en-IN" sz="1100" dirty="0">
                        <a:effectLst/>
                        <a:latin typeface="Bookman Old Style" panose="02050604050505020204" pitchFamily="18" charset="0"/>
                        <a:ea typeface="Times New Roman" panose="02020603050405020304" pitchFamily="18" charset="0"/>
                        <a:cs typeface="Vrinda" panose="020B0502040204020203" pitchFamily="34" charset="0"/>
                      </a:endParaRPr>
                    </a:p>
                    <a:p>
                      <a:pPr marL="342900" lvl="0" indent="-342900">
                        <a:spcAft>
                          <a:spcPts val="0"/>
                        </a:spcAft>
                        <a:buFont typeface="+mj-lt"/>
                        <a:buAutoNum type="romanLcPeriod"/>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Are the Vision &amp; Mission of the Department stated in the Prospectus / Website?</a:t>
                      </a:r>
                      <a:endParaRPr lang="en-IN" sz="11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p>
                      <a:pPr marL="342900" lvl="0" indent="-342900">
                        <a:spcAft>
                          <a:spcPts val="0"/>
                        </a:spcAft>
                        <a:buFont typeface="+mj-lt"/>
                        <a:buAutoNum type="romanLcPeriod"/>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Are the PEOs of the Program listed in the Prospectus / Website?</a:t>
                      </a:r>
                      <a:endParaRPr lang="en-IN" sz="11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p>
                      <a:pPr algn="just">
                        <a:spcAft>
                          <a:spcPts val="0"/>
                        </a:spcAft>
                        <a:tabLst>
                          <a:tab pos="114300" algn="l"/>
                        </a:tabLst>
                      </a:pPr>
                      <a:r>
                        <a:rPr lang="en-IN" sz="1100" b="1"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 </a:t>
                      </a:r>
                      <a:endParaRPr lang="en-IN" sz="1100" dirty="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3475">
                <a:tc>
                  <a:txBody>
                    <a:bodyPr/>
                    <a:lstStyle/>
                    <a:p>
                      <a:pPr algn="ctr">
                        <a:spcAft>
                          <a:spcPts val="0"/>
                        </a:spcAft>
                        <a:tabLst>
                          <a:tab pos="114300" algn="l"/>
                        </a:tabLst>
                      </a:pPr>
                      <a:r>
                        <a:rPr lang="en-IN" sz="1100" b="1">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2</a:t>
                      </a:r>
                      <a:endParaRPr lang="en-IN" sz="110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14300" algn="l"/>
                        </a:tabLst>
                      </a:pP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approval of the competent authority (Approval of AICTE/ UGC/ </a:t>
                      </a:r>
                      <a:r>
                        <a:rPr lang="en-IN" sz="1100" b="1" kern="1200" dirty="0" err="1"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BoG</a:t>
                      </a: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 of Universities/ Deemed Universities etc.) for the programs under consideration has been obtained for all the years including current year</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148">
                <a:tc>
                  <a:txBody>
                    <a:bodyPr/>
                    <a:lstStyle/>
                    <a:p>
                      <a:pPr algn="ctr">
                        <a:spcAft>
                          <a:spcPts val="0"/>
                        </a:spcAft>
                        <a:tabLst>
                          <a:tab pos="114300" algn="l"/>
                        </a:tabLst>
                      </a:pPr>
                      <a:r>
                        <a:rPr lang="en-IN" sz="1100" b="1">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3</a:t>
                      </a:r>
                      <a:endParaRPr lang="en-IN" sz="110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admissions in the undergraduate programs at the Institute level has been more than or equal to 60%*averaged for CAY, CAYm1 and CAYm2</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4148">
                <a:tc>
                  <a:txBody>
                    <a:bodyPr/>
                    <a:lstStyle/>
                    <a:p>
                      <a:pPr algn="ctr">
                        <a:spcAft>
                          <a:spcPts val="0"/>
                        </a:spcAft>
                        <a:tabLst>
                          <a:tab pos="114300" algn="l"/>
                        </a:tabLst>
                      </a:pPr>
                      <a:r>
                        <a:rPr lang="en-IN" sz="1100" b="1">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4</a:t>
                      </a:r>
                      <a:endParaRPr lang="en-IN" sz="1100">
                        <a:solidFill>
                          <a:srgbClr val="000000"/>
                        </a:solidFill>
                        <a:effectLst/>
                        <a:latin typeface="Bookman Old Style" panose="0205060405050502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admissions in the undergraduate programs under consideration has been more than or equal to 60%** averaged for CAY, CAYm1 and CAYm2.</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tabLst>
                          <a:tab pos="114300" algn="l"/>
                        </a:tabLst>
                      </a:pP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 Admission</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1470">
                <a:tc>
                  <a:txBody>
                    <a:bodyPr/>
                    <a:lstStyle/>
                    <a:p>
                      <a:pPr algn="ctr">
                        <a:spcAft>
                          <a:spcPts val="0"/>
                        </a:spcAft>
                        <a:tabLst>
                          <a:tab pos="114300" algn="l"/>
                        </a:tabLst>
                      </a:pPr>
                      <a:r>
                        <a:rPr lang="en-IN" sz="1100" b="1" dirty="0">
                          <a:solidFill>
                            <a:srgbClr val="000000"/>
                          </a:solidFill>
                          <a:latin typeface="Bookman Old Style" panose="02050604050505020204" pitchFamily="18" charset="0"/>
                          <a:ea typeface="Times New Roman"/>
                          <a:cs typeface="Verdana"/>
                        </a:rPr>
                        <a:t>5</a:t>
                      </a: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tabLst>
                          <a:tab pos="114300" algn="l"/>
                        </a:tabLst>
                      </a:pP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faculty student ratio in the department under consideration is better than or equal to 1:25 averaged over CAY, CAYm1 and CAYm2</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tabLst>
                          <a:tab pos="114300" algn="l"/>
                        </a:tabLst>
                      </a:pPr>
                      <a:r>
                        <a:rPr lang="en-IN" sz="11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SFR</a:t>
                      </a:r>
                      <a:endParaRPr lang="en-IN" sz="11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100" dirty="0">
                        <a:solidFill>
                          <a:srgbClr val="000000"/>
                        </a:solidFill>
                        <a:latin typeface="Bookman Old Style" panose="02050604050505020204" pitchFamily="18" charset="0"/>
                        <a:ea typeface="Times New Roman"/>
                      </a:endParaRPr>
                    </a:p>
                  </a:txBody>
                  <a:tcPr marL="37281" marR="372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7" name="Rectangle 3"/>
          <p:cNvSpPr>
            <a:spLocks noChangeArrowheads="1"/>
          </p:cNvSpPr>
          <p:nvPr/>
        </p:nvSpPr>
        <p:spPr bwMode="auto">
          <a:xfrm>
            <a:off x="0" y="214290"/>
            <a:ext cx="8643966"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4300" algn="l"/>
              </a:tabLst>
            </a:pPr>
            <a:r>
              <a:rPr kumimoji="0" lang="en-US" sz="2000" b="1" i="0" u="sng" strike="noStrike" cap="none" normalizeH="0" baseline="0" dirty="0" smtClean="0">
                <a:ln>
                  <a:noFill/>
                </a:ln>
                <a:solidFill>
                  <a:schemeClr val="tx1"/>
                </a:solidFill>
                <a:effectLst/>
                <a:latin typeface="Bookman Old Style" panose="02050604050505020204" pitchFamily="18" charset="0"/>
                <a:ea typeface="Times New Roman" pitchFamily="18" charset="0"/>
                <a:cs typeface="Verdana" pitchFamily="34" charset="0"/>
              </a:rPr>
              <a:t>Pre-Qualifiers (TIER-I)</a:t>
            </a:r>
            <a:endParaRPr kumimoji="0" lang="en-US" sz="2000" b="0" i="0" u="none" strike="noStrike" cap="none" normalizeH="0" baseline="0" dirty="0" smtClean="0">
              <a:ln>
                <a:noFill/>
              </a:ln>
              <a:solidFill>
                <a:schemeClr val="tx1"/>
              </a:solidFill>
              <a:effectLst/>
              <a:latin typeface="Bookman Old Style" panose="020506040505050202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1361021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506244"/>
              </p:ext>
            </p:extLst>
          </p:nvPr>
        </p:nvGraphicFramePr>
        <p:xfrm>
          <a:off x="500033" y="285728"/>
          <a:ext cx="8215370" cy="3665264"/>
        </p:xfrm>
        <a:graphic>
          <a:graphicData uri="http://schemas.openxmlformats.org/drawingml/2006/table">
            <a:tbl>
              <a:tblPr/>
              <a:tblGrid>
                <a:gridCol w="857257"/>
                <a:gridCol w="3631522"/>
                <a:gridCol w="2568951"/>
                <a:gridCol w="1157640"/>
              </a:tblGrid>
              <a:tr h="1009672">
                <a:tc>
                  <a:txBody>
                    <a:bodyPr/>
                    <a:lstStyle/>
                    <a:p>
                      <a:pPr algn="ctr">
                        <a:spcAft>
                          <a:spcPts val="0"/>
                        </a:spcAft>
                        <a:tabLst>
                          <a:tab pos="114300" algn="l"/>
                        </a:tabLst>
                      </a:pPr>
                      <a:r>
                        <a:rPr lang="en-IN" sz="1000" b="1" dirty="0">
                          <a:solidFill>
                            <a:srgbClr val="000000"/>
                          </a:solidFill>
                          <a:latin typeface="Bookman Old Style" panose="02050604050505020204" pitchFamily="18" charset="0"/>
                          <a:ea typeface="Times New Roman"/>
                          <a:cs typeface="Verdana"/>
                        </a:rPr>
                        <a:t>6</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tabLst>
                          <a:tab pos="114300" algn="l"/>
                        </a:tabLst>
                      </a:pPr>
                      <a:r>
                        <a:rPr lang="en-IN" sz="12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at least two Professors or one Professor and one Associate Professor on regular basis with Ph.D. degree is available in the respective Department for CAY and CAYm1.</a:t>
                      </a:r>
                      <a:endParaRPr lang="en-IN" sz="12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1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6800">
                <a:tc>
                  <a:txBody>
                    <a:bodyPr/>
                    <a:lstStyle/>
                    <a:p>
                      <a:pPr algn="ctr">
                        <a:spcAft>
                          <a:spcPts val="0"/>
                        </a:spcAft>
                        <a:tabLst>
                          <a:tab pos="114300" algn="l"/>
                        </a:tabLst>
                      </a:pPr>
                      <a:r>
                        <a:rPr lang="en-IN" sz="1000" b="1" dirty="0">
                          <a:solidFill>
                            <a:srgbClr val="000000"/>
                          </a:solidFill>
                          <a:latin typeface="Bookman Old Style" panose="02050604050505020204" pitchFamily="18" charset="0"/>
                          <a:ea typeface="Times New Roman"/>
                          <a:cs typeface="Verdana"/>
                        </a:rPr>
                        <a:t>7</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tab pos="114300" algn="l"/>
                        </a:tabLst>
                        <a:defRPr/>
                      </a:pPr>
                      <a:r>
                        <a:rPr lang="en-IN" sz="12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number of available PhDs in the department is greater than or equal to 20% of the required number of faculty averaged for CAY and CAYm1.</a:t>
                      </a: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0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6792">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8</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tabLst>
                          <a:tab pos="114300" algn="l"/>
                        </a:tabLst>
                      </a:pPr>
                      <a:r>
                        <a:rPr lang="en-IN" sz="12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two batches have passed out in the programs under consideration</a:t>
                      </a:r>
                      <a:endParaRPr lang="en-IN" sz="12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0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algn="ctr">
                        <a:spcAft>
                          <a:spcPts val="0"/>
                        </a:spcAft>
                        <a:tabLst>
                          <a:tab pos="114300" algn="l"/>
                        </a:tabLst>
                      </a:pPr>
                      <a:r>
                        <a:rPr lang="en-IN" sz="1000" b="1" dirty="0" smtClean="0">
                          <a:solidFill>
                            <a:srgbClr val="000000"/>
                          </a:solidFill>
                          <a:latin typeface="Bookman Old Style" panose="02050604050505020204" pitchFamily="18" charset="0"/>
                          <a:ea typeface="Times New Roman"/>
                          <a:cs typeface="Verdana"/>
                        </a:rPr>
                        <a:t>9</a:t>
                      </a:r>
                      <a:endParaRPr lang="en-IN" sz="1000" dirty="0">
                        <a:solidFill>
                          <a:srgbClr val="000000"/>
                        </a:solidFill>
                        <a:latin typeface="Bookman Old Style" panose="02050604050505020204" pitchFamily="18" charset="0"/>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rtl="0" eaLnBrk="1" latinLnBrk="0" hangingPunct="1">
                        <a:spcAft>
                          <a:spcPts val="0"/>
                        </a:spcAft>
                        <a:tabLst>
                          <a:tab pos="114300" algn="l"/>
                        </a:tabLst>
                      </a:pPr>
                      <a:r>
                        <a:rPr lang="en-IN" sz="1200" b="1" kern="1200" dirty="0" smtClean="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rPr>
                        <a:t>Whether HODs possess Ph.D. degrees for the programs under consideration</a:t>
                      </a:r>
                      <a:endParaRPr lang="en-IN" sz="1200" b="1" kern="1200" dirty="0">
                        <a:solidFill>
                          <a:srgbClr val="000000"/>
                        </a:solidFill>
                        <a:effectLst/>
                        <a:latin typeface="Bookman Old Style" panose="02050604050505020204" pitchFamily="18" charset="0"/>
                        <a:ea typeface="Times New Roman" panose="02020603050405020304" pitchFamily="18" charset="0"/>
                        <a:cs typeface="Verdana" panose="020B0604030504040204" pitchFamily="34" charset="0"/>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114300" algn="l"/>
                        </a:tabLst>
                      </a:pPr>
                      <a:endParaRPr lang="en-IN" sz="100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14300" algn="l"/>
                        </a:tabLst>
                      </a:pPr>
                      <a:endParaRPr lang="en-IN" sz="1000" dirty="0">
                        <a:solidFill>
                          <a:srgbClr val="000000"/>
                        </a:solidFill>
                        <a:latin typeface="Times New Roman"/>
                        <a:ea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381000" y="4648200"/>
            <a:ext cx="8458200" cy="1707134"/>
          </a:xfrm>
          <a:prstGeom prst="rect">
            <a:avLst/>
          </a:prstGeom>
        </p:spPr>
        <p:txBody>
          <a:bodyPr wrap="square">
            <a:spAutoFit/>
          </a:bodyPr>
          <a:lstStyle/>
          <a:p>
            <a:pPr indent="270510" algn="just">
              <a:lnSpc>
                <a:spcPct val="115000"/>
              </a:lnSpc>
              <a:spcAft>
                <a:spcPts val="1000"/>
              </a:spcAft>
            </a:pPr>
            <a:r>
              <a:rPr lang="en-IN" sz="1400" dirty="0">
                <a:latin typeface="Bookman Old Style" panose="02050604050505020204" pitchFamily="18" charset="0"/>
                <a:ea typeface="Times New Roman" panose="02020603050405020304" pitchFamily="18" charset="0"/>
                <a:cs typeface="Vrinda" panose="020B0502040204020203" pitchFamily="34" charset="0"/>
              </a:rPr>
              <a:t>*Total number of students admitted in first year minus number of students migrated to other institutions, plus the number of students migrated to this institution divided by the sanctioned intake.</a:t>
            </a:r>
          </a:p>
          <a:p>
            <a:pPr indent="270510" algn="just">
              <a:lnSpc>
                <a:spcPct val="115000"/>
              </a:lnSpc>
              <a:spcAft>
                <a:spcPts val="1000"/>
              </a:spcAft>
            </a:pPr>
            <a:r>
              <a:rPr lang="en-IN" sz="1400" dirty="0">
                <a:latin typeface="Bookman Old Style" panose="02050604050505020204" pitchFamily="18" charset="0"/>
                <a:ea typeface="Times New Roman" panose="02020603050405020304" pitchFamily="18" charset="0"/>
                <a:cs typeface="Vrinda" panose="020B0502040204020203" pitchFamily="34" charset="0"/>
              </a:rPr>
              <a:t>**Total number of students admitted in first year in the respective program minus number of students migrated to other programs/ institutions plus the number of students migrated to this program divided by the sanctioned intake in the respective program.</a:t>
            </a: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080307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214290"/>
            <a:ext cx="8643966"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4300" algn="l"/>
              </a:tabLst>
            </a:pPr>
            <a:r>
              <a:rPr kumimoji="0" lang="en-US" sz="2000" b="1" i="0" u="sng" strike="noStrike" cap="none" normalizeH="0" baseline="0" dirty="0" smtClean="0">
                <a:ln>
                  <a:noFill/>
                </a:ln>
                <a:solidFill>
                  <a:schemeClr val="tx1"/>
                </a:solidFill>
                <a:effectLst/>
                <a:latin typeface="Bookman Old Style" panose="02050604050505020204" pitchFamily="18" charset="0"/>
                <a:ea typeface="Times New Roman" pitchFamily="18" charset="0"/>
                <a:cs typeface="Verdana" pitchFamily="34" charset="0"/>
              </a:rPr>
              <a:t>Pre-Qualifiers (PG)</a:t>
            </a:r>
            <a:endParaRPr kumimoji="0" lang="en-US" sz="2000" b="0" i="0" u="none" strike="noStrike" cap="none" normalizeH="0" baseline="0" dirty="0" smtClean="0">
              <a:ln>
                <a:noFill/>
              </a:ln>
              <a:solidFill>
                <a:schemeClr val="tx1"/>
              </a:solidFill>
              <a:effectLst/>
              <a:latin typeface="Bookman Old Style" panose="02050604050505020204"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9985344"/>
              </p:ext>
            </p:extLst>
          </p:nvPr>
        </p:nvGraphicFramePr>
        <p:xfrm>
          <a:off x="304800" y="891398"/>
          <a:ext cx="8458201" cy="5585602"/>
        </p:xfrm>
        <a:graphic>
          <a:graphicData uri="http://schemas.openxmlformats.org/drawingml/2006/table">
            <a:tbl>
              <a:tblPr firstRow="1" firstCol="1" bandRow="1">
                <a:tableStyleId>{2D5ABB26-0587-4C30-8999-92F81FD0307C}</a:tableStyleId>
              </a:tblPr>
              <a:tblGrid>
                <a:gridCol w="675279"/>
                <a:gridCol w="4658721"/>
                <a:gridCol w="1504842"/>
                <a:gridCol w="1619359"/>
              </a:tblGrid>
              <a:tr h="1111131">
                <a:tc>
                  <a:txBody>
                    <a:bodyPr/>
                    <a:lstStyle/>
                    <a:p>
                      <a:pPr algn="ctr">
                        <a:spcAft>
                          <a:spcPts val="0"/>
                        </a:spcAft>
                      </a:pPr>
                      <a:r>
                        <a:rPr lang="en-IN" sz="1400" b="1" dirty="0">
                          <a:effectLst/>
                          <a:latin typeface="Bookman Old Style" pitchFamily="18" charset="0"/>
                        </a:rPr>
                        <a:t>Sr. No.</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114300" algn="l"/>
                        </a:tabLst>
                      </a:pPr>
                      <a:r>
                        <a:rPr lang="en-IN" sz="1400" b="1" dirty="0">
                          <a:effectLst/>
                          <a:latin typeface="Bookman Old Style" pitchFamily="18" charset="0"/>
                        </a:rPr>
                        <a:t>Pre Visit Qualifiers</a:t>
                      </a:r>
                    </a:p>
                    <a:p>
                      <a:pPr algn="ctr">
                        <a:spcAft>
                          <a:spcPts val="0"/>
                        </a:spcAft>
                        <a:tabLst>
                          <a:tab pos="114300" algn="l"/>
                        </a:tabLst>
                      </a:pPr>
                      <a:r>
                        <a:rPr lang="en-IN" sz="1400" b="1" dirty="0">
                          <a:effectLst/>
                          <a:latin typeface="Bookman Old Style" pitchFamily="18" charset="0"/>
                        </a:rPr>
                        <a:t> </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114300" algn="l"/>
                        </a:tabLst>
                      </a:pPr>
                      <a:r>
                        <a:rPr lang="en-IN" sz="1400" b="1" dirty="0">
                          <a:effectLst/>
                          <a:latin typeface="Bookman Old Style" pitchFamily="18" charset="0"/>
                        </a:rPr>
                        <a:t>Current Status</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tabLst>
                          <a:tab pos="114300" algn="l"/>
                        </a:tabLst>
                      </a:pPr>
                      <a:r>
                        <a:rPr lang="en-IN" sz="1400" b="1" dirty="0">
                          <a:effectLst/>
                          <a:latin typeface="Bookman Old Style" pitchFamily="18" charset="0"/>
                        </a:rPr>
                        <a:t>Compliance Status</a:t>
                      </a:r>
                    </a:p>
                    <a:p>
                      <a:pPr algn="ctr">
                        <a:spcAft>
                          <a:spcPts val="0"/>
                        </a:spcAft>
                        <a:tabLst>
                          <a:tab pos="114300" algn="l"/>
                        </a:tabLst>
                      </a:pPr>
                      <a:r>
                        <a:rPr lang="en-IN" sz="1400" b="1" dirty="0">
                          <a:effectLst/>
                          <a:latin typeface="Bookman Old Style" pitchFamily="18" charset="0"/>
                        </a:rPr>
                        <a:t>Complied/Not Complied</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3348">
                <a:tc>
                  <a:txBody>
                    <a:bodyPr/>
                    <a:lstStyle/>
                    <a:p>
                      <a:pPr algn="ctr">
                        <a:spcAft>
                          <a:spcPts val="0"/>
                        </a:spcAft>
                        <a:tabLst>
                          <a:tab pos="114300" algn="l"/>
                        </a:tabLst>
                      </a:pPr>
                      <a:r>
                        <a:rPr lang="en-IN" sz="1400" b="1" dirty="0">
                          <a:effectLst/>
                          <a:latin typeface="Bookman Old Style" pitchFamily="18" charset="0"/>
                        </a:rPr>
                        <a:t>1</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tabLst>
                          <a:tab pos="114300" algn="l"/>
                        </a:tabLst>
                      </a:pPr>
                      <a:r>
                        <a:rPr lang="en-IN" sz="1400" b="1" dirty="0">
                          <a:effectLst/>
                          <a:latin typeface="Bookman Old Style" pitchFamily="18" charset="0"/>
                        </a:rPr>
                        <a:t>Whether corresponding UG Program is accredited by NBA</a:t>
                      </a:r>
                      <a:r>
                        <a:rPr lang="en-IN" sz="1400" b="1" dirty="0" smtClean="0">
                          <a:effectLst/>
                          <a:latin typeface="Bookman Old Style" pitchFamily="18" charset="0"/>
                        </a:rPr>
                        <a:t>.</a:t>
                      </a:r>
                    </a:p>
                    <a:p>
                      <a:pPr algn="just">
                        <a:spcAft>
                          <a:spcPts val="0"/>
                        </a:spcAft>
                        <a:tabLst>
                          <a:tab pos="114300" algn="l"/>
                        </a:tabLst>
                      </a:pP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dirty="0">
                          <a:effectLst/>
                          <a:latin typeface="Bookman Old Style" pitchFamily="18" charset="0"/>
                        </a:rPr>
                        <a:t> </a:t>
                      </a:r>
                      <a:endParaRPr lang="en-IN" sz="1400"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a:effectLst/>
                          <a:latin typeface="Bookman Old Style" pitchFamily="18" charset="0"/>
                        </a:rPr>
                        <a:t> </a:t>
                      </a:r>
                      <a:endParaRPr lang="en-IN" sz="140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4479">
                <a:tc>
                  <a:txBody>
                    <a:bodyPr/>
                    <a:lstStyle/>
                    <a:p>
                      <a:pPr algn="ctr">
                        <a:spcAft>
                          <a:spcPts val="0"/>
                        </a:spcAft>
                        <a:tabLst>
                          <a:tab pos="114300" algn="l"/>
                        </a:tabLst>
                      </a:pPr>
                      <a:r>
                        <a:rPr lang="en-IN" sz="1400" b="1" dirty="0">
                          <a:effectLst/>
                          <a:latin typeface="Bookman Old Style" pitchFamily="18" charset="0"/>
                        </a:rPr>
                        <a:t>2</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tabLst>
                          <a:tab pos="114300" algn="l"/>
                        </a:tabLst>
                      </a:pPr>
                      <a:r>
                        <a:rPr lang="en-IN" sz="1400" b="1" kern="1200" dirty="0" smtClean="0">
                          <a:solidFill>
                            <a:schemeClr val="tx1"/>
                          </a:solidFill>
                          <a:effectLst/>
                          <a:latin typeface="Bookman Old Style" pitchFamily="18" charset="0"/>
                          <a:ea typeface="+mn-ea"/>
                          <a:cs typeface="+mn-cs"/>
                        </a:rPr>
                        <a:t>In case of Tier I, whether the corresponding UG Engineering program has been granted at least 3 Compliances (Y) in SAR with 9 criteria and at least 4 Compliances (Y) in SAR with 10 criteria </a:t>
                      </a:r>
                    </a:p>
                    <a:p>
                      <a:pPr algn="ctr">
                        <a:spcAft>
                          <a:spcPts val="0"/>
                        </a:spcAft>
                        <a:tabLst>
                          <a:tab pos="114300" algn="l"/>
                        </a:tabLst>
                      </a:pPr>
                      <a:r>
                        <a:rPr lang="en-IN" sz="1400" b="1" kern="1200" dirty="0" smtClean="0">
                          <a:solidFill>
                            <a:schemeClr val="tx1"/>
                          </a:solidFill>
                          <a:effectLst/>
                          <a:latin typeface="Bookman Old Style" pitchFamily="18" charset="0"/>
                          <a:ea typeface="+mn-ea"/>
                          <a:cs typeface="+mn-cs"/>
                        </a:rPr>
                        <a:t>or </a:t>
                      </a:r>
                    </a:p>
                    <a:p>
                      <a:pPr algn="just">
                        <a:spcAft>
                          <a:spcPts val="0"/>
                        </a:spcAft>
                        <a:tabLst>
                          <a:tab pos="114300" algn="l"/>
                        </a:tabLst>
                      </a:pPr>
                      <a:r>
                        <a:rPr lang="en-IN" sz="1400" b="1" kern="1200" dirty="0" smtClean="0">
                          <a:solidFill>
                            <a:schemeClr val="tx1"/>
                          </a:solidFill>
                          <a:effectLst/>
                          <a:latin typeface="Bookman Old Style" pitchFamily="18" charset="0"/>
                          <a:ea typeface="+mn-ea"/>
                          <a:cs typeface="+mn-cs"/>
                        </a:rPr>
                        <a:t>In case of Tier II, whether the corresponding UG Engineering program has been granted at least 650 marks out of 1000.</a:t>
                      </a:r>
                      <a:endParaRPr lang="en-IN" sz="1400" b="1" kern="1200" dirty="0">
                        <a:solidFill>
                          <a:schemeClr val="tx1"/>
                        </a:solidFill>
                        <a:effectLst/>
                        <a:latin typeface="Bookman Old Style" pitchFamily="18"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dirty="0">
                          <a:effectLst/>
                          <a:latin typeface="Bookman Old Style" pitchFamily="18" charset="0"/>
                        </a:rPr>
                        <a:t> </a:t>
                      </a:r>
                      <a:endParaRPr lang="en-IN" sz="1400"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a:effectLst/>
                          <a:latin typeface="Bookman Old Style" pitchFamily="18" charset="0"/>
                        </a:rPr>
                        <a:t> </a:t>
                      </a:r>
                      <a:endParaRPr lang="en-IN" sz="140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96644">
                <a:tc>
                  <a:txBody>
                    <a:bodyPr/>
                    <a:lstStyle/>
                    <a:p>
                      <a:pPr algn="ctr">
                        <a:spcAft>
                          <a:spcPts val="0"/>
                        </a:spcAft>
                        <a:tabLst>
                          <a:tab pos="114300" algn="l"/>
                        </a:tabLst>
                      </a:pPr>
                      <a:r>
                        <a:rPr lang="en-IN" sz="1400" b="1" dirty="0" smtClean="0">
                          <a:effectLst/>
                          <a:latin typeface="Bookman Old Style" pitchFamily="18" charset="0"/>
                        </a:rPr>
                        <a:t>3</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tabLst>
                          <a:tab pos="114300" algn="l"/>
                        </a:tabLst>
                      </a:pPr>
                      <a:r>
                        <a:rPr lang="en-IN" sz="1400" b="1" kern="1200" dirty="0" smtClean="0">
                          <a:solidFill>
                            <a:schemeClr val="tx1"/>
                          </a:solidFill>
                          <a:effectLst/>
                          <a:latin typeface="Bookman Old Style" pitchFamily="18" charset="0"/>
                          <a:ea typeface="+mn-ea"/>
                          <a:cs typeface="+mn-cs"/>
                        </a:rPr>
                        <a:t>Whether the at least two Professors or one Professor and one Associate Professor with Ph.D. qualification (on a full-time/regular basis) having expertise in the domain of the Program under consideration during CAY and CAYm1. Also, provide the name of the professor and associate professor concerned.</a:t>
                      </a:r>
                      <a:endParaRPr lang="en-IN" sz="1400" b="1" kern="1200" dirty="0">
                        <a:solidFill>
                          <a:schemeClr val="tx1"/>
                        </a:solidFill>
                        <a:effectLst/>
                        <a:latin typeface="Bookman Old Style" pitchFamily="18"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a:effectLst/>
                          <a:latin typeface="Bookman Old Style" pitchFamily="18" charset="0"/>
                        </a:rPr>
                        <a:t> </a:t>
                      </a:r>
                      <a:endParaRPr lang="en-IN" sz="140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dirty="0">
                          <a:effectLst/>
                          <a:latin typeface="Bookman Old Style" pitchFamily="18" charset="0"/>
                        </a:rPr>
                        <a:t> </a:t>
                      </a:r>
                      <a:endParaRPr lang="en-IN" sz="1400"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1678659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752166"/>
            <a:ext cx="8153400" cy="923330"/>
          </a:xfrm>
          <a:prstGeom prst="rect">
            <a:avLst/>
          </a:prstGeom>
        </p:spPr>
        <p:txBody>
          <a:bodyPr wrap="square">
            <a:spAutoFit/>
          </a:bodyPr>
          <a:lstStyle/>
          <a:p>
            <a:r>
              <a:rPr lang="en-IN" b="1" dirty="0"/>
              <a:t>Note: </a:t>
            </a:r>
            <a:r>
              <a:rPr lang="en-IN" i="1" dirty="0"/>
              <a:t>Point No. 1 &amp; 2 above will not be applicable to the Post Graduate Program, that do not have corresponding Under Graduate Program.</a:t>
            </a:r>
            <a:endParaRPr lang="en-IN" dirty="0"/>
          </a:p>
          <a:p>
            <a:r>
              <a:rPr lang="en-IN" i="1" dirty="0"/>
              <a:t>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699963351"/>
              </p:ext>
            </p:extLst>
          </p:nvPr>
        </p:nvGraphicFramePr>
        <p:xfrm>
          <a:off x="457200" y="685800"/>
          <a:ext cx="8153400" cy="2819400"/>
        </p:xfrm>
        <a:graphic>
          <a:graphicData uri="http://schemas.openxmlformats.org/drawingml/2006/table">
            <a:tbl>
              <a:tblPr firstRow="1" firstCol="1" bandRow="1">
                <a:tableStyleId>{2D5ABB26-0587-4C30-8999-92F81FD0307C}</a:tableStyleId>
              </a:tblPr>
              <a:tblGrid>
                <a:gridCol w="650945"/>
                <a:gridCol w="4683055"/>
                <a:gridCol w="1258396"/>
                <a:gridCol w="1561004"/>
              </a:tblGrid>
              <a:tr h="1301262">
                <a:tc>
                  <a:txBody>
                    <a:bodyPr/>
                    <a:lstStyle/>
                    <a:p>
                      <a:pPr algn="ctr">
                        <a:spcAft>
                          <a:spcPts val="0"/>
                        </a:spcAft>
                        <a:tabLst>
                          <a:tab pos="114300" algn="l"/>
                        </a:tabLst>
                      </a:pPr>
                      <a:r>
                        <a:rPr lang="en-IN" sz="1400" b="1" dirty="0">
                          <a:solidFill>
                            <a:schemeClr val="tx1"/>
                          </a:solidFill>
                          <a:effectLst/>
                          <a:latin typeface="Bookman Old Style" pitchFamily="18" charset="0"/>
                          <a:ea typeface="+mn-ea"/>
                        </a:rPr>
                        <a:t>4</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tabLst>
                          <a:tab pos="114300" algn="l"/>
                        </a:tabLst>
                      </a:pPr>
                      <a:r>
                        <a:rPr lang="en-IN" sz="1400" b="1" kern="1200" dirty="0" smtClean="0">
                          <a:solidFill>
                            <a:schemeClr val="tx1"/>
                          </a:solidFill>
                          <a:effectLst/>
                          <a:latin typeface="Bookman Old Style" pitchFamily="18" charset="0"/>
                          <a:ea typeface="+mn-ea"/>
                          <a:cs typeface="+mn-cs"/>
                        </a:rPr>
                        <a:t>Whether the department have at least two faculty having Ph.D. qualification during the CAY and CAYm1</a:t>
                      </a:r>
                      <a:endParaRPr lang="en-IN" sz="1400" b="1" kern="1200" dirty="0">
                        <a:solidFill>
                          <a:schemeClr val="tx1"/>
                        </a:solidFill>
                        <a:effectLst/>
                        <a:latin typeface="Bookman Old Style" pitchFamily="18"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dirty="0">
                          <a:effectLst/>
                          <a:latin typeface="Bookman Old Style" pitchFamily="18" charset="0"/>
                        </a:rPr>
                        <a:t> </a:t>
                      </a:r>
                      <a:endParaRPr lang="en-IN" sz="1400"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a:effectLst/>
                          <a:latin typeface="Bookman Old Style" pitchFamily="18" charset="0"/>
                        </a:rPr>
                        <a:t> </a:t>
                      </a:r>
                      <a:endParaRPr lang="en-IN" sz="140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8138">
                <a:tc>
                  <a:txBody>
                    <a:bodyPr/>
                    <a:lstStyle/>
                    <a:p>
                      <a:pPr algn="ctr">
                        <a:spcAft>
                          <a:spcPts val="0"/>
                        </a:spcAft>
                        <a:tabLst>
                          <a:tab pos="114300" algn="l"/>
                        </a:tabLst>
                      </a:pPr>
                      <a:r>
                        <a:rPr lang="en-IN" sz="1400" b="1" dirty="0">
                          <a:solidFill>
                            <a:schemeClr val="tx1"/>
                          </a:solidFill>
                          <a:effectLst/>
                          <a:latin typeface="Bookman Old Style" pitchFamily="18" charset="0"/>
                          <a:ea typeface="+mn-ea"/>
                        </a:rPr>
                        <a:t>5</a:t>
                      </a:r>
                      <a:endParaRPr lang="en-IN" sz="1400" b="1"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tabLst>
                          <a:tab pos="114300" algn="l"/>
                        </a:tabLst>
                      </a:pPr>
                      <a:r>
                        <a:rPr lang="en-IN" sz="1400" b="1" kern="1200" dirty="0" smtClean="0">
                          <a:solidFill>
                            <a:schemeClr val="tx1"/>
                          </a:solidFill>
                          <a:effectLst/>
                          <a:latin typeface="Bookman Old Style" pitchFamily="18" charset="0"/>
                          <a:ea typeface="+mn-ea"/>
                          <a:cs typeface="+mn-cs"/>
                        </a:rPr>
                        <a:t>Whether faculty student ratio in the department under consideration is better than or equal to 1:25 averaged over CAY, CAYm1 and CAYm2. </a:t>
                      </a:r>
                      <a:endParaRPr lang="en-IN" sz="1400" b="1" kern="1200" dirty="0">
                        <a:solidFill>
                          <a:schemeClr val="tx1"/>
                        </a:solidFill>
                        <a:effectLst/>
                        <a:latin typeface="Bookman Old Style" pitchFamily="18"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a:effectLst/>
                          <a:latin typeface="Bookman Old Style" pitchFamily="18" charset="0"/>
                        </a:rPr>
                        <a:t> </a:t>
                      </a:r>
                      <a:endParaRPr lang="en-IN" sz="140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tabLst>
                          <a:tab pos="114300" algn="l"/>
                        </a:tabLst>
                      </a:pPr>
                      <a:r>
                        <a:rPr lang="en-IN" sz="1400" dirty="0">
                          <a:effectLst/>
                          <a:latin typeface="Bookman Old Style" pitchFamily="18" charset="0"/>
                        </a:rPr>
                        <a:t> </a:t>
                      </a:r>
                      <a:endParaRPr lang="en-IN" sz="1400" dirty="0">
                        <a:solidFill>
                          <a:srgbClr val="000000"/>
                        </a:solidFill>
                        <a:effectLst/>
                        <a:latin typeface="Bookman Old Style" pitchFamily="18" charset="0"/>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983806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686800" cy="5706690"/>
          </a:xfrm>
          <a:prstGeom prst="rect">
            <a:avLst/>
          </a:prstGeom>
        </p:spPr>
        <p:txBody>
          <a:bodyPr wrap="square">
            <a:spAutoFit/>
          </a:bodyPr>
          <a:lstStyle/>
          <a:p>
            <a:pPr>
              <a:tabLst>
                <a:tab pos="114300" algn="l"/>
              </a:tabLst>
            </a:pPr>
            <a:r>
              <a:rPr lang="en-IN" sz="2000" b="1" u="sng" dirty="0" smtClean="0">
                <a:solidFill>
                  <a:srgbClr val="000000"/>
                </a:solidFill>
                <a:latin typeface="Verdana" panose="020B0604030504040204" pitchFamily="34" charset="0"/>
                <a:ea typeface="Times New Roman" panose="02020603050405020304" pitchFamily="18" charset="0"/>
                <a:cs typeface="Verdana" panose="020B0604030504040204" pitchFamily="34" charset="0"/>
              </a:rPr>
              <a:t>Guidelines for Faculty:</a:t>
            </a:r>
            <a:endParaRPr lang="en-US" sz="2000" dirty="0">
              <a:solidFill>
                <a:srgbClr val="000000"/>
              </a:solidFill>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100" b="1" dirty="0">
                <a:latin typeface="Verdana" panose="020B0604030504040204" pitchFamily="34" charset="0"/>
                <a:ea typeface="Times New Roman" panose="02020603050405020304" pitchFamily="18" charset="0"/>
                <a:cs typeface="Verdana" panose="020B0604030504040204" pitchFamily="34" charset="0"/>
              </a:rPr>
              <a:t>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US" sz="1600" dirty="0" smtClean="0">
                <a:latin typeface="Bookman Old Style" panose="02050604050505020204" pitchFamily="18" charset="0"/>
              </a:rPr>
              <a:t>The faculty to be counted as regular faculty in the respective year, if the faculty has joined before or on 31st August of the same year and continued till 30th April of the subsequent year.</a:t>
            </a:r>
            <a:endParaRPr lang="en-IN" sz="1600" dirty="0" smtClean="0">
              <a:latin typeface="Bookman Old Style" panose="02050604050505020204" pitchFamily="18" charset="0"/>
            </a:endParaRPr>
          </a:p>
          <a:p>
            <a:pPr algn="just"/>
            <a:endParaRPr lang="en-IN" sz="1600" dirty="0" smtClean="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The contractual faculty (doing away with the terminology of visiting/adjunct faculty, whatsoever) who have taught for 2 consecutive semesters in the corresponding academic year on full time basis shall be considered for the purpose of calculation in the Student Faculty Ratio.</a:t>
            </a:r>
            <a:endParaRPr lang="en-IN" sz="1600" dirty="0">
              <a:latin typeface="Bookman Old Style" panose="02050604050505020204" pitchFamily="18" charset="0"/>
            </a:endParaRPr>
          </a:p>
          <a:p>
            <a:pPr marL="285750" indent="-285750" algn="just">
              <a:buFont typeface="Wingdings" panose="05000000000000000000" pitchFamily="2" charset="2"/>
              <a:buChar char="ü"/>
            </a:pPr>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The PhD faculty count requirement shall be calculated on the pro-</a:t>
            </a:r>
            <a:r>
              <a:rPr lang="en-US" sz="1600" dirty="0" err="1">
                <a:latin typeface="Bookman Old Style" panose="02050604050505020204" pitchFamily="18" charset="0"/>
              </a:rPr>
              <a:t>rota</a:t>
            </a:r>
            <a:r>
              <a:rPr lang="en-US" sz="1600" dirty="0">
                <a:latin typeface="Bookman Old Style" panose="02050604050505020204" pitchFamily="18" charset="0"/>
              </a:rPr>
              <a:t> basis – with at least 75% to be part of the regular faculty, and the remaining being part of the contractual* faculty, if any. *(Only those who have taught for consecutive 2 semesters on full time basis)</a:t>
            </a:r>
            <a:endParaRPr lang="en-IN" sz="1600" dirty="0">
              <a:latin typeface="Bookman Old Style" panose="02050604050505020204" pitchFamily="18" charset="0"/>
            </a:endParaRPr>
          </a:p>
          <a:p>
            <a:pPr algn="just"/>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The available and required number of PhD. in the department would be calculated on the average basis for the previous two academic years including the current academic year.</a:t>
            </a:r>
            <a:endParaRPr lang="en-IN" sz="1600" dirty="0">
              <a:latin typeface="Bookman Old Style" panose="02050604050505020204" pitchFamily="18" charset="0"/>
            </a:endParaRPr>
          </a:p>
          <a:p>
            <a:pPr algn="just"/>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The available and required number of PhD. in the department shall be truncated to its nearest lower integer</a:t>
            </a:r>
            <a:r>
              <a:rPr lang="en-US" sz="1600" dirty="0" smtClean="0">
                <a:latin typeface="Bookman Old Style" panose="02050604050505020204" pitchFamily="18" charset="0"/>
              </a:rPr>
              <a:t>.</a:t>
            </a:r>
            <a:endParaRPr lang="en-IN" sz="1600" dirty="0">
              <a:latin typeface="Bookman Old Style" panose="02050604050505020204" pitchFamily="18" charset="0"/>
            </a:endParaRPr>
          </a:p>
        </p:txBody>
      </p:sp>
      <p:pic>
        <p:nvPicPr>
          <p:cNvPr id="3" name="Picture 2"/>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57963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86800" cy="7017306"/>
          </a:xfrm>
          <a:prstGeom prst="rect">
            <a:avLst/>
          </a:prstGeom>
        </p:spPr>
        <p:txBody>
          <a:bodyPr wrap="square">
            <a:spAutoFit/>
          </a:bodyPr>
          <a:lstStyle/>
          <a:p>
            <a:pPr marL="457200" marR="0" algn="just">
              <a:spcBef>
                <a:spcPts val="0"/>
              </a:spcBef>
              <a:spcAft>
                <a:spcPts val="0"/>
              </a:spcAft>
              <a:tabLst>
                <a:tab pos="114300" algn="l"/>
              </a:tabLst>
            </a:pPr>
            <a:r>
              <a:rPr lang="en-IN" dirty="0">
                <a:solidFill>
                  <a:srgbClr val="000000"/>
                </a:solidFill>
                <a:latin typeface="Bookman Old Style" panose="02050604050505020204" pitchFamily="18" charset="0"/>
                <a:ea typeface="Times New Roman" panose="02020603050405020304" pitchFamily="18" charset="0"/>
              </a:rPr>
              <a:t> </a:t>
            </a:r>
            <a:endParaRPr lang="en-US" dirty="0" smtClean="0">
              <a:solidFill>
                <a:srgbClr val="000000"/>
              </a:solidFill>
              <a:latin typeface="Times New Roman" panose="02020603050405020304" pitchFamily="18" charset="0"/>
              <a:ea typeface="Times New Roman" panose="02020603050405020304" pitchFamily="18" charset="0"/>
            </a:endParaRPr>
          </a:p>
          <a:p>
            <a:pPr marL="742950" lvl="1" indent="-285750" algn="just">
              <a:buFont typeface="Wingdings" panose="05000000000000000000" pitchFamily="2" charset="2"/>
              <a:buChar char="ü"/>
            </a:pPr>
            <a:r>
              <a:rPr lang="en-US" sz="1600" dirty="0" smtClean="0">
                <a:latin typeface="Bookman Old Style" panose="02050604050505020204" pitchFamily="18" charset="0"/>
              </a:rPr>
              <a:t>If a member of regular or contractual faculty is designated as lecturer, even though holding an </a:t>
            </a:r>
            <a:r>
              <a:rPr lang="en-US" sz="1600" dirty="0" err="1" smtClean="0">
                <a:latin typeface="Bookman Old Style" panose="02050604050505020204" pitchFamily="18" charset="0"/>
              </a:rPr>
              <a:t>M.Tech</a:t>
            </a:r>
            <a:r>
              <a:rPr lang="en-US" sz="1600" dirty="0" smtClean="0">
                <a:latin typeface="Bookman Old Style" panose="02050604050505020204" pitchFamily="18" charset="0"/>
              </a:rPr>
              <a:t> degree, the same will not be count against the faculty requirements.</a:t>
            </a:r>
            <a:endParaRPr lang="en-IN" sz="1600" dirty="0" smtClean="0">
              <a:latin typeface="Bookman Old Style" panose="02050604050505020204" pitchFamily="18" charset="0"/>
            </a:endParaRPr>
          </a:p>
          <a:p>
            <a:pPr marL="285750" indent="-285750" algn="just">
              <a:buFont typeface="Wingdings" panose="05000000000000000000" pitchFamily="2" charset="2"/>
              <a:buChar char="ü"/>
            </a:pPr>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In the disciplines like MBA or PGDM or specialized areas like Biotechnology, all the qualifications relevant and purposeful to those disciplines need to be considered, in addition to the </a:t>
            </a:r>
            <a:r>
              <a:rPr lang="en-US" sz="1600" dirty="0" err="1">
                <a:latin typeface="Bookman Old Style" panose="02050604050505020204" pitchFamily="18" charset="0"/>
              </a:rPr>
              <a:t>M.Tech</a:t>
            </a:r>
            <a:r>
              <a:rPr lang="en-US" sz="1600" dirty="0">
                <a:latin typeface="Bookman Old Style" panose="02050604050505020204" pitchFamily="18" charset="0"/>
              </a:rPr>
              <a:t>/MBA/PGDM degrees.</a:t>
            </a:r>
            <a:endParaRPr lang="en-IN" sz="1600" dirty="0">
              <a:latin typeface="Bookman Old Style" panose="02050604050505020204" pitchFamily="18" charset="0"/>
            </a:endParaRPr>
          </a:p>
          <a:p>
            <a:pPr marL="285750" indent="-285750" algn="just">
              <a:buFont typeface="Wingdings" panose="05000000000000000000" pitchFamily="2" charset="2"/>
              <a:buChar char="ü"/>
            </a:pPr>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There is no age limit to the consideration for the emeritus faculty as long as they are physically fit to take classes and engage with students, and are employed on a full time basis.</a:t>
            </a:r>
            <a:endParaRPr lang="en-IN" sz="1600" dirty="0">
              <a:latin typeface="Bookman Old Style" panose="02050604050505020204" pitchFamily="18" charset="0"/>
            </a:endParaRPr>
          </a:p>
          <a:p>
            <a:pPr marL="285750" indent="-285750" algn="just">
              <a:buFont typeface="Wingdings" panose="05000000000000000000" pitchFamily="2" charset="2"/>
              <a:buChar char="ü"/>
            </a:pPr>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Academic year is considered from July to June.</a:t>
            </a:r>
            <a:endParaRPr lang="en-IN" sz="1600" dirty="0">
              <a:latin typeface="Bookman Old Style" panose="02050604050505020204" pitchFamily="18" charset="0"/>
            </a:endParaRPr>
          </a:p>
          <a:p>
            <a:pPr algn="just"/>
            <a:endParaRPr lang="en-IN" sz="1600" dirty="0">
              <a:latin typeface="Bookman Old Style" panose="02050604050505020204" pitchFamily="18" charset="0"/>
            </a:endParaRPr>
          </a:p>
          <a:p>
            <a:pPr marL="742950" lvl="1" indent="-285750" algn="just">
              <a:buFont typeface="Wingdings" panose="05000000000000000000" pitchFamily="2" charset="2"/>
              <a:buChar char="ü"/>
            </a:pPr>
            <a:r>
              <a:rPr lang="en-US" sz="1600" dirty="0">
                <a:latin typeface="Bookman Old Style" panose="02050604050505020204" pitchFamily="18" charset="0"/>
              </a:rPr>
              <a:t>If the SAR is submitted before 30th September, then the CAY shall be the previous academic year and if the SAR is submitted after 30th September, then the CAY shall be the running academic year for the purpose of data consideration and calculations</a:t>
            </a:r>
            <a:r>
              <a:rPr lang="en-US" sz="1600" dirty="0" smtClean="0">
                <a:latin typeface="Bookman Old Style" panose="02050604050505020204" pitchFamily="18" charset="0"/>
              </a:rPr>
              <a:t>.</a:t>
            </a:r>
          </a:p>
          <a:p>
            <a:pPr marL="742950" lvl="1" indent="-285750" algn="just">
              <a:buFont typeface="Wingdings" panose="05000000000000000000" pitchFamily="2" charset="2"/>
              <a:buChar char="ü"/>
            </a:pPr>
            <a:endParaRPr lang="en-IN" sz="1600" dirty="0">
              <a:latin typeface="Bookman Old Style" panose="02050604050505020204" pitchFamily="18" charset="0"/>
            </a:endParaRPr>
          </a:p>
          <a:p>
            <a:r>
              <a:rPr lang="en-US" sz="1500" b="1" dirty="0" smtClean="0">
                <a:latin typeface="Bookman Old Style" panose="02050604050505020204" pitchFamily="18" charset="0"/>
              </a:rPr>
              <a:t>CAY</a:t>
            </a:r>
            <a:r>
              <a:rPr lang="en-US" sz="1500" b="1" dirty="0">
                <a:latin typeface="Bookman Old Style" panose="02050604050505020204" pitchFamily="18" charset="0"/>
              </a:rPr>
              <a:t>: Current Academic Year</a:t>
            </a:r>
            <a:endParaRPr lang="en-IN" sz="1500" dirty="0">
              <a:latin typeface="Bookman Old Style" panose="02050604050505020204" pitchFamily="18" charset="0"/>
            </a:endParaRPr>
          </a:p>
          <a:p>
            <a:r>
              <a:rPr lang="en-US" sz="1500" b="1" dirty="0">
                <a:latin typeface="Bookman Old Style" panose="02050604050505020204" pitchFamily="18" charset="0"/>
              </a:rPr>
              <a:t>CAYm1: Current Academic Year minus 1 = Current Assessment Year CAYm2: Current Academic Year minus 2 = Current Assessment Year minus1</a:t>
            </a:r>
            <a:endParaRPr lang="en-IN" sz="1500" dirty="0">
              <a:latin typeface="Bookman Old Style" panose="02050604050505020204" pitchFamily="18" charset="0"/>
            </a:endParaRPr>
          </a:p>
          <a:p>
            <a:r>
              <a:rPr lang="en-US" sz="1500" b="1" dirty="0">
                <a:latin typeface="Bookman Old Style" panose="02050604050505020204" pitchFamily="18" charset="0"/>
              </a:rPr>
              <a:t> </a:t>
            </a:r>
            <a:endParaRPr lang="en-IN" sz="1500" dirty="0">
              <a:latin typeface="Bookman Old Style" panose="02050604050505020204" pitchFamily="18" charset="0"/>
            </a:endParaRPr>
          </a:p>
          <a:p>
            <a:r>
              <a:rPr lang="en-US" sz="1500" b="1" dirty="0">
                <a:latin typeface="Bookman Old Style" panose="02050604050505020204" pitchFamily="18" charset="0"/>
              </a:rPr>
              <a:t>The year mentioned in the documents is exemplary; institute has to consider the academic years as per the definition of CAY given in the document and according to the prevailing year.</a:t>
            </a:r>
            <a:endParaRPr lang="en-IN" sz="1500" dirty="0">
              <a:latin typeface="Bookman Old Style" panose="02050604050505020204" pitchFamily="18" charset="0"/>
            </a:endParaRPr>
          </a:p>
          <a:p>
            <a:endParaRPr lang="en-IN" sz="1600" dirty="0"/>
          </a:p>
        </p:txBody>
      </p:sp>
      <p:pic>
        <p:nvPicPr>
          <p:cNvPr id="3" name="Picture 2"/>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393816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5601533"/>
          </a:xfrm>
          <a:prstGeom prst="rect">
            <a:avLst/>
          </a:prstGeom>
        </p:spPr>
        <p:txBody>
          <a:bodyPr wrap="square">
            <a:spAutoFit/>
          </a:bodyPr>
          <a:lstStyle/>
          <a:p>
            <a:pPr lvl="0"/>
            <a:r>
              <a:rPr lang="en-US" sz="2000" dirty="0">
                <a:latin typeface="Bookman Old Style" panose="02050604050505020204" pitchFamily="18" charset="0"/>
              </a:rPr>
              <a:t/>
            </a:r>
            <a:br>
              <a:rPr lang="en-US" sz="2000" dirty="0">
                <a:latin typeface="Bookman Old Style" panose="02050604050505020204" pitchFamily="18" charset="0"/>
              </a:rPr>
            </a:br>
            <a:endParaRPr lang="en-US" sz="2000" dirty="0" smtClean="0">
              <a:latin typeface="Bookman Old Style" panose="02050604050505020204" pitchFamily="18" charset="0"/>
            </a:endParaRPr>
          </a:p>
          <a:p>
            <a:pPr lvl="0"/>
            <a:r>
              <a:rPr lang="en-US" sz="2000" b="1" u="sng" dirty="0" smtClean="0">
                <a:latin typeface="Bookman Old Style" panose="02050604050505020204" pitchFamily="18" charset="0"/>
              </a:rPr>
              <a:t>The </a:t>
            </a:r>
            <a:r>
              <a:rPr lang="en-US" sz="2000" b="1" u="sng" dirty="0">
                <a:latin typeface="Bookman Old Style" panose="02050604050505020204" pitchFamily="18" charset="0"/>
              </a:rPr>
              <a:t>Student Faculty Ratio considered by NBA</a:t>
            </a:r>
            <a:r>
              <a:rPr lang="en-US" sz="2000" b="1" dirty="0">
                <a:latin typeface="Bookman Old Style" panose="02050604050505020204" pitchFamily="18" charset="0"/>
              </a:rPr>
              <a:t>:</a:t>
            </a:r>
            <a:endParaRPr lang="en-IN" sz="2000" dirty="0">
              <a:latin typeface="Bookman Old Style" panose="02050604050505020204" pitchFamily="18" charset="0"/>
            </a:endParaRPr>
          </a:p>
          <a:p>
            <a:r>
              <a:rPr lang="en-US" sz="2000" b="1" dirty="0">
                <a:latin typeface="Bookman Old Style" panose="02050604050505020204" pitchFamily="18" charset="0"/>
              </a:rPr>
              <a:t> </a:t>
            </a:r>
            <a:endParaRPr lang="en-IN" sz="2000" dirty="0">
              <a:latin typeface="Bookman Old Style" panose="02050604050505020204" pitchFamily="18" charset="0"/>
            </a:endParaRPr>
          </a:p>
          <a:p>
            <a:pPr lvl="0"/>
            <a:r>
              <a:rPr lang="en-US" sz="2000" b="1" u="sng" dirty="0">
                <a:latin typeface="Bookman Old Style" panose="02050604050505020204" pitchFamily="18" charset="0"/>
              </a:rPr>
              <a:t>UG Engineering Programs (Tier I &amp; Tier II):-</a:t>
            </a:r>
            <a:r>
              <a:rPr lang="en-US" sz="2000" b="1" dirty="0">
                <a:latin typeface="Bookman Old Style" panose="02050604050505020204" pitchFamily="18" charset="0"/>
              </a:rPr>
              <a:t> </a:t>
            </a:r>
            <a:r>
              <a:rPr lang="en-US" sz="2000" dirty="0">
                <a:latin typeface="Bookman Old Style" panose="02050604050505020204" pitchFamily="18" charset="0"/>
              </a:rPr>
              <a:t>25:1 for the Accreditation of 3 years and 15:1 for the Accreditation of 6 years.</a:t>
            </a:r>
            <a:endParaRPr lang="en-IN" sz="2000" dirty="0">
              <a:latin typeface="Bookman Old Style" panose="02050604050505020204" pitchFamily="18" charset="0"/>
            </a:endParaRPr>
          </a:p>
          <a:p>
            <a:r>
              <a:rPr lang="en-US" sz="2000" dirty="0">
                <a:latin typeface="Bookman Old Style" panose="02050604050505020204" pitchFamily="18" charset="0"/>
              </a:rPr>
              <a:t> </a:t>
            </a:r>
            <a:endParaRPr lang="en-IN" sz="2000" dirty="0">
              <a:latin typeface="Bookman Old Style" panose="02050604050505020204" pitchFamily="18" charset="0"/>
            </a:endParaRPr>
          </a:p>
          <a:p>
            <a:pPr lvl="0"/>
            <a:r>
              <a:rPr lang="en-US" sz="2000" b="1" u="sng" dirty="0">
                <a:latin typeface="Bookman Old Style" panose="02050604050505020204" pitchFamily="18" charset="0"/>
              </a:rPr>
              <a:t>PG Engineering Programs:</a:t>
            </a:r>
            <a:r>
              <a:rPr lang="en-US" sz="2000" b="1" dirty="0">
                <a:latin typeface="Bookman Old Style" panose="02050604050505020204" pitchFamily="18" charset="0"/>
              </a:rPr>
              <a:t> </a:t>
            </a:r>
            <a:r>
              <a:rPr lang="en-US" sz="2000" dirty="0">
                <a:latin typeface="Bookman Old Style" panose="02050604050505020204" pitchFamily="18" charset="0"/>
              </a:rPr>
              <a:t>20:1 for the Accreditation of 3 years.</a:t>
            </a:r>
            <a:endParaRPr lang="en-IN" sz="2000" dirty="0">
              <a:latin typeface="Bookman Old Style" panose="02050604050505020204" pitchFamily="18" charset="0"/>
            </a:endParaRPr>
          </a:p>
          <a:p>
            <a:r>
              <a:rPr lang="en-US" sz="2000" dirty="0">
                <a:latin typeface="Bookman Old Style" panose="02050604050505020204" pitchFamily="18" charset="0"/>
              </a:rPr>
              <a:t> </a:t>
            </a:r>
            <a:endParaRPr lang="en-IN" sz="2000" dirty="0">
              <a:latin typeface="Bookman Old Style" panose="02050604050505020204" pitchFamily="18" charset="0"/>
            </a:endParaRPr>
          </a:p>
          <a:p>
            <a:pPr lvl="0"/>
            <a:r>
              <a:rPr lang="en-US" sz="2000" b="1" u="sng" dirty="0">
                <a:latin typeface="Bookman Old Style" panose="02050604050505020204" pitchFamily="18" charset="0"/>
              </a:rPr>
              <a:t>Diploma Engineering Programs</a:t>
            </a:r>
            <a:r>
              <a:rPr lang="en-US" sz="2000" dirty="0">
                <a:latin typeface="Bookman Old Style" panose="02050604050505020204" pitchFamily="18" charset="0"/>
              </a:rPr>
              <a:t>: 30:1 for the Accreditation of 3 years</a:t>
            </a:r>
            <a:endParaRPr lang="en-IN" sz="2000" dirty="0">
              <a:latin typeface="Bookman Old Style" panose="02050604050505020204" pitchFamily="18" charset="0"/>
            </a:endParaRPr>
          </a:p>
          <a:p>
            <a:r>
              <a:rPr lang="en-US" sz="2000" dirty="0">
                <a:latin typeface="Bookman Old Style" panose="02050604050505020204" pitchFamily="18" charset="0"/>
              </a:rPr>
              <a:t> </a:t>
            </a:r>
            <a:endParaRPr lang="en-IN" sz="2000" dirty="0">
              <a:latin typeface="Bookman Old Style" panose="02050604050505020204" pitchFamily="18" charset="0"/>
            </a:endParaRPr>
          </a:p>
          <a:p>
            <a:pPr lvl="0"/>
            <a:r>
              <a:rPr lang="en-US" sz="2000" b="1" u="sng" dirty="0">
                <a:latin typeface="Bookman Old Style" panose="02050604050505020204" pitchFamily="18" charset="0"/>
              </a:rPr>
              <a:t>PG Management Programs:</a:t>
            </a:r>
            <a:r>
              <a:rPr lang="en-US" sz="2000" b="1" dirty="0">
                <a:latin typeface="Bookman Old Style" panose="02050604050505020204" pitchFamily="18" charset="0"/>
              </a:rPr>
              <a:t> </a:t>
            </a:r>
            <a:r>
              <a:rPr lang="en-US" sz="2000" dirty="0">
                <a:latin typeface="Bookman Old Style" panose="02050604050505020204" pitchFamily="18" charset="0"/>
              </a:rPr>
              <a:t>25:1 for the Accreditation of 3 years and 15:1 for the Accreditation of 6 years.</a:t>
            </a:r>
            <a:endParaRPr lang="en-IN" sz="2000" dirty="0">
              <a:latin typeface="Bookman Old Style" panose="02050604050505020204" pitchFamily="18" charset="0"/>
            </a:endParaRPr>
          </a:p>
          <a:p>
            <a:r>
              <a:rPr lang="en-US" sz="2000" dirty="0">
                <a:latin typeface="Bookman Old Style" panose="02050604050505020204" pitchFamily="18" charset="0"/>
              </a:rPr>
              <a:t> </a:t>
            </a:r>
            <a:endParaRPr lang="en-IN" sz="2000" dirty="0">
              <a:latin typeface="Bookman Old Style" panose="02050604050505020204" pitchFamily="18" charset="0"/>
            </a:endParaRPr>
          </a:p>
          <a:p>
            <a:pPr lvl="0"/>
            <a:r>
              <a:rPr lang="en-US" sz="2000" b="1" u="sng" dirty="0">
                <a:latin typeface="Bookman Old Style" panose="02050604050505020204" pitchFamily="18" charset="0"/>
              </a:rPr>
              <a:t>UG Pharmacy:</a:t>
            </a:r>
            <a:r>
              <a:rPr lang="en-US" sz="2000" b="1" dirty="0">
                <a:latin typeface="Bookman Old Style" panose="02050604050505020204" pitchFamily="18" charset="0"/>
              </a:rPr>
              <a:t> </a:t>
            </a:r>
            <a:r>
              <a:rPr lang="en-US" sz="2000" dirty="0">
                <a:latin typeface="Bookman Old Style" panose="02050604050505020204" pitchFamily="18" charset="0"/>
              </a:rPr>
              <a:t>20:1 for the Accreditation of 3 years and 15:1 for the Accreditation of 6 years.</a:t>
            </a:r>
            <a:endParaRPr lang="en-IN" sz="2000" dirty="0">
              <a:latin typeface="Bookman Old Style" panose="020506040505050202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933393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28655"/>
            <a:ext cx="7924800" cy="400110"/>
          </a:xfrm>
          <a:prstGeom prst="rect">
            <a:avLst/>
          </a:prstGeom>
        </p:spPr>
        <p:txBody>
          <a:bodyPr wrap="square">
            <a:spAutoFit/>
          </a:bodyPr>
          <a:lstStyle/>
          <a:p>
            <a:r>
              <a:rPr lang="en-IN" sz="2000" b="1" cap="small" dirty="0" smtClean="0">
                <a:latin typeface="Bookman Old Style" pitchFamily="18" charset="0"/>
                <a:cs typeface="Arial" pitchFamily="34" charset="0"/>
              </a:rPr>
              <a:t>Process flow for the Compliance Report</a:t>
            </a:r>
            <a:endParaRPr lang="en-IN" sz="2000" b="1" cap="small" dirty="0">
              <a:latin typeface="Bookman Old Style" pitchFamily="18" charset="0"/>
              <a:cs typeface="Arial" pitchFamily="34" charset="0"/>
            </a:endParaRPr>
          </a:p>
        </p:txBody>
      </p:sp>
      <p:graphicFrame>
        <p:nvGraphicFramePr>
          <p:cNvPr id="5" name="Table 4"/>
          <p:cNvGraphicFramePr>
            <a:graphicFrameLocks noGrp="1"/>
          </p:cNvGraphicFramePr>
          <p:nvPr>
            <p:extLst/>
          </p:nvPr>
        </p:nvGraphicFramePr>
        <p:xfrm>
          <a:off x="381000" y="990600"/>
          <a:ext cx="8382000" cy="4160520"/>
        </p:xfrm>
        <a:graphic>
          <a:graphicData uri="http://schemas.openxmlformats.org/drawingml/2006/table">
            <a:tbl>
              <a:tblPr firstRow="1" bandRow="1">
                <a:tableStyleId>{5C22544A-7EE6-4342-B048-85BDC9FD1C3A}</a:tableStyleId>
              </a:tblPr>
              <a:tblGrid>
                <a:gridCol w="8382000"/>
              </a:tblGrid>
              <a:tr h="304800">
                <a:tc>
                  <a:txBody>
                    <a:bodyPr/>
                    <a:lstStyle/>
                    <a:p>
                      <a:pPr marL="342900" indent="-342900" algn="just">
                        <a:lnSpc>
                          <a:spcPct val="150000"/>
                        </a:lnSpc>
                        <a:buFont typeface="Wingdings" pitchFamily="2" charset="2"/>
                        <a:buChar char="Ø"/>
                      </a:pPr>
                      <a:r>
                        <a:rPr lang="en-US" sz="1800" b="0" dirty="0" smtClean="0">
                          <a:solidFill>
                            <a:sysClr val="windowText" lastClr="000000"/>
                          </a:solidFill>
                          <a:latin typeface="Bookman Old Style" pitchFamily="18" charset="0"/>
                        </a:rPr>
                        <a:t>Institutions</a:t>
                      </a:r>
                      <a:r>
                        <a:rPr lang="en-US" sz="1800" b="0" baseline="0" dirty="0" smtClean="0">
                          <a:solidFill>
                            <a:sysClr val="windowText" lastClr="000000"/>
                          </a:solidFill>
                          <a:latin typeface="Bookman Old Style" pitchFamily="18" charset="0"/>
                        </a:rPr>
                        <a:t> are required to submit compliance report in respect of the programs which have been provisionally accredited for 3 years. </a:t>
                      </a:r>
                      <a:endParaRPr lang="en-US" sz="1800" b="0" dirty="0" smtClean="0">
                        <a:solidFill>
                          <a:sysClr val="windowText" lastClr="000000"/>
                        </a:solidFill>
                        <a:latin typeface="Bookman Old Style" pitchFamily="18" charset="0"/>
                      </a:endParaRPr>
                    </a:p>
                    <a:p>
                      <a:pPr marL="342900" indent="-342900" algn="just">
                        <a:lnSpc>
                          <a:spcPct val="150000"/>
                        </a:lnSpc>
                        <a:buFont typeface="Wingdings" pitchFamily="2" charset="2"/>
                        <a:buChar char="Ø"/>
                      </a:pPr>
                      <a:r>
                        <a:rPr lang="en-US" sz="1800" b="0" dirty="0" smtClean="0">
                          <a:solidFill>
                            <a:sysClr val="windowText" lastClr="000000"/>
                          </a:solidFill>
                          <a:latin typeface="Bookman Old Style" pitchFamily="18" charset="0"/>
                        </a:rPr>
                        <a:t>These compliance</a:t>
                      </a:r>
                      <a:r>
                        <a:rPr lang="en-US" sz="1800" b="0" baseline="0" dirty="0" smtClean="0">
                          <a:solidFill>
                            <a:sysClr val="windowText" lastClr="000000"/>
                          </a:solidFill>
                          <a:latin typeface="Bookman Old Style" pitchFamily="18" charset="0"/>
                        </a:rPr>
                        <a:t> report are to be submitted after the completion of two and half years of Provisional Accreditation. </a:t>
                      </a:r>
                    </a:p>
                    <a:p>
                      <a:pPr marL="0" indent="0" algn="just">
                        <a:lnSpc>
                          <a:spcPct val="150000"/>
                        </a:lnSpc>
                        <a:buFont typeface="Wingdings" pitchFamily="2" charset="2"/>
                        <a:buNone/>
                      </a:pPr>
                      <a:endParaRPr lang="en-US" sz="400" b="0" baseline="0" dirty="0" smtClean="0">
                        <a:solidFill>
                          <a:sysClr val="windowText" lastClr="000000"/>
                        </a:solidFill>
                        <a:latin typeface="Bookman Old Style" pitchFamily="18" charset="0"/>
                      </a:endParaRPr>
                    </a:p>
                    <a:p>
                      <a:pPr marL="342900" indent="-342900" algn="just">
                        <a:lnSpc>
                          <a:spcPct val="150000"/>
                        </a:lnSpc>
                        <a:buFont typeface="Wingdings" pitchFamily="2" charset="2"/>
                        <a:buChar char="Ø"/>
                      </a:pPr>
                      <a:r>
                        <a:rPr lang="en-US" sz="1800" b="0" baseline="0" dirty="0" smtClean="0">
                          <a:solidFill>
                            <a:sysClr val="windowText" lastClr="000000"/>
                          </a:solidFill>
                          <a:latin typeface="Bookman Old Style" pitchFamily="18" charset="0"/>
                        </a:rPr>
                        <a:t>The processing fees for the compliance report is </a:t>
                      </a:r>
                      <a:r>
                        <a:rPr lang="en-US" sz="1800" b="0" baseline="0" dirty="0" err="1" smtClean="0">
                          <a:solidFill>
                            <a:sysClr val="windowText" lastClr="000000"/>
                          </a:solidFill>
                          <a:latin typeface="Bookman Old Style" pitchFamily="18" charset="0"/>
                        </a:rPr>
                        <a:t>Rs</a:t>
                      </a:r>
                      <a:r>
                        <a:rPr lang="en-US" sz="1800" b="0" baseline="0" dirty="0" smtClean="0">
                          <a:solidFill>
                            <a:sysClr val="windowText" lastClr="000000"/>
                          </a:solidFill>
                          <a:latin typeface="Bookman Old Style" pitchFamily="18" charset="0"/>
                        </a:rPr>
                        <a:t>. 2.00 Lac (for the first program) plus (+) </a:t>
                      </a:r>
                      <a:r>
                        <a:rPr lang="en-US" sz="1800" b="0" baseline="0" dirty="0" err="1" smtClean="0">
                          <a:solidFill>
                            <a:sysClr val="windowText" lastClr="000000"/>
                          </a:solidFill>
                          <a:latin typeface="Bookman Old Style" pitchFamily="18" charset="0"/>
                        </a:rPr>
                        <a:t>Rs</a:t>
                      </a:r>
                      <a:r>
                        <a:rPr lang="en-US" sz="1800" b="0" baseline="0" dirty="0" smtClean="0">
                          <a:solidFill>
                            <a:sysClr val="windowText" lastClr="000000"/>
                          </a:solidFill>
                          <a:latin typeface="Bookman Old Style" pitchFamily="18" charset="0"/>
                        </a:rPr>
                        <a:t>. 50, 000/- per additional program plus (+) applicable GST.</a:t>
                      </a:r>
                    </a:p>
                    <a:p>
                      <a:pPr marL="342900" indent="-342900" algn="just">
                        <a:lnSpc>
                          <a:spcPct val="150000"/>
                        </a:lnSpc>
                        <a:buFont typeface="Wingdings" pitchFamily="2" charset="2"/>
                        <a:buChar char="Ø"/>
                      </a:pPr>
                      <a:r>
                        <a:rPr lang="en-US" sz="1800" b="0" baseline="0" dirty="0" smtClean="0">
                          <a:solidFill>
                            <a:sysClr val="windowText" lastClr="000000"/>
                          </a:solidFill>
                          <a:latin typeface="Bookman Old Style" pitchFamily="18" charset="0"/>
                        </a:rPr>
                        <a:t>The visit for the data verification pertaining to compliance report would be done by two member expert team.</a:t>
                      </a:r>
                    </a:p>
                    <a:p>
                      <a:endParaRPr lang="en-IN"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6" name="Picture 5"/>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1240100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64" y="1981200"/>
            <a:ext cx="8904514" cy="4185761"/>
          </a:xfrm>
          <a:prstGeom prst="rect">
            <a:avLst/>
          </a:prstGeom>
        </p:spPr>
        <p:txBody>
          <a:bodyPr wrap="square">
            <a:spAutoFit/>
          </a:bodyPr>
          <a:lstStyle/>
          <a:p>
            <a:pPr algn="just">
              <a:tabLst>
                <a:tab pos="360045" algn="l"/>
                <a:tab pos="720090" algn="l"/>
                <a:tab pos="1080135" algn="l"/>
                <a:tab pos="1440180" algn="l"/>
              </a:tabLst>
            </a:pPr>
            <a:r>
              <a:rPr lang="en-US" dirty="0" smtClean="0">
                <a:latin typeface="Book Antiqua" panose="02040602050305030304" pitchFamily="18" charset="0"/>
                <a:ea typeface="MS Mincho" panose="02020609040205080304" pitchFamily="49" charset="-128"/>
                <a:cs typeface="Times New Roman" panose="02020603050405020304" pitchFamily="18" charset="0"/>
              </a:rPr>
              <a:t>The </a:t>
            </a:r>
            <a:r>
              <a:rPr lang="en-US" dirty="0">
                <a:latin typeface="Book Antiqua" panose="02040602050305030304" pitchFamily="18" charset="0"/>
                <a:ea typeface="MS Mincho" panose="02020609040205080304" pitchFamily="49" charset="-128"/>
                <a:cs typeface="Times New Roman" panose="02020603050405020304" pitchFamily="18" charset="0"/>
              </a:rPr>
              <a:t>National Institutional Ranking Framework (NIRF) for engineering and management categories was unveiled by </a:t>
            </a:r>
            <a:r>
              <a:rPr lang="en-US" dirty="0" smtClean="0">
                <a:latin typeface="Book Antiqua" panose="02040602050305030304" pitchFamily="18" charset="0"/>
                <a:ea typeface="MS Mincho" panose="02020609040205080304" pitchFamily="49" charset="-128"/>
                <a:cs typeface="Times New Roman" panose="02020603050405020304" pitchFamily="18" charset="0"/>
              </a:rPr>
              <a:t>Ministry of Human </a:t>
            </a:r>
            <a:r>
              <a:rPr lang="en-US" dirty="0">
                <a:latin typeface="Book Antiqua" panose="02040602050305030304" pitchFamily="18" charset="0"/>
                <a:ea typeface="MS Mincho" panose="02020609040205080304" pitchFamily="49" charset="-128"/>
                <a:cs typeface="Times New Roman" panose="02020603050405020304" pitchFamily="18" charset="0"/>
              </a:rPr>
              <a:t>Resource Development on 29</a:t>
            </a:r>
            <a:r>
              <a:rPr lang="en-US" baseline="30000" dirty="0">
                <a:latin typeface="Book Antiqua" panose="02040602050305030304" pitchFamily="18" charset="0"/>
                <a:ea typeface="MS Mincho" panose="02020609040205080304" pitchFamily="49" charset="-128"/>
                <a:cs typeface="Times New Roman" panose="02020603050405020304" pitchFamily="18" charset="0"/>
              </a:rPr>
              <a:t>th</a:t>
            </a:r>
            <a:r>
              <a:rPr lang="en-US" dirty="0">
                <a:latin typeface="Book Antiqua" panose="02040602050305030304" pitchFamily="18" charset="0"/>
                <a:ea typeface="MS Mincho" panose="02020609040205080304" pitchFamily="49" charset="-128"/>
                <a:cs typeface="Times New Roman" panose="02020603050405020304" pitchFamily="18" charset="0"/>
              </a:rPr>
              <a:t> September, 2015. Soon after, the NIRF for ranking of the pharmacy and architecture institutions as well as for colleges &amp; universities were released. </a:t>
            </a:r>
            <a:endParaRPr lang="en-US" dirty="0" smtClean="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endParaRPr lang="en-US" sz="3200" dirty="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The final framework identified nearly 22 parameters in five broad generic parameters, namely: </a:t>
            </a:r>
            <a:r>
              <a:rPr lang="en-GB" dirty="0" err="1">
                <a:latin typeface="Book Antiqua" panose="02040602050305030304" pitchFamily="18" charset="0"/>
                <a:ea typeface="MS Mincho" panose="02020609040205080304" pitchFamily="49" charset="-128"/>
                <a:cs typeface="Times New Roman" panose="02020603050405020304" pitchFamily="18" charset="0"/>
              </a:rPr>
              <a:t>i</a:t>
            </a:r>
            <a:r>
              <a:rPr lang="en-GB" dirty="0">
                <a:latin typeface="Book Antiqua" panose="02040602050305030304" pitchFamily="18" charset="0"/>
                <a:ea typeface="MS Mincho" panose="02020609040205080304" pitchFamily="49" charset="-128"/>
                <a:cs typeface="Times New Roman" panose="02020603050405020304" pitchFamily="18" charset="0"/>
              </a:rPr>
              <a:t>) Teaching, Learning and Resources; ii) Research and Professional Practice; iii) Graduation Outcome; iv) Outreach and Inclusivity; and v) Perception. </a:t>
            </a:r>
            <a:endParaRPr lang="en-GB" dirty="0" smtClean="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endParaRPr lang="en-GB" dirty="0" smtClean="0">
              <a:effectLst/>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endParaRPr lang="en-GB" dirty="0">
              <a:effectLst/>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Several of them are similar to those employed globally such as excellence in teaching, learning and research. However, there are a few which are India-centric, reflecting aspirations of the rising numbers of young people of a vast nation.</a:t>
            </a:r>
          </a:p>
          <a:p>
            <a:pPr algn="just">
              <a:tabLst>
                <a:tab pos="360045" algn="l"/>
                <a:tab pos="720090" algn="l"/>
                <a:tab pos="1080135" algn="l"/>
                <a:tab pos="1440180" algn="l"/>
              </a:tabLst>
            </a:pPr>
            <a:endParaRPr lang="en-US" dirty="0">
              <a:effectLst/>
              <a:latin typeface="Book Antiqua" panose="02040602050305030304" pitchFamily="18" charset="0"/>
              <a:ea typeface="MS Mincho" panose="02020609040205080304" pitchFamily="49" charset="-128"/>
              <a:cs typeface="Times New Roman" panose="02020603050405020304" pitchFamily="18" charset="0"/>
            </a:endParaRPr>
          </a:p>
        </p:txBody>
      </p:sp>
      <p:sp>
        <p:nvSpPr>
          <p:cNvPr id="3" name="Title 2"/>
          <p:cNvSpPr>
            <a:spLocks noGrp="1"/>
          </p:cNvSpPr>
          <p:nvPr>
            <p:ph type="title"/>
          </p:nvPr>
        </p:nvSpPr>
        <p:spPr>
          <a:xfrm>
            <a:off x="174821" y="990600"/>
            <a:ext cx="8763000" cy="1143000"/>
          </a:xfrm>
        </p:spPr>
        <p:txBody>
          <a:bodyPr>
            <a:normAutofit fontScale="90000"/>
          </a:bodyPr>
          <a:lstStyle/>
          <a:p>
            <a:r>
              <a:rPr lang="en-US" sz="3600" b="1" dirty="0" smtClean="0">
                <a:latin typeface="Book Antiqua" panose="02040602050305030304" pitchFamily="18" charset="0"/>
              </a:rPr>
              <a:t>National Institutional Ranking Framework (NIRF)</a:t>
            </a:r>
            <a:r>
              <a:rPr lang="en-US" dirty="0" smtClean="0"/>
              <a:t/>
            </a:r>
            <a:br>
              <a:rPr lang="en-US" dirty="0" smtClean="0"/>
            </a:br>
            <a:endParaRPr lang="en-US" dirty="0"/>
          </a:p>
        </p:txBody>
      </p:sp>
      <p:pic>
        <p:nvPicPr>
          <p:cNvPr id="5" name="Picture 4" descr="C:\Users\hp\Desktop\main-logo.png"/>
          <p:cNvPicPr/>
          <p:nvPr/>
        </p:nvPicPr>
        <p:blipFill>
          <a:blip r:embed="rId2"/>
          <a:srcRect/>
          <a:stretch>
            <a:fillRect/>
          </a:stretch>
        </p:blipFill>
        <p:spPr bwMode="auto">
          <a:xfrm>
            <a:off x="10886" y="0"/>
            <a:ext cx="790575" cy="622300"/>
          </a:xfrm>
          <a:prstGeom prst="rect">
            <a:avLst/>
          </a:prstGeom>
          <a:noFill/>
          <a:ln w="9525">
            <a:noFill/>
            <a:miter lim="800000"/>
            <a:headEnd/>
            <a:tailEnd/>
          </a:ln>
        </p:spPr>
      </p:pic>
    </p:spTree>
    <p:extLst>
      <p:ext uri="{BB962C8B-B14F-4D97-AF65-F5344CB8AC3E}">
        <p14:creationId xmlns:p14="http://schemas.microsoft.com/office/powerpoint/2010/main" val="22086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a:solidFill>
                <a:prstClr val="black">
                  <a:tint val="75000"/>
                </a:prstClr>
              </a:solidFill>
            </a:endParaRPr>
          </a:p>
        </p:txBody>
      </p:sp>
      <p:sp>
        <p:nvSpPr>
          <p:cNvPr id="5" name="Content Placeholder 1"/>
          <p:cNvSpPr>
            <a:spLocks noGrp="1"/>
          </p:cNvSpPr>
          <p:nvPr>
            <p:ph idx="1"/>
          </p:nvPr>
        </p:nvSpPr>
        <p:spPr>
          <a:xfrm>
            <a:off x="457200" y="609600"/>
            <a:ext cx="8424333" cy="5943600"/>
          </a:xfrm>
        </p:spPr>
        <p:txBody>
          <a:bodyPr>
            <a:noAutofit/>
          </a:bodyPr>
          <a:lstStyle/>
          <a:p>
            <a:pPr marL="82296" indent="0" algn="ctr">
              <a:buNone/>
            </a:pPr>
            <a:r>
              <a:rPr lang="en-US" sz="4000" b="1" u="sng" dirty="0" smtClean="0">
                <a:latin typeface="Bookman Old Style" panose="02050604050505020204" pitchFamily="18" charset="0"/>
                <a:ea typeface="+mj-ea"/>
                <a:cs typeface="+mj-cs"/>
              </a:rPr>
              <a:t>Credible System of Accreditation</a:t>
            </a:r>
          </a:p>
          <a:p>
            <a:pPr marL="82296" indent="0" algn="ctr">
              <a:buNone/>
            </a:pPr>
            <a:endParaRPr lang="en-US" sz="2400" b="1" u="sng" dirty="0" smtClean="0">
              <a:solidFill>
                <a:schemeClr val="dk1"/>
              </a:solidFill>
              <a:latin typeface="Bookman Old Style" panose="02050604050505020204" pitchFamily="18" charset="0"/>
            </a:endParaRPr>
          </a:p>
          <a:p>
            <a:pPr algn="just">
              <a:buClrTx/>
            </a:pPr>
            <a:r>
              <a:rPr lang="en-US" sz="2000" dirty="0" smtClean="0">
                <a:solidFill>
                  <a:schemeClr val="dk1"/>
                </a:solidFill>
                <a:latin typeface="Bookman Old Style" panose="02050604050505020204" pitchFamily="18" charset="0"/>
              </a:rPr>
              <a:t>Strength and credibility of accreditation process largely lies in the integrity, honesty, expertise and professionalism.</a:t>
            </a:r>
          </a:p>
          <a:p>
            <a:pPr algn="just">
              <a:buClrTx/>
            </a:pPr>
            <a:r>
              <a:rPr lang="en-US" sz="2000" dirty="0" smtClean="0">
                <a:solidFill>
                  <a:schemeClr val="dk1"/>
                </a:solidFill>
                <a:latin typeface="Bookman Old Style" panose="02050604050505020204" pitchFamily="18" charset="0"/>
              </a:rPr>
              <a:t>Evaluators – face of NBA.</a:t>
            </a:r>
          </a:p>
          <a:p>
            <a:pPr algn="just">
              <a:buClrTx/>
            </a:pPr>
            <a:r>
              <a:rPr lang="en-US" sz="2000" b="1" dirty="0" smtClean="0">
                <a:solidFill>
                  <a:schemeClr val="dk1"/>
                </a:solidFill>
                <a:latin typeface="Bookman Old Style" panose="02050604050505020204" pitchFamily="18" charset="0"/>
              </a:rPr>
              <a:t>Transparency</a:t>
            </a:r>
            <a:r>
              <a:rPr lang="en-US" sz="2000" dirty="0" smtClean="0">
                <a:solidFill>
                  <a:schemeClr val="dk1"/>
                </a:solidFill>
                <a:latin typeface="Bookman Old Style" panose="02050604050505020204" pitchFamily="18" charset="0"/>
              </a:rPr>
              <a:t>-</a:t>
            </a:r>
          </a:p>
          <a:p>
            <a:pPr lvl="1" algn="just">
              <a:lnSpc>
                <a:spcPct val="150000"/>
              </a:lnSpc>
            </a:pPr>
            <a:r>
              <a:rPr lang="en-US" sz="1600" dirty="0" smtClean="0">
                <a:solidFill>
                  <a:schemeClr val="dk1"/>
                </a:solidFill>
                <a:latin typeface="Bookman Old Style" panose="02050604050505020204" pitchFamily="18" charset="0"/>
              </a:rPr>
              <a:t>Report discussed in the meetings of EAC in presence of all team chair </a:t>
            </a:r>
          </a:p>
          <a:p>
            <a:pPr lvl="1" algn="just">
              <a:lnSpc>
                <a:spcPct val="150000"/>
              </a:lnSpc>
            </a:pPr>
            <a:r>
              <a:rPr lang="en-US" sz="1600" dirty="0" smtClean="0">
                <a:solidFill>
                  <a:schemeClr val="dk1"/>
                </a:solidFill>
                <a:latin typeface="Bookman Old Style" panose="02050604050505020204" pitchFamily="18" charset="0"/>
              </a:rPr>
              <a:t>Recommendations of EAC are considered in Sub-committee of AAC</a:t>
            </a:r>
          </a:p>
          <a:p>
            <a:pPr lvl="1" algn="just">
              <a:lnSpc>
                <a:spcPct val="150000"/>
              </a:lnSpc>
            </a:pPr>
            <a:r>
              <a:rPr lang="en-US" sz="1600" dirty="0" smtClean="0">
                <a:solidFill>
                  <a:schemeClr val="dk1"/>
                </a:solidFill>
                <a:latin typeface="Bookman Old Style" panose="02050604050505020204" pitchFamily="18" charset="0"/>
              </a:rPr>
              <a:t>Copy of the report is sent to the Institution </a:t>
            </a:r>
          </a:p>
          <a:p>
            <a:pPr lvl="1" algn="just">
              <a:lnSpc>
                <a:spcPct val="150000"/>
              </a:lnSpc>
            </a:pPr>
            <a:r>
              <a:rPr lang="en-US" sz="1600" dirty="0" smtClean="0">
                <a:solidFill>
                  <a:schemeClr val="dk1"/>
                </a:solidFill>
                <a:latin typeface="Bookman Old Style" panose="02050604050505020204" pitchFamily="18" charset="0"/>
              </a:rPr>
              <a:t>Change in decision communicated to the institution with reasons  </a:t>
            </a:r>
          </a:p>
          <a:p>
            <a:pPr lvl="1" algn="just">
              <a:lnSpc>
                <a:spcPct val="150000"/>
              </a:lnSpc>
            </a:pPr>
            <a:r>
              <a:rPr lang="en-US" sz="1600" dirty="0" smtClean="0">
                <a:solidFill>
                  <a:schemeClr val="dk1"/>
                </a:solidFill>
                <a:latin typeface="Bookman Old Style" panose="02050604050505020204" pitchFamily="18" charset="0"/>
              </a:rPr>
              <a:t>360</a:t>
            </a:r>
            <a:r>
              <a:rPr lang="en-US" sz="1600" dirty="0" smtClean="0">
                <a:solidFill>
                  <a:schemeClr val="dk1"/>
                </a:solidFill>
                <a:latin typeface="Bookman Old Style" panose="02050604050505020204" pitchFamily="18" charset="0"/>
                <a:cs typeface="Times New Roman"/>
              </a:rPr>
              <a:t> </a:t>
            </a:r>
            <a:r>
              <a:rPr lang="en-US" sz="1600" dirty="0">
                <a:solidFill>
                  <a:schemeClr val="dk1"/>
                </a:solidFill>
                <a:latin typeface="Bookman Old Style" panose="02050604050505020204" pitchFamily="18" charset="0"/>
              </a:rPr>
              <a:t>degree feedback</a:t>
            </a:r>
          </a:p>
        </p:txBody>
      </p:sp>
      <p:pic>
        <p:nvPicPr>
          <p:cNvPr id="6" name="Picture 5"/>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50235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7" y="1053267"/>
            <a:ext cx="8763000" cy="1477328"/>
          </a:xfrm>
          <a:prstGeom prst="rect">
            <a:avLst/>
          </a:prstGeom>
        </p:spPr>
        <p:txBody>
          <a:bodyPr wrap="square">
            <a:spAutoFit/>
          </a:bodyPr>
          <a:lstStyle/>
          <a:p>
            <a:pPr algn="just">
              <a:tabLst>
                <a:tab pos="360045" algn="l"/>
                <a:tab pos="720090" algn="l"/>
                <a:tab pos="1080135" algn="l"/>
                <a:tab pos="1440180" algn="l"/>
              </a:tabLst>
            </a:pP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smtClean="0">
                <a:latin typeface="Book Antiqua" panose="02040602050305030304" pitchFamily="18" charset="0"/>
                <a:ea typeface="MS Mincho" panose="02020609040205080304" pitchFamily="49" charset="-128"/>
                <a:cs typeface="Times New Roman" panose="02020603050405020304" pitchFamily="18" charset="0"/>
              </a:rPr>
              <a:t>Country-specific </a:t>
            </a:r>
            <a:r>
              <a:rPr lang="en-GB" dirty="0">
                <a:latin typeface="Book Antiqua" panose="02040602050305030304" pitchFamily="18" charset="0"/>
                <a:ea typeface="MS Mincho" panose="02020609040205080304" pitchFamily="49" charset="-128"/>
                <a:cs typeface="Times New Roman" panose="02020603050405020304" pitchFamily="18" charset="0"/>
              </a:rPr>
              <a:t>parameters relevant to the Indian situation include regional and international diversity, outreach, gender equity and inclusion</a:t>
            </a:r>
            <a:r>
              <a:rPr lang="en-US" dirty="0">
                <a:latin typeface="Book Antiqua" panose="02040602050305030304" pitchFamily="18" charset="0"/>
                <a:ea typeface="MS Mincho" panose="02020609040205080304" pitchFamily="49" charset="-128"/>
                <a:cs typeface="Times New Roman" panose="02020603050405020304" pitchFamily="18" charset="0"/>
              </a:rPr>
              <a:t> of disadvantaged sections of society. </a:t>
            </a:r>
            <a:r>
              <a:rPr lang="en-GB" dirty="0">
                <a:latin typeface="Book Antiqua" panose="02040602050305030304" pitchFamily="18" charset="0"/>
                <a:ea typeface="MS Mincho" panose="02020609040205080304" pitchFamily="49" charset="-128"/>
                <a:cs typeface="Times New Roman" panose="02020603050405020304" pitchFamily="18" charset="0"/>
              </a:rPr>
              <a:t>However, some of the sub-parameters had to be dropped due to serious lack of reliability and consistency of data from applicant institutions.</a:t>
            </a:r>
            <a:endParaRPr lang="en-US" dirty="0">
              <a:latin typeface="Book Antiqua" panose="0204060205030503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204717" y="3200400"/>
            <a:ext cx="8686800" cy="2308324"/>
          </a:xfrm>
          <a:prstGeom prst="rect">
            <a:avLst/>
          </a:prstGeom>
        </p:spPr>
        <p:txBody>
          <a:bodyPr wrap="square">
            <a:spAutoFit/>
          </a:bodyPr>
          <a:lstStyle/>
          <a:p>
            <a:pPr marR="0" lvl="0" algn="just">
              <a:spcBef>
                <a:spcPts val="0"/>
              </a:spcBef>
              <a:spcAft>
                <a:spcPts val="0"/>
              </a:spcAft>
              <a:tabLst>
                <a:tab pos="360045" algn="l"/>
                <a:tab pos="720090" algn="l"/>
                <a:tab pos="1080135" algn="l"/>
                <a:tab pos="1440180" algn="l"/>
              </a:tabLst>
            </a:pPr>
            <a:r>
              <a:rPr lang="en-GB" b="1" dirty="0">
                <a:latin typeface="Times New Roman" panose="02020603050405020304" pitchFamily="18" charset="0"/>
                <a:ea typeface="MS Mincho" panose="02020609040205080304" pitchFamily="49" charset="-128"/>
                <a:cs typeface="Times New Roman" panose="02020603050405020304" pitchFamily="18" charset="0"/>
              </a:rPr>
              <a:t>NIRF Parameters for Ranking of Institutes</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Times New Roman" panose="02020603050405020304" pitchFamily="18" charset="0"/>
                <a:ea typeface="MS Mincho" panose="02020609040205080304" pitchFamily="49" charset="-128"/>
                <a:cs typeface="Times New Roman" panose="02020603050405020304" pitchFamily="18" charset="0"/>
              </a:rPr>
              <a:t> </a:t>
            </a:r>
            <a:endParaRPr lang="en-US" dirty="0">
              <a:latin typeface="Cambria" panose="020405030504060302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Times New Roman" panose="02020603050405020304" pitchFamily="18" charset="0"/>
                <a:ea typeface="MS Mincho" panose="02020609040205080304" pitchFamily="49" charset="-128"/>
                <a:cs typeface="Times New Roman" panose="02020603050405020304" pitchFamily="18" charset="0"/>
              </a:rPr>
              <a:t>The NIRF provides for ranking of institutes in five broad generic groups of parameters, namely: </a:t>
            </a:r>
            <a:r>
              <a:rPr lang="en-GB" dirty="0" err="1">
                <a:latin typeface="Times New Roman" panose="02020603050405020304" pitchFamily="18" charset="0"/>
                <a:ea typeface="MS Mincho" panose="02020609040205080304" pitchFamily="49" charset="-128"/>
                <a:cs typeface="Times New Roman" panose="02020603050405020304" pitchFamily="18" charset="0"/>
              </a:rPr>
              <a:t>i</a:t>
            </a:r>
            <a:r>
              <a:rPr lang="en-GB" i="1" dirty="0">
                <a:latin typeface="Times New Roman" panose="02020603050405020304" pitchFamily="18" charset="0"/>
                <a:ea typeface="MS Mincho" panose="02020609040205080304" pitchFamily="49" charset="-128"/>
                <a:cs typeface="Times New Roman" panose="02020603050405020304" pitchFamily="18" charset="0"/>
              </a:rPr>
              <a:t>) Teaching, Learning and Resources; ii) Research and Professional Practice; iii) Graduation Outcomes; iv) Outreach and Inclusivity; and v) Perception</a:t>
            </a:r>
            <a:r>
              <a:rPr lang="en-GB" dirty="0">
                <a:latin typeface="Times New Roman" panose="02020603050405020304" pitchFamily="18" charset="0"/>
                <a:ea typeface="MS Mincho" panose="02020609040205080304" pitchFamily="49" charset="-128"/>
                <a:cs typeface="Times New Roman" panose="02020603050405020304" pitchFamily="18" charset="0"/>
              </a:rPr>
              <a:t>. Fig. 1 provides an outline of the various sub-parameters for each of the five generic groups. Some of the sub-parameters (such as public perception, earnings from patents, etc.) have been dropped due to serious questions of reliability or consistency of data provided by the participating institutes. </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descr="C:\Users\hp\Desktop\main-logo.png"/>
          <p:cNvPicPr/>
          <p:nvPr/>
        </p:nvPicPr>
        <p:blipFill>
          <a:blip r:embed="rId2"/>
          <a:srcRect/>
          <a:stretch>
            <a:fillRect/>
          </a:stretch>
        </p:blipFill>
        <p:spPr bwMode="auto">
          <a:xfrm>
            <a:off x="10886" y="0"/>
            <a:ext cx="790575" cy="622300"/>
          </a:xfrm>
          <a:prstGeom prst="rect">
            <a:avLst/>
          </a:prstGeom>
          <a:noFill/>
          <a:ln w="9525">
            <a:noFill/>
            <a:miter lim="800000"/>
            <a:headEnd/>
            <a:tailEnd/>
          </a:ln>
        </p:spPr>
      </p:pic>
    </p:spTree>
    <p:extLst>
      <p:ext uri="{BB962C8B-B14F-4D97-AF65-F5344CB8AC3E}">
        <p14:creationId xmlns:p14="http://schemas.microsoft.com/office/powerpoint/2010/main" val="3389114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52400" y="228602"/>
          <a:ext cx="8763001" cy="6476998"/>
        </p:xfrm>
        <a:graphic>
          <a:graphicData uri="http://schemas.openxmlformats.org/drawingml/2006/table">
            <a:tbl>
              <a:tblPr firstRow="1" firstCol="1" bandRow="1">
                <a:tableStyleId>{5C22544A-7EE6-4342-B048-85BDC9FD1C3A}</a:tableStyleId>
              </a:tblPr>
              <a:tblGrid>
                <a:gridCol w="845587"/>
                <a:gridCol w="7046555"/>
                <a:gridCol w="870859"/>
              </a:tblGrid>
              <a:tr h="458884">
                <a:tc>
                  <a:txBody>
                    <a:bodyPr/>
                    <a:lstStyle/>
                    <a:p>
                      <a:pPr algn="l">
                        <a:lnSpc>
                          <a:spcPct val="115000"/>
                        </a:lnSpc>
                        <a:spcAft>
                          <a:spcPts val="1000"/>
                        </a:spcAft>
                      </a:pPr>
                      <a:r>
                        <a:rPr lang="en-IN" sz="2000" dirty="0">
                          <a:effectLst/>
                        </a:rPr>
                        <a:t>S</a:t>
                      </a:r>
                      <a:r>
                        <a:rPr lang="en-IN" sz="2000" dirty="0" smtClean="0">
                          <a:effectLst/>
                        </a:rPr>
                        <a:t>. No</a:t>
                      </a:r>
                      <a:r>
                        <a:rPr lang="en-IN" sz="2000" dirty="0">
                          <a:effectLst/>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ctr">
                        <a:lnSpc>
                          <a:spcPct val="115000"/>
                        </a:lnSpc>
                        <a:spcAft>
                          <a:spcPts val="1000"/>
                        </a:spcAft>
                      </a:pPr>
                      <a:r>
                        <a:rPr lang="en-US" sz="2000" dirty="0">
                          <a:effectLst/>
                        </a:rPr>
                        <a:t>Parameters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1000"/>
                        </a:spcAft>
                      </a:pPr>
                      <a:r>
                        <a:rPr lang="en-US" sz="2000">
                          <a:effectLst/>
                        </a:rPr>
                        <a:t>Marks</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999568">
                <a:tc>
                  <a:txBody>
                    <a:bodyPr/>
                    <a:lstStyle/>
                    <a:p>
                      <a:pPr algn="l">
                        <a:lnSpc>
                          <a:spcPct val="115000"/>
                        </a:lnSpc>
                        <a:spcAft>
                          <a:spcPts val="1000"/>
                        </a:spcAft>
                      </a:pPr>
                      <a:r>
                        <a:rPr lang="en-IN" sz="2000">
                          <a:effectLst/>
                        </a:rPr>
                        <a:t>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0"/>
                        </a:spcAft>
                      </a:pPr>
                      <a:r>
                        <a:rPr lang="en-US" sz="2000" dirty="0">
                          <a:effectLst/>
                        </a:rPr>
                        <a:t>Teaching, Learning &amp; Resources (TLR)</a:t>
                      </a:r>
                      <a:endParaRPr lang="en-IN" sz="2000" dirty="0">
                        <a:effectLst/>
                      </a:endParaRPr>
                    </a:p>
                    <a:p>
                      <a:pPr algn="l">
                        <a:lnSpc>
                          <a:spcPct val="115000"/>
                        </a:lnSpc>
                        <a:spcAft>
                          <a:spcPts val="0"/>
                        </a:spcAft>
                      </a:pPr>
                      <a:r>
                        <a:rPr lang="en-US" sz="2000" dirty="0">
                          <a:effectLst/>
                        </a:rPr>
                        <a:t>Ranking weight: 0.30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1000"/>
                        </a:spcAft>
                      </a:pPr>
                      <a:r>
                        <a:rPr lang="en-US" sz="2000">
                          <a:effectLst/>
                        </a:rPr>
                        <a:t>100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2228147">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marL="342900" lvl="0" indent="-342900" algn="l">
                        <a:spcAft>
                          <a:spcPts val="0"/>
                        </a:spcAft>
                        <a:buFont typeface="+mj-lt"/>
                        <a:buAutoNum type="alphaUcPeriod"/>
                      </a:pPr>
                      <a:r>
                        <a:rPr lang="en-US" sz="2000" dirty="0">
                          <a:solidFill>
                            <a:schemeClr val="tx1"/>
                          </a:solidFill>
                          <a:effectLst/>
                        </a:rPr>
                        <a:t>Student Strength including Doctoral Students(SS): 20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Faculty-student ratio with emphasis on permanent faculty (FSR): 30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Combined metric for Faculty with PhD (or equivalent) and Experience (FQE): 20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Financial Resources and their </a:t>
                      </a:r>
                      <a:r>
                        <a:rPr lang="en-US" sz="2000" dirty="0" err="1">
                          <a:solidFill>
                            <a:schemeClr val="tx1"/>
                          </a:solidFill>
                          <a:effectLst/>
                        </a:rPr>
                        <a:t>Utilisation</a:t>
                      </a:r>
                      <a:r>
                        <a:rPr lang="en-US" sz="2000" dirty="0">
                          <a:solidFill>
                            <a:schemeClr val="tx1"/>
                          </a:solidFill>
                          <a:effectLst/>
                        </a:rPr>
                        <a:t> (FRU</a:t>
                      </a:r>
                      <a:r>
                        <a:rPr lang="en-US" sz="2000" dirty="0" smtClean="0">
                          <a:solidFill>
                            <a:schemeClr val="tx1"/>
                          </a:solidFill>
                          <a:effectLst/>
                        </a:rPr>
                        <a:t>):</a:t>
                      </a:r>
                      <a:r>
                        <a:rPr lang="en-US" sz="2000" baseline="0" dirty="0" smtClean="0">
                          <a:solidFill>
                            <a:schemeClr val="tx1"/>
                          </a:solidFill>
                          <a:effectLst/>
                        </a:rPr>
                        <a:t> 30 Marks</a:t>
                      </a:r>
                      <a:endParaRPr lang="en-IN" sz="2000" dirty="0">
                        <a:solidFill>
                          <a:schemeClr val="tx1"/>
                        </a:solidFill>
                        <a:effectLst/>
                      </a:endParaRPr>
                    </a:p>
                  </a:txBody>
                  <a:tcPr marL="41242" marR="41242" marT="0" marB="0"/>
                </a:tc>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999568">
                <a:tc>
                  <a:txBody>
                    <a:bodyPr/>
                    <a:lstStyle/>
                    <a:p>
                      <a:pPr algn="l">
                        <a:lnSpc>
                          <a:spcPct val="115000"/>
                        </a:lnSpc>
                        <a:spcAft>
                          <a:spcPts val="1000"/>
                        </a:spcAft>
                      </a:pPr>
                      <a:r>
                        <a:rPr lang="en-IN" sz="2000">
                          <a:effectLst/>
                        </a:rPr>
                        <a:t>2.</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0"/>
                        </a:spcAft>
                      </a:pPr>
                      <a:r>
                        <a:rPr lang="en-US" sz="2000" dirty="0">
                          <a:solidFill>
                            <a:schemeClr val="tx1"/>
                          </a:solidFill>
                          <a:effectLst/>
                        </a:rPr>
                        <a:t>Research and Professional Practice (RP)</a:t>
                      </a:r>
                      <a:endParaRPr lang="en-IN" sz="2000" dirty="0">
                        <a:solidFill>
                          <a:schemeClr val="tx1"/>
                        </a:solidFill>
                        <a:effectLst/>
                      </a:endParaRPr>
                    </a:p>
                    <a:p>
                      <a:pPr algn="l">
                        <a:lnSpc>
                          <a:spcPct val="115000"/>
                        </a:lnSpc>
                        <a:spcAft>
                          <a:spcPts val="0"/>
                        </a:spcAft>
                      </a:pPr>
                      <a:r>
                        <a:rPr lang="en-US" sz="2000" dirty="0">
                          <a:solidFill>
                            <a:schemeClr val="tx1"/>
                          </a:solidFill>
                          <a:effectLst/>
                        </a:rPr>
                        <a:t>Ranking weight: 0.30</a:t>
                      </a:r>
                      <a:endParaRPr lang="en-IN"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1000"/>
                        </a:spcAft>
                      </a:pPr>
                      <a:r>
                        <a:rPr lang="en-US" sz="2000">
                          <a:effectLst/>
                        </a:rPr>
                        <a:t>100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1790831">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marL="342900" lvl="0" indent="-342900" algn="l">
                        <a:spcAft>
                          <a:spcPts val="0"/>
                        </a:spcAft>
                        <a:buFont typeface="+mj-lt"/>
                        <a:buAutoNum type="alphaUcPeriod"/>
                      </a:pPr>
                      <a:r>
                        <a:rPr lang="en-US" sz="2000" dirty="0">
                          <a:solidFill>
                            <a:schemeClr val="tx1"/>
                          </a:solidFill>
                          <a:effectLst/>
                        </a:rPr>
                        <a:t>Combined metric for Publications (PU): 35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Combined metric for Quality of Publications (QP): 35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IPR and Patents: Published and Granted (IPR): 15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Footprint of Projects and Professional Practice (FPPP): 15 marks</a:t>
                      </a:r>
                      <a:endParaRPr lang="en-IN" sz="2000" dirty="0">
                        <a:solidFill>
                          <a:schemeClr val="tx1"/>
                        </a:solidFill>
                        <a:effectLst/>
                        <a:latin typeface="Calibri" panose="020F0502020204030204" pitchFamily="34" charset="0"/>
                        <a:ea typeface="MS Mincho" panose="02020609040205080304" pitchFamily="49" charset="-128"/>
                      </a:endParaRPr>
                    </a:p>
                  </a:txBody>
                  <a:tcPr marL="41242" marR="41242" marT="0" marB="0"/>
                </a:tc>
                <a:tc>
                  <a:txBody>
                    <a:bodyPr/>
                    <a:lstStyle/>
                    <a:p>
                      <a:pPr algn="l">
                        <a:lnSpc>
                          <a:spcPct val="115000"/>
                        </a:lnSpc>
                        <a:spcAft>
                          <a:spcPts val="100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bl>
          </a:graphicData>
        </a:graphic>
      </p:graphicFrame>
    </p:spTree>
    <p:extLst>
      <p:ext uri="{BB962C8B-B14F-4D97-AF65-F5344CB8AC3E}">
        <p14:creationId xmlns:p14="http://schemas.microsoft.com/office/powerpoint/2010/main" val="2090033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28601" y="228602"/>
          <a:ext cx="8763000" cy="6400799"/>
        </p:xfrm>
        <a:graphic>
          <a:graphicData uri="http://schemas.openxmlformats.org/drawingml/2006/table">
            <a:tbl>
              <a:tblPr firstRow="1" firstCol="1" bandRow="1">
                <a:tableStyleId>{5C22544A-7EE6-4342-B048-85BDC9FD1C3A}</a:tableStyleId>
              </a:tblPr>
              <a:tblGrid>
                <a:gridCol w="609599"/>
                <a:gridCol w="7282542"/>
                <a:gridCol w="870859"/>
              </a:tblGrid>
              <a:tr h="763238">
                <a:tc>
                  <a:txBody>
                    <a:bodyPr/>
                    <a:lstStyle/>
                    <a:p>
                      <a:pPr algn="l">
                        <a:lnSpc>
                          <a:spcPct val="115000"/>
                        </a:lnSpc>
                        <a:spcAft>
                          <a:spcPts val="1000"/>
                        </a:spcAft>
                      </a:pPr>
                      <a:r>
                        <a:rPr lang="en-IN" sz="2000" dirty="0">
                          <a:effectLst/>
                        </a:rPr>
                        <a:t>3.</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0"/>
                        </a:spcAft>
                      </a:pPr>
                      <a:r>
                        <a:rPr lang="en-US" sz="2000" kern="1200" dirty="0">
                          <a:solidFill>
                            <a:schemeClr val="bg1"/>
                          </a:solidFill>
                          <a:effectLst/>
                          <a:latin typeface="+mn-lt"/>
                          <a:ea typeface="+mn-ea"/>
                          <a:cs typeface="+mn-cs"/>
                        </a:rPr>
                        <a:t>Graduation Outcomes (GO)</a:t>
                      </a:r>
                      <a:endParaRPr lang="en-IN" sz="2000" kern="1200" dirty="0">
                        <a:solidFill>
                          <a:schemeClr val="bg1"/>
                        </a:solidFill>
                        <a:effectLst/>
                        <a:latin typeface="+mn-lt"/>
                        <a:ea typeface="+mn-ea"/>
                        <a:cs typeface="+mn-cs"/>
                      </a:endParaRPr>
                    </a:p>
                    <a:p>
                      <a:pPr algn="l">
                        <a:lnSpc>
                          <a:spcPct val="115000"/>
                        </a:lnSpc>
                        <a:spcAft>
                          <a:spcPts val="0"/>
                        </a:spcAft>
                      </a:pPr>
                      <a:r>
                        <a:rPr lang="en-US" sz="2000" kern="1200" dirty="0">
                          <a:solidFill>
                            <a:schemeClr val="bg1"/>
                          </a:solidFill>
                          <a:effectLst/>
                          <a:latin typeface="+mn-lt"/>
                          <a:ea typeface="+mn-ea"/>
                          <a:cs typeface="+mn-cs"/>
                        </a:rPr>
                        <a:t>Ranking weight: 0.20</a:t>
                      </a:r>
                      <a:endParaRPr lang="en-IN" sz="2000" kern="1200" dirty="0">
                        <a:solidFill>
                          <a:schemeClr val="bg1"/>
                        </a:solidFill>
                        <a:effectLst/>
                        <a:latin typeface="+mn-lt"/>
                        <a:ea typeface="+mn-ea"/>
                        <a:cs typeface="+mn-cs"/>
                      </a:endParaRPr>
                    </a:p>
                  </a:txBody>
                  <a:tcPr marL="41242" marR="41242" marT="0" marB="0"/>
                </a:tc>
                <a:tc>
                  <a:txBody>
                    <a:bodyPr/>
                    <a:lstStyle/>
                    <a:p>
                      <a:pPr algn="l">
                        <a:lnSpc>
                          <a:spcPct val="115000"/>
                        </a:lnSpc>
                        <a:spcAft>
                          <a:spcPts val="1000"/>
                        </a:spcAft>
                      </a:pPr>
                      <a:r>
                        <a:rPr lang="en-IN" sz="2000" dirty="0">
                          <a:effectLst/>
                        </a:rPr>
                        <a:t>100</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1133510">
                <a:tc>
                  <a:txBody>
                    <a:bodyPr/>
                    <a:lstStyle/>
                    <a:p>
                      <a:pPr algn="l">
                        <a:lnSpc>
                          <a:spcPct val="115000"/>
                        </a:lnSpc>
                        <a:spcAft>
                          <a:spcPts val="100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marL="342900" lvl="0" indent="-342900" algn="l">
                        <a:spcAft>
                          <a:spcPts val="0"/>
                        </a:spcAft>
                        <a:buFont typeface="+mj-lt"/>
                        <a:buAutoNum type="alphaUcPeriod"/>
                      </a:pPr>
                      <a:r>
                        <a:rPr lang="en-US" sz="2000" dirty="0">
                          <a:solidFill>
                            <a:schemeClr val="tx1"/>
                          </a:solidFill>
                          <a:effectLst/>
                        </a:rPr>
                        <a:t>Metric for University Examinations(GUE): 60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Metric for Number of Ph.D. Students Graduated (GPHD): </a:t>
                      </a:r>
                      <a:r>
                        <a:rPr lang="en-US" sz="2000" dirty="0" smtClean="0">
                          <a:solidFill>
                            <a:schemeClr val="tx1"/>
                          </a:solidFill>
                          <a:effectLst/>
                        </a:rPr>
                        <a:t>40 </a:t>
                      </a:r>
                      <a:r>
                        <a:rPr lang="en-US" sz="2000" dirty="0">
                          <a:solidFill>
                            <a:schemeClr val="tx1"/>
                          </a:solidFill>
                          <a:effectLst/>
                        </a:rPr>
                        <a:t>marks</a:t>
                      </a:r>
                      <a:endParaRPr lang="en-IN" sz="2000" dirty="0">
                        <a:solidFill>
                          <a:schemeClr val="tx1"/>
                        </a:solidFill>
                        <a:effectLst/>
                        <a:latin typeface="Calibri" panose="020F0502020204030204" pitchFamily="34" charset="0"/>
                        <a:ea typeface="MS Mincho" panose="02020609040205080304" pitchFamily="49" charset="-128"/>
                      </a:endParaRPr>
                    </a:p>
                  </a:txBody>
                  <a:tcPr marL="41242" marR="41242" marT="0" marB="0"/>
                </a:tc>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763238">
                <a:tc>
                  <a:txBody>
                    <a:bodyPr/>
                    <a:lstStyle/>
                    <a:p>
                      <a:pPr algn="l">
                        <a:lnSpc>
                          <a:spcPct val="115000"/>
                        </a:lnSpc>
                        <a:spcAft>
                          <a:spcPts val="1000"/>
                        </a:spcAft>
                      </a:pPr>
                      <a:r>
                        <a:rPr lang="en-IN" sz="2000">
                          <a:effectLst/>
                        </a:rPr>
                        <a:t>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0"/>
                        </a:spcAft>
                      </a:pPr>
                      <a:r>
                        <a:rPr lang="en-US" sz="2000" dirty="0">
                          <a:solidFill>
                            <a:schemeClr val="tx1"/>
                          </a:solidFill>
                          <a:effectLst/>
                        </a:rPr>
                        <a:t>Outreach and Inclusivity (OI)</a:t>
                      </a:r>
                      <a:endParaRPr lang="en-IN" sz="2000" dirty="0">
                        <a:solidFill>
                          <a:schemeClr val="tx1"/>
                        </a:solidFill>
                        <a:effectLst/>
                      </a:endParaRPr>
                    </a:p>
                    <a:p>
                      <a:pPr algn="l">
                        <a:lnSpc>
                          <a:spcPct val="115000"/>
                        </a:lnSpc>
                        <a:spcAft>
                          <a:spcPts val="0"/>
                        </a:spcAft>
                      </a:pPr>
                      <a:r>
                        <a:rPr lang="en-US" sz="2000" dirty="0">
                          <a:solidFill>
                            <a:schemeClr val="tx1"/>
                          </a:solidFill>
                          <a:effectLst/>
                        </a:rPr>
                        <a:t>Ranking weight: 0.10</a:t>
                      </a:r>
                      <a:endParaRPr lang="en-IN"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1000"/>
                        </a:spcAft>
                      </a:pPr>
                      <a:r>
                        <a:rPr lang="en-IN" sz="2000">
                          <a:effectLst/>
                        </a:rPr>
                        <a:t>100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2006556">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marL="342900" lvl="0" indent="-342900" algn="l">
                        <a:spcAft>
                          <a:spcPts val="0"/>
                        </a:spcAft>
                        <a:buFont typeface="+mj-lt"/>
                        <a:buAutoNum type="alphaUcPeriod"/>
                      </a:pPr>
                      <a:r>
                        <a:rPr lang="en-US" sz="2000" dirty="0">
                          <a:solidFill>
                            <a:schemeClr val="tx1"/>
                          </a:solidFill>
                          <a:effectLst/>
                        </a:rPr>
                        <a:t>Percentage of Students from Other States/Countries (Region Diversity RD</a:t>
                      </a:r>
                      <a:r>
                        <a:rPr lang="en-US" sz="2000" dirty="0" smtClean="0">
                          <a:solidFill>
                            <a:schemeClr val="tx1"/>
                          </a:solidFill>
                          <a:effectLst/>
                        </a:rPr>
                        <a:t>)</a:t>
                      </a:r>
                      <a:r>
                        <a:rPr lang="en-US" sz="2000" baseline="0" dirty="0" smtClean="0">
                          <a:solidFill>
                            <a:schemeClr val="tx1"/>
                          </a:solidFill>
                          <a:effectLst/>
                        </a:rPr>
                        <a:t>: 30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Percentage of Women (Women Diversity WD</a:t>
                      </a:r>
                      <a:r>
                        <a:rPr lang="en-US" sz="2000" dirty="0" smtClean="0">
                          <a:solidFill>
                            <a:schemeClr val="tx1"/>
                          </a:solidFill>
                          <a:effectLst/>
                        </a:rPr>
                        <a:t>):</a:t>
                      </a:r>
                      <a:r>
                        <a:rPr lang="en-US" sz="2000" baseline="0" dirty="0" smtClean="0">
                          <a:solidFill>
                            <a:schemeClr val="tx1"/>
                          </a:solidFill>
                          <a:effectLst/>
                        </a:rPr>
                        <a:t> 30 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Economically and Socially Challenged Students (ESCS): </a:t>
                      </a:r>
                      <a:r>
                        <a:rPr lang="en-US" sz="2000" dirty="0" smtClean="0">
                          <a:solidFill>
                            <a:schemeClr val="tx1"/>
                          </a:solidFill>
                          <a:effectLst/>
                        </a:rPr>
                        <a:t>20 </a:t>
                      </a:r>
                      <a:r>
                        <a:rPr lang="en-US" sz="2000" dirty="0">
                          <a:solidFill>
                            <a:schemeClr val="tx1"/>
                          </a:solidFill>
                          <a:effectLst/>
                        </a:rPr>
                        <a:t>marks</a:t>
                      </a:r>
                      <a:endParaRPr lang="en-IN" sz="2000" dirty="0">
                        <a:solidFill>
                          <a:schemeClr val="tx1"/>
                        </a:solidFill>
                        <a:effectLst/>
                      </a:endParaRPr>
                    </a:p>
                    <a:p>
                      <a:pPr marL="342900" lvl="0" indent="-342900" algn="l">
                        <a:spcAft>
                          <a:spcPts val="0"/>
                        </a:spcAft>
                        <a:buFont typeface="+mj-lt"/>
                        <a:buAutoNum type="alphaUcPeriod"/>
                      </a:pPr>
                      <a:r>
                        <a:rPr lang="en-US" sz="2000" dirty="0">
                          <a:solidFill>
                            <a:schemeClr val="tx1"/>
                          </a:solidFill>
                          <a:effectLst/>
                        </a:rPr>
                        <a:t> Facilities for Physically Challenged Students (PCS): 20 marks</a:t>
                      </a:r>
                      <a:endParaRPr lang="en-IN" sz="2000" dirty="0">
                        <a:solidFill>
                          <a:schemeClr val="tx1"/>
                        </a:solidFill>
                        <a:effectLst/>
                      </a:endParaRPr>
                    </a:p>
                    <a:p>
                      <a:pPr marL="457200" algn="l"/>
                      <a:r>
                        <a:rPr lang="en-US" sz="2000" dirty="0">
                          <a:solidFill>
                            <a:schemeClr val="tx1"/>
                          </a:solidFill>
                          <a:effectLst/>
                        </a:rPr>
                        <a:t> </a:t>
                      </a:r>
                      <a:endParaRPr lang="en-IN" sz="2000" dirty="0">
                        <a:solidFill>
                          <a:schemeClr val="tx1"/>
                        </a:solidFill>
                        <a:effectLst/>
                        <a:latin typeface="Calibri" panose="020F0502020204030204" pitchFamily="34" charset="0"/>
                        <a:ea typeface="MS Mincho" panose="02020609040205080304" pitchFamily="49" charset="-128"/>
                      </a:endParaRPr>
                    </a:p>
                  </a:txBody>
                  <a:tcPr marL="41242" marR="41242" marT="0" marB="0"/>
                </a:tc>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763238">
                <a:tc>
                  <a:txBody>
                    <a:bodyPr/>
                    <a:lstStyle/>
                    <a:p>
                      <a:pPr algn="l">
                        <a:lnSpc>
                          <a:spcPct val="115000"/>
                        </a:lnSpc>
                        <a:spcAft>
                          <a:spcPts val="1000"/>
                        </a:spcAft>
                      </a:pPr>
                      <a:r>
                        <a:rPr lang="en-IN" sz="2000">
                          <a:effectLst/>
                        </a:rPr>
                        <a:t>5.</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0"/>
                        </a:spcAft>
                      </a:pPr>
                      <a:r>
                        <a:rPr lang="en-US" sz="2000" dirty="0">
                          <a:solidFill>
                            <a:schemeClr val="tx1"/>
                          </a:solidFill>
                          <a:effectLst/>
                        </a:rPr>
                        <a:t>Perception (PR) </a:t>
                      </a:r>
                      <a:endParaRPr lang="en-IN" sz="2000" dirty="0">
                        <a:solidFill>
                          <a:schemeClr val="tx1"/>
                        </a:solidFill>
                        <a:effectLst/>
                      </a:endParaRPr>
                    </a:p>
                    <a:p>
                      <a:pPr algn="l">
                        <a:lnSpc>
                          <a:spcPct val="115000"/>
                        </a:lnSpc>
                        <a:spcAft>
                          <a:spcPts val="0"/>
                        </a:spcAft>
                      </a:pPr>
                      <a:r>
                        <a:rPr lang="en-US" sz="2000" dirty="0">
                          <a:solidFill>
                            <a:schemeClr val="tx1"/>
                          </a:solidFill>
                          <a:effectLst/>
                        </a:rPr>
                        <a:t>Ranking weight: 0.10</a:t>
                      </a:r>
                      <a:endParaRPr lang="en-IN"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algn="l">
                        <a:lnSpc>
                          <a:spcPct val="115000"/>
                        </a:lnSpc>
                        <a:spcAft>
                          <a:spcPts val="1000"/>
                        </a:spcAft>
                      </a:pPr>
                      <a:r>
                        <a:rPr lang="en-IN" sz="2000">
                          <a:effectLst/>
                        </a:rPr>
                        <a:t>100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r h="971019">
                <a:tc>
                  <a:txBody>
                    <a:bodyPr/>
                    <a:lstStyle/>
                    <a:p>
                      <a:pPr algn="l">
                        <a:lnSpc>
                          <a:spcPct val="115000"/>
                        </a:lnSpc>
                        <a:spcAft>
                          <a:spcPts val="1000"/>
                        </a:spcAft>
                      </a:pPr>
                      <a:r>
                        <a:rPr lang="en-IN" sz="2000">
                          <a:effectLst/>
                        </a:rPr>
                        <a:t> </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c>
                  <a:txBody>
                    <a:bodyPr/>
                    <a:lstStyle/>
                    <a:p>
                      <a:pPr marL="342900" lvl="0" indent="-342900" algn="l">
                        <a:spcAft>
                          <a:spcPts val="0"/>
                        </a:spcAft>
                        <a:buFont typeface="+mj-lt"/>
                        <a:buAutoNum type="alphaUcPeriod"/>
                      </a:pPr>
                      <a:r>
                        <a:rPr lang="en-US" sz="2000" dirty="0">
                          <a:solidFill>
                            <a:schemeClr val="tx1"/>
                          </a:solidFill>
                          <a:effectLst/>
                        </a:rPr>
                        <a:t>Peer Perception:  Academic Peers and Employers (PR</a:t>
                      </a:r>
                      <a:r>
                        <a:rPr lang="en-US" sz="2000" dirty="0" smtClean="0">
                          <a:solidFill>
                            <a:schemeClr val="tx1"/>
                          </a:solidFill>
                          <a:effectLst/>
                        </a:rPr>
                        <a:t>):</a:t>
                      </a:r>
                      <a:r>
                        <a:rPr lang="en-US" sz="2000" baseline="0" dirty="0" smtClean="0">
                          <a:solidFill>
                            <a:schemeClr val="tx1"/>
                          </a:solidFill>
                          <a:effectLst/>
                        </a:rPr>
                        <a:t> 100 Marks</a:t>
                      </a:r>
                      <a:endParaRPr lang="en-IN" sz="2000" dirty="0">
                        <a:solidFill>
                          <a:schemeClr val="tx1"/>
                        </a:solidFill>
                        <a:effectLst/>
                      </a:endParaRPr>
                    </a:p>
                    <a:p>
                      <a:pPr marL="257810" algn="l"/>
                      <a:r>
                        <a:rPr lang="en-US" sz="2000" dirty="0">
                          <a:solidFill>
                            <a:schemeClr val="tx1"/>
                          </a:solidFill>
                          <a:effectLst/>
                        </a:rPr>
                        <a:t> </a:t>
                      </a:r>
                      <a:endParaRPr lang="en-IN" sz="2000" dirty="0">
                        <a:solidFill>
                          <a:schemeClr val="tx1"/>
                        </a:solidFill>
                        <a:effectLst/>
                        <a:latin typeface="Calibri" panose="020F0502020204030204" pitchFamily="34" charset="0"/>
                        <a:ea typeface="MS Mincho" panose="02020609040205080304" pitchFamily="49" charset="-128"/>
                      </a:endParaRPr>
                    </a:p>
                  </a:txBody>
                  <a:tcPr marL="41242" marR="41242" marT="0" marB="0"/>
                </a:tc>
                <a:tc>
                  <a:txBody>
                    <a:bodyPr/>
                    <a:lstStyle/>
                    <a:p>
                      <a:pPr algn="l">
                        <a:lnSpc>
                          <a:spcPct val="115000"/>
                        </a:lnSpc>
                        <a:spcAft>
                          <a:spcPts val="1000"/>
                        </a:spcAft>
                      </a:pPr>
                      <a:r>
                        <a:rPr lang="en-IN"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242" marR="41242" marT="0" marB="0"/>
                </a:tc>
              </a:tr>
            </a:tbl>
          </a:graphicData>
        </a:graphic>
      </p:graphicFrame>
    </p:spTree>
    <p:extLst>
      <p:ext uri="{BB962C8B-B14F-4D97-AF65-F5344CB8AC3E}">
        <p14:creationId xmlns:p14="http://schemas.microsoft.com/office/powerpoint/2010/main" val="2706028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763000" cy="5632311"/>
          </a:xfrm>
          <a:prstGeom prst="rect">
            <a:avLst/>
          </a:prstGeom>
        </p:spPr>
        <p:txBody>
          <a:bodyPr wrap="square">
            <a:spAutoFit/>
          </a:bodyPr>
          <a:lstStyle/>
          <a:p>
            <a:pPr marR="0" lvl="0" algn="just">
              <a:spcBef>
                <a:spcPts val="0"/>
              </a:spcBef>
              <a:spcAft>
                <a:spcPts val="0"/>
              </a:spcAft>
              <a:tabLst>
                <a:tab pos="360045" algn="l"/>
                <a:tab pos="720090" algn="l"/>
                <a:tab pos="1080135" algn="l"/>
                <a:tab pos="1440180" algn="l"/>
              </a:tabLst>
            </a:pPr>
            <a:r>
              <a:rPr lang="en-GB" b="1" dirty="0">
                <a:latin typeface="Book Antiqua" panose="02040602050305030304" pitchFamily="18" charset="0"/>
                <a:ea typeface="MS Mincho" panose="02020609040205080304" pitchFamily="49" charset="-128"/>
                <a:cs typeface="Times New Roman" panose="02020603050405020304" pitchFamily="18" charset="0"/>
              </a:rPr>
              <a:t>India Rankings 2016 – 2019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b="1" dirty="0">
                <a:latin typeface="Book Antiqua" panose="02040602050305030304" pitchFamily="18" charset="0"/>
                <a:ea typeface="MS Mincho" panose="02020609040205080304" pitchFamily="49" charset="-128"/>
                <a:cs typeface="Times New Roman" panose="02020603050405020304" pitchFamily="18" charset="0"/>
              </a:rPr>
              <a:t>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In the year 2016, rankings were announced for the first time for Universities and for the specific disciplines of Engineering, Management and Pharmacy.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marL="228600" marR="0" algn="just">
              <a:spcBef>
                <a:spcPts val="0"/>
              </a:spcBef>
              <a:spcAft>
                <a:spcPts val="0"/>
              </a:spcAft>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From the year 2017 In addition to above-mentioned four rankings, the common overall ranking, and ranking of General Degree Colleges was introduced for the first time in 2017.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In the year 2018, while continuing with above mentioned six rankings, three domain-specific rankings in the fields of law, medicine and architecture were introduced bringing the tally to total nine rankings, i.e. Overall Ranking (1), category-specific rankings (2 – Universities and Colleges) and domain-specific rankings (6).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algn="just">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 </a:t>
            </a:r>
            <a:endParaRPr lang="en-US" dirty="0">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r>
              <a:rPr lang="en-GB" dirty="0">
                <a:latin typeface="Book Antiqua" panose="02040602050305030304" pitchFamily="18" charset="0"/>
                <a:ea typeface="MS Mincho" panose="02020609040205080304" pitchFamily="49" charset="-128"/>
                <a:cs typeface="Times New Roman" panose="02020603050405020304" pitchFamily="18" charset="0"/>
              </a:rPr>
              <a:t>In 2019, the </a:t>
            </a:r>
            <a:r>
              <a:rPr lang="en-GB" dirty="0" smtClean="0">
                <a:latin typeface="Book Antiqua" panose="02040602050305030304" pitchFamily="18" charset="0"/>
                <a:ea typeface="MS Mincho" panose="02020609040205080304" pitchFamily="49" charset="-128"/>
                <a:cs typeface="Times New Roman" panose="02020603050405020304" pitchFamily="18" charset="0"/>
              </a:rPr>
              <a:t>NIRF continued with </a:t>
            </a:r>
            <a:r>
              <a:rPr lang="en-GB" dirty="0">
                <a:latin typeface="Book Antiqua" panose="02040602050305030304" pitchFamily="18" charset="0"/>
                <a:ea typeface="MS Mincho" panose="02020609040205080304" pitchFamily="49" charset="-128"/>
                <a:cs typeface="Times New Roman" panose="02020603050405020304" pitchFamily="18" charset="0"/>
              </a:rPr>
              <a:t>all these nine rankings. </a:t>
            </a:r>
            <a:endParaRPr lang="en-GB" dirty="0" smtClean="0">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endParaRPr lang="en-GB" dirty="0">
              <a:effectLst/>
              <a:latin typeface="Book Antiqua" panose="02040602050305030304" pitchFamily="18" charset="0"/>
              <a:ea typeface="MS Mincho" panose="02020609040205080304" pitchFamily="49" charset="-128"/>
              <a:cs typeface="Times New Roman" panose="02020603050405020304" pitchFamily="18" charset="0"/>
            </a:endParaRPr>
          </a:p>
          <a:p>
            <a:pPr marL="342900" marR="0" lvl="0" indent="-342900" algn="just">
              <a:spcBef>
                <a:spcPts val="0"/>
              </a:spcBef>
              <a:spcAft>
                <a:spcPts val="0"/>
              </a:spcAft>
              <a:buFont typeface="+mj-lt"/>
              <a:buAutoNum type="romanLcParenR"/>
              <a:tabLst>
                <a:tab pos="360045" algn="l"/>
                <a:tab pos="720090" algn="l"/>
                <a:tab pos="1080135" algn="l"/>
                <a:tab pos="1440180" algn="l"/>
              </a:tabLst>
            </a:pPr>
            <a:r>
              <a:rPr lang="en-US" dirty="0" smtClean="0">
                <a:effectLst/>
                <a:latin typeface="Book Antiqua" panose="02040602050305030304" pitchFamily="18" charset="0"/>
                <a:ea typeface="MS Mincho" panose="02020609040205080304" pitchFamily="49" charset="-128"/>
                <a:cs typeface="Times New Roman" panose="02020603050405020304" pitchFamily="18" charset="0"/>
              </a:rPr>
              <a:t>In 2020, the NIRF proposed to include two more categories i.e. Dental and Agriculture. Ranks in 11 categories will be announced</a:t>
            </a:r>
            <a:r>
              <a:rPr lang="en-US" dirty="0">
                <a:latin typeface="Book Antiqua" panose="02040602050305030304" pitchFamily="18" charset="0"/>
                <a:ea typeface="MS Mincho" panose="02020609040205080304" pitchFamily="49" charset="-128"/>
                <a:cs typeface="Times New Roman" panose="02020603050405020304" pitchFamily="18" charset="0"/>
              </a:rPr>
              <a:t> </a:t>
            </a:r>
            <a:r>
              <a:rPr lang="en-US" dirty="0" smtClean="0">
                <a:latin typeface="Book Antiqua" panose="02040602050305030304" pitchFamily="18" charset="0"/>
                <a:ea typeface="MS Mincho" panose="02020609040205080304" pitchFamily="49" charset="-128"/>
                <a:cs typeface="Times New Roman" panose="02020603050405020304" pitchFamily="18" charset="0"/>
              </a:rPr>
              <a:t>in April, 2020.</a:t>
            </a:r>
            <a:r>
              <a:rPr lang="en-US" dirty="0" smtClean="0">
                <a:effectLst/>
                <a:latin typeface="Book Antiqua" panose="02040602050305030304" pitchFamily="18" charset="0"/>
                <a:ea typeface="MS Mincho" panose="02020609040205080304" pitchFamily="49" charset="-128"/>
                <a:cs typeface="Times New Roman" panose="02020603050405020304" pitchFamily="18" charset="0"/>
              </a:rPr>
              <a:t> </a:t>
            </a:r>
          </a:p>
          <a:p>
            <a:pPr marL="342900" marR="0" lvl="0" indent="-342900" algn="just">
              <a:spcBef>
                <a:spcPts val="0"/>
              </a:spcBef>
              <a:spcAft>
                <a:spcPts val="0"/>
              </a:spcAft>
              <a:buFont typeface="+mj-lt"/>
              <a:buAutoNum type="romanLcParenR"/>
              <a:tabLst>
                <a:tab pos="360045" algn="l"/>
                <a:tab pos="720090" algn="l"/>
                <a:tab pos="1080135" algn="l"/>
                <a:tab pos="1440180" algn="l"/>
              </a:tabLst>
            </a:pPr>
            <a:endParaRPr lang="en-US" dirty="0">
              <a:effectLst/>
              <a:latin typeface="Book Antiqua" panose="02040602050305030304" pitchFamily="18" charset="0"/>
              <a:ea typeface="MS Mincho" panose="02020609040205080304" pitchFamily="49" charset="-128"/>
              <a:cs typeface="Times New Roman" panose="02020603050405020304" pitchFamily="18" charset="0"/>
            </a:endParaRPr>
          </a:p>
        </p:txBody>
      </p:sp>
      <p:pic>
        <p:nvPicPr>
          <p:cNvPr id="3" name="Picture 2" descr="C:\Users\hp\Desktop\main-logo.png"/>
          <p:cNvPicPr/>
          <p:nvPr/>
        </p:nvPicPr>
        <p:blipFill>
          <a:blip r:embed="rId3"/>
          <a:srcRect/>
          <a:stretch>
            <a:fillRect/>
          </a:stretch>
        </p:blipFill>
        <p:spPr bwMode="auto">
          <a:xfrm>
            <a:off x="10886" y="0"/>
            <a:ext cx="790575" cy="622300"/>
          </a:xfrm>
          <a:prstGeom prst="rect">
            <a:avLst/>
          </a:prstGeom>
          <a:noFill/>
          <a:ln w="9525">
            <a:noFill/>
            <a:miter lim="800000"/>
            <a:headEnd/>
            <a:tailEnd/>
          </a:ln>
        </p:spPr>
      </p:pic>
    </p:spTree>
    <p:extLst>
      <p:ext uri="{BB962C8B-B14F-4D97-AF65-F5344CB8AC3E}">
        <p14:creationId xmlns:p14="http://schemas.microsoft.com/office/powerpoint/2010/main" val="3747173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rtlCol="0">
            <a:noAutofit/>
          </a:bodyPr>
          <a:lstStyle/>
          <a:p>
            <a:pPr fontAlgn="auto">
              <a:spcAft>
                <a:spcPts val="0"/>
              </a:spcAft>
              <a:defRPr/>
            </a:pPr>
            <a:r>
              <a:rPr lang="en-US" sz="7200" b="1" dirty="0" smtClean="0">
                <a:solidFill>
                  <a:schemeClr val="accent2">
                    <a:lumMod val="50000"/>
                  </a:schemeClr>
                </a:solidFill>
                <a:effectLst>
                  <a:outerShdw blurRad="38100" dist="38100" dir="2700000" algn="tl">
                    <a:srgbClr val="000000">
                      <a:alpha val="43137"/>
                    </a:srgbClr>
                  </a:outerShdw>
                </a:effectLst>
                <a:latin typeface="Bookman Old Style" pitchFamily="18" charset="0"/>
                <a:ea typeface="Tahoma" panose="020B0604030504040204" pitchFamily="34" charset="0"/>
                <a:cs typeface="Tahoma" panose="020B0604030504040204" pitchFamily="34" charset="0"/>
              </a:rPr>
              <a:t>Thank you</a:t>
            </a:r>
          </a:p>
        </p:txBody>
      </p:sp>
      <p:grpSp>
        <p:nvGrpSpPr>
          <p:cNvPr id="3" name="Content Placeholder 3"/>
          <p:cNvGrpSpPr>
            <a:grpSpLocks noGrp="1"/>
          </p:cNvGrpSpPr>
          <p:nvPr/>
        </p:nvGrpSpPr>
        <p:grpSpPr bwMode="auto">
          <a:xfrm>
            <a:off x="2743200" y="1295400"/>
            <a:ext cx="3733800" cy="1600200"/>
            <a:chOff x="3378135" y="3216689"/>
            <a:chExt cx="2565465" cy="1979336"/>
          </a:xfrm>
        </p:grpSpPr>
        <p:sp>
          <p:nvSpPr>
            <p:cNvPr id="5" name="Rectangle 4"/>
            <p:cNvSpPr/>
            <p:nvPr/>
          </p:nvSpPr>
          <p:spPr>
            <a:xfrm>
              <a:off x="3378135" y="3216689"/>
              <a:ext cx="2565465" cy="1979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26629" name="Picture 5"/>
            <p:cNvPicPr>
              <a:picLocks noChangeAspect="1"/>
            </p:cNvPicPr>
            <p:nvPr/>
          </p:nvPicPr>
          <p:blipFill>
            <a:blip r:embed="rId2"/>
            <a:srcRect/>
            <a:stretch>
              <a:fillRect/>
            </a:stretch>
          </p:blipFill>
          <p:spPr bwMode="auto">
            <a:xfrm>
              <a:off x="3454334" y="3327183"/>
              <a:ext cx="2387731" cy="17941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645400" cy="5410200"/>
          </a:xfrm>
        </p:spPr>
        <p:txBody>
          <a:bodyPr>
            <a:normAutofit fontScale="70000" lnSpcReduction="20000"/>
          </a:bodyPr>
          <a:lstStyle/>
          <a:p>
            <a:pPr>
              <a:buClrTx/>
              <a:buFont typeface="Wingdings" pitchFamily="2" charset="2"/>
              <a:buChar char="q"/>
            </a:pPr>
            <a:r>
              <a:rPr lang="en-US" b="1" dirty="0" smtClean="0"/>
              <a:t>VISIT</a:t>
            </a:r>
          </a:p>
          <a:p>
            <a:pPr algn="just">
              <a:buNone/>
            </a:pPr>
            <a:endParaRPr lang="en-US" dirty="0"/>
          </a:p>
          <a:p>
            <a:pPr>
              <a:buClrTx/>
            </a:pPr>
            <a:r>
              <a:rPr lang="en-US" b="1" dirty="0" smtClean="0">
                <a:latin typeface="Bookman Old Style" panose="02050604050505020204" pitchFamily="18" charset="0"/>
              </a:rPr>
              <a:t>During the two and a half day visit, the </a:t>
            </a:r>
            <a:r>
              <a:rPr lang="en-US" b="1" dirty="0">
                <a:latin typeface="Bookman Old Style" panose="02050604050505020204" pitchFamily="18" charset="0"/>
              </a:rPr>
              <a:t> t</a:t>
            </a:r>
            <a:r>
              <a:rPr lang="en-US" b="1" dirty="0" smtClean="0">
                <a:latin typeface="Bookman Old Style" panose="02050604050505020204" pitchFamily="18" charset="0"/>
              </a:rPr>
              <a:t>eam  has discussions </a:t>
            </a:r>
            <a:r>
              <a:rPr lang="en-US" b="1" dirty="0">
                <a:latin typeface="Bookman Old Style" panose="02050604050505020204" pitchFamily="18" charset="0"/>
              </a:rPr>
              <a:t>with </a:t>
            </a:r>
            <a:endParaRPr lang="en-IN" dirty="0">
              <a:latin typeface="Bookman Old Style" panose="02050604050505020204" pitchFamily="18" charset="0"/>
            </a:endParaRPr>
          </a:p>
          <a:p>
            <a:pPr marL="514350" indent="-398463" algn="just">
              <a:buClrTx/>
              <a:buFont typeface="+mj-lt"/>
              <a:buAutoNum type="arabicPeriod"/>
              <a:tabLst>
                <a:tab pos="346075" algn="l"/>
              </a:tabLst>
            </a:pPr>
            <a:r>
              <a:rPr lang="en-US" dirty="0" smtClean="0">
                <a:latin typeface="Bookman Old Style" panose="02050604050505020204" pitchFamily="18" charset="0"/>
              </a:rPr>
              <a:t>the </a:t>
            </a:r>
            <a:r>
              <a:rPr lang="en-US" dirty="0">
                <a:latin typeface="Bookman Old Style" panose="02050604050505020204" pitchFamily="18" charset="0"/>
              </a:rPr>
              <a:t>Head of the institute/Dean/Heads of Department </a:t>
            </a:r>
            <a:r>
              <a:rPr lang="en-US" dirty="0" smtClean="0">
                <a:latin typeface="Bookman Old Style" panose="02050604050505020204" pitchFamily="18" charset="0"/>
              </a:rPr>
              <a:t>/Program </a:t>
            </a:r>
            <a:r>
              <a:rPr lang="en-US" dirty="0">
                <a:latin typeface="Bookman Old Style" panose="02050604050505020204" pitchFamily="18" charset="0"/>
              </a:rPr>
              <a:t>and course coordinators </a:t>
            </a:r>
            <a:endParaRPr lang="en-IN" dirty="0">
              <a:latin typeface="Bookman Old Style" panose="02050604050505020204" pitchFamily="18" charset="0"/>
            </a:endParaRPr>
          </a:p>
          <a:p>
            <a:pPr marL="514350" indent="-398463" algn="just">
              <a:buClrTx/>
              <a:buFont typeface="+mj-lt"/>
              <a:buAutoNum type="arabicPeriod"/>
              <a:tabLst>
                <a:tab pos="346075" algn="l"/>
              </a:tabLst>
            </a:pPr>
            <a:r>
              <a:rPr lang="en-US" dirty="0" smtClean="0">
                <a:latin typeface="Bookman Old Style" panose="02050604050505020204" pitchFamily="18" charset="0"/>
              </a:rPr>
              <a:t>a </a:t>
            </a:r>
            <a:r>
              <a:rPr lang="en-US" dirty="0">
                <a:latin typeface="Bookman Old Style" panose="02050604050505020204" pitchFamily="18" charset="0"/>
              </a:rPr>
              <a:t>member of the management (to discuss how the </a:t>
            </a:r>
            <a:r>
              <a:rPr lang="en-US" dirty="0" smtClean="0">
                <a:latin typeface="Bookman Old Style" panose="02050604050505020204" pitchFamily="18" charset="0"/>
              </a:rPr>
              <a:t>program fits </a:t>
            </a:r>
            <a:r>
              <a:rPr lang="en-US" dirty="0">
                <a:latin typeface="Bookman Old Style" panose="02050604050505020204" pitchFamily="18" charset="0"/>
              </a:rPr>
              <a:t>into the overall strategic    direction and focus of the </a:t>
            </a:r>
            <a:r>
              <a:rPr lang="en-US" dirty="0" smtClean="0">
                <a:latin typeface="Bookman Old Style" panose="02050604050505020204" pitchFamily="18" charset="0"/>
              </a:rPr>
              <a:t>institution </a:t>
            </a:r>
            <a:r>
              <a:rPr lang="en-US" dirty="0">
                <a:latin typeface="Bookman Old Style" panose="02050604050505020204" pitchFamily="18" charset="0"/>
              </a:rPr>
              <a:t>and management support for continued funding and development of the </a:t>
            </a:r>
            <a:r>
              <a:rPr lang="en-US" dirty="0" smtClean="0">
                <a:latin typeface="Bookman Old Style" panose="02050604050505020204" pitchFamily="18" charset="0"/>
              </a:rPr>
              <a:t>program)</a:t>
            </a:r>
            <a:endParaRPr lang="en-IN" dirty="0">
              <a:latin typeface="Bookman Old Style" panose="02050604050505020204" pitchFamily="18" charset="0"/>
            </a:endParaRPr>
          </a:p>
          <a:p>
            <a:pPr marL="514350" indent="-398463" algn="just">
              <a:buClrTx/>
              <a:buFont typeface="+mj-lt"/>
              <a:buAutoNum type="arabicPeriod"/>
              <a:tabLst>
                <a:tab pos="346075" algn="l"/>
              </a:tabLst>
            </a:pPr>
            <a:r>
              <a:rPr lang="en-US" dirty="0" smtClean="0">
                <a:latin typeface="Bookman Old Style" panose="02050604050505020204" pitchFamily="18" charset="0"/>
              </a:rPr>
              <a:t>faculty members</a:t>
            </a:r>
            <a:endParaRPr lang="en-IN" dirty="0">
              <a:latin typeface="Bookman Old Style" panose="02050604050505020204" pitchFamily="18" charset="0"/>
            </a:endParaRPr>
          </a:p>
          <a:p>
            <a:pPr marL="514350" indent="-398463" algn="just">
              <a:buClrTx/>
              <a:buFont typeface="+mj-lt"/>
              <a:buAutoNum type="arabicPeriod"/>
              <a:tabLst>
                <a:tab pos="346075" algn="l"/>
              </a:tabLst>
            </a:pPr>
            <a:r>
              <a:rPr lang="en-US" dirty="0" smtClean="0">
                <a:latin typeface="Bookman Old Style" panose="02050604050505020204" pitchFamily="18" charset="0"/>
              </a:rPr>
              <a:t>alumni </a:t>
            </a:r>
            <a:endParaRPr lang="en-US" dirty="0">
              <a:latin typeface="Bookman Old Style" panose="02050604050505020204" pitchFamily="18" charset="0"/>
            </a:endParaRPr>
          </a:p>
          <a:p>
            <a:pPr marL="514350" indent="-398463" algn="just">
              <a:buClrTx/>
              <a:buFont typeface="+mj-lt"/>
              <a:buAutoNum type="arabicPeriod"/>
              <a:tabLst>
                <a:tab pos="346075" algn="l"/>
              </a:tabLst>
            </a:pPr>
            <a:r>
              <a:rPr lang="en-US" dirty="0" smtClean="0">
                <a:latin typeface="Bookman Old Style" panose="02050604050505020204" pitchFamily="18" charset="0"/>
              </a:rPr>
              <a:t>Students</a:t>
            </a:r>
          </a:p>
          <a:p>
            <a:pPr marL="514350" indent="-398463" algn="just">
              <a:buClrTx/>
              <a:buFont typeface="+mj-lt"/>
              <a:buAutoNum type="arabicPeriod"/>
              <a:tabLst>
                <a:tab pos="346075" algn="l"/>
              </a:tabLst>
            </a:pPr>
            <a:r>
              <a:rPr lang="en-US" dirty="0" smtClean="0">
                <a:latin typeface="Bookman Old Style" panose="02050604050505020204" pitchFamily="18" charset="0"/>
              </a:rPr>
              <a:t>Employers</a:t>
            </a:r>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3361513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839200" cy="714380"/>
          </a:xfrm>
        </p:spPr>
        <p:txBody>
          <a:bodyPr>
            <a:normAutofit fontScale="90000"/>
          </a:bodyPr>
          <a:lstStyle/>
          <a:p>
            <a:r>
              <a:rPr lang="en-US" b="1" u="sng" dirty="0" smtClean="0">
                <a:latin typeface="Bookman Old Style" panose="02050604050505020204" pitchFamily="18" charset="0"/>
              </a:rPr>
              <a:t>Accreditation</a:t>
            </a:r>
            <a:endParaRPr lang="en-US" b="1" u="sng" dirty="0">
              <a:latin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lstStyle/>
          <a:p>
            <a:pPr algn="just">
              <a:buClrTx/>
            </a:pPr>
            <a:r>
              <a:rPr lang="en-US" dirty="0" smtClean="0"/>
              <a:t>Accreditation is a process of quality assurance and improvement, whereby a program in an approved Institution is critically appraised to verify that the program continues to meet and/or exceed the Norms and Standards prescribed by regulator from time to time. </a:t>
            </a:r>
          </a:p>
          <a:p>
            <a:pPr algn="just">
              <a:buClrTx/>
            </a:pPr>
            <a:endParaRPr lang="en-US" dirty="0" smtClean="0"/>
          </a:p>
          <a:p>
            <a:pPr algn="just">
              <a:buClrTx/>
            </a:pPr>
            <a:r>
              <a:rPr lang="en-US" dirty="0" smtClean="0"/>
              <a:t>It is a kind of recognition which indicates that a program fulfills desired standards. </a:t>
            </a:r>
          </a:p>
          <a:p>
            <a:pPr marL="0" indent="0">
              <a:buNone/>
            </a:pPr>
            <a:endParaRPr lang="en-IN" dirty="0" smtClean="0"/>
          </a:p>
          <a:p>
            <a:pPr algn="just">
              <a:buClrTx/>
            </a:pPr>
            <a:endParaRPr lang="en-US" dirty="0" smtClean="0"/>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42695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381000" y="1143000"/>
            <a:ext cx="8458200" cy="5386090"/>
          </a:xfrm>
          <a:prstGeom prst="rect">
            <a:avLst/>
          </a:prstGeom>
          <a:noFill/>
          <a:ln w="9525">
            <a:noFill/>
            <a:miter lim="800000"/>
            <a:headEnd/>
            <a:tailEnd/>
          </a:ln>
        </p:spPr>
        <p:txBody>
          <a:bodyPr wrap="square">
            <a:spAutoFit/>
          </a:bodyPr>
          <a:lstStyle/>
          <a:p>
            <a:pPr marL="457200" indent="-457200" algn="just" fontAlgn="base">
              <a:spcBef>
                <a:spcPct val="50000"/>
              </a:spcBef>
              <a:spcAft>
                <a:spcPct val="0"/>
              </a:spcAft>
              <a:buFont typeface="Wingdings" pitchFamily="2" charset="2"/>
              <a:buChar char="q"/>
            </a:pPr>
            <a:r>
              <a:rPr lang="en-US" sz="2400" b="1" dirty="0">
                <a:solidFill>
                  <a:srgbClr val="FF0000"/>
                </a:solidFill>
              </a:rPr>
              <a:t>Not to </a:t>
            </a:r>
            <a:r>
              <a:rPr lang="en-US" sz="2400" dirty="0">
                <a:solidFill>
                  <a:schemeClr val="tx2"/>
                </a:solidFill>
              </a:rPr>
              <a:t>find faults with the institution but </a:t>
            </a:r>
            <a:r>
              <a:rPr lang="en-US" sz="2400" dirty="0" smtClean="0">
                <a:solidFill>
                  <a:schemeClr val="tx2"/>
                </a:solidFill>
              </a:rPr>
              <a:t>to </a:t>
            </a:r>
            <a:r>
              <a:rPr lang="en-US" sz="2400" dirty="0">
                <a:solidFill>
                  <a:schemeClr val="tx2"/>
                </a:solidFill>
              </a:rPr>
              <a:t>assess the status-ante of the performance.</a:t>
            </a:r>
          </a:p>
          <a:p>
            <a:pPr marL="457200" indent="-457200" algn="just" fontAlgn="base">
              <a:spcBef>
                <a:spcPct val="50000"/>
              </a:spcBef>
              <a:spcAft>
                <a:spcPct val="0"/>
              </a:spcAft>
              <a:buFont typeface="Wingdings" pitchFamily="2" charset="2"/>
              <a:buChar char="q"/>
            </a:pPr>
            <a:r>
              <a:rPr lang="en-US" sz="2400" b="1" dirty="0">
                <a:solidFill>
                  <a:srgbClr val="FF0000"/>
                </a:solidFill>
              </a:rPr>
              <a:t>Not to </a:t>
            </a:r>
            <a:r>
              <a:rPr lang="en-US" sz="2400" dirty="0">
                <a:solidFill>
                  <a:schemeClr val="tx2"/>
                </a:solidFill>
              </a:rPr>
              <a:t>denigrate the working style of the institution and its </a:t>
            </a:r>
            <a:r>
              <a:rPr lang="en-US" sz="2400" dirty="0" smtClean="0">
                <a:solidFill>
                  <a:schemeClr val="tx2"/>
                </a:solidFill>
              </a:rPr>
              <a:t>programs </a:t>
            </a:r>
            <a:r>
              <a:rPr lang="en-US" sz="2400" dirty="0">
                <a:solidFill>
                  <a:schemeClr val="tx2"/>
                </a:solidFill>
              </a:rPr>
              <a:t>but to provide a feed back </a:t>
            </a:r>
            <a:r>
              <a:rPr lang="en-US" sz="2400" dirty="0" smtClean="0">
                <a:solidFill>
                  <a:schemeClr val="tx2"/>
                </a:solidFill>
              </a:rPr>
              <a:t>on </a:t>
            </a:r>
            <a:r>
              <a:rPr lang="en-US" sz="2400" dirty="0">
                <a:solidFill>
                  <a:schemeClr val="tx2"/>
                </a:solidFill>
              </a:rPr>
              <a:t>their strengths and weaknesses.</a:t>
            </a:r>
          </a:p>
          <a:p>
            <a:pPr marL="457200" indent="-457200" algn="just" fontAlgn="base">
              <a:spcBef>
                <a:spcPct val="50000"/>
              </a:spcBef>
              <a:spcAft>
                <a:spcPct val="0"/>
              </a:spcAft>
              <a:buFont typeface="Wingdings" pitchFamily="2" charset="2"/>
              <a:buChar char="q"/>
            </a:pPr>
            <a:r>
              <a:rPr lang="en-US" sz="2400" b="1" dirty="0">
                <a:solidFill>
                  <a:srgbClr val="FF0000"/>
                </a:solidFill>
              </a:rPr>
              <a:t>Not to </a:t>
            </a:r>
            <a:r>
              <a:rPr lang="en-US" sz="2400" dirty="0">
                <a:solidFill>
                  <a:schemeClr val="tx2"/>
                </a:solidFill>
              </a:rPr>
              <a:t>demarcate the boundaries of quality but to offer a sensitizing process </a:t>
            </a:r>
            <a:r>
              <a:rPr lang="en-US" sz="2400" dirty="0" smtClean="0">
                <a:solidFill>
                  <a:schemeClr val="tx2"/>
                </a:solidFill>
              </a:rPr>
              <a:t>for </a:t>
            </a:r>
            <a:r>
              <a:rPr lang="en-US" sz="2400" dirty="0">
                <a:solidFill>
                  <a:schemeClr val="tx2"/>
                </a:solidFill>
              </a:rPr>
              <a:t>continuous improvement </a:t>
            </a:r>
            <a:r>
              <a:rPr lang="en-US" sz="2400" dirty="0" smtClean="0">
                <a:solidFill>
                  <a:schemeClr val="tx2"/>
                </a:solidFill>
              </a:rPr>
              <a:t>in quality </a:t>
            </a:r>
            <a:r>
              <a:rPr lang="en-US" sz="2400" dirty="0">
                <a:solidFill>
                  <a:schemeClr val="tx2"/>
                </a:solidFill>
              </a:rPr>
              <a:t>provisions.</a:t>
            </a:r>
          </a:p>
          <a:p>
            <a:pPr marL="457200" indent="-457200" algn="just" fontAlgn="base">
              <a:spcBef>
                <a:spcPct val="50000"/>
              </a:spcBef>
              <a:spcAft>
                <a:spcPct val="0"/>
              </a:spcAft>
              <a:buFont typeface="Wingdings" pitchFamily="2" charset="2"/>
              <a:buChar char="q"/>
            </a:pPr>
            <a:r>
              <a:rPr lang="en-US" sz="2400" b="1" dirty="0">
                <a:solidFill>
                  <a:srgbClr val="FF0000"/>
                </a:solidFill>
              </a:rPr>
              <a:t>Not to </a:t>
            </a:r>
            <a:r>
              <a:rPr lang="en-US" sz="2400" dirty="0">
                <a:solidFill>
                  <a:schemeClr val="tx2"/>
                </a:solidFill>
              </a:rPr>
              <a:t>select only institutions of national excellence but to </a:t>
            </a:r>
            <a:r>
              <a:rPr lang="en-US" sz="2400" dirty="0" smtClean="0">
                <a:solidFill>
                  <a:schemeClr val="tx2"/>
                </a:solidFill>
              </a:rPr>
              <a:t>provide benchmarks </a:t>
            </a:r>
            <a:r>
              <a:rPr lang="en-US" sz="2400" dirty="0">
                <a:solidFill>
                  <a:schemeClr val="tx2"/>
                </a:solidFill>
              </a:rPr>
              <a:t>of excellence and identification of good practices.</a:t>
            </a:r>
          </a:p>
          <a:p>
            <a:pPr marL="457200" indent="-457200" algn="just" fontAlgn="base">
              <a:spcBef>
                <a:spcPct val="50000"/>
              </a:spcBef>
              <a:spcAft>
                <a:spcPct val="0"/>
              </a:spcAft>
              <a:buFont typeface="Wingdings" pitchFamily="2" charset="2"/>
              <a:buNone/>
            </a:pPr>
            <a:endParaRPr lang="en-US" sz="2400" b="1" dirty="0">
              <a:solidFill>
                <a:srgbClr val="000000"/>
              </a:solidFill>
            </a:endParaRPr>
          </a:p>
        </p:txBody>
      </p:sp>
      <p:sp>
        <p:nvSpPr>
          <p:cNvPr id="4" name="Title 2"/>
          <p:cNvSpPr txBox="1">
            <a:spLocks/>
          </p:cNvSpPr>
          <p:nvPr/>
        </p:nvSpPr>
        <p:spPr>
          <a:xfrm>
            <a:off x="0" y="228600"/>
            <a:ext cx="9144000" cy="914400"/>
          </a:xfrm>
          <a:prstGeom prst="rect">
            <a:avLst/>
          </a:prstGeom>
        </p:spPr>
        <p:txBody>
          <a:bodyPr>
            <a:noAutofit/>
          </a:bodyPr>
          <a:lstStyle/>
          <a:p>
            <a:pPr algn="ctr" eaLnBrk="0" fontAlgn="base" hangingPunct="0">
              <a:spcBef>
                <a:spcPct val="0"/>
              </a:spcBef>
              <a:spcAft>
                <a:spcPct val="0"/>
              </a:spcAft>
            </a:pPr>
            <a:r>
              <a:rPr lang="en-US" sz="2800" b="1" u="sng" dirty="0">
                <a:latin typeface="Bookman Old Style" panose="02050604050505020204" pitchFamily="18" charset="0"/>
                <a:ea typeface="+mj-ea"/>
                <a:cs typeface="+mj-cs"/>
              </a:rPr>
              <a:t>WHAT IS NOT THE PURPOSE OF </a:t>
            </a:r>
            <a:r>
              <a:rPr lang="en-US" sz="2800" b="1" u="sng" dirty="0" smtClean="0">
                <a:latin typeface="Bookman Old Style" panose="02050604050505020204" pitchFamily="18" charset="0"/>
                <a:ea typeface="+mj-ea"/>
                <a:cs typeface="+mj-cs"/>
              </a:rPr>
              <a:t>ACCREDITATION</a:t>
            </a:r>
            <a:endParaRPr lang="en-US" sz="2800" b="1" u="sng" dirty="0">
              <a:latin typeface="Bookman Old Style" panose="02050604050505020204" pitchFamily="18" charset="0"/>
              <a:ea typeface="+mj-ea"/>
              <a:cs typeface="+mj-cs"/>
            </a:endParaRPr>
          </a:p>
        </p:txBody>
      </p:sp>
      <p:pic>
        <p:nvPicPr>
          <p:cNvPr id="5" name="Picture 4"/>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981660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358246" cy="642942"/>
          </a:xfrm>
        </p:spPr>
        <p:txBody>
          <a:bodyPr>
            <a:noAutofit/>
          </a:bodyPr>
          <a:lstStyle/>
          <a:p>
            <a:r>
              <a:rPr lang="en-US" sz="3600" b="1" u="sng" dirty="0" smtClean="0">
                <a:latin typeface="Bookman Old Style" panose="02050604050505020204" pitchFamily="18" charset="0"/>
              </a:rPr>
              <a:t>General Policy on Accreditation</a:t>
            </a:r>
            <a:endParaRPr lang="en-US" sz="3600" b="1" u="sng" dirty="0">
              <a:latin typeface="Bookman Old Style" panose="02050604050505020204" pitchFamily="18" charset="0"/>
            </a:endParaRPr>
          </a:p>
        </p:txBody>
      </p:sp>
      <p:sp>
        <p:nvSpPr>
          <p:cNvPr id="3" name="Content Placeholder 2"/>
          <p:cNvSpPr>
            <a:spLocks noGrp="1"/>
          </p:cNvSpPr>
          <p:nvPr>
            <p:ph idx="1"/>
          </p:nvPr>
        </p:nvSpPr>
        <p:spPr>
          <a:xfrm>
            <a:off x="142844" y="1694538"/>
            <a:ext cx="8858312" cy="4734858"/>
          </a:xfrm>
        </p:spPr>
        <p:txBody>
          <a:bodyPr>
            <a:noAutofit/>
          </a:bodyPr>
          <a:lstStyle/>
          <a:p>
            <a:pPr marL="109728" lvl="0" indent="0">
              <a:buNone/>
            </a:pPr>
            <a:r>
              <a:rPr lang="en-US" sz="2400" dirty="0">
                <a:latin typeface="Bookman Old Style" panose="02050604050505020204" pitchFamily="18" charset="0"/>
              </a:rPr>
              <a:t>The following general policies </a:t>
            </a:r>
            <a:r>
              <a:rPr lang="en-US" sz="2400" dirty="0" smtClean="0">
                <a:latin typeface="Bookman Old Style" panose="02050604050505020204" pitchFamily="18" charset="0"/>
              </a:rPr>
              <a:t>are the guiding </a:t>
            </a:r>
            <a:r>
              <a:rPr lang="en-US" sz="2400" dirty="0">
                <a:latin typeface="Bookman Old Style" panose="02050604050505020204" pitchFamily="18" charset="0"/>
              </a:rPr>
              <a:t>principles for the accreditation of </a:t>
            </a:r>
            <a:r>
              <a:rPr lang="en-US" sz="2400" dirty="0" smtClean="0">
                <a:latin typeface="Bookman Old Style" panose="02050604050505020204" pitchFamily="18" charset="0"/>
              </a:rPr>
              <a:t>programs</a:t>
            </a:r>
            <a:r>
              <a:rPr lang="en-US" sz="2400" dirty="0">
                <a:latin typeface="Bookman Old Style" panose="02050604050505020204" pitchFamily="18" charset="0"/>
              </a:rPr>
              <a:t>:</a:t>
            </a:r>
          </a:p>
          <a:p>
            <a:pPr marL="109728" lvl="0" indent="0">
              <a:buNone/>
            </a:pPr>
            <a:endParaRPr lang="en-US" sz="2400" dirty="0">
              <a:latin typeface="Bookman Old Style" panose="02050604050505020204" pitchFamily="18" charset="0"/>
            </a:endParaRPr>
          </a:p>
          <a:p>
            <a:pPr marL="623888" lvl="0" indent="-514350" algn="just">
              <a:buClrTx/>
              <a:buFont typeface="+mj-lt"/>
              <a:buAutoNum type="arabicPeriod"/>
            </a:pPr>
            <a:r>
              <a:rPr lang="en-US" sz="2400" dirty="0" smtClean="0">
                <a:latin typeface="Bookman Old Style" panose="02050604050505020204" pitchFamily="18" charset="0"/>
              </a:rPr>
              <a:t>Programs</a:t>
            </a:r>
            <a:r>
              <a:rPr lang="en-US" sz="2400" dirty="0">
                <a:latin typeface="Bookman Old Style" panose="02050604050505020204" pitchFamily="18" charset="0"/>
              </a:rPr>
              <a:t>, and not Educational Institutions, </a:t>
            </a:r>
            <a:r>
              <a:rPr lang="en-US" sz="2400" dirty="0" smtClean="0">
                <a:latin typeface="Bookman Old Style" panose="02050604050505020204" pitchFamily="18" charset="0"/>
              </a:rPr>
              <a:t>are considered for   accreditation. </a:t>
            </a:r>
          </a:p>
          <a:p>
            <a:pPr marL="109537" indent="0" algn="just">
              <a:buClrTx/>
              <a:buNone/>
            </a:pPr>
            <a:endParaRPr lang="en-IN" sz="2400" dirty="0">
              <a:latin typeface="Bookman Old Style" panose="02050604050505020204" pitchFamily="18" charset="0"/>
            </a:endParaRPr>
          </a:p>
          <a:p>
            <a:pPr marL="566737" lvl="0" indent="-457200" algn="just">
              <a:buClrTx/>
              <a:buFont typeface="+mj-lt"/>
              <a:buAutoNum type="arabicPeriod" startAt="2"/>
            </a:pPr>
            <a:r>
              <a:rPr lang="en-US" sz="2400" dirty="0" smtClean="0">
                <a:latin typeface="Bookman Old Style" panose="02050604050505020204" pitchFamily="18" charset="0"/>
              </a:rPr>
              <a:t>Programs </a:t>
            </a:r>
            <a:r>
              <a:rPr lang="en-US" sz="2400" dirty="0">
                <a:latin typeface="Bookman Old Style" panose="02050604050505020204" pitchFamily="18" charset="0"/>
              </a:rPr>
              <a:t>from which at least two batches of students have graduated </a:t>
            </a:r>
            <a:r>
              <a:rPr lang="en-US" sz="2400" dirty="0" smtClean="0">
                <a:latin typeface="Bookman Old Style" panose="02050604050505020204" pitchFamily="18" charset="0"/>
              </a:rPr>
              <a:t>are considered </a:t>
            </a:r>
            <a:r>
              <a:rPr lang="en-US" sz="2400" dirty="0">
                <a:latin typeface="Bookman Old Style" panose="02050604050505020204" pitchFamily="18" charset="0"/>
              </a:rPr>
              <a:t>for accreditation. </a:t>
            </a:r>
            <a:endParaRPr lang="en-US" sz="2400" dirty="0" smtClean="0">
              <a:latin typeface="Bookman Old Style" panose="02050604050505020204" pitchFamily="18" charset="0"/>
            </a:endParaRPr>
          </a:p>
          <a:p>
            <a:pPr marL="393700" lvl="0" indent="-284163" algn="just">
              <a:buClrTx/>
              <a:buFont typeface="+mj-lt"/>
              <a:buAutoNum type="arabicPeriod" startAt="2"/>
            </a:pPr>
            <a:endParaRPr lang="en-US" sz="2400" dirty="0" smtClean="0">
              <a:latin typeface="Bookman Old Style" panose="02050604050505020204" pitchFamily="18" charset="0"/>
            </a:endParaRPr>
          </a:p>
          <a:p>
            <a:pPr marL="109537" lvl="0" indent="0" algn="just">
              <a:buNone/>
            </a:pPr>
            <a:endParaRPr lang="en-US" sz="1050" dirty="0" smtClean="0">
              <a:latin typeface="Bookman Old Style" panose="02050604050505020204" pitchFamily="18" charset="0"/>
            </a:endParaRPr>
          </a:p>
          <a:p>
            <a:pPr marL="393700" lvl="0" indent="-284163" algn="just">
              <a:buFont typeface="+mj-lt"/>
              <a:buAutoNum type="arabicPeriod"/>
            </a:pPr>
            <a:endParaRPr lang="en-IN" sz="1600" dirty="0" smtClean="0">
              <a:latin typeface="Bookman Old Style" panose="02050604050505020204" pitchFamily="18" charset="0"/>
            </a:endParaRPr>
          </a:p>
          <a:p>
            <a:pPr marL="109537" lvl="0" indent="0" algn="just">
              <a:buNone/>
            </a:pPr>
            <a:endParaRPr lang="en-US" sz="1600" dirty="0">
              <a:latin typeface="Bookman Old Style" panose="02050604050505020204" pitchFamily="18" charset="0"/>
            </a:endParaRPr>
          </a:p>
          <a:p>
            <a:pPr marL="393700" lvl="0" indent="-284163" algn="just">
              <a:buFont typeface="+mj-lt"/>
              <a:buAutoNum type="arabicPeriod"/>
            </a:pPr>
            <a:endParaRPr lang="en-IN" sz="1600"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extLst>
      <p:ext uri="{BB962C8B-B14F-4D97-AF65-F5344CB8AC3E}">
        <p14:creationId xmlns:p14="http://schemas.microsoft.com/office/powerpoint/2010/main" val="2557881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u="sng" dirty="0" smtClean="0">
                <a:latin typeface="Bookman Old Style" panose="02050604050505020204" pitchFamily="18" charset="0"/>
              </a:rPr>
              <a:t>What is Outcome based Education</a:t>
            </a:r>
            <a:r>
              <a:rPr lang="en-US" sz="3200" b="1" dirty="0" smtClean="0">
                <a:latin typeface="Bookman Old Style" panose="02050604050505020204" pitchFamily="18" charset="0"/>
              </a:rPr>
              <a:t>?</a:t>
            </a:r>
            <a:br>
              <a:rPr lang="en-US" sz="3200" b="1" dirty="0" smtClean="0">
                <a:latin typeface="Bookman Old Style" panose="02050604050505020204" pitchFamily="18" charset="0"/>
              </a:rPr>
            </a:br>
            <a:endParaRPr lang="en-US" sz="3200" dirty="0">
              <a:latin typeface="Bookman Old Style" panose="02050604050505020204" pitchFamily="18" charset="0"/>
            </a:endParaRPr>
          </a:p>
        </p:txBody>
      </p:sp>
      <p:sp>
        <p:nvSpPr>
          <p:cNvPr id="34819" name="Rectangle 3"/>
          <p:cNvSpPr>
            <a:spLocks noGrp="1" noChangeArrowheads="1"/>
          </p:cNvSpPr>
          <p:nvPr>
            <p:ph idx="1"/>
          </p:nvPr>
        </p:nvSpPr>
        <p:spPr>
          <a:xfrm>
            <a:off x="304800" y="1214422"/>
            <a:ext cx="8686800" cy="4865703"/>
          </a:xfrm>
        </p:spPr>
        <p:txBody>
          <a:bodyPr>
            <a:noAutofit/>
          </a:bodyPr>
          <a:lstStyle/>
          <a:p>
            <a:pPr algn="just" eaLnBrk="1" hangingPunct="1">
              <a:lnSpc>
                <a:spcPct val="80000"/>
              </a:lnSpc>
              <a:defRPr/>
            </a:pPr>
            <a:endParaRPr lang="en-US" sz="3200" dirty="0" smtClean="0">
              <a:solidFill>
                <a:schemeClr val="tx2">
                  <a:lumMod val="75000"/>
                </a:schemeClr>
              </a:solidFill>
              <a:ea typeface="ＭＳ Ｐゴシック" pitchFamily="34" charset="-128"/>
            </a:endParaRPr>
          </a:p>
          <a:p>
            <a:pPr marL="514350" indent="-514350" algn="just" eaLnBrk="1" hangingPunct="1">
              <a:lnSpc>
                <a:spcPct val="80000"/>
              </a:lnSpc>
              <a:buClr>
                <a:schemeClr val="tx2">
                  <a:lumMod val="75000"/>
                </a:schemeClr>
              </a:buClr>
              <a:buFont typeface="+mj-lt"/>
              <a:buAutoNum type="arabicPeriod"/>
              <a:defRPr/>
            </a:pPr>
            <a:r>
              <a:rPr lang="en-US" sz="2800" dirty="0" smtClean="0">
                <a:latin typeface="Bookman Old Style" panose="02050604050505020204" pitchFamily="18" charset="0"/>
                <a:ea typeface="ＭＳ Ｐゴシック" pitchFamily="34" charset="-128"/>
              </a:rPr>
              <a:t>what the students need to learn?</a:t>
            </a:r>
          </a:p>
          <a:p>
            <a:pPr marL="514350" indent="-514350" algn="just" eaLnBrk="1" hangingPunct="1">
              <a:lnSpc>
                <a:spcPct val="80000"/>
              </a:lnSpc>
              <a:buClr>
                <a:schemeClr val="tx2">
                  <a:lumMod val="75000"/>
                </a:schemeClr>
              </a:buClr>
              <a:buFont typeface="+mj-lt"/>
              <a:buAutoNum type="arabicPeriod"/>
              <a:defRPr/>
            </a:pPr>
            <a:endParaRPr lang="en-US" sz="2800" dirty="0" smtClean="0">
              <a:latin typeface="Bookman Old Style" panose="02050604050505020204" pitchFamily="18" charset="0"/>
              <a:ea typeface="ＭＳ Ｐゴシック" pitchFamily="34" charset="-128"/>
            </a:endParaRPr>
          </a:p>
          <a:p>
            <a:pPr marL="514350" indent="-514350" algn="just" eaLnBrk="1" hangingPunct="1">
              <a:lnSpc>
                <a:spcPct val="80000"/>
              </a:lnSpc>
              <a:buClr>
                <a:schemeClr val="tx2">
                  <a:lumMod val="75000"/>
                </a:schemeClr>
              </a:buClr>
              <a:buFont typeface="+mj-lt"/>
              <a:buAutoNum type="arabicPeriod"/>
              <a:defRPr/>
            </a:pPr>
            <a:r>
              <a:rPr lang="en-US" sz="2800" dirty="0" smtClean="0">
                <a:latin typeface="Bookman Old Style" panose="02050604050505020204" pitchFamily="18" charset="0"/>
                <a:ea typeface="ＭＳ Ｐゴシック" pitchFamily="34" charset="-128"/>
              </a:rPr>
              <a:t>What the students should demonstrate to the professional  world? </a:t>
            </a:r>
          </a:p>
          <a:p>
            <a:pPr marL="514350" indent="-514350" algn="just" eaLnBrk="1" hangingPunct="1">
              <a:lnSpc>
                <a:spcPct val="80000"/>
              </a:lnSpc>
              <a:buClr>
                <a:schemeClr val="tx2">
                  <a:lumMod val="75000"/>
                </a:schemeClr>
              </a:buClr>
              <a:buFont typeface="+mj-lt"/>
              <a:buAutoNum type="arabicPeriod"/>
              <a:defRPr/>
            </a:pPr>
            <a:endParaRPr lang="en-US" sz="2800" dirty="0" smtClean="0">
              <a:latin typeface="Bookman Old Style" panose="02050604050505020204" pitchFamily="18" charset="0"/>
              <a:ea typeface="ＭＳ Ｐゴシック" pitchFamily="34" charset="-128"/>
            </a:endParaRPr>
          </a:p>
          <a:p>
            <a:pPr marL="514350" indent="-514350" algn="just" eaLnBrk="1" hangingPunct="1">
              <a:lnSpc>
                <a:spcPct val="80000"/>
              </a:lnSpc>
              <a:buClr>
                <a:schemeClr val="tx2">
                  <a:lumMod val="75000"/>
                </a:schemeClr>
              </a:buClr>
              <a:buFont typeface="+mj-lt"/>
              <a:buAutoNum type="arabicPeriod"/>
              <a:defRPr/>
            </a:pPr>
            <a:r>
              <a:rPr lang="en-US" sz="2800" dirty="0" smtClean="0">
                <a:latin typeface="Bookman Old Style" panose="02050604050505020204" pitchFamily="18" charset="0"/>
                <a:ea typeface="ＭＳ Ｐゴシック" pitchFamily="34" charset="-128"/>
              </a:rPr>
              <a:t>Accordingly designing both curricula and delivery mechanisms(teaching strategies) to build the required skills and competence</a:t>
            </a:r>
            <a:r>
              <a:rPr lang="en-US" sz="2800" dirty="0" smtClean="0">
                <a:solidFill>
                  <a:schemeClr val="tx2">
                    <a:lumMod val="75000"/>
                  </a:schemeClr>
                </a:solidFill>
                <a:ea typeface="ＭＳ Ｐゴシック" pitchFamily="34" charset="-128"/>
              </a:rPr>
              <a:t>. </a:t>
            </a:r>
            <a:endParaRPr lang="en-US" sz="2800" u="sng" dirty="0" smtClean="0">
              <a:solidFill>
                <a:schemeClr val="tx2">
                  <a:lumMod val="75000"/>
                </a:schemeClr>
              </a:solidFill>
              <a:ea typeface="ＭＳ Ｐゴシック" pitchFamily="34" charset="-128"/>
            </a:endParaRPr>
          </a:p>
        </p:txBody>
      </p:sp>
      <p:pic>
        <p:nvPicPr>
          <p:cNvPr id="4" name="Picture 3"/>
          <p:cNvPicPr>
            <a:picLocks noChangeAspect="1"/>
          </p:cNvPicPr>
          <p:nvPr/>
        </p:nvPicPr>
        <p:blipFill>
          <a:blip r:embed="rId2"/>
          <a:stretch>
            <a:fillRect/>
          </a:stretch>
        </p:blipFill>
        <p:spPr>
          <a:xfrm>
            <a:off x="0" y="0"/>
            <a:ext cx="685800" cy="5711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1333</TotalTime>
  <Words>3832</Words>
  <Application>Microsoft Office PowerPoint</Application>
  <PresentationFormat>On-screen Show (4:3)</PresentationFormat>
  <Paragraphs>473</Paragraphs>
  <Slides>44</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MS Mincho</vt:lpstr>
      <vt:lpstr>ＭＳ Ｐゴシック</vt:lpstr>
      <vt:lpstr>Arial</vt:lpstr>
      <vt:lpstr>Book Antiqua</vt:lpstr>
      <vt:lpstr>Bookman Old Style</vt:lpstr>
      <vt:lpstr>Calibri</vt:lpstr>
      <vt:lpstr>Cambria</vt:lpstr>
      <vt:lpstr>Franklin Gothic Book</vt:lpstr>
      <vt:lpstr>Mangal</vt:lpstr>
      <vt:lpstr>Tahoma</vt:lpstr>
      <vt:lpstr>Times New Roman</vt:lpstr>
      <vt:lpstr>Verdana</vt:lpstr>
      <vt:lpstr>Vrinda</vt:lpstr>
      <vt:lpstr>Wingdings</vt:lpstr>
      <vt:lpstr>Office Theme</vt:lpstr>
      <vt:lpstr>PowerPoint Presentation</vt:lpstr>
      <vt:lpstr>ABOUT NBA</vt:lpstr>
      <vt:lpstr>NBA</vt:lpstr>
      <vt:lpstr>PowerPoint Presentation</vt:lpstr>
      <vt:lpstr>PowerPoint Presentation</vt:lpstr>
      <vt:lpstr>Accreditation</vt:lpstr>
      <vt:lpstr>PowerPoint Presentation</vt:lpstr>
      <vt:lpstr>General Policy on Accreditation</vt:lpstr>
      <vt:lpstr>What is Outcome based Education? </vt:lpstr>
      <vt:lpstr>Outcome-based Program Accreditation</vt:lpstr>
      <vt:lpstr> NBA Outcome Based Accreditation  Two Tier System</vt:lpstr>
      <vt:lpstr>Marks Comparison of SAR of UG Engineering  Tier-I &amp; Tier II </vt:lpstr>
      <vt:lpstr>Tier – I Grades</vt:lpstr>
      <vt:lpstr> POSTGRADUATE ENGINEERING SAR</vt:lpstr>
      <vt:lpstr>Award of Accreditation-Tier-I (UG)</vt:lpstr>
      <vt:lpstr>PowerPoint Presentation</vt:lpstr>
      <vt:lpstr>PowerPoint Presentation</vt:lpstr>
      <vt:lpstr>PowerPoint Presentation</vt:lpstr>
      <vt:lpstr>PowerPoint Presentation</vt:lpstr>
      <vt:lpstr>PowerPoint Presentation</vt:lpstr>
      <vt:lpstr>Award of Accreditation-Tier-II (UG)</vt:lpstr>
      <vt:lpstr>PowerPoint Presentation</vt:lpstr>
      <vt:lpstr>PowerPoint Presentation</vt:lpstr>
      <vt:lpstr>PowerPoint Presentation</vt:lpstr>
      <vt:lpstr>PowerPoint Presentation</vt:lpstr>
      <vt:lpstr>Award of Accreditation- (PG Engineering New SAR)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National Institutional Ranking Framework (NIRF)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NBA</dc:title>
  <dc:creator>hp1</dc:creator>
  <cp:lastModifiedBy>admin</cp:lastModifiedBy>
  <cp:revision>240</cp:revision>
  <dcterms:created xsi:type="dcterms:W3CDTF">2006-08-16T00:00:00Z</dcterms:created>
  <dcterms:modified xsi:type="dcterms:W3CDTF">2019-10-18T05:59:19Z</dcterms:modified>
</cp:coreProperties>
</file>