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98" r:id="rId9"/>
    <p:sldId id="263" r:id="rId10"/>
    <p:sldId id="262" r:id="rId11"/>
    <p:sldId id="264" r:id="rId12"/>
    <p:sldId id="294" r:id="rId13"/>
    <p:sldId id="265" r:id="rId14"/>
    <p:sldId id="299" r:id="rId15"/>
    <p:sldId id="260" r:id="rId16"/>
    <p:sldId id="300" r:id="rId17"/>
    <p:sldId id="297" r:id="rId18"/>
    <p:sldId id="266" r:id="rId19"/>
    <p:sldId id="279" r:id="rId20"/>
    <p:sldId id="371" r:id="rId21"/>
    <p:sldId id="295" r:id="rId22"/>
    <p:sldId id="268" r:id="rId23"/>
    <p:sldId id="269" r:id="rId24"/>
    <p:sldId id="271" r:id="rId25"/>
    <p:sldId id="270" r:id="rId26"/>
    <p:sldId id="273" r:id="rId27"/>
    <p:sldId id="272" r:id="rId28"/>
    <p:sldId id="292" r:id="rId29"/>
    <p:sldId id="274" r:id="rId30"/>
    <p:sldId id="360" r:id="rId31"/>
    <p:sldId id="361" r:id="rId32"/>
    <p:sldId id="362" r:id="rId33"/>
    <p:sldId id="372" r:id="rId34"/>
    <p:sldId id="363" r:id="rId35"/>
    <p:sldId id="364" r:id="rId36"/>
    <p:sldId id="278" r:id="rId37"/>
    <p:sldId id="367" r:id="rId38"/>
    <p:sldId id="280" r:id="rId39"/>
    <p:sldId id="281" r:id="rId40"/>
    <p:sldId id="282" r:id="rId41"/>
    <p:sldId id="284" r:id="rId42"/>
    <p:sldId id="285" r:id="rId43"/>
    <p:sldId id="286" r:id="rId44"/>
    <p:sldId id="288" r:id="rId45"/>
    <p:sldId id="291" r:id="rId46"/>
    <p:sldId id="293" r:id="rId47"/>
    <p:sldId id="304" r:id="rId48"/>
    <p:sldId id="290" r:id="rId49"/>
    <p:sldId id="374" r:id="rId50"/>
    <p:sldId id="377" r:id="rId51"/>
    <p:sldId id="375" r:id="rId52"/>
    <p:sldId id="376" r:id="rId53"/>
    <p:sldId id="316" r:id="rId54"/>
    <p:sldId id="317" r:id="rId55"/>
    <p:sldId id="318" r:id="rId56"/>
    <p:sldId id="319" r:id="rId57"/>
    <p:sldId id="322" r:id="rId58"/>
    <p:sldId id="321" r:id="rId59"/>
    <p:sldId id="323" r:id="rId60"/>
    <p:sldId id="324" r:id="rId61"/>
    <p:sldId id="325" r:id="rId62"/>
    <p:sldId id="326" r:id="rId63"/>
    <p:sldId id="369" r:id="rId64"/>
    <p:sldId id="370" r:id="rId65"/>
    <p:sldId id="30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A8BBE-DBD3-49D8-ABD2-81FCFFDCEBC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3C225-2175-45CA-A512-8198D2B5B50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Institutional record,, Bright Infrastructure, Media influence etc someone said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3C225-2175-45CA-A512-8198D2B5B50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 in an introductory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D3412-A784-4A2D-8A08-4D034468DE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consistent and objective we need criteria to base the judgment. It should not depend on who</a:t>
            </a:r>
            <a:r>
              <a:rPr lang="en-US" baseline="0" dirty="0"/>
              <a:t> are the Evaluators.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9507C-283B-4398-878A-501A0BBE5A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 is your rule book. You examine evidence only in the light of these criteria and then arrive at a judgment. Why this slide? Because, your judgment has to be on the basis of criteria</a:t>
            </a:r>
            <a:r>
              <a:rPr lang="en-US" baseline="0" dirty="0"/>
              <a:t> and on the evidence available. Not on any perceptions. This brings in uniformity. Does not depend upon the individual evaluator.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B151E-0818-4873-870F-B8152526A3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</a:t>
            </a:r>
            <a:r>
              <a:rPr lang="en-US" baseline="0" dirty="0"/>
              <a:t> true in life is also true for accreditation.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9507C-283B-4398-878A-501A0BBE5A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Correspondence matrices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3EB1-E8C3-4AF7-8E33-F1854B470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there will be many</a:t>
            </a:r>
            <a:r>
              <a:rPr lang="en-US" baseline="0" dirty="0"/>
              <a:t> points that are to all; and then the differences.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30E9-E164-405B-829C-DD1579286A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99F5D6C-FE0A-438C-A9D1-D2B6A251E201}" type="slidenum">
              <a:rPr lang="en-US"/>
            </a:fld>
            <a:endParaRPr lang="en-US"/>
          </a:p>
        </p:txBody>
      </p:sp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5" tIns="45718" rIns="91435" bIns="45718" anchor="b"/>
          <a:lstStyle/>
          <a:p>
            <a:pPr algn="r"/>
            <a:fld id="{23F66692-8B66-4A98-A350-ADAABB947A19}" type="slidenum">
              <a:rPr lang="en-US" sz="1200"/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5" tIns="45718" rIns="91435" bIns="45718"/>
          <a:lstStyle/>
          <a:p>
            <a:r>
              <a:rPr lang="en-US"/>
              <a:t>There is considerable difference between planning of this matrix, and evaluation of it’s attainment.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it knowledge of “engineering specialization”. COs</a:t>
            </a:r>
            <a:r>
              <a:rPr lang="en-US" baseline="0" dirty="0"/>
              <a:t> can be many permutation combination. Not the entire PO may appear in a single CO.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2BD5-E36C-47D5-995E-5EAF53C899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 hard core engineering.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57B2D-4ACD-4945-A3E9-321EAA658F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may use electronics handbook. Reach different parts of a PO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2BD5-E36C-47D5-995E-5EAF53C899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Twin question marks. In OBE we answer both the questions. What do</a:t>
            </a:r>
            <a:r>
              <a:rPr lang="en-US" baseline="0" dirty="0"/>
              <a:t> we understand by “Good” and then determine How Good?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3EB1-E8C3-4AF7-8E33-F1854B470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3EB1-E8C3-4AF7-8E33-F1854B470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do</a:t>
            </a:r>
            <a:r>
              <a:rPr lang="en-US" baseline="0" dirty="0"/>
              <a:t>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3EB1-E8C3-4AF7-8E33-F1854B470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do</a:t>
            </a:r>
            <a:r>
              <a:rPr lang="en-US" baseline="0" dirty="0"/>
              <a:t>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3EB1-E8C3-4AF7-8E33-F1854B470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 and PO are completely different in their roles.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9507C-283B-4398-878A-501A0BBE5A4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43A7E4-0A36-4C57-9390-EE9ABF211E46}" type="slidenum">
              <a:rPr lang="en-US"/>
            </a:fld>
            <a:endParaRPr lang="en-US"/>
          </a:p>
        </p:txBody>
      </p:sp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5" tIns="45718" rIns="91435" bIns="45718" anchor="b"/>
          <a:lstStyle/>
          <a:p>
            <a:pPr algn="r"/>
            <a:fld id="{8B07416E-EE08-4C2D-8422-F320057BD029}" type="slidenum">
              <a:rPr lang="en-US" sz="1200"/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5" tIns="45718" rIns="91435" bIns="45718"/>
          <a:lstStyle/>
          <a:p>
            <a:r>
              <a:rPr lang="en-US"/>
              <a:t>Criteria 2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arbitrary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3EB1-E8C3-4AF7-8E33-F1854B470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 defined the profile of the graduates by articulating precisely a series of attributes, and NBA’s Pos are derived from these attributes.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9447-1D4A-47C2-ABD6-7948A3A288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 defined the profile of the graduates by articulating precisely a series of attributes, and NBA’s Pos are derived from these attributes.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9447-1D4A-47C2-ABD6-7948A3A288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9B0C-A0D7-45E9-B369-9CC434A689F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3BDA-E836-4202-BB64-E9BB61C0E8C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OBE, and Accreditation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Hyderabad, 19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 2019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668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/>
                <a:ea typeface="Calibri" panose="020F0502020204030204"/>
              </a:rPr>
              <a:t>In the beginning, general feeling about OBE was:</a:t>
            </a:r>
            <a:endParaRPr lang="en-US" sz="3600" b="1" dirty="0">
              <a:latin typeface="Times New Roman" panose="02020603050405020304"/>
              <a:ea typeface="Calibri" panose="020F0502020204030204"/>
            </a:endParaRPr>
          </a:p>
          <a:p>
            <a:pPr algn="ctr"/>
            <a:endParaRPr lang="en-US" sz="3600" dirty="0">
              <a:latin typeface="Times New Roman" panose="02020603050405020304"/>
              <a:ea typeface="Calibri" panose="020F0502020204030204"/>
            </a:endParaRPr>
          </a:p>
          <a:p>
            <a:pPr algn="ctr"/>
            <a:r>
              <a:rPr lang="en-US" sz="4000" b="1" dirty="0">
                <a:latin typeface="Times New Roman" panose="02020603050405020304"/>
                <a:ea typeface="Calibri" panose="020F0502020204030204"/>
              </a:rPr>
              <a:t>It appears to be very promising, But</a:t>
            </a:r>
            <a:endParaRPr lang="en-US" sz="4000" b="1" dirty="0">
              <a:latin typeface="Times New Roman" panose="02020603050405020304"/>
              <a:ea typeface="Calibri" panose="020F0502020204030204"/>
            </a:endParaRPr>
          </a:p>
          <a:p>
            <a:pPr algn="ctr"/>
            <a:r>
              <a:rPr lang="en-US" sz="4000" b="1" dirty="0">
                <a:latin typeface="Times New Roman" panose="02020603050405020304"/>
                <a:ea typeface="Calibri" panose="020F0502020204030204"/>
              </a:rPr>
              <a:t>It needs is a more clear, and thoughtful exposition of what Outcome -Based Education really is, </a:t>
            </a:r>
            <a:endParaRPr lang="en-US" sz="4000" b="1" dirty="0">
              <a:latin typeface="Times New Roman" panose="02020603050405020304"/>
              <a:ea typeface="Calibri" panose="020F0502020204030204"/>
            </a:endParaRPr>
          </a:p>
          <a:p>
            <a:pPr algn="ctr"/>
            <a:r>
              <a:rPr lang="en-US" sz="4000" b="1" dirty="0">
                <a:latin typeface="Times New Roman" panose="02020603050405020304"/>
                <a:ea typeface="Calibri" panose="020F0502020204030204"/>
              </a:rPr>
              <a:t>why is it needed, and how it operates</a:t>
            </a:r>
            <a:endParaRPr lang="en-US" sz="4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dministrator\AppData\Local\Microsoft\Windows\Temporary Internet Files\Content.IE5\L6ZRXYIJ\0511-1012-0921-0455_Bewildered_Man_Scratching_His_Head_in_Confusion_clipart_image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0800" y="2286001"/>
            <a:ext cx="2057400" cy="2376535"/>
          </a:xfrm>
          <a:prstGeom prst="rect">
            <a:avLst/>
          </a:prstGeom>
          <a:noFill/>
        </p:spPr>
      </p:pic>
      <p:pic>
        <p:nvPicPr>
          <p:cNvPr id="1027" name="Picture 3" descr="C:\Users\Administrator\AppData\Local\Microsoft\Windows\Temporary Internet Files\Content.IE5\L6ZRXYIJ\Confusion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752600"/>
            <a:ext cx="2765204" cy="2971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05000" y="510540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needed, But what is it?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Image result for william Spady picture"/>
          <p:cNvSpPr>
            <a:spLocks noChangeAspect="1" noChangeArrowheads="1"/>
          </p:cNvSpPr>
          <p:nvPr/>
        </p:nvSpPr>
        <p:spPr bwMode="auto">
          <a:xfrm>
            <a:off x="1679575" y="-411163"/>
            <a:ext cx="1143000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628" name="AutoShape 4" descr="Image result for william Spady picture"/>
          <p:cNvSpPr>
            <a:spLocks noChangeAspect="1" noChangeArrowheads="1"/>
          </p:cNvSpPr>
          <p:nvPr/>
        </p:nvSpPr>
        <p:spPr bwMode="auto">
          <a:xfrm>
            <a:off x="1679575" y="-411163"/>
            <a:ext cx="1524000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630" name="AutoShape 6" descr="Image result for william Spady picture"/>
          <p:cNvSpPr>
            <a:spLocks noChangeAspect="1" noChangeArrowheads="1"/>
          </p:cNvSpPr>
          <p:nvPr/>
        </p:nvSpPr>
        <p:spPr bwMode="auto">
          <a:xfrm>
            <a:off x="1679575" y="-411163"/>
            <a:ext cx="1524000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632" name="AutoShape 8" descr="https://www.norkarussia.info/uploads/3/7/7/9/37792067/3227299_orig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634" name="AutoShape 10" descr="https://www.norkarussia.info/uploads/3/7/7/9/37792067/3227299_orig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636" name="AutoShape 12" descr="https://www.norkarussia.info/uploads/3/7/7/9/37792067/3227299_orig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6637" name="Picture 13" descr="C:\Users\Administrator\Desktop\3227299_orig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29000" y="1371600"/>
            <a:ext cx="5257800" cy="4495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57400" y="30480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Spady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(Father? OBE)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514600"/>
            <a:ext cx="883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 What does the term "Outcome-Based Education" really mean?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3340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“Outcome-Based Education: Critical Issues and Answers” by William G </a:t>
            </a:r>
            <a:r>
              <a:rPr lang="en-US" sz="3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Spady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906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Outcome-Based Education means clearly focusing and organizing every-thing in an educational system around what is essential for all students to be able to do** successfully at the end of their learning experiences.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starting with a clear picture of what is important for students to he able to do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curriculum, instruction, and assessment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learning ultimately happens.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Engineering, OBE Leads to: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905001"/>
            <a:ext cx="8229600" cy="45259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</a:rPr>
              <a:t>Defining of the Graduate Profile </a:t>
            </a:r>
            <a:endParaRPr lang="en-US" sz="4400" b="1" dirty="0">
              <a:latin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</a:rPr>
              <a:t>Through Learning Outcomes</a:t>
            </a:r>
            <a:endParaRPr lang="en-US" sz="4400" b="1" dirty="0">
              <a:latin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4400" b="1" i="1" dirty="0">
                <a:latin typeface="Times New Roman" panose="02020603050405020304" pitchFamily="18" charset="0"/>
              </a:rPr>
              <a:t>Defining “Good”</a:t>
            </a:r>
            <a:br>
              <a:rPr lang="en-US" sz="4400" b="1" i="1" dirty="0">
                <a:latin typeface="Times New Roman" panose="02020603050405020304" pitchFamily="18" charset="0"/>
              </a:rPr>
            </a:br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Administrator\AppData\Local\Microsoft\Windows\Temporary Internet Files\Content.IE5\DSUXV14B\runer_start[1]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15400" y="5243945"/>
            <a:ext cx="1144722" cy="1300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AppData\Local\Microsoft\Windows\Temporary Internet Files\Content.IE5\DSUXV14B\Expedition_36_flight_engineer_Chris_Cassidy[1]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1" y="228600"/>
            <a:ext cx="7812795" cy="5638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05200" y="609600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533401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Couple of  more Questions: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Qu.1. Who Defines the Learning Outcomes?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The Stakeholders of that Program.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Qu.2. Who are the Stakeholders?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In Engineering- Industry and Academia, Govt., Students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579" y="1671145"/>
            <a:ext cx="104446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OBE,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and Teaching Learning; and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Focal Points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276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 What are the Roles of these two components?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Administrator\AppData\Local\Microsoft\Windows\Temporary Internet Files\Content.IE5\L6ZRXYIJ\4763111-bow-and-arrow-and-the-target-vector-icon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9677400" y="6248400"/>
            <a:ext cx="632240" cy="304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52600" y="1066801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&amp;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Teaching/Learning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12192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8565" y="1602297"/>
            <a:ext cx="10880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Quality of Education can be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Illusive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Indirect Evidence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of the two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and the Teaching/ Learning processes are the basis on which the program is built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 of Outcomes indicates that the job is well done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dministrator\AppData\Local\Microsoft\Windows\Temporary Internet Files\Content.IE5\L6ZRXYIJ\4763111-bow-and-arrow-and-the-target-vector-icon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4572000" y="5105401"/>
            <a:ext cx="2590800" cy="1249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NBA-Learning Outcomes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1752600" y="1600200"/>
            <a:ext cx="8458200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1. </a:t>
            </a:r>
            <a:r>
              <a:rPr lang="en-US" sz="2800" b="1" dirty="0">
                <a:latin typeface="Times New Roman" panose="02020603050405020304" pitchFamily="18" charset="0"/>
              </a:rPr>
              <a:t>Engineering Knowledge,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2. Problem Analysis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3. </a:t>
            </a:r>
            <a:r>
              <a:rPr lang="en-US" sz="2800" b="1" dirty="0">
                <a:latin typeface="Times New Roman" panose="02020603050405020304" pitchFamily="18" charset="0"/>
              </a:rPr>
              <a:t>Design/development of solutions</a:t>
            </a:r>
            <a:r>
              <a:rPr lang="en-US" sz="2800" dirty="0">
                <a:latin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4. Conduct investigations of complex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Problems,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5. </a:t>
            </a:r>
            <a:r>
              <a:rPr lang="en-US" sz="2800" b="1" dirty="0">
                <a:latin typeface="Times New Roman" panose="02020603050405020304" pitchFamily="18" charset="0"/>
              </a:rPr>
              <a:t>Modern tool usage,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6. The engineer and society, 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7. </a:t>
            </a:r>
            <a:r>
              <a:rPr lang="en-US" sz="2800" b="1" dirty="0">
                <a:latin typeface="Times New Roman" panose="02020603050405020304" pitchFamily="18" charset="0"/>
              </a:rPr>
              <a:t>Environment and sustainability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 8. </a:t>
            </a:r>
            <a:r>
              <a:rPr lang="en-US" sz="2800" b="1" dirty="0">
                <a:latin typeface="Times New Roman" panose="02020603050405020304" pitchFamily="18" charset="0"/>
              </a:rPr>
              <a:t>Ethics,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9. Individual and team work,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10. Communication,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11. Project management and finance, </a:t>
            </a:r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12. </a:t>
            </a:r>
            <a:r>
              <a:rPr lang="en-US" sz="2400" b="1" i="1" dirty="0">
                <a:latin typeface="Times New Roman" panose="02020603050405020304" pitchFamily="18" charset="0"/>
              </a:rPr>
              <a:t>Life-long learning</a:t>
            </a:r>
            <a:endParaRPr lang="en-US" sz="2400" b="1" i="1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886200"/>
            <a:ext cx="91440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 Why are the NBA’s POs ,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are?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676400" y="228601"/>
            <a:ext cx="8991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7" name="Rectangle 109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81000"/>
            <a:ext cx="8305800" cy="47545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If you compare</a:t>
            </a:r>
            <a:br>
              <a:rPr lang="en-US" sz="4000" b="1" dirty="0">
                <a:latin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</a:rPr>
              <a:t>WA – Graduate Attributes and </a:t>
            </a:r>
            <a:br>
              <a:rPr lang="en-US" sz="4000" b="1" dirty="0">
                <a:latin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</a:rPr>
              <a:t>NBA- Program Outcomes,</a:t>
            </a:r>
            <a:br>
              <a:rPr lang="en-US" sz="4000" b="1" dirty="0">
                <a:latin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</a:rPr>
              <a:t>These are </a:t>
            </a:r>
            <a:r>
              <a:rPr lang="en-US" sz="4000" b="1" u="sng" dirty="0">
                <a:latin typeface="Times New Roman" panose="02020603050405020304" pitchFamily="18" charset="0"/>
              </a:rPr>
              <a:t>Abou</a:t>
            </a:r>
            <a:r>
              <a:rPr lang="en-US" sz="4000" b="1" dirty="0">
                <a:latin typeface="Times New Roman" panose="02020603050405020304" pitchFamily="18" charset="0"/>
              </a:rPr>
              <a:t>t the</a:t>
            </a:r>
            <a:br>
              <a:rPr lang="en-US" sz="4000" b="1" dirty="0">
                <a:latin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</a:rPr>
              <a:t>SAME</a:t>
            </a:r>
            <a:br>
              <a:rPr lang="en-US" sz="4000" dirty="0">
                <a:latin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C:\Users\Administrator\AppData\Local\Microsoft\Windows\Temporary Internet Files\Content.IE5\395XT4RE\Two_similar_icosahedron_golf_ball_designs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600" y="4038600"/>
            <a:ext cx="1865376" cy="9662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0" y="556260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Algerian" pitchFamily="82" charset="0"/>
              </a:rPr>
              <a:t>Actually, True The World Over</a:t>
            </a:r>
            <a:endParaRPr lang="en-US" sz="3600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676400" y="228601"/>
            <a:ext cx="8991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4289" name="Group 145"/>
          <p:cNvGraphicFramePr>
            <a:graphicFrameLocks noGrp="1"/>
          </p:cNvGraphicFramePr>
          <p:nvPr/>
        </p:nvGraphicFramePr>
        <p:xfrm>
          <a:off x="1828800" y="1524000"/>
          <a:ext cx="8229600" cy="5241608"/>
        </p:xfrm>
        <a:graphic>
          <a:graphicData uri="http://schemas.openxmlformats.org/drawingml/2006/table">
            <a:tbl>
              <a:tblPr/>
              <a:tblGrid>
                <a:gridCol w="4191000"/>
                <a:gridCol w="40386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Washington Accord Attributes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NBA Program Outcomes.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1.Engineering knowledge,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knowledge of mathematics, science, engineering fundamentals and an engineering specialization to the solution of complex engineering problems.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1.Engineering knowledge,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the knowledge of mathematics, science, engineering fundamentals, and engg. specialization to the solution of complex engineering problems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 Problem Analysis,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Identify, formulate, research literature and analyze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problems reaching substantiated conclusions using first principles of mathematics, natural sciences and engineering sciences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 Problem Analysis,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Identify, formulate, research literature, and analyze engineering problems to arrive at substantiated conclusions using first principles of mathematics, natural, and engineering sciences.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37" name="Rectangle 109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</a:rPr>
              <a:t>WA – Graduate Attributes and </a:t>
            </a:r>
            <a:br>
              <a:rPr lang="en-US" sz="4000">
                <a:latin typeface="Times New Roman" panose="02020603050405020304" pitchFamily="18" charset="0"/>
              </a:rPr>
            </a:br>
            <a:r>
              <a:rPr lang="en-US" sz="4000">
                <a:latin typeface="Times New Roman" panose="02020603050405020304" pitchFamily="18" charset="0"/>
              </a:rPr>
              <a:t>NBA- Program Outcomes</a:t>
            </a:r>
            <a:endParaRPr lang="en-US" sz="4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43201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Outcomes have to be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Are)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518160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“make sure” </a:t>
            </a:r>
            <a:endParaRPr 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8194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another Look at the Outcomes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Outcomes - 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Understood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are difficult to Attain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difficult to Assess and Evaluate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reach out to Everyone on these Issues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Criteria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Educational Objectives – PEO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– CO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Outcomes – PO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2133600"/>
            <a:ext cx="8534400" cy="1828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is a Judgment on the Program-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Acceptable/ Not Acceptable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4724401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be Objective &amp; Consistent          Criteria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696200" y="4953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08" y="1987062"/>
            <a:ext cx="10374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 Can we do Better?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 is a very promising way!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How to make the judgment?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pic>
        <p:nvPicPr>
          <p:cNvPr id="53251" name="Picture 7" descr="MC900056214[1]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19600" y="1524000"/>
            <a:ext cx="30495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10"/>
          <p:cNvSpPr txBox="1">
            <a:spLocks noChangeArrowheads="1"/>
          </p:cNvSpPr>
          <p:nvPr/>
        </p:nvSpPr>
        <p:spPr bwMode="auto">
          <a:xfrm>
            <a:off x="2133600" y="5105400"/>
            <a:ext cx="81534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latin typeface="Times New Roman" panose="02020603050405020304" pitchFamily="18" charset="0"/>
              </a:rPr>
              <a:t>As dictated by the </a:t>
            </a:r>
            <a:r>
              <a:rPr lang="en-US" sz="3200" i="1" dirty="0">
                <a:latin typeface="Times New Roman" panose="02020603050405020304" pitchFamily="18" charset="0"/>
              </a:rPr>
              <a:t>Accreditation Criteria </a:t>
            </a:r>
            <a:r>
              <a:rPr lang="en-US" sz="3200" dirty="0">
                <a:latin typeface="Times New Roman" panose="02020603050405020304" pitchFamily="18" charset="0"/>
              </a:rPr>
              <a:t>and </a:t>
            </a:r>
            <a:r>
              <a:rPr lang="en-US" sz="3200" b="1" dirty="0">
                <a:latin typeface="Times New Roman" panose="02020603050405020304" pitchFamily="18" charset="0"/>
              </a:rPr>
              <a:t>Evidence on record </a:t>
            </a:r>
            <a:endParaRPr lang="en-US" sz="3200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C:\Users\Administrator\AppData\Local\Microsoft\Windows\Temporary Internet Files\Content.IE5\M7FC6M78\800px-Book3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447801"/>
            <a:ext cx="990600" cy="710755"/>
          </a:xfrm>
          <a:prstGeom prst="rect">
            <a:avLst/>
          </a:prstGeom>
          <a:noFill/>
        </p:spPr>
      </p:pic>
      <p:pic>
        <p:nvPicPr>
          <p:cNvPr id="1027" name="Picture 3" descr="C:\Users\Administrator\AppData\Local\Microsoft\Windows\Temporary Internet Files\Content.IE5\M7FC6M78\detective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1" y="2286001"/>
            <a:ext cx="914400" cy="9433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924800" y="1524001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Criteria-Rule book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600" y="25908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on Record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295401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"Not a particle of evidence, Pip," said Mr. </a:t>
            </a:r>
            <a:r>
              <a:rPr lang="en-US" sz="3200" dirty="0" err="1"/>
              <a:t>Jaggers</a:t>
            </a:r>
            <a:r>
              <a:rPr lang="en-US" sz="3200" dirty="0"/>
              <a:t>, shaking his head. "Take nothing on its looks</a:t>
            </a:r>
            <a:r>
              <a:rPr lang="en-US" sz="3600" dirty="0"/>
              <a:t>; </a:t>
            </a:r>
            <a:r>
              <a:rPr lang="en-US" sz="3600" b="1" i="1" dirty="0"/>
              <a:t>take everything on evidence. There's no better rule." 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C:\Users\Administrator\AppData\Local\Microsoft\Windows\Temporary Internet Files\Content.IE5\DSUXV14B\great_expectations_mfs_0812_librivox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33800" y="3429000"/>
            <a:ext cx="41910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SAR-Evaluations – Major Factors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Mission &amp;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&amp; Teaching- Learning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{Program Outcomes (PO)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(CO)}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Interactions Amongst These-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Definitions of CO, PO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Outcomes- 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knowledge and skill sets that the graduates have at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graduations**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Outcomes- COs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these are knowledge and skills that are attained by the graduates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course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{Could be a part of a PO}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are mapped onto POs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CO-PO matrix}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143000"/>
            <a:ext cx="8229600" cy="1143000"/>
          </a:xfrm>
        </p:spPr>
        <p:txBody>
          <a:bodyPr/>
          <a:lstStyle/>
          <a:p>
            <a:r>
              <a:rPr lang="en-US"/>
              <a:t>Assessment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3320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3600"/>
              <a:t>   It is one or more processes that </a:t>
            </a:r>
            <a:r>
              <a:rPr lang="en-US" sz="4000" b="1" i="1"/>
              <a:t>identify, collect, and prepare data</a:t>
            </a:r>
            <a:r>
              <a:rPr lang="en-US" sz="3600"/>
              <a:t> to </a:t>
            </a:r>
            <a:r>
              <a:rPr lang="en-US" sz="3600" b="1"/>
              <a:t>evaluate</a:t>
            </a:r>
            <a:r>
              <a:rPr lang="en-US" sz="3600"/>
              <a:t> the achievement of </a:t>
            </a:r>
            <a:r>
              <a:rPr lang="en-US" sz="3600" b="1"/>
              <a:t>Program Outcomes</a:t>
            </a:r>
            <a:r>
              <a:rPr lang="en-US" sz="3600"/>
              <a:t> and program educational objectives</a:t>
            </a:r>
            <a:endParaRPr lang="en-US" sz="36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524000" y="1"/>
            <a:ext cx="3200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latin typeface="Times New Roman" panose="02020603050405020304" pitchFamily="18" charset="0"/>
              </a:rPr>
              <a:t>For Evaluators</a:t>
            </a:r>
            <a:endParaRPr lang="en-US" sz="2800" i="1">
              <a:latin typeface="Times New Roman" panose="02020603050405020304" pitchFamily="18" charset="0"/>
            </a:endParaRPr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81200" y="5715000"/>
            <a:ext cx="82296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both, SAR and  the Evaluators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905000" y="2057400"/>
            <a:ext cx="8382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600">
              <a:latin typeface="Times New Roman" panose="02020603050405020304" pitchFamily="18" charset="0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828800" y="1752600"/>
            <a:ext cx="8534400" cy="407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>
                <a:latin typeface="Times New Roman" panose="02020603050405020304" pitchFamily="18" charset="0"/>
              </a:rPr>
              <a:t>These are processes for interpreting the data and evidence accumulated through assessment practices. </a:t>
            </a:r>
            <a:endParaRPr lang="en-US" sz="36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b="1">
                <a:latin typeface="Times New Roman" panose="02020603050405020304" pitchFamily="18" charset="0"/>
              </a:rPr>
              <a:t>Evaluation</a:t>
            </a:r>
            <a:r>
              <a:rPr lang="en-US" sz="3600">
                <a:latin typeface="Times New Roman" panose="02020603050405020304" pitchFamily="18" charset="0"/>
              </a:rPr>
              <a:t> determines the extent to which POs or PEOs are being </a:t>
            </a:r>
            <a:r>
              <a:rPr lang="en-US" sz="3600" b="1">
                <a:latin typeface="Times New Roman" panose="02020603050405020304" pitchFamily="18" charset="0"/>
              </a:rPr>
              <a:t>achieved,</a:t>
            </a:r>
            <a:r>
              <a:rPr lang="en-US" sz="3600">
                <a:latin typeface="Times New Roman" panose="02020603050405020304" pitchFamily="18" charset="0"/>
              </a:rPr>
              <a:t> and results in decisions and actions to </a:t>
            </a:r>
            <a:r>
              <a:rPr lang="en-US" sz="3600" b="1">
                <a:latin typeface="Times New Roman" panose="02020603050405020304" pitchFamily="18" charset="0"/>
              </a:rPr>
              <a:t>improve</a:t>
            </a:r>
            <a:r>
              <a:rPr lang="en-US" sz="3600">
                <a:latin typeface="Times New Roman" panose="02020603050405020304" pitchFamily="18" charset="0"/>
              </a:rPr>
              <a:t> the program as also for accreditation.</a:t>
            </a:r>
            <a:endParaRPr lang="en-US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1524000" y="1"/>
            <a:ext cx="2819400" cy="931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latin typeface="Times New Roman" panose="02020603050405020304" pitchFamily="18" charset="0"/>
              </a:rPr>
              <a:t>For Evaluators</a:t>
            </a:r>
            <a:endParaRPr lang="en-US" sz="2800" i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Attainment of PO1 to PO4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place these four POs in one Basket?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Statements show that one part </a:t>
            </a:r>
            <a:r>
              <a:rPr lang="en-US" sz="4400" i="1" dirty="0"/>
              <a:t>{That of (complex) Engineering Problem CEP} is </a:t>
            </a:r>
            <a:r>
              <a:rPr lang="en-US" sz="4400" i="1" u="sng" dirty="0"/>
              <a:t>common to all.</a:t>
            </a:r>
            <a:endParaRPr lang="en-US" sz="4400" i="1" u="sng" dirty="0"/>
          </a:p>
          <a:p>
            <a:r>
              <a:rPr lang="en-US" sz="4400" i="1" dirty="0"/>
              <a:t>Though, individually each PO deals with a different aspect of CEP.  Recognizing this commonality makes the discussion easier.</a:t>
            </a:r>
            <a:endParaRPr lang="en-US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82452" y="228600"/>
            <a:ext cx="168554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aspects of CEP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Mathematics and sciences- PO1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Research to Solve – PO 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Solutions – PO 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Investigations and Research  PO 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 – Not Easy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{Hints Continued}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Qu. What are the available Choices?</a:t>
            </a:r>
            <a:endParaRPr lang="en-US" dirty="0"/>
          </a:p>
          <a:p>
            <a:r>
              <a:rPr lang="en-US" i="1" dirty="0"/>
              <a:t>{Open Ended} 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Requires: Experience, Engineering Knowledge, Understanding,     Ability to define and manage constraints that are Applicable, and manage these.</a:t>
            </a:r>
            <a:endParaRPr lang="en-US" dirty="0"/>
          </a:p>
          <a:p>
            <a:r>
              <a:rPr lang="en-US" b="1" dirty="0"/>
              <a:t>These make it a Complex Engineering Problem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676401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Learning Outcomes have come to Play a Crucial Role in the Accreditation Processes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{It gives Assurance on Quality} </a:t>
            </a:r>
            <a:endParaRPr 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{Almost}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Over.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-1 and Tier-2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348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tier 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(2) could read as- only skeletal details provided in the problem, and student is required make out the rest. Such a problem could require amongst others defining constraints in terms of power, cost, weight, life span, different engineering choices, etc. For such problems, there are, in all probability multiple valid solutions.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Tier-2 and Tier 1, in this respect, is in the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complexity and numbers</a:t>
            </a:r>
            <a:endParaRPr lang="en-US" sz="3200" u="sng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133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vs. Complex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 descr="C:\Users\Administrator\AppData\Local\Microsoft\Windows\Temporary Internet Files\Content.IE5\395XT4RE\3164105257_9f63357e67_z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600" y="33528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381000"/>
            <a:ext cx="838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CEAB, a complex engineering problem is defined by the following characteristics: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must require the application of in-depth knowledge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must satisfy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additional characteristics: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involves wide-ranging or conflicting issues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has no obvious solution such that originality is required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involves infrequently encountered issues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is outside accepted standards and codes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involves diverse stakeholders and needs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is posed at a high-level with many components or sub-problems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362200"/>
            <a:ext cx="2438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2438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24800" y="2362200"/>
            <a:ext cx="2438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26670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PO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51460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CO?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2514601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 Course?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487680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Evidence In that Course!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533401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3810000"/>
            <a:ext cx="2514600" cy="838200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1828800" y="228601"/>
            <a:ext cx="8305800" cy="4151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Every Course Leads to Some Outcomes. All the courses  must cover the stated list of outcomes. One way of verifying this to prepare a match matrix as shown below. In the table below * could also be a number- typically in (0,1) indicating level of attainment.</a:t>
            </a:r>
            <a:endParaRPr 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2800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2286000" y="2590801"/>
          <a:ext cx="6781800" cy="4064001"/>
        </p:xfrm>
        <a:graphic>
          <a:graphicData uri="http://schemas.openxmlformats.org/drawingml/2006/table">
            <a:tbl>
              <a:tblPr/>
              <a:tblGrid>
                <a:gridCol w="1905000"/>
                <a:gridCol w="1219200"/>
                <a:gridCol w="1219200"/>
                <a:gridCol w="1219200"/>
                <a:gridCol w="12192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Course   PO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 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 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EE 111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EE 212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HS 101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97" name="Line 137"/>
          <p:cNvSpPr>
            <a:spLocks noChangeShapeType="1"/>
          </p:cNvSpPr>
          <p:nvPr/>
        </p:nvSpPr>
        <p:spPr bwMode="auto">
          <a:xfrm>
            <a:off x="32004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998" name="Line 141"/>
          <p:cNvSpPr>
            <a:spLocks noChangeShapeType="1"/>
          </p:cNvSpPr>
          <p:nvPr/>
        </p:nvSpPr>
        <p:spPr bwMode="auto">
          <a:xfrm>
            <a:off x="9296400" y="2895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 Why is PO 1 needed?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752601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Engineering Practice requires a very good Understanding of Mathematics, Physics, and Basic Engineering Sciences.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an understanding helps in tackling problems encountered in professional practice as well as development tasks that have to be carried out.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1 essentially proves these abilities.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Assessment: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recognize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POs are attained through the COs.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we determine the corresponding set COs. These COs in turn lead us to courses - the  places where we find information and evidences}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pictured in the next slide. We will need the CO-PO matrix for this.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there in the SAR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Procedure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1- Collect information from question papers, assignments, tutorials, answer scripts, etc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{Mostly in course files}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2- SAR might also furnish projects {mini and major} and Lab work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evidence towards attainment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steps together give assessment.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lgerian" pitchFamily="82" charset="0"/>
                <a:cs typeface="Times New Roman" panose="02020603050405020304" pitchFamily="18" charset="0"/>
              </a:rPr>
              <a:t>Complex Engineering Problem</a:t>
            </a:r>
            <a:endParaRPr lang="en-IN" b="1" dirty="0"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17" y="2901782"/>
            <a:ext cx="10836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Cambridge Dictionary meaning of the word “Complex” –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/>
              <a:t>Definition: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involving a lot of different but related parts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difficult to understand or find an answer to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917" y="5076497"/>
            <a:ext cx="1035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spend a little extra time on it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35" y="1315928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(?)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7526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is Electronic Circuits, CO: Apply Knowledge engineering specialization to the solution of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</a:rPr>
              <a:t> </a:t>
            </a:r>
            <a:r>
              <a:rPr lang="en-US" sz="3200" b="1" i="1" u="sng" dirty="0">
                <a:latin typeface="Times New Roman" panose="02020603050405020304" pitchFamily="18" charset="0"/>
              </a:rPr>
              <a:t>Judgment needed</a:t>
            </a:r>
            <a:r>
              <a:rPr lang="en-US" sz="3200" dirty="0">
                <a:latin typeface="Times New Roman" panose="02020603050405020304" pitchFamily="18" charset="0"/>
              </a:rPr>
              <a:t>: </a:t>
            </a:r>
            <a:endParaRPr lang="en-US" sz="3200" dirty="0">
              <a:latin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(a)  Is it a complex problem ?</a:t>
            </a:r>
            <a:endParaRPr lang="en-US" sz="32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</a:rPr>
              <a:t>(b) Does the solution require knowledge of engineering specialization?</a:t>
            </a:r>
            <a:endParaRPr lang="en-US" sz="3200" dirty="0">
              <a:latin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53340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Question (?)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371601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Institution, all the inputs - Infrastructure, students, faculty, curriculum- are Good.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Qu. Will the graduates be “NOT GOOD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*?”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“May be- May be Not:” We just don’t know!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OBE, we determine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{By Measurement}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question as 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447802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amplifier using BJT(s). Given: Signal source: 500mV (peak to peak), impedance 100K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;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Load:1K, Output required 1V (peak to peak)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Problem does not state: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(a) What amplifier configuration?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(b) Reasoning behind the choice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(c) What would be the typical device characteristics you visualize, etc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For Tier -2 such a question could appear in a home assignment. For Tier-1,it could be design &amp; build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question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371601"/>
            <a:ext cx="8686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does not state many aspects like: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LcParenBoth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amplifier configuration would be good for the given situation?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LcParenBoth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feedback should be applied?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LcParenBoth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Answers to these questions require,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/>
              <a:t>knowledge of engineering specialization (Electronics)” </a:t>
            </a:r>
            <a:r>
              <a:rPr lang="en-US" sz="3200" i="1" dirty="0"/>
              <a:t>{PO 1}</a:t>
            </a:r>
            <a:r>
              <a:rPr lang="en-US" sz="3200" dirty="0"/>
              <a:t> </a:t>
            </a:r>
            <a:endParaRPr lang="en-US" sz="3200" dirty="0"/>
          </a:p>
          <a:p>
            <a:pPr marL="571500" indent="-571500">
              <a:buAutoNum type="romanLcParenBoth"/>
            </a:pPr>
            <a:r>
              <a:rPr lang="en-US" sz="3200" dirty="0"/>
              <a:t>May be, also use of “Electronics Engineer’s Handbook”</a:t>
            </a:r>
            <a:endParaRPr lang="en-US" sz="3200" dirty="0"/>
          </a:p>
          <a:p>
            <a:pPr marL="571500" indent="-571500">
              <a:buAutoNum type="romanLcParenBoth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Attainment to be determined as given earlier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2192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you set a CEP Exam question (If the time permits) in Your Domain?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allow us to enrich our content, and the consequent discussion will bring in greater clarity.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0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Evaluators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PO- Evaluation by Indirect Means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81940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the Students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they have undergone the Course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Format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600200"/>
            <a:ext cx="5638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EE 101  Course Title  ___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2590800"/>
          <a:ext cx="6080760" cy="3472056"/>
        </p:xfrm>
        <a:graphic>
          <a:graphicData uri="http://schemas.openxmlformats.org/drawingml/2006/table">
            <a:tbl>
              <a:tblPr/>
              <a:tblGrid>
                <a:gridCol w="4011930"/>
                <a:gridCol w="20688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Course Outcome - CO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Attainment Level Scale 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  -  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1 – (Statement)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Times New Roman" panose="020206030504050203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2 – (Statement)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Times New Roman" panose="020206030504050203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3 – (Statement)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Times New Roman" panose="020206030504050203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4 – (Statement)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latin typeface="Times New Roman" panose="020206030504050203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5 – (Statement)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latin typeface="Times New Roman" panose="020206030504050203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for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2069861"/>
          <a:ext cx="6096000" cy="2718278"/>
        </p:xfrm>
        <a:graphic>
          <a:graphicData uri="http://schemas.openxmlformats.org/drawingml/2006/table">
            <a:tbl>
              <a:tblPr/>
              <a:tblGrid>
                <a:gridCol w="1451077"/>
                <a:gridCol w="758723"/>
                <a:gridCol w="914400"/>
                <a:gridCol w="1066800"/>
                <a:gridCol w="889000"/>
                <a:gridCol w="1016000"/>
              </a:tblGrid>
              <a:tr h="8152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      Attain 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1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2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3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4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 1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 2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 3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 4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 panose="02020603050405020304"/>
                          <a:ea typeface="Calibri" panose="020F0502020204030204"/>
                          <a:cs typeface="Times New Roman" panose="02020603050405020304"/>
                        </a:rPr>
                        <a:t>CO  5</a:t>
                      </a: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6462" marR="664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49" name="AutoShape 1"/>
          <p:cNvSpPr>
            <a:spLocks noChangeShapeType="1"/>
          </p:cNvSpPr>
          <p:nvPr/>
        </p:nvSpPr>
        <p:spPr bwMode="auto">
          <a:xfrm>
            <a:off x="3048001" y="2133601"/>
            <a:ext cx="1476375" cy="7524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 descr="C:\Users\Administrator\AppData\Local\Microsoft\Windows\Temporary Internet Files\Content.IE5\L6ZRXYIJ\large-pie-chart-166.6-10145[1].gif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1" y="5486401"/>
            <a:ext cx="88842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Administrator\AppData\Local\Microsoft\Windows\Temporary Internet Files\Content.IE5\L6ZRXYIJ\0YA7V[1]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5105400"/>
            <a:ext cx="1905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43600" y="541020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Std. Dev.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Median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suggestion for a metric? Please provide!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Presumption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2590801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has Explained the COs to the Students at the Start of the Course!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{To be verified by the Evaluators}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and Assignments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and Assignments can often lead to attainment of PO 1 and PO 2 and some other POs as well.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Assessment: In Project Reports, Project Labs., and in the associated Marking Schemes.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will look for the following: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Projects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Project Topics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Allotment (if any)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Seminars (during project execution)- Records of these.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state of the project in the final submission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{This includes marking scheme used, level of completion, level of understanding in a study project, etc}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457201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 for evidence for all the POs (claimed in SAR) along with the bullets of the  previous slide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among the POs could be (Other than PO1 to PO4): PO5, PO7, PO9, and PO11.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for these POs could also be from Project assessment and Evaluation.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needs take a holistic view in this evaluation.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task can be a bit demanding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6002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OBE, We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“Good”.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then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determine “How Good”?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Sample fourth year indicators for Problem analysis and Design*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1" y="1447800"/>
          <a:ext cx="7734875" cy="7330988"/>
        </p:xfrm>
        <a:graphic>
          <a:graphicData uri="http://schemas.openxmlformats.org/drawingml/2006/table">
            <a:tbl>
              <a:tblPr/>
              <a:tblGrid>
                <a:gridCol w="7734875"/>
              </a:tblGrid>
              <a:tr h="492228">
                <a:tc>
                  <a:txBody>
                    <a:bodyPr/>
                    <a:lstStyle/>
                    <a:p>
                      <a:pPr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Identifies problem, known and unknown information, uncertainties, and biases</a:t>
                      </a:r>
                      <a:endParaRPr lang="en-CA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357">
                <a:tc>
                  <a:txBody>
                    <a:bodyPr/>
                    <a:lstStyle/>
                    <a:p>
                      <a:pPr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sz="2800" b="0" i="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process for solving problem including justified approximations and assumptions</a:t>
                      </a:r>
                      <a:endParaRPr lang="en-CA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228">
                <a:tc>
                  <a:txBody>
                    <a:bodyPr/>
                    <a:lstStyle/>
                    <a:p>
                      <a:pPr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Selects and applies appropriate model and analysis to solve problems</a:t>
                      </a:r>
                      <a:endParaRPr lang="en-CA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228">
                <a:tc>
                  <a:txBody>
                    <a:bodyPr/>
                    <a:lstStyle/>
                    <a:p>
                      <a:pPr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Evaluates validity of results and model for error, uncertainty</a:t>
                      </a:r>
                      <a:endParaRPr lang="en-CA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1255">
                <a:tc>
                  <a:txBody>
                    <a:bodyPr/>
                    <a:lstStyle/>
                    <a:p>
                      <a:pPr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Identify problem and constraints including health and safety risks, applicable standards, economic, environmental, cultural and societal considerations</a:t>
                      </a:r>
                      <a:endParaRPr lang="en-CA" sz="2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">
                        <a:buFont typeface="Arial" panose="020B0604020202020204" pitchFamily="34" charset="0"/>
                        <a:buNone/>
                      </a:pPr>
                      <a:r>
                        <a:rPr lang="en-CA" sz="2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CA" sz="2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Queens University report, Canada</a:t>
                      </a:r>
                      <a:endParaRPr lang="en-CA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Arial" panose="020B0604020202020204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357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Arial" panose="020B0604020202020204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357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Arial" panose="020B0604020202020204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357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effectLst/>
                        <a:latin typeface="Arial" panose="020B0604020202020204"/>
                      </a:endParaRPr>
                    </a:p>
                  </a:txBody>
                  <a:tcPr marL="8640" marR="8640" marT="864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 Approach is very promising.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calls for many changes in: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and Learning ways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Evaluation Methodologies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{By far the most demanding of Faculty}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the profile of the Graduates through PO attainment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the proverbial “Tip of the iceberg”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picture of tip of the iceber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1981199"/>
            <a:ext cx="3535680" cy="47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/>
          <a:lstStyle/>
          <a:p>
            <a:r>
              <a:rPr lang="en-US" dirty="0"/>
              <a:t>A Question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43200" y="2819400"/>
            <a:ext cx="10668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43200" y="2971800"/>
            <a:ext cx="10668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81800" y="2819400"/>
            <a:ext cx="10668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2971800"/>
            <a:ext cx="10668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933700" y="24765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21336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1828800"/>
            <a:ext cx="1143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722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77000" y="18288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972300" y="24765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69342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819900" y="34671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0400" y="396240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705100" y="34671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1200" y="472440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 are of the same value, 1F;  Initially, C1 is charged to V  volts, and C2 is in a fully discharged state. The switch s closed at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 Determine the energy dissipated in  R at t =  infinity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259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R&gt;0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981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Accreditation is all about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Assurance,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be Sure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Implies OBE is a Good basis for it.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305800" cy="1828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OBE is not only for Accreditation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about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Education”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2209800"/>
            <a:ext cx="51054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Curriculum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25908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800600"/>
            <a:ext cx="32766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876800"/>
            <a:ext cx="32004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&amp;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Teaching/Learning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6600" y="4800600"/>
            <a:ext cx="29718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5200" y="5029201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572000" y="3962400"/>
            <a:ext cx="914400" cy="762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10400" y="3886200"/>
            <a:ext cx="14478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3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of History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12680</Words>
  <Application>WPS Presentation</Application>
  <PresentationFormat>Widescreen</PresentationFormat>
  <Paragraphs>479</Paragraphs>
  <Slides>63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Arial</vt:lpstr>
      <vt:lpstr>SimSun</vt:lpstr>
      <vt:lpstr>Wingdings</vt:lpstr>
      <vt:lpstr>Times New Roman</vt:lpstr>
      <vt:lpstr>Times New Roman</vt:lpstr>
      <vt:lpstr>Calibri</vt:lpstr>
      <vt:lpstr>Microsoft YaHei</vt:lpstr>
      <vt:lpstr>Arial Unicode MS</vt:lpstr>
      <vt:lpstr>Calibri Light</vt:lpstr>
      <vt:lpstr>Algerian</vt:lpstr>
      <vt:lpstr>Segoe Print</vt:lpstr>
      <vt:lpstr>Symbol</vt:lpstr>
      <vt:lpstr>Arial</vt:lpstr>
      <vt:lpstr>Office Theme</vt:lpstr>
      <vt:lpstr>Quality, OBE, and Accreditation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Of Course, OBE is not only for Accreditation It is about “Quality of Education” </vt:lpstr>
      <vt:lpstr>A Bit of History</vt:lpstr>
      <vt:lpstr>PowerPoint 演示文稿</vt:lpstr>
      <vt:lpstr>Confusion</vt:lpstr>
      <vt:lpstr>PowerPoint 演示文稿</vt:lpstr>
      <vt:lpstr>PowerPoint 演示文稿</vt:lpstr>
      <vt:lpstr>PowerPoint 演示文稿</vt:lpstr>
      <vt:lpstr>In Engineering, OBE Leads to:</vt:lpstr>
      <vt:lpstr>PowerPoint 演示文稿</vt:lpstr>
      <vt:lpstr>PowerPoint 演示文稿</vt:lpstr>
      <vt:lpstr>PowerPoint 演示文稿</vt:lpstr>
      <vt:lpstr>PowerPoint 演示文稿</vt:lpstr>
      <vt:lpstr>Roles of the two components</vt:lpstr>
      <vt:lpstr>NBA-Learning Outcomes</vt:lpstr>
      <vt:lpstr>Qu. Why are the NBA’s POs ,  What they are?</vt:lpstr>
      <vt:lpstr>If you compare WA – Graduate Attributes and  NBA- Program Outcomes, These are About the SAME </vt:lpstr>
      <vt:lpstr>WA – Graduate Attributes and  NBA- Program Outcomes</vt:lpstr>
      <vt:lpstr>PowerPoint 演示文稿</vt:lpstr>
      <vt:lpstr>PowerPoint 演示文稿</vt:lpstr>
      <vt:lpstr>Program Outcomes - POs</vt:lpstr>
      <vt:lpstr>Key Terms</vt:lpstr>
      <vt:lpstr>Accreditation is a Judgment on the Program- Acceptable/ Not Acceptable</vt:lpstr>
      <vt:lpstr>How to make the judgment?</vt:lpstr>
      <vt:lpstr>Evidence</vt:lpstr>
      <vt:lpstr>SAR-Evaluations – Major Factors</vt:lpstr>
      <vt:lpstr>Short Definitions of CO, PO</vt:lpstr>
      <vt:lpstr>Assessment</vt:lpstr>
      <vt:lpstr>Evaluation</vt:lpstr>
      <vt:lpstr>Attainment of PO1 to PO4</vt:lpstr>
      <vt:lpstr>Why place these four POs in one Basket? </vt:lpstr>
      <vt:lpstr>The different aspects of CEP</vt:lpstr>
      <vt:lpstr>Choices – Not Easy {Hints Continued}</vt:lpstr>
      <vt:lpstr>Tier -1 and Tier-2</vt:lpstr>
      <vt:lpstr>Difficult vs. Complex</vt:lpstr>
      <vt:lpstr>PowerPoint 演示文稿</vt:lpstr>
      <vt:lpstr>PowerPoint 演示文稿</vt:lpstr>
      <vt:lpstr>PowerPoint 演示文稿</vt:lpstr>
      <vt:lpstr>Qu. Why is PO 1 needed?</vt:lpstr>
      <vt:lpstr>The First Step</vt:lpstr>
      <vt:lpstr>Assessment Procedure</vt:lpstr>
      <vt:lpstr>Complex Engineering Problem</vt:lpstr>
      <vt:lpstr>Another (?) Example</vt:lpstr>
      <vt:lpstr>A question as a Complex Engineering Problem</vt:lpstr>
      <vt:lpstr>Analysis of the question</vt:lpstr>
      <vt:lpstr>PowerPoint 演示文稿</vt:lpstr>
      <vt:lpstr>PO- Evaluation by Indirect Means</vt:lpstr>
      <vt:lpstr>Assessment Format</vt:lpstr>
      <vt:lpstr>Format for Evaluation</vt:lpstr>
      <vt:lpstr>Presumption</vt:lpstr>
      <vt:lpstr>Projects and Assignments</vt:lpstr>
      <vt:lpstr>Evaluation of Projects</vt:lpstr>
      <vt:lpstr>PowerPoint 演示文稿</vt:lpstr>
      <vt:lpstr>Sample fourth year indicators for Problem analysis and Design*</vt:lpstr>
      <vt:lpstr>In Conclusion</vt:lpstr>
      <vt:lpstr>Thanks</vt:lpstr>
      <vt:lpstr>A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Quality, OBE, and Accreditation</dc:title>
  <dc:creator>Sudhakar Sahasrabudhe</dc:creator>
  <cp:lastModifiedBy>google1563511679</cp:lastModifiedBy>
  <cp:revision>16</cp:revision>
  <dcterms:created xsi:type="dcterms:W3CDTF">2019-10-01T12:34:00Z</dcterms:created>
  <dcterms:modified xsi:type="dcterms:W3CDTF">2019-10-17T05:54:33Z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