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1" r:id="rId3"/>
    <p:sldId id="276" r:id="rId4"/>
    <p:sldId id="277" r:id="rId5"/>
    <p:sldId id="315" r:id="rId6"/>
    <p:sldId id="319" r:id="rId7"/>
    <p:sldId id="318" r:id="rId8"/>
    <p:sldId id="317" r:id="rId9"/>
    <p:sldId id="316" r:id="rId10"/>
    <p:sldId id="275" r:id="rId11"/>
    <p:sldId id="320" r:id="rId12"/>
    <p:sldId id="323" r:id="rId13"/>
    <p:sldId id="324" r:id="rId14"/>
    <p:sldId id="322" r:id="rId15"/>
    <p:sldId id="321" r:id="rId16"/>
    <p:sldId id="301" r:id="rId17"/>
    <p:sldId id="328" r:id="rId18"/>
    <p:sldId id="327" r:id="rId19"/>
    <p:sldId id="326" r:id="rId20"/>
    <p:sldId id="325" r:id="rId21"/>
    <p:sldId id="302" r:id="rId22"/>
    <p:sldId id="303" r:id="rId23"/>
    <p:sldId id="332" r:id="rId24"/>
    <p:sldId id="331" r:id="rId25"/>
    <p:sldId id="330" r:id="rId26"/>
    <p:sldId id="329" r:id="rId27"/>
    <p:sldId id="333" r:id="rId28"/>
    <p:sldId id="336" r:id="rId29"/>
    <p:sldId id="337" r:id="rId30"/>
    <p:sldId id="335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13" r:id="rId4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7387-939F-4570-9662-D99708EFCA79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7BD4-5D56-4E29-BE62-F56D43AFB6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887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10382-6187-4C3A-8FD5-B0DD4335DB52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FD271-A6E9-4B7F-B5C8-3255BB4F89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68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0186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Done . Do not have expected in 2020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95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856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904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663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Data not</a:t>
            </a:r>
            <a:r>
              <a:rPr lang="en-IN" baseline="0" dirty="0" smtClean="0"/>
              <a:t> available on </a:t>
            </a:r>
            <a:r>
              <a:rPr lang="en-IN" baseline="0" dirty="0" err="1" smtClean="0"/>
              <a:t>nirf</a:t>
            </a:r>
            <a:r>
              <a:rPr lang="en-IN" baseline="0" dirty="0" smtClean="0"/>
              <a:t> portal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769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16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738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50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D271-A6E9-4B7F-B5C8-3255BB4F89F4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800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625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302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614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23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222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364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05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892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128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631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418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C689-47F6-4841-A72C-B3AD25C89198}" type="datetimeFigureOut">
              <a:rPr lang="en-IN" smtClean="0"/>
              <a:pPr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AAE3-B5B0-4D0C-824F-7BAAABD2CD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87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371" y="-251252"/>
            <a:ext cx="10003367" cy="19058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 </a:t>
            </a:r>
            <a:r>
              <a:rPr lang="en-I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Institutional Ranking Framework</a:t>
            </a:r>
            <a:r>
              <a:rPr lang="en-I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Ministry of Human Resource Development</a:t>
            </a:r>
            <a:br>
              <a:rPr lang="en-IN" sz="1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 of India</a:t>
            </a:r>
          </a:p>
        </p:txBody>
      </p:sp>
      <p:pic>
        <p:nvPicPr>
          <p:cNvPr id="2050" name="Picture 2" descr="Image result for NI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2401"/>
            <a:ext cx="1716768" cy="17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79515" y="6075362"/>
            <a:ext cx="830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SVKM’S 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</a:rPr>
              <a:t>NMIMS, Mumbai</a:t>
            </a:r>
          </a:p>
        </p:txBody>
      </p:sp>
      <p:sp>
        <p:nvSpPr>
          <p:cNvPr id="8" name="Rectangle 7"/>
          <p:cNvSpPr/>
          <p:nvPr/>
        </p:nvSpPr>
        <p:spPr>
          <a:xfrm>
            <a:off x="790222" y="2104202"/>
            <a:ext cx="10905067" cy="184665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avid" pitchFamily="34" charset="-79"/>
                <a:cs typeface="David" pitchFamily="34" charset="-79"/>
              </a:rPr>
              <a:t> </a:t>
            </a:r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NIRF </a:t>
            </a:r>
            <a:r>
              <a:rPr lang="en-I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 </a:t>
            </a:r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2019: </a:t>
            </a:r>
          </a:p>
          <a:p>
            <a:pPr algn="ctr"/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Preparedness of Pharmacy School 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79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80" y="1608462"/>
            <a:ext cx="10056439" cy="23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30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9" y="1010377"/>
            <a:ext cx="9149386" cy="46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65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15" y="1011692"/>
            <a:ext cx="10171171" cy="45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787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776" y="398090"/>
            <a:ext cx="10164883" cy="35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268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28" y="999360"/>
            <a:ext cx="9708351" cy="41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254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60" y="999360"/>
            <a:ext cx="9723871" cy="49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165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3" y="1542362"/>
            <a:ext cx="9276202" cy="2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796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209" y="862058"/>
            <a:ext cx="8725359" cy="49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96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76" y="1274350"/>
            <a:ext cx="10033258" cy="33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021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269" y="1623608"/>
            <a:ext cx="9450207" cy="25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931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/>
            </a:r>
            <a:br>
              <a:rPr lang="en-IN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National Institutional Ranking Framework (NIRF) was approved by the MHRD and launched by Honourable Minister of Human Resource Development on 29th September 2015.</a:t>
            </a:r>
          </a:p>
          <a:p>
            <a:r>
              <a:rPr lang="en-IN" dirty="0" smtClean="0"/>
              <a:t>This framework outlines a methodology to rank institutions across the country. The methodology draws from the overall recommendations broad understanding arrived at by a Core Committee set up by MHRD, to identify the broad parameters for ranking various universities and institutions. The parameters broadly cover</a:t>
            </a:r>
          </a:p>
          <a:p>
            <a:r>
              <a:rPr lang="en-IN" dirty="0" smtClean="0"/>
              <a:t>  “Teaching, Learning and Resources,”</a:t>
            </a:r>
          </a:p>
          <a:p>
            <a:r>
              <a:rPr lang="en-IN" dirty="0" smtClean="0"/>
              <a:t> “Research and Professional Practice,”</a:t>
            </a:r>
          </a:p>
          <a:p>
            <a:r>
              <a:rPr lang="en-IN" dirty="0" smtClean="0"/>
              <a:t> “Graduation Outcomes,”</a:t>
            </a:r>
          </a:p>
          <a:p>
            <a:r>
              <a:rPr lang="en-IN" dirty="0" smtClean="0"/>
              <a:t> “Outreach and Inclusivity,” and </a:t>
            </a:r>
          </a:p>
          <a:p>
            <a:r>
              <a:rPr lang="en-IN" dirty="0" smtClean="0"/>
              <a:t> “Perception”.</a:t>
            </a:r>
          </a:p>
          <a:p>
            <a:r>
              <a:rPr lang="en-IN" dirty="0" smtClean="0"/>
              <a:t>India Rankings – 2018 based on this framework were released on 3rd April 2018.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09359" y="365125"/>
            <a:ext cx="2162375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Overview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26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98" y="1253798"/>
            <a:ext cx="9988038" cy="29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502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71" y="1531345"/>
            <a:ext cx="9701281" cy="22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513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1" y="1874384"/>
            <a:ext cx="9463489" cy="21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587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584" y="1301177"/>
            <a:ext cx="9354980" cy="3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650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14" y="1455192"/>
            <a:ext cx="9170243" cy="25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599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58" y="1403420"/>
            <a:ext cx="8918581" cy="33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780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878" y="1525969"/>
            <a:ext cx="9660904" cy="22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458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516" y="1351404"/>
            <a:ext cx="9092221" cy="29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826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44" y="2024735"/>
            <a:ext cx="8403337" cy="11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1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94" y="1689763"/>
            <a:ext cx="8348335" cy="27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742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15" y="801055"/>
            <a:ext cx="9491049" cy="46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219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747" y="1411199"/>
            <a:ext cx="9683019" cy="31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966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640885"/>
              </p:ext>
            </p:extLst>
          </p:nvPr>
        </p:nvGraphicFramePr>
        <p:xfrm>
          <a:off x="598994" y="919604"/>
          <a:ext cx="10928196" cy="57392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2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4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00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92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62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464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8171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86605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AIR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Institute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TLR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RPP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GO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OI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Perception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Overall Score 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Jamia</a:t>
                      </a:r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Hamdard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72.99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90.70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76.64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53.42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86.49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78.43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63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2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Panjab University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71.04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88.14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72.91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71.22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86.49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78.10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22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3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73.50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69.00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82.27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59.19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94.74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74.59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63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4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Institute of Chemical Technology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78.95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69.55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82.04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58.48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75.22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74.32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24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5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Birla Institute of Technology &amp; Science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79.85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60.57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66.76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68.53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67.60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69.09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699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6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79.95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55.53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83.48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65.19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44.17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68.29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334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7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Manipal</a:t>
                      </a:r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College of Pharmaceutical Sciences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77.00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46.32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70.26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70.07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91.50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67.20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83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8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JSS College of Pharmacy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75.70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24.45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84.20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73.49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89.43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63.17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  <a:endParaRPr lang="en-IN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87.61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31.66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74.53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>
                          <a:effectLst/>
                        </a:rPr>
                        <a:t>72.08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</a:rPr>
                        <a:t>42.02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62.10</a:t>
                      </a:r>
                      <a:endParaRPr lang="en-IN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JSS College of Pharmacy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68.48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72.43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68.66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61.33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Birla Institute of Technology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71.46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47.17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55.06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52.45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73.18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59.16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Annamalai</a:t>
                      </a:r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University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68.78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58.94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51.58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53.52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57.76</a:t>
                      </a:r>
                      <a:endParaRPr lang="en-IN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IN" sz="12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SVKM`s Narsee Monjee Institute of Management Studies</a:t>
                      </a:r>
                      <a:endParaRPr lang="en-IN" sz="12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79.90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62.32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57.40</a:t>
                      </a:r>
                      <a:endParaRPr lang="en-IN" sz="12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99064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69067" y="81802"/>
            <a:ext cx="7588050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David" pitchFamily="34" charset="-79"/>
              </a:rPr>
              <a:t>Score Comparison of Top 13 Institutes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7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2711" y="0"/>
            <a:ext cx="8715021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Performance of SPPSPTM @ </a:t>
            </a:r>
            <a:r>
              <a:rPr lang="en-IN" sz="3600" dirty="0" smtClean="0">
                <a:solidFill>
                  <a:schemeClr val="bg1"/>
                </a:solidFill>
              </a:rPr>
              <a:t>2019 </a:t>
            </a:r>
            <a:r>
              <a:rPr lang="en-IN" sz="3600" dirty="0">
                <a:solidFill>
                  <a:schemeClr val="bg1"/>
                </a:solidFill>
              </a:rPr>
              <a:t>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74865" y="754097"/>
          <a:ext cx="10304150" cy="61039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8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1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127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155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Parameters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</a:rPr>
                        <a:t>AIR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</a:rPr>
                        <a:t>Top 3 Institute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</a:rPr>
                        <a:t>Score of Top 3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TLR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400" b="1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4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79.90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87.61</a:t>
                      </a:r>
                    </a:p>
                  </a:txBody>
                  <a:tcPr marL="857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79.95</a:t>
                      </a:r>
                    </a:p>
                  </a:txBody>
                  <a:tcPr marL="857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SVKM`s Narsee Monjee Institute of Management Studies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79.9</a:t>
                      </a:r>
                    </a:p>
                  </a:txBody>
                  <a:tcPr marL="857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RPP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15</a:t>
                      </a:r>
                      <a:r>
                        <a:rPr lang="en-IN" sz="1400" b="1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th</a:t>
                      </a:r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  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35.49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Jamia</a:t>
                      </a:r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Hamdard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90.7</a:t>
                      </a:r>
                    </a:p>
                  </a:txBody>
                  <a:tcPr marL="857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Panjab University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88.14</a:t>
                      </a:r>
                    </a:p>
                  </a:txBody>
                  <a:tcPr marL="857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Institute of Chemical Technology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69.55</a:t>
                      </a:r>
                    </a:p>
                  </a:txBody>
                  <a:tcPr marL="857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GO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7</a:t>
                      </a:r>
                      <a:r>
                        <a:rPr lang="en-IN" sz="1400" b="1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th</a:t>
                      </a:r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  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75.21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JSS College of Pharmacy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84.2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83.48</a:t>
                      </a:r>
                    </a:p>
                  </a:txBody>
                  <a:tcPr marL="857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Banasthali</a:t>
                      </a:r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Vidyapith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83.03</a:t>
                      </a:r>
                    </a:p>
                  </a:txBody>
                  <a:tcPr marL="857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OI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10</a:t>
                      </a:r>
                      <a:r>
                        <a:rPr lang="en-IN" sz="1400" b="1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th</a:t>
                      </a:r>
                      <a:r>
                        <a:rPr lang="en-IN" sz="1400" b="1" baseline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62.32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Banasthali</a:t>
                      </a:r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Vidyapith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74.54</a:t>
                      </a:r>
                    </a:p>
                  </a:txBody>
                  <a:tcPr marL="857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JSS College of Pharmacy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73.49</a:t>
                      </a:r>
                    </a:p>
                  </a:txBody>
                  <a:tcPr marL="857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b="1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72.08</a:t>
                      </a:r>
                    </a:p>
                  </a:txBody>
                  <a:tcPr marL="857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00756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Perception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60</a:t>
                      </a:r>
                      <a:r>
                        <a:rPr lang="en-IN" sz="1400" b="1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th</a:t>
                      </a:r>
                      <a:r>
                        <a:rPr lang="en-IN" sz="14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en-IN" sz="1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JSS College of Pharmacy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857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00756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National Institute of Pharmaceutical Education and Research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94.74</a:t>
                      </a:r>
                    </a:p>
                  </a:txBody>
                  <a:tcPr marL="857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400756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Manipal</a:t>
                      </a:r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College of Pharmaceutical Sciences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91.5</a:t>
                      </a:r>
                    </a:p>
                  </a:txBody>
                  <a:tcPr marL="857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703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8755" y="936978"/>
            <a:ext cx="8715021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Performance of SPPSPTM @ </a:t>
            </a:r>
            <a:r>
              <a:rPr lang="en-IN" sz="3600" dirty="0" smtClean="0">
                <a:solidFill>
                  <a:schemeClr val="bg1"/>
                </a:solidFill>
              </a:rPr>
              <a:t>2019 </a:t>
            </a:r>
            <a:r>
              <a:rPr lang="en-IN" sz="3600" dirty="0">
                <a:solidFill>
                  <a:schemeClr val="bg1"/>
                </a:solidFill>
              </a:rPr>
              <a:t>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8" y="1826129"/>
            <a:ext cx="11528153" cy="47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264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711198" y="1207432"/>
          <a:ext cx="10758311" cy="33645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0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0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75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0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98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94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1555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solidFill>
                            <a:schemeClr val="bg1"/>
                          </a:solidFill>
                        </a:rPr>
                        <a:t>Teaching, Learning and Resources (TLR)</a:t>
                      </a:r>
                      <a:endParaRPr lang="en-IN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866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SS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FSR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FQE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FRU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Expected Score 2020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023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 Score 2019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16.14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17.14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16.62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79.90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Expected Score 2019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18.53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18.66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14.40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81.59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577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46578" y="101600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TLR 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9405" y="5147734"/>
            <a:ext cx="852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SS: Student Strength including Doctoral Students</a:t>
            </a:r>
          </a:p>
          <a:p>
            <a:r>
              <a:rPr lang="en-IN" dirty="0" smtClean="0"/>
              <a:t>FSR: Faculty-student Ratio with emphasis on permanent faculty</a:t>
            </a:r>
            <a:endParaRPr lang="en-IN" dirty="0"/>
          </a:p>
          <a:p>
            <a:r>
              <a:rPr lang="en-IN" dirty="0" smtClean="0"/>
              <a:t>FQE: Combined metric for Faculty with PhD and Experience</a:t>
            </a:r>
          </a:p>
          <a:p>
            <a:r>
              <a:rPr lang="en-IN" dirty="0" smtClean="0"/>
              <a:t>FRU: Financial Resources and their Utilization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4571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666522" y="1413927"/>
          <a:ext cx="8994423" cy="5420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4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8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6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24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47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3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13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Rank</a:t>
                      </a:r>
                    </a:p>
                    <a:p>
                      <a:r>
                        <a:rPr lang="en-IN" dirty="0" smtClean="0"/>
                        <a:t>RPP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Institute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RPP</a:t>
                      </a:r>
                    </a:p>
                    <a:p>
                      <a:r>
                        <a:rPr lang="en-IN" dirty="0" smtClean="0"/>
                        <a:t>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Scopus</a:t>
                      </a:r>
                      <a:r>
                        <a:rPr lang="en-IN" baseline="0" dirty="0" smtClean="0"/>
                        <a:t> Publications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Citations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Grants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Patents Published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Jamia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Humdard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85.63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8.5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Panjab</a:t>
                      </a:r>
                      <a:r>
                        <a:rPr lang="en-IN" dirty="0" smtClean="0"/>
                        <a:t> University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82.97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NIPER Mohali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78.13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ICT, Mumbai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71.20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BITS </a:t>
                      </a:r>
                      <a:r>
                        <a:rPr lang="en-IN" dirty="0" err="1" smtClean="0"/>
                        <a:t>Pilani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64.98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3.5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ISF </a:t>
                      </a:r>
                      <a:r>
                        <a:rPr lang="en-IN" dirty="0" err="1" smtClean="0"/>
                        <a:t>Moga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NIPER Hyderabad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Punjabi University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SRM University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1.2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 </a:t>
                      </a:r>
                      <a:r>
                        <a:rPr lang="en-IN" dirty="0" err="1" smtClean="0"/>
                        <a:t>Rachi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48.43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</a:t>
                      </a:r>
                      <a:r>
                        <a:rPr lang="en-IN" baseline="0" dirty="0" smtClean="0"/>
                        <a:t> 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SPPSPTM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</a:t>
                      </a:r>
                      <a:r>
                        <a:rPr lang="en-IN" baseline="0" dirty="0" smtClean="0"/>
                        <a:t> Lakh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SPPSPTM </a:t>
                      </a:r>
                    </a:p>
                    <a:p>
                      <a:r>
                        <a:rPr lang="en-IN" sz="2000" b="1" dirty="0" smtClean="0"/>
                        <a:t>(2019</a:t>
                      </a:r>
                      <a:r>
                        <a:rPr lang="en-IN" sz="2000" b="1" baseline="0" dirty="0" smtClean="0"/>
                        <a:t> Ranking)</a:t>
                      </a:r>
                      <a:endParaRPr lang="en-IN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148</a:t>
                      </a:r>
                      <a:endParaRPr lang="en-IN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375</a:t>
                      </a:r>
                      <a:endParaRPr lang="en-IN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1.47</a:t>
                      </a:r>
                      <a:r>
                        <a:rPr lang="en-IN" sz="2000" b="1" baseline="0" dirty="0" smtClean="0"/>
                        <a:t> Cr</a:t>
                      </a:r>
                      <a:endParaRPr lang="en-IN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8</a:t>
                      </a:r>
                      <a:endParaRPr lang="en-IN" sz="20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36979" y="115669"/>
            <a:ext cx="10453510" cy="120032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David" pitchFamily="34" charset="-79"/>
              </a:rPr>
              <a:t>RPP Score Comparison of Top 10 Institutes with their data (2018 Ranking)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81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6267" y="158044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RPP Score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2018,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9112" y="1043180"/>
          <a:ext cx="10914704" cy="438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3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49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0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03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57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295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3687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solidFill>
                            <a:schemeClr val="bg1"/>
                          </a:solidFill>
                        </a:rPr>
                        <a:t>Research and Professional Practice (RPP)</a:t>
                      </a:r>
                      <a:endParaRPr lang="en-IN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473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PU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QP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IPR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FPPP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4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 Score 2019</a:t>
                      </a:r>
                    </a:p>
                    <a:p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15.88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15.91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2.70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35.49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4999279"/>
                  </a:ext>
                </a:extLst>
              </a:tr>
              <a:tr h="704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Expected Score 2019</a:t>
                      </a:r>
                    </a:p>
                    <a:p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481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 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15.44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12.78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2.74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30.96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7622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Predicted 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1683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7183" y="5181600"/>
            <a:ext cx="852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PU: Combined metric for Publications</a:t>
            </a:r>
          </a:p>
          <a:p>
            <a:r>
              <a:rPr lang="en-IN" dirty="0" smtClean="0"/>
              <a:t>QP: </a:t>
            </a:r>
            <a:r>
              <a:rPr lang="en-IN" dirty="0"/>
              <a:t>Combined metric for </a:t>
            </a:r>
            <a:r>
              <a:rPr lang="en-IN" dirty="0" smtClean="0"/>
              <a:t>Quality Publications</a:t>
            </a:r>
            <a:endParaRPr lang="en-IN" dirty="0"/>
          </a:p>
          <a:p>
            <a:r>
              <a:rPr lang="en-IN" dirty="0" smtClean="0"/>
              <a:t>IPR: Patents published and granted</a:t>
            </a:r>
          </a:p>
          <a:p>
            <a:r>
              <a:rPr lang="en-IN" dirty="0" smtClean="0"/>
              <a:t>FPPP: Footprint of projects, Professional Practice and Executive development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738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36066634"/>
              </p:ext>
            </p:extLst>
          </p:nvPr>
        </p:nvGraphicFramePr>
        <p:xfrm>
          <a:off x="496712" y="1227312"/>
          <a:ext cx="10868377" cy="5022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0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8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6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2017-18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2016-17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2015-16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2014-15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5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No. of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Web of Science:  66 (citations-196)</a:t>
                      </a:r>
                    </a:p>
                    <a:p>
                      <a:pPr algn="ctr"/>
                      <a:r>
                        <a:rPr lang="en-IN" b="1" dirty="0" smtClean="0"/>
                        <a:t>Scopus Index: 124 (citations-291)</a:t>
                      </a:r>
                      <a:endParaRPr lang="en-IN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7914">
                <a:tc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Web of Science:  82 (citations-224)</a:t>
                      </a:r>
                    </a:p>
                    <a:p>
                      <a:pPr algn="ctr"/>
                      <a:r>
                        <a:rPr lang="en-IN" b="1" dirty="0" smtClean="0"/>
                        <a:t>Scopus Index: 148 (citations-375)</a:t>
                      </a:r>
                    </a:p>
                    <a:p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7914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Research grants received               </a:t>
                      </a:r>
                    </a:p>
                    <a:p>
                      <a:pPr algn="l"/>
                      <a:r>
                        <a:rPr lang="en-IN" b="1" dirty="0" smtClean="0"/>
                        <a:t>             (In </a:t>
                      </a:r>
                      <a:r>
                        <a:rPr lang="en-IN" b="1" dirty="0" err="1" smtClean="0"/>
                        <a:t>Rs</a:t>
                      </a:r>
                      <a:r>
                        <a:rPr lang="en-IN" b="1" dirty="0" smtClean="0"/>
                        <a:t>.)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1,47,69,408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87,35,310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55,71,110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49,32,168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656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Consultancy (In </a:t>
                      </a:r>
                      <a:r>
                        <a:rPr lang="en-IN" b="1" dirty="0" err="1" smtClean="0"/>
                        <a:t>Rs</a:t>
                      </a:r>
                      <a:r>
                        <a:rPr lang="en-IN" b="1" dirty="0" smtClean="0"/>
                        <a:t>.)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4,00,000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4,00,000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12,00,000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10,00,000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4639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No. of Patents (Published)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No. of Patents (Granted)</a:t>
                      </a:r>
                    </a:p>
                    <a:p>
                      <a:pPr algn="l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4978" y="293511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RPP 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540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8534" y="36731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GO Score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81378" y="1012178"/>
          <a:ext cx="10938933" cy="43990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7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3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43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9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3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1555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solidFill>
                            <a:schemeClr val="bg1"/>
                          </a:solidFill>
                        </a:rPr>
                        <a:t>Graduate Outcomes (GO)</a:t>
                      </a:r>
                      <a:endParaRPr lang="en-IN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GPHE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GUE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GMS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GPHD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9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 Score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32.00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18.87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9.34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75.21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3310164"/>
                  </a:ext>
                </a:extLst>
              </a:tr>
              <a:tr h="6999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Expected Score 2019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27.47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15.83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83.30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16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 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36.19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22.18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8.94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82.30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8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Predicted 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36.38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17.66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7.60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76.64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8311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48472" y="5249334"/>
            <a:ext cx="852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GPHE: Combined metric for placement, higher studies and entrepreneurship</a:t>
            </a:r>
          </a:p>
          <a:p>
            <a:r>
              <a:rPr lang="en-IN" dirty="0" smtClean="0"/>
              <a:t>GUE: Metric for University examination</a:t>
            </a:r>
            <a:endParaRPr lang="en-IN" dirty="0"/>
          </a:p>
          <a:p>
            <a:r>
              <a:rPr lang="en-IN" dirty="0" smtClean="0"/>
              <a:t>GMS: Group median salary</a:t>
            </a:r>
          </a:p>
          <a:p>
            <a:r>
              <a:rPr lang="en-IN" dirty="0" smtClean="0"/>
              <a:t>GPHD: Metric for number of Ph. D students graduated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43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5311" y="1577268"/>
          <a:ext cx="10515600" cy="3418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968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2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B. Pharm – 4 year UG Program</a:t>
                      </a:r>
                      <a:endParaRPr lang="en-IN" sz="24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No. of Students</a:t>
                      </a:r>
                      <a:endParaRPr lang="en-IN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2017-18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2016-17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2015-16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2014-15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Batch 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Placed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Higher studies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Entrepreneurship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Median salary (In Lakhs)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3,30,000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5,50,000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3,50,000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3,50,000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No. of Recruiters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44978" y="496711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GO 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29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59" y="1597445"/>
            <a:ext cx="10288081" cy="34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81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5311" y="1577268"/>
          <a:ext cx="10515600" cy="3418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3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0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2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M. Pharm + MBA – 3 year PG Program</a:t>
                      </a:r>
                      <a:endParaRPr lang="en-IN" sz="24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No. of Students</a:t>
                      </a:r>
                      <a:endParaRPr lang="en-IN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2017-18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2016-17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2015-16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2014-15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Batch 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Placed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Higher studies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Entrepreneurship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Median salary (In Lakhs)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5,75,000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5,50,000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6,00,000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5,50,000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No. of Recruiters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44978" y="496711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GO 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85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5311" y="1577268"/>
          <a:ext cx="10515600" cy="3418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6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7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2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B. Pharm +MBA  – 5 year UG Program</a:t>
                      </a:r>
                      <a:endParaRPr lang="en-IN" sz="24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No. of Students</a:t>
                      </a:r>
                      <a:endParaRPr lang="en-IN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2017-18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2016-17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2015-16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2014-15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Batch 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Placed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Higher studies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Entrepreneurship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Median salary (In Lakhs)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5,50,000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5,50,000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5,90,000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5,50,000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No. of Recruiters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44978" y="496711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GO 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71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978" y="496711"/>
            <a:ext cx="9324622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OI 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58800" y="1464516"/>
          <a:ext cx="10938933" cy="42653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7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45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43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9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3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1555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solidFill>
                            <a:schemeClr val="bg1"/>
                          </a:solidFill>
                        </a:rPr>
                        <a:t>Outcome</a:t>
                      </a:r>
                      <a:r>
                        <a:rPr lang="en-IN" sz="3600" baseline="0" dirty="0" smtClean="0">
                          <a:solidFill>
                            <a:schemeClr val="bg1"/>
                          </a:solidFill>
                        </a:rPr>
                        <a:t> and Inclusivity (OI)</a:t>
                      </a:r>
                      <a:endParaRPr lang="en-IN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7004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RD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WD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ESCS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PCS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Score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12.12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0.20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62.32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0299256"/>
                  </a:ext>
                </a:extLst>
              </a:tr>
              <a:tr h="63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Expected Score 2019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8.73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13.97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67.70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3466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</a:t>
                      </a:r>
                      <a:r>
                        <a:rPr lang="en-IN" sz="20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9.46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0.30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59.76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Predicted 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7.69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25.00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15.39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68.08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3156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12916" y="5339645"/>
            <a:ext cx="667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RD: Region Diversity</a:t>
            </a:r>
          </a:p>
          <a:p>
            <a:r>
              <a:rPr lang="en-IN" dirty="0" smtClean="0"/>
              <a:t>WD: Woman diversity</a:t>
            </a:r>
          </a:p>
          <a:p>
            <a:r>
              <a:rPr lang="en-IN" dirty="0" smtClean="0"/>
              <a:t>ESCS: Economically and socially challenged students</a:t>
            </a:r>
          </a:p>
          <a:p>
            <a:r>
              <a:rPr lang="en-IN" dirty="0" smtClean="0"/>
              <a:t>PCS: Facilities for physically challenged 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5049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755" y="496711"/>
            <a:ext cx="10916355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Perception 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2771421" y="1317760"/>
          <a:ext cx="6229249" cy="43685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9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76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1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9309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solidFill>
                            <a:schemeClr val="bg1"/>
                          </a:solidFill>
                        </a:rPr>
                        <a:t>Perception</a:t>
                      </a:r>
                      <a:endParaRPr lang="en-IN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9506">
                <a:tc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PREMP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 Score 2019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15.06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15.06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1807775"/>
                  </a:ext>
                </a:extLst>
              </a:tr>
              <a:tr h="633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Expected Score 2019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40.00*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40.00*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8096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Actual 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32.43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32.43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8096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Predicted Score 2018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506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100.00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58072" y="6016978"/>
            <a:ext cx="667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PREMP: Peer Perception: Employers and Research Investors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58072" y="5413022"/>
            <a:ext cx="667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 Predicted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894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95113" y="1843476"/>
          <a:ext cx="11187287" cy="37648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1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34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481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                  AIR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TLR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RPP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GO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OI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Perception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Overall Score 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 13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Score 2019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79.90</a:t>
                      </a:r>
                    </a:p>
                  </a:txBody>
                  <a:tcPr marL="95250" marR="9525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35.49</a:t>
                      </a:r>
                    </a:p>
                  </a:txBody>
                  <a:tcPr marL="95250" marR="9525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75.21</a:t>
                      </a:r>
                    </a:p>
                  </a:txBody>
                  <a:tcPr marL="95250" marR="9525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62.32</a:t>
                      </a:r>
                    </a:p>
                  </a:txBody>
                  <a:tcPr marL="95250" marR="9525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</a:p>
                  </a:txBody>
                  <a:tcPr marL="95250" marR="9525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57.40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93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Expected in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Expected Score 2019</a:t>
                      </a:r>
                    </a:p>
                    <a:p>
                      <a:pPr marL="0" algn="l" defTabSz="914400" rtl="0" eaLnBrk="1" latinLnBrk="0" hangingPunct="1"/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81.59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40.00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83.30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67.70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40.00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(assumed)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63.90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92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 09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Score 2018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75.46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30.96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82.30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59.76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32.43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57.61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95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Predicted in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Predicted Score 2018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81.86</a:t>
                      </a:r>
                    </a:p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25.00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76.64</a:t>
                      </a:r>
                    </a:p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68.08</a:t>
                      </a:r>
                    </a:p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40.00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58.19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4755" y="496711"/>
            <a:ext cx="10916355" cy="64633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Data </a:t>
            </a:r>
            <a:r>
              <a:rPr lang="en-IN" sz="3600" dirty="0">
                <a:solidFill>
                  <a:schemeClr val="bg1"/>
                </a:solidFill>
              </a:rPr>
              <a:t>Comparison </a:t>
            </a:r>
            <a:r>
              <a:rPr lang="en-IN" sz="3600" dirty="0" smtClean="0">
                <a:solidFill>
                  <a:schemeClr val="bg1"/>
                </a:solidFill>
              </a:rPr>
              <a:t>of </a:t>
            </a:r>
            <a:r>
              <a:rPr lang="en-IN" sz="3600" dirty="0">
                <a:solidFill>
                  <a:schemeClr val="bg1"/>
                </a:solidFill>
              </a:rPr>
              <a:t>2018 </a:t>
            </a:r>
            <a:r>
              <a:rPr lang="en-IN" sz="3600" dirty="0" smtClean="0">
                <a:solidFill>
                  <a:schemeClr val="bg1"/>
                </a:solidFill>
              </a:rPr>
              <a:t>and Prediction of 2019 Ranking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33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5531" y="700793"/>
            <a:ext cx="5629275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685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602" y="749147"/>
            <a:ext cx="10025350" cy="54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78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170" y="823090"/>
            <a:ext cx="9524770" cy="51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27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013552"/>
            <a:ext cx="9606707" cy="51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585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58" y="712922"/>
            <a:ext cx="9425699" cy="57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165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67" y="1243871"/>
            <a:ext cx="10222735" cy="37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61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1330</Words>
  <Application>Microsoft Office PowerPoint</Application>
  <PresentationFormat>Custom</PresentationFormat>
  <Paragraphs>651</Paragraphs>
  <Slides>45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National Institutional Ranking Framework Ministry of Human Resource Development Government of India</vt:lpstr>
      <vt:lpstr>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Devices</dc:title>
  <dc:creator>Anil Pethe</dc:creator>
  <cp:lastModifiedBy>Srikanth G</cp:lastModifiedBy>
  <cp:revision>109</cp:revision>
  <cp:lastPrinted>2019-10-17T11:44:00Z</cp:lastPrinted>
  <dcterms:created xsi:type="dcterms:W3CDTF">2016-02-17T09:09:54Z</dcterms:created>
  <dcterms:modified xsi:type="dcterms:W3CDTF">2019-10-22T05:34:21Z</dcterms:modified>
</cp:coreProperties>
</file>