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79" r:id="rId3"/>
    <p:sldId id="280" r:id="rId4"/>
    <p:sldId id="318" r:id="rId5"/>
    <p:sldId id="256" r:id="rId6"/>
    <p:sldId id="304" r:id="rId7"/>
    <p:sldId id="316" r:id="rId9"/>
    <p:sldId id="301" r:id="rId10"/>
    <p:sldId id="336" r:id="rId11"/>
    <p:sldId id="291" r:id="rId12"/>
    <p:sldId id="292" r:id="rId13"/>
    <p:sldId id="341" r:id="rId14"/>
    <p:sldId id="342" r:id="rId15"/>
    <p:sldId id="333" r:id="rId16"/>
    <p:sldId id="337" r:id="rId17"/>
    <p:sldId id="319" r:id="rId18"/>
    <p:sldId id="320" r:id="rId19"/>
    <p:sldId id="321" r:id="rId20"/>
    <p:sldId id="322" r:id="rId21"/>
    <p:sldId id="334" r:id="rId22"/>
    <p:sldId id="257" r:id="rId23"/>
    <p:sldId id="308" r:id="rId24"/>
    <p:sldId id="258" r:id="rId25"/>
    <p:sldId id="259" r:id="rId26"/>
    <p:sldId id="260" r:id="rId27"/>
    <p:sldId id="296" r:id="rId28"/>
    <p:sldId id="338" r:id="rId29"/>
    <p:sldId id="339" r:id="rId30"/>
    <p:sldId id="340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Pavarala" initials="V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69"/>
  </p:normalViewPr>
  <p:slideViewPr>
    <p:cSldViewPr snapToGrid="0">
      <p:cViewPr varScale="1">
        <p:scale>
          <a:sx n="80" d="100"/>
          <a:sy n="80" d="100"/>
        </p:scale>
        <p:origin x="-67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3A51E-38EE-4375-A051-FCABB5C92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EBD558-C8EB-4AA4-B2F4-CF5A70824461}">
      <dgm:prSet/>
      <dgm:spPr/>
      <dgm:t>
        <a:bodyPr/>
        <a:lstStyle/>
        <a:p>
          <a:r>
            <a:rPr lang="en-IN" b="1" dirty="0"/>
            <a:t>Teaching learning and Resources (30%)</a:t>
          </a:r>
          <a:endParaRPr lang="en-US" dirty="0"/>
        </a:p>
      </dgm:t>
    </dgm:pt>
    <dgm:pt modelId="{24D6F450-3944-4615-A632-4ACC44F1ACE5}" cxnId="{67546BA9-0550-425F-AD50-337179109445}" type="parTrans">
      <dgm:prSet/>
      <dgm:spPr/>
      <dgm:t>
        <a:bodyPr/>
        <a:lstStyle/>
        <a:p>
          <a:endParaRPr lang="en-US"/>
        </a:p>
      </dgm:t>
    </dgm:pt>
    <dgm:pt modelId="{FFC04EB1-583C-4DE0-A0D0-CBCC061C1979}" cxnId="{67546BA9-0550-425F-AD50-337179109445}" type="sibTrans">
      <dgm:prSet/>
      <dgm:spPr/>
      <dgm:t>
        <a:bodyPr/>
        <a:lstStyle/>
        <a:p>
          <a:endParaRPr lang="en-US"/>
        </a:p>
      </dgm:t>
    </dgm:pt>
    <dgm:pt modelId="{47AD84F7-BACC-404E-884D-AD78A7DD44CF}">
      <dgm:prSet/>
      <dgm:spPr/>
      <dgm:t>
        <a:bodyPr/>
        <a:lstStyle/>
        <a:p>
          <a:r>
            <a:rPr lang="en-IN" b="1" dirty="0"/>
            <a:t>Research and Professional Practice (30%)</a:t>
          </a:r>
          <a:endParaRPr lang="en-US" dirty="0"/>
        </a:p>
      </dgm:t>
    </dgm:pt>
    <dgm:pt modelId="{0B7ABA56-4362-4C61-BD3E-73048281BE3C}" cxnId="{30391171-F319-4F0B-9385-80DB7D1618A5}" type="parTrans">
      <dgm:prSet/>
      <dgm:spPr/>
      <dgm:t>
        <a:bodyPr/>
        <a:lstStyle/>
        <a:p>
          <a:endParaRPr lang="en-US"/>
        </a:p>
      </dgm:t>
    </dgm:pt>
    <dgm:pt modelId="{7801563B-DA4C-4260-BD7E-8954B1738E4B}" cxnId="{30391171-F319-4F0B-9385-80DB7D1618A5}" type="sibTrans">
      <dgm:prSet/>
      <dgm:spPr/>
      <dgm:t>
        <a:bodyPr/>
        <a:lstStyle/>
        <a:p>
          <a:endParaRPr lang="en-US"/>
        </a:p>
      </dgm:t>
    </dgm:pt>
    <dgm:pt modelId="{DAF2219C-B52D-4732-89EB-10DABDFFB542}">
      <dgm:prSet/>
      <dgm:spPr/>
      <dgm:t>
        <a:bodyPr/>
        <a:lstStyle/>
        <a:p>
          <a:r>
            <a:rPr lang="en-IN" b="1" dirty="0"/>
            <a:t>Graduation Outcomes (20%)</a:t>
          </a:r>
          <a:endParaRPr lang="en-US" dirty="0"/>
        </a:p>
      </dgm:t>
    </dgm:pt>
    <dgm:pt modelId="{245042DE-8159-457D-ABD6-F56DC99EDD87}" cxnId="{CC1271F5-82CF-41C3-9D9B-9B9737FCCA06}" type="parTrans">
      <dgm:prSet/>
      <dgm:spPr/>
      <dgm:t>
        <a:bodyPr/>
        <a:lstStyle/>
        <a:p>
          <a:endParaRPr lang="en-US"/>
        </a:p>
      </dgm:t>
    </dgm:pt>
    <dgm:pt modelId="{D85AB10D-2990-4F5B-B3DD-340FA85EC457}" cxnId="{CC1271F5-82CF-41C3-9D9B-9B9737FCCA06}" type="sibTrans">
      <dgm:prSet/>
      <dgm:spPr/>
      <dgm:t>
        <a:bodyPr/>
        <a:lstStyle/>
        <a:p>
          <a:endParaRPr lang="en-US"/>
        </a:p>
      </dgm:t>
    </dgm:pt>
    <dgm:pt modelId="{6B7D6F37-6F6B-45AD-8335-595C4629AC31}">
      <dgm:prSet/>
      <dgm:spPr/>
      <dgm:t>
        <a:bodyPr/>
        <a:lstStyle/>
        <a:p>
          <a:r>
            <a:rPr lang="en-IN" b="1"/>
            <a:t>Outreach and Inclusivity (10%)</a:t>
          </a:r>
          <a:endParaRPr lang="en-US"/>
        </a:p>
      </dgm:t>
    </dgm:pt>
    <dgm:pt modelId="{6F7B932E-423E-4417-9E17-98B9A4C20107}" cxnId="{252528D6-FDC4-4ED2-808C-922275105649}" type="parTrans">
      <dgm:prSet/>
      <dgm:spPr/>
      <dgm:t>
        <a:bodyPr/>
        <a:lstStyle/>
        <a:p>
          <a:endParaRPr lang="en-US"/>
        </a:p>
      </dgm:t>
    </dgm:pt>
    <dgm:pt modelId="{E0E9AB6C-D3B2-47D8-815E-F0F936BFA106}" cxnId="{252528D6-FDC4-4ED2-808C-922275105649}" type="sibTrans">
      <dgm:prSet/>
      <dgm:spPr/>
      <dgm:t>
        <a:bodyPr/>
        <a:lstStyle/>
        <a:p>
          <a:endParaRPr lang="en-US"/>
        </a:p>
      </dgm:t>
    </dgm:pt>
    <dgm:pt modelId="{15F8F3B7-E036-4F02-B71A-72F435BD5B94}">
      <dgm:prSet/>
      <dgm:spPr/>
      <dgm:t>
        <a:bodyPr/>
        <a:lstStyle/>
        <a:p>
          <a:r>
            <a:rPr lang="en-IN" b="1"/>
            <a:t>Perception (10%)</a:t>
          </a:r>
          <a:endParaRPr lang="en-US"/>
        </a:p>
      </dgm:t>
    </dgm:pt>
    <dgm:pt modelId="{13DF3564-678A-4B12-8463-8D3812DA0652}" cxnId="{4F01096E-B753-47EC-B371-9627B252930F}" type="parTrans">
      <dgm:prSet/>
      <dgm:spPr/>
      <dgm:t>
        <a:bodyPr/>
        <a:lstStyle/>
        <a:p>
          <a:endParaRPr lang="en-US"/>
        </a:p>
      </dgm:t>
    </dgm:pt>
    <dgm:pt modelId="{4E2930E6-DC01-4FEB-907D-2C469FB17BEE}" cxnId="{4F01096E-B753-47EC-B371-9627B252930F}" type="sibTrans">
      <dgm:prSet/>
      <dgm:spPr/>
      <dgm:t>
        <a:bodyPr/>
        <a:lstStyle/>
        <a:p>
          <a:endParaRPr lang="en-US"/>
        </a:p>
      </dgm:t>
    </dgm:pt>
    <dgm:pt modelId="{F5478562-C058-4A13-8436-22C5C3AB04A4}" type="pres">
      <dgm:prSet presAssocID="{C0F3A51E-38EE-4375-A051-FCABB5C9232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ED2D4D-98D8-418D-BC4D-D072F735E009}" type="pres">
      <dgm:prSet presAssocID="{93EBD558-C8EB-4AA4-B2F4-CF5A70824461}" presName="compNode" presStyleCnt="0"/>
      <dgm:spPr/>
    </dgm:pt>
    <dgm:pt modelId="{113D905A-840D-458F-B756-86823CA22EFE}" type="pres">
      <dgm:prSet presAssocID="{93EBD558-C8EB-4AA4-B2F4-CF5A70824461}" presName="bgRect" presStyleLbl="bgShp" presStyleIdx="0" presStyleCnt="5"/>
      <dgm:spPr/>
    </dgm:pt>
    <dgm:pt modelId="{474E3B10-534B-43B2-B2D1-3C7ABE665749}" type="pres">
      <dgm:prSet presAssocID="{93EBD558-C8EB-4AA4-B2F4-CF5A708244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19AF88B-BDF0-470F-BC6E-033A145A8DE1}" type="pres">
      <dgm:prSet presAssocID="{93EBD558-C8EB-4AA4-B2F4-CF5A70824461}" presName="spaceRect" presStyleCnt="0"/>
      <dgm:spPr/>
    </dgm:pt>
    <dgm:pt modelId="{15EEB6F4-18F2-4B10-9303-F6D294F11C1A}" type="pres">
      <dgm:prSet presAssocID="{93EBD558-C8EB-4AA4-B2F4-CF5A70824461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43AD31-90B8-4B0A-8973-6DD0FC5AB21F}" type="pres">
      <dgm:prSet presAssocID="{FFC04EB1-583C-4DE0-A0D0-CBCC061C1979}" presName="sibTrans" presStyleCnt="0"/>
      <dgm:spPr/>
    </dgm:pt>
    <dgm:pt modelId="{1C9D145A-A0C8-405D-B993-F0EB5961ABE0}" type="pres">
      <dgm:prSet presAssocID="{47AD84F7-BACC-404E-884D-AD78A7DD44CF}" presName="compNode" presStyleCnt="0"/>
      <dgm:spPr/>
    </dgm:pt>
    <dgm:pt modelId="{87E9863E-49CA-4A85-9148-7C5BB56A6E50}" type="pres">
      <dgm:prSet presAssocID="{47AD84F7-BACC-404E-884D-AD78A7DD44CF}" presName="bgRect" presStyleLbl="bgShp" presStyleIdx="1" presStyleCnt="5"/>
      <dgm:spPr/>
    </dgm:pt>
    <dgm:pt modelId="{1CBE4085-8D16-40A4-A80B-79BD35C887FE}" type="pres">
      <dgm:prSet presAssocID="{47AD84F7-BACC-404E-884D-AD78A7DD44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440E43F-BE76-40AB-A1A8-DD44A47CF9E3}" type="pres">
      <dgm:prSet presAssocID="{47AD84F7-BACC-404E-884D-AD78A7DD44CF}" presName="spaceRect" presStyleCnt="0"/>
      <dgm:spPr/>
    </dgm:pt>
    <dgm:pt modelId="{DF84EFE7-FC5A-4B3E-9851-BF4BCAC4F8F3}" type="pres">
      <dgm:prSet presAssocID="{47AD84F7-BACC-404E-884D-AD78A7DD44CF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2CA223-B1C9-4768-B647-78DE9BAFC463}" type="pres">
      <dgm:prSet presAssocID="{7801563B-DA4C-4260-BD7E-8954B1738E4B}" presName="sibTrans" presStyleCnt="0"/>
      <dgm:spPr/>
    </dgm:pt>
    <dgm:pt modelId="{B3C669EF-1398-4F93-853F-A962A5E673DD}" type="pres">
      <dgm:prSet presAssocID="{DAF2219C-B52D-4732-89EB-10DABDFFB542}" presName="compNode" presStyleCnt="0"/>
      <dgm:spPr/>
    </dgm:pt>
    <dgm:pt modelId="{A7E42812-9FC8-44B3-887D-8C58BA0B663C}" type="pres">
      <dgm:prSet presAssocID="{DAF2219C-B52D-4732-89EB-10DABDFFB542}" presName="bgRect" presStyleLbl="bgShp" presStyleIdx="2" presStyleCnt="5"/>
      <dgm:spPr/>
    </dgm:pt>
    <dgm:pt modelId="{A5D6C150-351E-4407-B7B7-3AC2F3645926}" type="pres">
      <dgm:prSet presAssocID="{DAF2219C-B52D-4732-89EB-10DABDFFB5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4F8E270-8620-46EF-BD76-5B26086B5027}" type="pres">
      <dgm:prSet presAssocID="{DAF2219C-B52D-4732-89EB-10DABDFFB542}" presName="spaceRect" presStyleCnt="0"/>
      <dgm:spPr/>
    </dgm:pt>
    <dgm:pt modelId="{5B669E27-2890-4F51-90BC-FDA8D00377F8}" type="pres">
      <dgm:prSet presAssocID="{DAF2219C-B52D-4732-89EB-10DABDFFB54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C24BA3-7FFE-4481-9D3A-0552CDFDBE90}" type="pres">
      <dgm:prSet presAssocID="{D85AB10D-2990-4F5B-B3DD-340FA85EC457}" presName="sibTrans" presStyleCnt="0"/>
      <dgm:spPr/>
    </dgm:pt>
    <dgm:pt modelId="{12780FB8-17A2-41E9-AFB4-9E7079648AF0}" type="pres">
      <dgm:prSet presAssocID="{6B7D6F37-6F6B-45AD-8335-595C4629AC31}" presName="compNode" presStyleCnt="0"/>
      <dgm:spPr/>
    </dgm:pt>
    <dgm:pt modelId="{3E426897-90C8-4881-847B-23B8ADCAE049}" type="pres">
      <dgm:prSet presAssocID="{6B7D6F37-6F6B-45AD-8335-595C4629AC31}" presName="bgRect" presStyleLbl="bgShp" presStyleIdx="3" presStyleCnt="5"/>
      <dgm:spPr/>
    </dgm:pt>
    <dgm:pt modelId="{EC8E057A-2995-48D7-805F-BEEFCC97B221}" type="pres">
      <dgm:prSet presAssocID="{6B7D6F37-6F6B-45AD-8335-595C4629AC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0CF5024-AD1E-49BB-817C-BB1447480E16}" type="pres">
      <dgm:prSet presAssocID="{6B7D6F37-6F6B-45AD-8335-595C4629AC31}" presName="spaceRect" presStyleCnt="0"/>
      <dgm:spPr/>
    </dgm:pt>
    <dgm:pt modelId="{0E4EC696-4D9E-4C35-B466-1040BDC46D34}" type="pres">
      <dgm:prSet presAssocID="{6B7D6F37-6F6B-45AD-8335-595C4629AC3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7C6645-2E7F-408D-9363-B91FC63CE44F}" type="pres">
      <dgm:prSet presAssocID="{E0E9AB6C-D3B2-47D8-815E-F0F936BFA106}" presName="sibTrans" presStyleCnt="0"/>
      <dgm:spPr/>
    </dgm:pt>
    <dgm:pt modelId="{0622F52E-72C3-4FBE-AADC-A391E9310F86}" type="pres">
      <dgm:prSet presAssocID="{15F8F3B7-E036-4F02-B71A-72F435BD5B94}" presName="compNode" presStyleCnt="0"/>
      <dgm:spPr/>
    </dgm:pt>
    <dgm:pt modelId="{D41DA350-125F-4B1F-A878-3F390611EE6C}" type="pres">
      <dgm:prSet presAssocID="{15F8F3B7-E036-4F02-B71A-72F435BD5B94}" presName="bgRect" presStyleLbl="bgShp" presStyleIdx="4" presStyleCnt="5"/>
      <dgm:spPr/>
    </dgm:pt>
    <dgm:pt modelId="{6BF8ED89-5A0F-44C9-95E6-2028D67B2154}" type="pres">
      <dgm:prSet presAssocID="{15F8F3B7-E036-4F02-B71A-72F435BD5B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27DE370F-5DB1-4249-88F7-9622D06128D4}" type="pres">
      <dgm:prSet presAssocID="{15F8F3B7-E036-4F02-B71A-72F435BD5B94}" presName="spaceRect" presStyleCnt="0"/>
      <dgm:spPr/>
    </dgm:pt>
    <dgm:pt modelId="{CB567A18-5AD6-4055-97E3-82E7CEB5DA56}" type="pres">
      <dgm:prSet presAssocID="{15F8F3B7-E036-4F02-B71A-72F435BD5B9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271F5-82CF-41C3-9D9B-9B9737FCCA06}" srcId="{C0F3A51E-38EE-4375-A051-FCABB5C9232C}" destId="{DAF2219C-B52D-4732-89EB-10DABDFFB542}" srcOrd="2" destOrd="0" parTransId="{245042DE-8159-457D-ABD6-F56DC99EDD87}" sibTransId="{D85AB10D-2990-4F5B-B3DD-340FA85EC457}"/>
    <dgm:cxn modelId="{06270725-B6D6-4BEC-A6A8-C790707A4145}" type="presOf" srcId="{15F8F3B7-E036-4F02-B71A-72F435BD5B94}" destId="{CB567A18-5AD6-4055-97E3-82E7CEB5DA56}" srcOrd="0" destOrd="0" presId="urn:microsoft.com/office/officeart/2018/2/layout/IconVerticalSolidList"/>
    <dgm:cxn modelId="{4F01096E-B753-47EC-B371-9627B252930F}" srcId="{C0F3A51E-38EE-4375-A051-FCABB5C9232C}" destId="{15F8F3B7-E036-4F02-B71A-72F435BD5B94}" srcOrd="4" destOrd="0" parTransId="{13DF3564-678A-4B12-8463-8D3812DA0652}" sibTransId="{4E2930E6-DC01-4FEB-907D-2C469FB17BEE}"/>
    <dgm:cxn modelId="{E30A3186-1980-41E5-B65A-8D5BDC3FE248}" type="presOf" srcId="{93EBD558-C8EB-4AA4-B2F4-CF5A70824461}" destId="{15EEB6F4-18F2-4B10-9303-F6D294F11C1A}" srcOrd="0" destOrd="0" presId="urn:microsoft.com/office/officeart/2018/2/layout/IconVerticalSolidList"/>
    <dgm:cxn modelId="{F335ADA2-DAEC-4F3E-A7D9-EC0E888FDB21}" type="presOf" srcId="{6B7D6F37-6F6B-45AD-8335-595C4629AC31}" destId="{0E4EC696-4D9E-4C35-B466-1040BDC46D34}" srcOrd="0" destOrd="0" presId="urn:microsoft.com/office/officeart/2018/2/layout/IconVerticalSolidList"/>
    <dgm:cxn modelId="{67546BA9-0550-425F-AD50-337179109445}" srcId="{C0F3A51E-38EE-4375-A051-FCABB5C9232C}" destId="{93EBD558-C8EB-4AA4-B2F4-CF5A70824461}" srcOrd="0" destOrd="0" parTransId="{24D6F450-3944-4615-A632-4ACC44F1ACE5}" sibTransId="{FFC04EB1-583C-4DE0-A0D0-CBCC061C1979}"/>
    <dgm:cxn modelId="{9EE9DD67-7BC0-4C73-9935-764B465C4C32}" type="presOf" srcId="{DAF2219C-B52D-4732-89EB-10DABDFFB542}" destId="{5B669E27-2890-4F51-90BC-FDA8D00377F8}" srcOrd="0" destOrd="0" presId="urn:microsoft.com/office/officeart/2018/2/layout/IconVerticalSolidList"/>
    <dgm:cxn modelId="{477D5865-25D7-4760-8E85-A12DB5B8C3D4}" type="presOf" srcId="{C0F3A51E-38EE-4375-A051-FCABB5C9232C}" destId="{F5478562-C058-4A13-8436-22C5C3AB04A4}" srcOrd="0" destOrd="0" presId="urn:microsoft.com/office/officeart/2018/2/layout/IconVerticalSolidList"/>
    <dgm:cxn modelId="{30391171-F319-4F0B-9385-80DB7D1618A5}" srcId="{C0F3A51E-38EE-4375-A051-FCABB5C9232C}" destId="{47AD84F7-BACC-404E-884D-AD78A7DD44CF}" srcOrd="1" destOrd="0" parTransId="{0B7ABA56-4362-4C61-BD3E-73048281BE3C}" sibTransId="{7801563B-DA4C-4260-BD7E-8954B1738E4B}"/>
    <dgm:cxn modelId="{252528D6-FDC4-4ED2-808C-922275105649}" srcId="{C0F3A51E-38EE-4375-A051-FCABB5C9232C}" destId="{6B7D6F37-6F6B-45AD-8335-595C4629AC31}" srcOrd="3" destOrd="0" parTransId="{6F7B932E-423E-4417-9E17-98B9A4C20107}" sibTransId="{E0E9AB6C-D3B2-47D8-815E-F0F936BFA106}"/>
    <dgm:cxn modelId="{25C86102-41A6-400D-926C-888A71EB4F36}" type="presOf" srcId="{47AD84F7-BACC-404E-884D-AD78A7DD44CF}" destId="{DF84EFE7-FC5A-4B3E-9851-BF4BCAC4F8F3}" srcOrd="0" destOrd="0" presId="urn:microsoft.com/office/officeart/2018/2/layout/IconVerticalSolidList"/>
    <dgm:cxn modelId="{1867AFD3-50F1-4583-8766-98CFEC63BAA2}" type="presParOf" srcId="{F5478562-C058-4A13-8436-22C5C3AB04A4}" destId="{E8ED2D4D-98D8-418D-BC4D-D072F735E009}" srcOrd="0" destOrd="0" presId="urn:microsoft.com/office/officeart/2018/2/layout/IconVerticalSolidList"/>
    <dgm:cxn modelId="{A581B046-FA88-4A13-9631-AF6C148E9141}" type="presParOf" srcId="{E8ED2D4D-98D8-418D-BC4D-D072F735E009}" destId="{113D905A-840D-458F-B756-86823CA22EFE}" srcOrd="0" destOrd="0" presId="urn:microsoft.com/office/officeart/2018/2/layout/IconVerticalSolidList"/>
    <dgm:cxn modelId="{54E86C71-3BBC-4869-B1E2-1773766A77C0}" type="presParOf" srcId="{E8ED2D4D-98D8-418D-BC4D-D072F735E009}" destId="{474E3B10-534B-43B2-B2D1-3C7ABE665749}" srcOrd="1" destOrd="0" presId="urn:microsoft.com/office/officeart/2018/2/layout/IconVerticalSolidList"/>
    <dgm:cxn modelId="{6AB48E26-D8CF-4C3C-8572-6009D0DC9040}" type="presParOf" srcId="{E8ED2D4D-98D8-418D-BC4D-D072F735E009}" destId="{819AF88B-BDF0-470F-BC6E-033A145A8DE1}" srcOrd="2" destOrd="0" presId="urn:microsoft.com/office/officeart/2018/2/layout/IconVerticalSolidList"/>
    <dgm:cxn modelId="{B59E1191-5D19-488F-B9CE-7AFA4310227C}" type="presParOf" srcId="{E8ED2D4D-98D8-418D-BC4D-D072F735E009}" destId="{15EEB6F4-18F2-4B10-9303-F6D294F11C1A}" srcOrd="3" destOrd="0" presId="urn:microsoft.com/office/officeart/2018/2/layout/IconVerticalSolidList"/>
    <dgm:cxn modelId="{F3DE1CBB-9B1B-4B35-A262-52D9FC75DE18}" type="presParOf" srcId="{F5478562-C058-4A13-8436-22C5C3AB04A4}" destId="{AE43AD31-90B8-4B0A-8973-6DD0FC5AB21F}" srcOrd="1" destOrd="0" presId="urn:microsoft.com/office/officeart/2018/2/layout/IconVerticalSolidList"/>
    <dgm:cxn modelId="{00BD85D5-9C7A-4272-AA89-D4854A8A04FA}" type="presParOf" srcId="{F5478562-C058-4A13-8436-22C5C3AB04A4}" destId="{1C9D145A-A0C8-405D-B993-F0EB5961ABE0}" srcOrd="2" destOrd="0" presId="urn:microsoft.com/office/officeart/2018/2/layout/IconVerticalSolidList"/>
    <dgm:cxn modelId="{28FCA19D-D13A-45B0-AFC1-F6C7AF14183D}" type="presParOf" srcId="{1C9D145A-A0C8-405D-B993-F0EB5961ABE0}" destId="{87E9863E-49CA-4A85-9148-7C5BB56A6E50}" srcOrd="0" destOrd="0" presId="urn:microsoft.com/office/officeart/2018/2/layout/IconVerticalSolidList"/>
    <dgm:cxn modelId="{F8117D6D-4999-4D52-8547-059BE9166CB7}" type="presParOf" srcId="{1C9D145A-A0C8-405D-B993-F0EB5961ABE0}" destId="{1CBE4085-8D16-40A4-A80B-79BD35C887FE}" srcOrd="1" destOrd="0" presId="urn:microsoft.com/office/officeart/2018/2/layout/IconVerticalSolidList"/>
    <dgm:cxn modelId="{1BD766C0-8787-408E-8F2C-A7459E5AF51D}" type="presParOf" srcId="{1C9D145A-A0C8-405D-B993-F0EB5961ABE0}" destId="{2440E43F-BE76-40AB-A1A8-DD44A47CF9E3}" srcOrd="2" destOrd="0" presId="urn:microsoft.com/office/officeart/2018/2/layout/IconVerticalSolidList"/>
    <dgm:cxn modelId="{14DD212C-81AF-41BB-B41E-7C5C0ACFC8FE}" type="presParOf" srcId="{1C9D145A-A0C8-405D-B993-F0EB5961ABE0}" destId="{DF84EFE7-FC5A-4B3E-9851-BF4BCAC4F8F3}" srcOrd="3" destOrd="0" presId="urn:microsoft.com/office/officeart/2018/2/layout/IconVerticalSolidList"/>
    <dgm:cxn modelId="{2F19A147-4D30-4BAF-807B-00490EEA7D82}" type="presParOf" srcId="{F5478562-C058-4A13-8436-22C5C3AB04A4}" destId="{072CA223-B1C9-4768-B647-78DE9BAFC463}" srcOrd="3" destOrd="0" presId="urn:microsoft.com/office/officeart/2018/2/layout/IconVerticalSolidList"/>
    <dgm:cxn modelId="{0D93E960-D0C0-4D1E-AD83-533EE1EAA675}" type="presParOf" srcId="{F5478562-C058-4A13-8436-22C5C3AB04A4}" destId="{B3C669EF-1398-4F93-853F-A962A5E673DD}" srcOrd="4" destOrd="0" presId="urn:microsoft.com/office/officeart/2018/2/layout/IconVerticalSolidList"/>
    <dgm:cxn modelId="{851F93FC-B535-45F2-BD85-BB6ACDD20998}" type="presParOf" srcId="{B3C669EF-1398-4F93-853F-A962A5E673DD}" destId="{A7E42812-9FC8-44B3-887D-8C58BA0B663C}" srcOrd="0" destOrd="0" presId="urn:microsoft.com/office/officeart/2018/2/layout/IconVerticalSolidList"/>
    <dgm:cxn modelId="{EAA96C75-CDB7-4DE9-9027-5BE003A8E416}" type="presParOf" srcId="{B3C669EF-1398-4F93-853F-A962A5E673DD}" destId="{A5D6C150-351E-4407-B7B7-3AC2F3645926}" srcOrd="1" destOrd="0" presId="urn:microsoft.com/office/officeart/2018/2/layout/IconVerticalSolidList"/>
    <dgm:cxn modelId="{2AAE62C4-D619-4C6F-B14E-29A875C82514}" type="presParOf" srcId="{B3C669EF-1398-4F93-853F-A962A5E673DD}" destId="{74F8E270-8620-46EF-BD76-5B26086B5027}" srcOrd="2" destOrd="0" presId="urn:microsoft.com/office/officeart/2018/2/layout/IconVerticalSolidList"/>
    <dgm:cxn modelId="{CE10CBF9-EC6C-4914-AD1F-DF683434B525}" type="presParOf" srcId="{B3C669EF-1398-4F93-853F-A962A5E673DD}" destId="{5B669E27-2890-4F51-90BC-FDA8D00377F8}" srcOrd="3" destOrd="0" presId="urn:microsoft.com/office/officeart/2018/2/layout/IconVerticalSolidList"/>
    <dgm:cxn modelId="{5246EB13-9F5B-4C75-B49A-BADBE942DFD3}" type="presParOf" srcId="{F5478562-C058-4A13-8436-22C5C3AB04A4}" destId="{FEC24BA3-7FFE-4481-9D3A-0552CDFDBE90}" srcOrd="5" destOrd="0" presId="urn:microsoft.com/office/officeart/2018/2/layout/IconVerticalSolidList"/>
    <dgm:cxn modelId="{6D556B8D-90A9-435C-AA95-9CC5402517FF}" type="presParOf" srcId="{F5478562-C058-4A13-8436-22C5C3AB04A4}" destId="{12780FB8-17A2-41E9-AFB4-9E7079648AF0}" srcOrd="6" destOrd="0" presId="urn:microsoft.com/office/officeart/2018/2/layout/IconVerticalSolidList"/>
    <dgm:cxn modelId="{14ED1320-4765-4BBA-9BBD-12A8F9D8A869}" type="presParOf" srcId="{12780FB8-17A2-41E9-AFB4-9E7079648AF0}" destId="{3E426897-90C8-4881-847B-23B8ADCAE049}" srcOrd="0" destOrd="0" presId="urn:microsoft.com/office/officeart/2018/2/layout/IconVerticalSolidList"/>
    <dgm:cxn modelId="{5F7E3DDA-62C8-4464-9854-521C865096E3}" type="presParOf" srcId="{12780FB8-17A2-41E9-AFB4-9E7079648AF0}" destId="{EC8E057A-2995-48D7-805F-BEEFCC97B221}" srcOrd="1" destOrd="0" presId="urn:microsoft.com/office/officeart/2018/2/layout/IconVerticalSolidList"/>
    <dgm:cxn modelId="{77F5C9FE-5411-4C18-B343-0E6750258F34}" type="presParOf" srcId="{12780FB8-17A2-41E9-AFB4-9E7079648AF0}" destId="{F0CF5024-AD1E-49BB-817C-BB1447480E16}" srcOrd="2" destOrd="0" presId="urn:microsoft.com/office/officeart/2018/2/layout/IconVerticalSolidList"/>
    <dgm:cxn modelId="{B9C3A2FC-EA33-404B-9763-9FE53DB6E040}" type="presParOf" srcId="{12780FB8-17A2-41E9-AFB4-9E7079648AF0}" destId="{0E4EC696-4D9E-4C35-B466-1040BDC46D34}" srcOrd="3" destOrd="0" presId="urn:microsoft.com/office/officeart/2018/2/layout/IconVerticalSolidList"/>
    <dgm:cxn modelId="{B53A02F8-B4B4-4281-9494-CA75D5A2840E}" type="presParOf" srcId="{F5478562-C058-4A13-8436-22C5C3AB04A4}" destId="{7B7C6645-2E7F-408D-9363-B91FC63CE44F}" srcOrd="7" destOrd="0" presId="urn:microsoft.com/office/officeart/2018/2/layout/IconVerticalSolidList"/>
    <dgm:cxn modelId="{6710C8EA-B44B-46F4-8AEF-8B7BE46B1580}" type="presParOf" srcId="{F5478562-C058-4A13-8436-22C5C3AB04A4}" destId="{0622F52E-72C3-4FBE-AADC-A391E9310F86}" srcOrd="8" destOrd="0" presId="urn:microsoft.com/office/officeart/2018/2/layout/IconVerticalSolidList"/>
    <dgm:cxn modelId="{835193B1-3245-4169-8F1F-7BB5A3B0E42C}" type="presParOf" srcId="{0622F52E-72C3-4FBE-AADC-A391E9310F86}" destId="{D41DA350-125F-4B1F-A878-3F390611EE6C}" srcOrd="0" destOrd="0" presId="urn:microsoft.com/office/officeart/2018/2/layout/IconVerticalSolidList"/>
    <dgm:cxn modelId="{730873DC-2172-4AD7-A5F0-63B45F78A614}" type="presParOf" srcId="{0622F52E-72C3-4FBE-AADC-A391E9310F86}" destId="{6BF8ED89-5A0F-44C9-95E6-2028D67B2154}" srcOrd="1" destOrd="0" presId="urn:microsoft.com/office/officeart/2018/2/layout/IconVerticalSolidList"/>
    <dgm:cxn modelId="{0D5ED031-2678-4FA3-9905-B2AD06EB8D22}" type="presParOf" srcId="{0622F52E-72C3-4FBE-AADC-A391E9310F86}" destId="{27DE370F-5DB1-4249-88F7-9622D06128D4}" srcOrd="2" destOrd="0" presId="urn:microsoft.com/office/officeart/2018/2/layout/IconVerticalSolidList"/>
    <dgm:cxn modelId="{D265104B-D9FF-457E-B30D-69B563772104}" type="presParOf" srcId="{0622F52E-72C3-4FBE-AADC-A391E9310F86}" destId="{CB567A18-5AD6-4055-97E3-82E7CEB5D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3A51E-38EE-4375-A051-FCABB5C92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EBD558-C8EB-4AA4-B2F4-CF5A70824461}">
      <dgm:prSet/>
      <dgm:spPr/>
      <dgm:t>
        <a:bodyPr/>
        <a:lstStyle/>
        <a:p>
          <a:r>
            <a:rPr lang="en-IN" b="1"/>
            <a:t>Teaching learning and Resources (40%)</a:t>
          </a:r>
          <a:endParaRPr lang="en-US"/>
        </a:p>
      </dgm:t>
    </dgm:pt>
    <dgm:pt modelId="{24D6F450-3944-4615-A632-4ACC44F1ACE5}" cxnId="{67546BA9-0550-425F-AD50-337179109445}" type="parTrans">
      <dgm:prSet/>
      <dgm:spPr/>
      <dgm:t>
        <a:bodyPr/>
        <a:lstStyle/>
        <a:p>
          <a:endParaRPr lang="en-US"/>
        </a:p>
      </dgm:t>
    </dgm:pt>
    <dgm:pt modelId="{FFC04EB1-583C-4DE0-A0D0-CBCC061C1979}" cxnId="{67546BA9-0550-425F-AD50-337179109445}" type="sibTrans">
      <dgm:prSet/>
      <dgm:spPr/>
      <dgm:t>
        <a:bodyPr/>
        <a:lstStyle/>
        <a:p>
          <a:endParaRPr lang="en-US"/>
        </a:p>
      </dgm:t>
    </dgm:pt>
    <dgm:pt modelId="{47AD84F7-BACC-404E-884D-AD78A7DD44CF}">
      <dgm:prSet/>
      <dgm:spPr/>
      <dgm:t>
        <a:bodyPr/>
        <a:lstStyle/>
        <a:p>
          <a:r>
            <a:rPr lang="en-IN" b="1"/>
            <a:t>Research and Professional Practice (15%)</a:t>
          </a:r>
          <a:endParaRPr lang="en-US"/>
        </a:p>
      </dgm:t>
    </dgm:pt>
    <dgm:pt modelId="{0B7ABA56-4362-4C61-BD3E-73048281BE3C}" cxnId="{30391171-F319-4F0B-9385-80DB7D1618A5}" type="parTrans">
      <dgm:prSet/>
      <dgm:spPr/>
      <dgm:t>
        <a:bodyPr/>
        <a:lstStyle/>
        <a:p>
          <a:endParaRPr lang="en-US"/>
        </a:p>
      </dgm:t>
    </dgm:pt>
    <dgm:pt modelId="{7801563B-DA4C-4260-BD7E-8954B1738E4B}" cxnId="{30391171-F319-4F0B-9385-80DB7D1618A5}" type="sibTrans">
      <dgm:prSet/>
      <dgm:spPr/>
      <dgm:t>
        <a:bodyPr/>
        <a:lstStyle/>
        <a:p>
          <a:endParaRPr lang="en-US"/>
        </a:p>
      </dgm:t>
    </dgm:pt>
    <dgm:pt modelId="{DAF2219C-B52D-4732-89EB-10DABDFFB542}">
      <dgm:prSet/>
      <dgm:spPr/>
      <dgm:t>
        <a:bodyPr/>
        <a:lstStyle/>
        <a:p>
          <a:r>
            <a:rPr lang="en-IN" b="1"/>
            <a:t>Graduation Outcomes (25%)</a:t>
          </a:r>
          <a:endParaRPr lang="en-US"/>
        </a:p>
      </dgm:t>
    </dgm:pt>
    <dgm:pt modelId="{245042DE-8159-457D-ABD6-F56DC99EDD87}" cxnId="{CC1271F5-82CF-41C3-9D9B-9B9737FCCA06}" type="parTrans">
      <dgm:prSet/>
      <dgm:spPr/>
      <dgm:t>
        <a:bodyPr/>
        <a:lstStyle/>
        <a:p>
          <a:endParaRPr lang="en-US"/>
        </a:p>
      </dgm:t>
    </dgm:pt>
    <dgm:pt modelId="{D85AB10D-2990-4F5B-B3DD-340FA85EC457}" cxnId="{CC1271F5-82CF-41C3-9D9B-9B9737FCCA06}" type="sibTrans">
      <dgm:prSet/>
      <dgm:spPr/>
      <dgm:t>
        <a:bodyPr/>
        <a:lstStyle/>
        <a:p>
          <a:endParaRPr lang="en-US"/>
        </a:p>
      </dgm:t>
    </dgm:pt>
    <dgm:pt modelId="{6B7D6F37-6F6B-45AD-8335-595C4629AC31}">
      <dgm:prSet/>
      <dgm:spPr/>
      <dgm:t>
        <a:bodyPr/>
        <a:lstStyle/>
        <a:p>
          <a:r>
            <a:rPr lang="en-IN" b="1"/>
            <a:t>Outreach and Inclusivity (10%)</a:t>
          </a:r>
          <a:endParaRPr lang="en-US"/>
        </a:p>
      </dgm:t>
    </dgm:pt>
    <dgm:pt modelId="{6F7B932E-423E-4417-9E17-98B9A4C20107}" cxnId="{252528D6-FDC4-4ED2-808C-922275105649}" type="parTrans">
      <dgm:prSet/>
      <dgm:spPr/>
      <dgm:t>
        <a:bodyPr/>
        <a:lstStyle/>
        <a:p>
          <a:endParaRPr lang="en-US"/>
        </a:p>
      </dgm:t>
    </dgm:pt>
    <dgm:pt modelId="{E0E9AB6C-D3B2-47D8-815E-F0F936BFA106}" cxnId="{252528D6-FDC4-4ED2-808C-922275105649}" type="sibTrans">
      <dgm:prSet/>
      <dgm:spPr/>
      <dgm:t>
        <a:bodyPr/>
        <a:lstStyle/>
        <a:p>
          <a:endParaRPr lang="en-US"/>
        </a:p>
      </dgm:t>
    </dgm:pt>
    <dgm:pt modelId="{15F8F3B7-E036-4F02-B71A-72F435BD5B94}">
      <dgm:prSet/>
      <dgm:spPr/>
      <dgm:t>
        <a:bodyPr/>
        <a:lstStyle/>
        <a:p>
          <a:r>
            <a:rPr lang="en-IN" b="1"/>
            <a:t>Perception (10%)</a:t>
          </a:r>
          <a:endParaRPr lang="en-US"/>
        </a:p>
      </dgm:t>
    </dgm:pt>
    <dgm:pt modelId="{13DF3564-678A-4B12-8463-8D3812DA0652}" cxnId="{4F01096E-B753-47EC-B371-9627B252930F}" type="parTrans">
      <dgm:prSet/>
      <dgm:spPr/>
      <dgm:t>
        <a:bodyPr/>
        <a:lstStyle/>
        <a:p>
          <a:endParaRPr lang="en-US"/>
        </a:p>
      </dgm:t>
    </dgm:pt>
    <dgm:pt modelId="{4E2930E6-DC01-4FEB-907D-2C469FB17BEE}" cxnId="{4F01096E-B753-47EC-B371-9627B252930F}" type="sibTrans">
      <dgm:prSet/>
      <dgm:spPr/>
      <dgm:t>
        <a:bodyPr/>
        <a:lstStyle/>
        <a:p>
          <a:endParaRPr lang="en-US"/>
        </a:p>
      </dgm:t>
    </dgm:pt>
    <dgm:pt modelId="{F5478562-C058-4A13-8436-22C5C3AB04A4}" type="pres">
      <dgm:prSet presAssocID="{C0F3A51E-38EE-4375-A051-FCABB5C9232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ED2D4D-98D8-418D-BC4D-D072F735E009}" type="pres">
      <dgm:prSet presAssocID="{93EBD558-C8EB-4AA4-B2F4-CF5A70824461}" presName="compNode" presStyleCnt="0"/>
      <dgm:spPr/>
    </dgm:pt>
    <dgm:pt modelId="{113D905A-840D-458F-B756-86823CA22EFE}" type="pres">
      <dgm:prSet presAssocID="{93EBD558-C8EB-4AA4-B2F4-CF5A70824461}" presName="bgRect" presStyleLbl="bgShp" presStyleIdx="0" presStyleCnt="5"/>
      <dgm:spPr/>
    </dgm:pt>
    <dgm:pt modelId="{474E3B10-534B-43B2-B2D1-3C7ABE665749}" type="pres">
      <dgm:prSet presAssocID="{93EBD558-C8EB-4AA4-B2F4-CF5A708244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19AF88B-BDF0-470F-BC6E-033A145A8DE1}" type="pres">
      <dgm:prSet presAssocID="{93EBD558-C8EB-4AA4-B2F4-CF5A70824461}" presName="spaceRect" presStyleCnt="0"/>
      <dgm:spPr/>
    </dgm:pt>
    <dgm:pt modelId="{15EEB6F4-18F2-4B10-9303-F6D294F11C1A}" type="pres">
      <dgm:prSet presAssocID="{93EBD558-C8EB-4AA4-B2F4-CF5A70824461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43AD31-90B8-4B0A-8973-6DD0FC5AB21F}" type="pres">
      <dgm:prSet presAssocID="{FFC04EB1-583C-4DE0-A0D0-CBCC061C1979}" presName="sibTrans" presStyleCnt="0"/>
      <dgm:spPr/>
    </dgm:pt>
    <dgm:pt modelId="{1C9D145A-A0C8-405D-B993-F0EB5961ABE0}" type="pres">
      <dgm:prSet presAssocID="{47AD84F7-BACC-404E-884D-AD78A7DD44CF}" presName="compNode" presStyleCnt="0"/>
      <dgm:spPr/>
    </dgm:pt>
    <dgm:pt modelId="{87E9863E-49CA-4A85-9148-7C5BB56A6E50}" type="pres">
      <dgm:prSet presAssocID="{47AD84F7-BACC-404E-884D-AD78A7DD44CF}" presName="bgRect" presStyleLbl="bgShp" presStyleIdx="1" presStyleCnt="5"/>
      <dgm:spPr/>
    </dgm:pt>
    <dgm:pt modelId="{1CBE4085-8D16-40A4-A80B-79BD35C887FE}" type="pres">
      <dgm:prSet presAssocID="{47AD84F7-BACC-404E-884D-AD78A7DD44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440E43F-BE76-40AB-A1A8-DD44A47CF9E3}" type="pres">
      <dgm:prSet presAssocID="{47AD84F7-BACC-404E-884D-AD78A7DD44CF}" presName="spaceRect" presStyleCnt="0"/>
      <dgm:spPr/>
    </dgm:pt>
    <dgm:pt modelId="{DF84EFE7-FC5A-4B3E-9851-BF4BCAC4F8F3}" type="pres">
      <dgm:prSet presAssocID="{47AD84F7-BACC-404E-884D-AD78A7DD44CF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2CA223-B1C9-4768-B647-78DE9BAFC463}" type="pres">
      <dgm:prSet presAssocID="{7801563B-DA4C-4260-BD7E-8954B1738E4B}" presName="sibTrans" presStyleCnt="0"/>
      <dgm:spPr/>
    </dgm:pt>
    <dgm:pt modelId="{B3C669EF-1398-4F93-853F-A962A5E673DD}" type="pres">
      <dgm:prSet presAssocID="{DAF2219C-B52D-4732-89EB-10DABDFFB542}" presName="compNode" presStyleCnt="0"/>
      <dgm:spPr/>
    </dgm:pt>
    <dgm:pt modelId="{A7E42812-9FC8-44B3-887D-8C58BA0B663C}" type="pres">
      <dgm:prSet presAssocID="{DAF2219C-B52D-4732-89EB-10DABDFFB542}" presName="bgRect" presStyleLbl="bgShp" presStyleIdx="2" presStyleCnt="5"/>
      <dgm:spPr/>
    </dgm:pt>
    <dgm:pt modelId="{A5D6C150-351E-4407-B7B7-3AC2F3645926}" type="pres">
      <dgm:prSet presAssocID="{DAF2219C-B52D-4732-89EB-10DABDFFB5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4F8E270-8620-46EF-BD76-5B26086B5027}" type="pres">
      <dgm:prSet presAssocID="{DAF2219C-B52D-4732-89EB-10DABDFFB542}" presName="spaceRect" presStyleCnt="0"/>
      <dgm:spPr/>
    </dgm:pt>
    <dgm:pt modelId="{5B669E27-2890-4F51-90BC-FDA8D00377F8}" type="pres">
      <dgm:prSet presAssocID="{DAF2219C-B52D-4732-89EB-10DABDFFB54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C24BA3-7FFE-4481-9D3A-0552CDFDBE90}" type="pres">
      <dgm:prSet presAssocID="{D85AB10D-2990-4F5B-B3DD-340FA85EC457}" presName="sibTrans" presStyleCnt="0"/>
      <dgm:spPr/>
    </dgm:pt>
    <dgm:pt modelId="{12780FB8-17A2-41E9-AFB4-9E7079648AF0}" type="pres">
      <dgm:prSet presAssocID="{6B7D6F37-6F6B-45AD-8335-595C4629AC31}" presName="compNode" presStyleCnt="0"/>
      <dgm:spPr/>
    </dgm:pt>
    <dgm:pt modelId="{3E426897-90C8-4881-847B-23B8ADCAE049}" type="pres">
      <dgm:prSet presAssocID="{6B7D6F37-6F6B-45AD-8335-595C4629AC31}" presName="bgRect" presStyleLbl="bgShp" presStyleIdx="3" presStyleCnt="5"/>
      <dgm:spPr/>
    </dgm:pt>
    <dgm:pt modelId="{EC8E057A-2995-48D7-805F-BEEFCC97B221}" type="pres">
      <dgm:prSet presAssocID="{6B7D6F37-6F6B-45AD-8335-595C4629AC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0CF5024-AD1E-49BB-817C-BB1447480E16}" type="pres">
      <dgm:prSet presAssocID="{6B7D6F37-6F6B-45AD-8335-595C4629AC31}" presName="spaceRect" presStyleCnt="0"/>
      <dgm:spPr/>
    </dgm:pt>
    <dgm:pt modelId="{0E4EC696-4D9E-4C35-B466-1040BDC46D34}" type="pres">
      <dgm:prSet presAssocID="{6B7D6F37-6F6B-45AD-8335-595C4629AC3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7C6645-2E7F-408D-9363-B91FC63CE44F}" type="pres">
      <dgm:prSet presAssocID="{E0E9AB6C-D3B2-47D8-815E-F0F936BFA106}" presName="sibTrans" presStyleCnt="0"/>
      <dgm:spPr/>
    </dgm:pt>
    <dgm:pt modelId="{0622F52E-72C3-4FBE-AADC-A391E9310F86}" type="pres">
      <dgm:prSet presAssocID="{15F8F3B7-E036-4F02-B71A-72F435BD5B94}" presName="compNode" presStyleCnt="0"/>
      <dgm:spPr/>
    </dgm:pt>
    <dgm:pt modelId="{D41DA350-125F-4B1F-A878-3F390611EE6C}" type="pres">
      <dgm:prSet presAssocID="{15F8F3B7-E036-4F02-B71A-72F435BD5B94}" presName="bgRect" presStyleLbl="bgShp" presStyleIdx="4" presStyleCnt="5"/>
      <dgm:spPr/>
    </dgm:pt>
    <dgm:pt modelId="{6BF8ED89-5A0F-44C9-95E6-2028D67B2154}" type="pres">
      <dgm:prSet presAssocID="{15F8F3B7-E036-4F02-B71A-72F435BD5B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27DE370F-5DB1-4249-88F7-9622D06128D4}" type="pres">
      <dgm:prSet presAssocID="{15F8F3B7-E036-4F02-B71A-72F435BD5B94}" presName="spaceRect" presStyleCnt="0"/>
      <dgm:spPr/>
    </dgm:pt>
    <dgm:pt modelId="{CB567A18-5AD6-4055-97E3-82E7CEB5DA56}" type="pres">
      <dgm:prSet presAssocID="{15F8F3B7-E036-4F02-B71A-72F435BD5B9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271F5-82CF-41C3-9D9B-9B9737FCCA06}" srcId="{C0F3A51E-38EE-4375-A051-FCABB5C9232C}" destId="{DAF2219C-B52D-4732-89EB-10DABDFFB542}" srcOrd="2" destOrd="0" parTransId="{245042DE-8159-457D-ABD6-F56DC99EDD87}" sibTransId="{D85AB10D-2990-4F5B-B3DD-340FA85EC457}"/>
    <dgm:cxn modelId="{06270725-B6D6-4BEC-A6A8-C790707A4145}" type="presOf" srcId="{15F8F3B7-E036-4F02-B71A-72F435BD5B94}" destId="{CB567A18-5AD6-4055-97E3-82E7CEB5DA56}" srcOrd="0" destOrd="0" presId="urn:microsoft.com/office/officeart/2018/2/layout/IconVerticalSolidList"/>
    <dgm:cxn modelId="{4F01096E-B753-47EC-B371-9627B252930F}" srcId="{C0F3A51E-38EE-4375-A051-FCABB5C9232C}" destId="{15F8F3B7-E036-4F02-B71A-72F435BD5B94}" srcOrd="4" destOrd="0" parTransId="{13DF3564-678A-4B12-8463-8D3812DA0652}" sibTransId="{4E2930E6-DC01-4FEB-907D-2C469FB17BEE}"/>
    <dgm:cxn modelId="{E30A3186-1980-41E5-B65A-8D5BDC3FE248}" type="presOf" srcId="{93EBD558-C8EB-4AA4-B2F4-CF5A70824461}" destId="{15EEB6F4-18F2-4B10-9303-F6D294F11C1A}" srcOrd="0" destOrd="0" presId="urn:microsoft.com/office/officeart/2018/2/layout/IconVerticalSolidList"/>
    <dgm:cxn modelId="{F335ADA2-DAEC-4F3E-A7D9-EC0E888FDB21}" type="presOf" srcId="{6B7D6F37-6F6B-45AD-8335-595C4629AC31}" destId="{0E4EC696-4D9E-4C35-B466-1040BDC46D34}" srcOrd="0" destOrd="0" presId="urn:microsoft.com/office/officeart/2018/2/layout/IconVerticalSolidList"/>
    <dgm:cxn modelId="{67546BA9-0550-425F-AD50-337179109445}" srcId="{C0F3A51E-38EE-4375-A051-FCABB5C9232C}" destId="{93EBD558-C8EB-4AA4-B2F4-CF5A70824461}" srcOrd="0" destOrd="0" parTransId="{24D6F450-3944-4615-A632-4ACC44F1ACE5}" sibTransId="{FFC04EB1-583C-4DE0-A0D0-CBCC061C1979}"/>
    <dgm:cxn modelId="{9EE9DD67-7BC0-4C73-9935-764B465C4C32}" type="presOf" srcId="{DAF2219C-B52D-4732-89EB-10DABDFFB542}" destId="{5B669E27-2890-4F51-90BC-FDA8D00377F8}" srcOrd="0" destOrd="0" presId="urn:microsoft.com/office/officeart/2018/2/layout/IconVerticalSolidList"/>
    <dgm:cxn modelId="{477D5865-25D7-4760-8E85-A12DB5B8C3D4}" type="presOf" srcId="{C0F3A51E-38EE-4375-A051-FCABB5C9232C}" destId="{F5478562-C058-4A13-8436-22C5C3AB04A4}" srcOrd="0" destOrd="0" presId="urn:microsoft.com/office/officeart/2018/2/layout/IconVerticalSolidList"/>
    <dgm:cxn modelId="{30391171-F319-4F0B-9385-80DB7D1618A5}" srcId="{C0F3A51E-38EE-4375-A051-FCABB5C9232C}" destId="{47AD84F7-BACC-404E-884D-AD78A7DD44CF}" srcOrd="1" destOrd="0" parTransId="{0B7ABA56-4362-4C61-BD3E-73048281BE3C}" sibTransId="{7801563B-DA4C-4260-BD7E-8954B1738E4B}"/>
    <dgm:cxn modelId="{252528D6-FDC4-4ED2-808C-922275105649}" srcId="{C0F3A51E-38EE-4375-A051-FCABB5C9232C}" destId="{6B7D6F37-6F6B-45AD-8335-595C4629AC31}" srcOrd="3" destOrd="0" parTransId="{6F7B932E-423E-4417-9E17-98B9A4C20107}" sibTransId="{E0E9AB6C-D3B2-47D8-815E-F0F936BFA106}"/>
    <dgm:cxn modelId="{25C86102-41A6-400D-926C-888A71EB4F36}" type="presOf" srcId="{47AD84F7-BACC-404E-884D-AD78A7DD44CF}" destId="{DF84EFE7-FC5A-4B3E-9851-BF4BCAC4F8F3}" srcOrd="0" destOrd="0" presId="urn:microsoft.com/office/officeart/2018/2/layout/IconVerticalSolidList"/>
    <dgm:cxn modelId="{1867AFD3-50F1-4583-8766-98CFEC63BAA2}" type="presParOf" srcId="{F5478562-C058-4A13-8436-22C5C3AB04A4}" destId="{E8ED2D4D-98D8-418D-BC4D-D072F735E009}" srcOrd="0" destOrd="0" presId="urn:microsoft.com/office/officeart/2018/2/layout/IconVerticalSolidList"/>
    <dgm:cxn modelId="{A581B046-FA88-4A13-9631-AF6C148E9141}" type="presParOf" srcId="{E8ED2D4D-98D8-418D-BC4D-D072F735E009}" destId="{113D905A-840D-458F-B756-86823CA22EFE}" srcOrd="0" destOrd="0" presId="urn:microsoft.com/office/officeart/2018/2/layout/IconVerticalSolidList"/>
    <dgm:cxn modelId="{54E86C71-3BBC-4869-B1E2-1773766A77C0}" type="presParOf" srcId="{E8ED2D4D-98D8-418D-BC4D-D072F735E009}" destId="{474E3B10-534B-43B2-B2D1-3C7ABE665749}" srcOrd="1" destOrd="0" presId="urn:microsoft.com/office/officeart/2018/2/layout/IconVerticalSolidList"/>
    <dgm:cxn modelId="{6AB48E26-D8CF-4C3C-8572-6009D0DC9040}" type="presParOf" srcId="{E8ED2D4D-98D8-418D-BC4D-D072F735E009}" destId="{819AF88B-BDF0-470F-BC6E-033A145A8DE1}" srcOrd="2" destOrd="0" presId="urn:microsoft.com/office/officeart/2018/2/layout/IconVerticalSolidList"/>
    <dgm:cxn modelId="{B59E1191-5D19-488F-B9CE-7AFA4310227C}" type="presParOf" srcId="{E8ED2D4D-98D8-418D-BC4D-D072F735E009}" destId="{15EEB6F4-18F2-4B10-9303-F6D294F11C1A}" srcOrd="3" destOrd="0" presId="urn:microsoft.com/office/officeart/2018/2/layout/IconVerticalSolidList"/>
    <dgm:cxn modelId="{F3DE1CBB-9B1B-4B35-A262-52D9FC75DE18}" type="presParOf" srcId="{F5478562-C058-4A13-8436-22C5C3AB04A4}" destId="{AE43AD31-90B8-4B0A-8973-6DD0FC5AB21F}" srcOrd="1" destOrd="0" presId="urn:microsoft.com/office/officeart/2018/2/layout/IconVerticalSolidList"/>
    <dgm:cxn modelId="{00BD85D5-9C7A-4272-AA89-D4854A8A04FA}" type="presParOf" srcId="{F5478562-C058-4A13-8436-22C5C3AB04A4}" destId="{1C9D145A-A0C8-405D-B993-F0EB5961ABE0}" srcOrd="2" destOrd="0" presId="urn:microsoft.com/office/officeart/2018/2/layout/IconVerticalSolidList"/>
    <dgm:cxn modelId="{28FCA19D-D13A-45B0-AFC1-F6C7AF14183D}" type="presParOf" srcId="{1C9D145A-A0C8-405D-B993-F0EB5961ABE0}" destId="{87E9863E-49CA-4A85-9148-7C5BB56A6E50}" srcOrd="0" destOrd="0" presId="urn:microsoft.com/office/officeart/2018/2/layout/IconVerticalSolidList"/>
    <dgm:cxn modelId="{F8117D6D-4999-4D52-8547-059BE9166CB7}" type="presParOf" srcId="{1C9D145A-A0C8-405D-B993-F0EB5961ABE0}" destId="{1CBE4085-8D16-40A4-A80B-79BD35C887FE}" srcOrd="1" destOrd="0" presId="urn:microsoft.com/office/officeart/2018/2/layout/IconVerticalSolidList"/>
    <dgm:cxn modelId="{1BD766C0-8787-408E-8F2C-A7459E5AF51D}" type="presParOf" srcId="{1C9D145A-A0C8-405D-B993-F0EB5961ABE0}" destId="{2440E43F-BE76-40AB-A1A8-DD44A47CF9E3}" srcOrd="2" destOrd="0" presId="urn:microsoft.com/office/officeart/2018/2/layout/IconVerticalSolidList"/>
    <dgm:cxn modelId="{14DD212C-81AF-41BB-B41E-7C5C0ACFC8FE}" type="presParOf" srcId="{1C9D145A-A0C8-405D-B993-F0EB5961ABE0}" destId="{DF84EFE7-FC5A-4B3E-9851-BF4BCAC4F8F3}" srcOrd="3" destOrd="0" presId="urn:microsoft.com/office/officeart/2018/2/layout/IconVerticalSolidList"/>
    <dgm:cxn modelId="{2F19A147-4D30-4BAF-807B-00490EEA7D82}" type="presParOf" srcId="{F5478562-C058-4A13-8436-22C5C3AB04A4}" destId="{072CA223-B1C9-4768-B647-78DE9BAFC463}" srcOrd="3" destOrd="0" presId="urn:microsoft.com/office/officeart/2018/2/layout/IconVerticalSolidList"/>
    <dgm:cxn modelId="{0D93E960-D0C0-4D1E-AD83-533EE1EAA675}" type="presParOf" srcId="{F5478562-C058-4A13-8436-22C5C3AB04A4}" destId="{B3C669EF-1398-4F93-853F-A962A5E673DD}" srcOrd="4" destOrd="0" presId="urn:microsoft.com/office/officeart/2018/2/layout/IconVerticalSolidList"/>
    <dgm:cxn modelId="{851F93FC-B535-45F2-BD85-BB6ACDD20998}" type="presParOf" srcId="{B3C669EF-1398-4F93-853F-A962A5E673DD}" destId="{A7E42812-9FC8-44B3-887D-8C58BA0B663C}" srcOrd="0" destOrd="0" presId="urn:microsoft.com/office/officeart/2018/2/layout/IconVerticalSolidList"/>
    <dgm:cxn modelId="{EAA96C75-CDB7-4DE9-9027-5BE003A8E416}" type="presParOf" srcId="{B3C669EF-1398-4F93-853F-A962A5E673DD}" destId="{A5D6C150-351E-4407-B7B7-3AC2F3645926}" srcOrd="1" destOrd="0" presId="urn:microsoft.com/office/officeart/2018/2/layout/IconVerticalSolidList"/>
    <dgm:cxn modelId="{2AAE62C4-D619-4C6F-B14E-29A875C82514}" type="presParOf" srcId="{B3C669EF-1398-4F93-853F-A962A5E673DD}" destId="{74F8E270-8620-46EF-BD76-5B26086B5027}" srcOrd="2" destOrd="0" presId="urn:microsoft.com/office/officeart/2018/2/layout/IconVerticalSolidList"/>
    <dgm:cxn modelId="{CE10CBF9-EC6C-4914-AD1F-DF683434B525}" type="presParOf" srcId="{B3C669EF-1398-4F93-853F-A962A5E673DD}" destId="{5B669E27-2890-4F51-90BC-FDA8D00377F8}" srcOrd="3" destOrd="0" presId="urn:microsoft.com/office/officeart/2018/2/layout/IconVerticalSolidList"/>
    <dgm:cxn modelId="{5246EB13-9F5B-4C75-B49A-BADBE942DFD3}" type="presParOf" srcId="{F5478562-C058-4A13-8436-22C5C3AB04A4}" destId="{FEC24BA3-7FFE-4481-9D3A-0552CDFDBE90}" srcOrd="5" destOrd="0" presId="urn:microsoft.com/office/officeart/2018/2/layout/IconVerticalSolidList"/>
    <dgm:cxn modelId="{6D556B8D-90A9-435C-AA95-9CC5402517FF}" type="presParOf" srcId="{F5478562-C058-4A13-8436-22C5C3AB04A4}" destId="{12780FB8-17A2-41E9-AFB4-9E7079648AF0}" srcOrd="6" destOrd="0" presId="urn:microsoft.com/office/officeart/2018/2/layout/IconVerticalSolidList"/>
    <dgm:cxn modelId="{14ED1320-4765-4BBA-9BBD-12A8F9D8A869}" type="presParOf" srcId="{12780FB8-17A2-41E9-AFB4-9E7079648AF0}" destId="{3E426897-90C8-4881-847B-23B8ADCAE049}" srcOrd="0" destOrd="0" presId="urn:microsoft.com/office/officeart/2018/2/layout/IconVerticalSolidList"/>
    <dgm:cxn modelId="{5F7E3DDA-62C8-4464-9854-521C865096E3}" type="presParOf" srcId="{12780FB8-17A2-41E9-AFB4-9E7079648AF0}" destId="{EC8E057A-2995-48D7-805F-BEEFCC97B221}" srcOrd="1" destOrd="0" presId="urn:microsoft.com/office/officeart/2018/2/layout/IconVerticalSolidList"/>
    <dgm:cxn modelId="{77F5C9FE-5411-4C18-B343-0E6750258F34}" type="presParOf" srcId="{12780FB8-17A2-41E9-AFB4-9E7079648AF0}" destId="{F0CF5024-AD1E-49BB-817C-BB1447480E16}" srcOrd="2" destOrd="0" presId="urn:microsoft.com/office/officeart/2018/2/layout/IconVerticalSolidList"/>
    <dgm:cxn modelId="{B9C3A2FC-EA33-404B-9763-9FE53DB6E040}" type="presParOf" srcId="{12780FB8-17A2-41E9-AFB4-9E7079648AF0}" destId="{0E4EC696-4D9E-4C35-B466-1040BDC46D34}" srcOrd="3" destOrd="0" presId="urn:microsoft.com/office/officeart/2018/2/layout/IconVerticalSolidList"/>
    <dgm:cxn modelId="{B53A02F8-B4B4-4281-9494-CA75D5A2840E}" type="presParOf" srcId="{F5478562-C058-4A13-8436-22C5C3AB04A4}" destId="{7B7C6645-2E7F-408D-9363-B91FC63CE44F}" srcOrd="7" destOrd="0" presId="urn:microsoft.com/office/officeart/2018/2/layout/IconVerticalSolidList"/>
    <dgm:cxn modelId="{6710C8EA-B44B-46F4-8AEF-8B7BE46B1580}" type="presParOf" srcId="{F5478562-C058-4A13-8436-22C5C3AB04A4}" destId="{0622F52E-72C3-4FBE-AADC-A391E9310F86}" srcOrd="8" destOrd="0" presId="urn:microsoft.com/office/officeart/2018/2/layout/IconVerticalSolidList"/>
    <dgm:cxn modelId="{835193B1-3245-4169-8F1F-7BB5A3B0E42C}" type="presParOf" srcId="{0622F52E-72C3-4FBE-AADC-A391E9310F86}" destId="{D41DA350-125F-4B1F-A878-3F390611EE6C}" srcOrd="0" destOrd="0" presId="urn:microsoft.com/office/officeart/2018/2/layout/IconVerticalSolidList"/>
    <dgm:cxn modelId="{730873DC-2172-4AD7-A5F0-63B45F78A614}" type="presParOf" srcId="{0622F52E-72C3-4FBE-AADC-A391E9310F86}" destId="{6BF8ED89-5A0F-44C9-95E6-2028D67B2154}" srcOrd="1" destOrd="0" presId="urn:microsoft.com/office/officeart/2018/2/layout/IconVerticalSolidList"/>
    <dgm:cxn modelId="{0D5ED031-2678-4FA3-9905-B2AD06EB8D22}" type="presParOf" srcId="{0622F52E-72C3-4FBE-AADC-A391E9310F86}" destId="{27DE370F-5DB1-4249-88F7-9622D06128D4}" srcOrd="2" destOrd="0" presId="urn:microsoft.com/office/officeart/2018/2/layout/IconVerticalSolidList"/>
    <dgm:cxn modelId="{D265104B-D9FF-457E-B30D-69B563772104}" type="presParOf" srcId="{0622F52E-72C3-4FBE-AADC-A391E9310F86}" destId="{CB567A18-5AD6-4055-97E3-82E7CEB5D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905A-840D-458F-B756-86823CA22EFE}">
      <dsp:nvSpPr>
        <dsp:cNvPr id="0" name=""/>
        <dsp:cNvSpPr/>
      </dsp:nvSpPr>
      <dsp:spPr>
        <a:xfrm>
          <a:off x="0" y="4100"/>
          <a:ext cx="5914209" cy="87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E3B10-534B-43B2-B2D1-3C7ABE665749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EB6F4-18F2-4B10-9303-F6D294F11C1A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Teaching learning and Resources (30%)</a:t>
          </a:r>
          <a:endParaRPr lang="en-US" sz="1900" kern="1200" dirty="0"/>
        </a:p>
      </dsp:txBody>
      <dsp:txXfrm>
        <a:off x="1008787" y="4100"/>
        <a:ext cx="4905421" cy="873409"/>
      </dsp:txXfrm>
    </dsp:sp>
    <dsp:sp modelId="{87E9863E-49CA-4A85-9148-7C5BB56A6E50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E4085-8D16-40A4-A80B-79BD35C887FE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EFE7-FC5A-4B3E-9851-BF4BCAC4F8F3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Research and Professional Practice (30%)</a:t>
          </a:r>
          <a:endParaRPr lang="en-US" sz="1900" kern="1200" dirty="0"/>
        </a:p>
      </dsp:txBody>
      <dsp:txXfrm>
        <a:off x="1008787" y="1095862"/>
        <a:ext cx="4905421" cy="873409"/>
      </dsp:txXfrm>
    </dsp:sp>
    <dsp:sp modelId="{A7E42812-9FC8-44B3-887D-8C58BA0B663C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6C150-351E-4407-B7B7-3AC2F3645926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9E27-2890-4F51-90BC-FDA8D00377F8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Graduation Outcomes (20%)</a:t>
          </a:r>
          <a:endParaRPr lang="en-US" sz="1900" kern="1200" dirty="0"/>
        </a:p>
      </dsp:txBody>
      <dsp:txXfrm>
        <a:off x="1008787" y="2187623"/>
        <a:ext cx="4905421" cy="873409"/>
      </dsp:txXfrm>
    </dsp:sp>
    <dsp:sp modelId="{3E426897-90C8-4881-847B-23B8ADCAE049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057A-2995-48D7-805F-BEEFCC97B22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EC696-4D9E-4C35-B466-1040BDC46D34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Outreach and Inclusivity (10%)</a:t>
          </a:r>
          <a:endParaRPr lang="en-US" sz="1900" kern="1200"/>
        </a:p>
      </dsp:txBody>
      <dsp:txXfrm>
        <a:off x="1008787" y="3279385"/>
        <a:ext cx="4905421" cy="873409"/>
      </dsp:txXfrm>
    </dsp:sp>
    <dsp:sp modelId="{D41DA350-125F-4B1F-A878-3F390611EE6C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8ED89-5A0F-44C9-95E6-2028D67B2154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67A18-5AD6-4055-97E3-82E7CEB5DA56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Perception (10%)</a:t>
          </a:r>
          <a:endParaRPr lang="en-US" sz="1900" kern="1200"/>
        </a:p>
      </dsp:txBody>
      <dsp:txXfrm>
        <a:off x="1008787" y="4371147"/>
        <a:ext cx="4905421" cy="87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905A-840D-458F-B756-86823CA22EFE}">
      <dsp:nvSpPr>
        <dsp:cNvPr id="0" name=""/>
        <dsp:cNvSpPr/>
      </dsp:nvSpPr>
      <dsp:spPr>
        <a:xfrm>
          <a:off x="0" y="4100"/>
          <a:ext cx="5914209" cy="87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E3B10-534B-43B2-B2D1-3C7ABE665749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EB6F4-18F2-4B10-9303-F6D294F11C1A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Teaching learning and Resources (40%)</a:t>
          </a:r>
          <a:endParaRPr lang="en-US" sz="1900" kern="1200"/>
        </a:p>
      </dsp:txBody>
      <dsp:txXfrm>
        <a:off x="1008787" y="4100"/>
        <a:ext cx="4905421" cy="873409"/>
      </dsp:txXfrm>
    </dsp:sp>
    <dsp:sp modelId="{87E9863E-49CA-4A85-9148-7C5BB56A6E50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E4085-8D16-40A4-A80B-79BD35C887FE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EFE7-FC5A-4B3E-9851-BF4BCAC4F8F3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Research and Professional Practice (15%)</a:t>
          </a:r>
          <a:endParaRPr lang="en-US" sz="1900" kern="1200"/>
        </a:p>
      </dsp:txBody>
      <dsp:txXfrm>
        <a:off x="1008787" y="1095862"/>
        <a:ext cx="4905421" cy="873409"/>
      </dsp:txXfrm>
    </dsp:sp>
    <dsp:sp modelId="{A7E42812-9FC8-44B3-887D-8C58BA0B663C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6C150-351E-4407-B7B7-3AC2F3645926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9E27-2890-4F51-90BC-FDA8D00377F8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Graduation Outcomes (25%)</a:t>
          </a:r>
          <a:endParaRPr lang="en-US" sz="1900" kern="1200"/>
        </a:p>
      </dsp:txBody>
      <dsp:txXfrm>
        <a:off x="1008787" y="2187623"/>
        <a:ext cx="4905421" cy="873409"/>
      </dsp:txXfrm>
    </dsp:sp>
    <dsp:sp modelId="{3E426897-90C8-4881-847B-23B8ADCAE049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057A-2995-48D7-805F-BEEFCC97B22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EC696-4D9E-4C35-B466-1040BDC46D34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Outreach and Inclusivity (10%)</a:t>
          </a:r>
          <a:endParaRPr lang="en-US" sz="1900" kern="1200"/>
        </a:p>
      </dsp:txBody>
      <dsp:txXfrm>
        <a:off x="1008787" y="3279385"/>
        <a:ext cx="4905421" cy="873409"/>
      </dsp:txXfrm>
    </dsp:sp>
    <dsp:sp modelId="{D41DA350-125F-4B1F-A878-3F390611EE6C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8ED89-5A0F-44C9-95E6-2028D67B2154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67A18-5AD6-4055-97E3-82E7CEB5DA56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Perception (10%)</a:t>
          </a:r>
          <a:endParaRPr lang="en-US" sz="1900" kern="1200"/>
        </a:p>
      </dsp:txBody>
      <dsp:txXfrm>
        <a:off x="1008787" y="4371147"/>
        <a:ext cx="4905421" cy="87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53A7-96E0-4348-AEE3-4C51BCEDC3F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DCEF-A34C-4AFA-974D-5E16922211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DCEF-A34C-4AFA-974D-5E16922211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DCEF-A34C-4AFA-974D-5E16922211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DCEF-A34C-4AFA-974D-5E16922211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DCEF-A34C-4AFA-974D-5E16922211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48C4DF-04EF-4377-BB99-60BFCD7F70E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C117-F262-4C7D-8FF1-5CB31E7BD2D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296-56BE-4168-8330-A206BD2AA65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9798-ED9E-40FF-86C3-F9257B3AE55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9AC5-97DE-42E0-A3BE-3439883D20A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9C44-FF6B-4701-BC62-29FFE1F3AC9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DCD-B06D-4C4D-B80F-C74D4C92BC4F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40BE-5C14-41CE-8410-AE635122E816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9A4-5868-4BB6-902E-6666C381EE10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861C-A320-446F-BED1-3671A32148E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8256-C231-46DA-AA75-89EC027E0FC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BEF216-3827-4F61-B43A-167FC4939D4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NIRF 2019 </a:t>
            </a:r>
            <a:br>
              <a:rPr lang="en-US" sz="4400" b="1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b="1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Indian Rankings Analysis</a:t>
            </a:r>
            <a:endParaRPr lang="en-US" sz="4400" b="1" kern="1200" cap="none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40934" y="46101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chemeClr val="accent1"/>
              </a:buClr>
              <a:buSzPct val="115000"/>
            </a:pPr>
            <a:r>
              <a:rPr lang="en-US" altLang="en-US" sz="4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Prof. B. Raja Shekhar</a:t>
            </a:r>
            <a:endParaRPr lang="en-US" altLang="en-US" sz="4800" b="1" kern="1200" cap="none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ctr">
              <a:buClr>
                <a:schemeClr val="accent1"/>
              </a:buClr>
              <a:buSzPct val="115000"/>
            </a:pPr>
            <a:r>
              <a:rPr lang="en-US" altLang="en-US" sz="12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B .Tech.(Civil) , M.B.A., Ph.D.(Mngt.), M.Sc.(Psy.), Ph.D. (Psy.), M.A. (Edu.),….</a:t>
            </a:r>
            <a:endParaRPr lang="en-US" altLang="en-US" sz="1200" b="1" kern="1200" cap="none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ctr">
              <a:buClr>
                <a:schemeClr val="accent1"/>
              </a:buClr>
              <a:buSzPct val="115000"/>
            </a:pPr>
            <a:r>
              <a:rPr lang="en-US" altLang="en-US" sz="2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Management Studies</a:t>
            </a:r>
            <a:endParaRPr lang="en-US" altLang="en-US" sz="2800" b="1" kern="1200" cap="none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ctr">
              <a:buClr>
                <a:schemeClr val="accent1"/>
              </a:buClr>
              <a:buSzPct val="115000"/>
            </a:pPr>
            <a:r>
              <a:rPr lang="en-US" altLang="en-US" sz="2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University of Hyderabad</a:t>
            </a:r>
            <a:endParaRPr lang="en-US" altLang="en-US" sz="2800" b="1" kern="1200" cap="none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ctr">
              <a:buClr>
                <a:schemeClr val="accent1"/>
              </a:buClr>
              <a:buSzPct val="115000"/>
            </a:pPr>
            <a:endParaRPr lang="en-US" altLang="en-US" sz="2800" b="1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US" sz="10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fld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89" y="-46767"/>
            <a:ext cx="10515600" cy="6563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Multiple Regression (Top 50 univ. NIRF-2019)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47800" y="1035906"/>
          <a:ext cx="9448797" cy="4933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743"/>
                <a:gridCol w="1158339"/>
                <a:gridCol w="1605643"/>
                <a:gridCol w="1952992"/>
                <a:gridCol w="1472540"/>
                <a:gridCol w="1472540"/>
              </a:tblGrid>
              <a:tr h="51032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1" u="none" strike="noStrike" dirty="0">
                          <a:effectLst/>
                        </a:rPr>
                        <a:t>Coefficients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5053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Model</a:t>
                      </a:r>
                      <a:endParaRPr lang="en-IN" sz="18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Unstandardized Coefficients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Standardized Coefficients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t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Sig.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B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Std. Error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Beta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(Constant)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-0.008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0.011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 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-0.74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0.464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Teaching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0.30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0.360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3054.51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0.000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Research</a:t>
                      </a:r>
                      <a:endParaRPr lang="en-IN" sz="24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0.30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0.601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2668.38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Graduation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0.20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0.264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2079.55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Outreach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0.10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0.00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0.115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984.49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0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Perception</a:t>
                      </a:r>
                      <a:endParaRPr lang="en-IN" sz="24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0.10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0.00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>
                          <a:effectLst/>
                        </a:rPr>
                        <a:t>0.251</a:t>
                      </a:r>
                      <a:endParaRPr lang="en-IN" sz="24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1107.17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effectLst/>
                        </a:rPr>
                        <a:t>0.000</a:t>
                      </a:r>
                      <a:endParaRPr lang="en-IN" sz="24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7" y="592843"/>
            <a:ext cx="10791730" cy="10230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Matrix (Top 50 Colleges. NIRF-2019)</a:t>
            </a:r>
            <a:endParaRPr 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9306" y="2470485"/>
          <a:ext cx="10154654" cy="3312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255"/>
                <a:gridCol w="989691"/>
                <a:gridCol w="1331757"/>
                <a:gridCol w="1331757"/>
                <a:gridCol w="1331757"/>
                <a:gridCol w="1331757"/>
                <a:gridCol w="1775680"/>
              </a:tblGrid>
              <a:tr h="7098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TLR</a:t>
                      </a:r>
                      <a:endParaRPr lang="en-IN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RPC</a:t>
                      </a:r>
                      <a:endParaRPr lang="en-IN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en-IN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endParaRPr lang="en-IN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PERCEPTION</a:t>
                      </a:r>
                      <a:endParaRPr lang="en-IN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8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8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TLR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0.463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8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RPC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0.318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-0.032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8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0.302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-0.572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8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0.213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-0.174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-0.063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98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PERCEPTION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0.667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-0.178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0.274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0.148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6767"/>
            <a:ext cx="11242589" cy="6563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Multiple Regression (Top 50 Colleges. NIRF-2019)</a:t>
            </a:r>
            <a:endParaRPr 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30867" y="1034886"/>
          <a:ext cx="8822265" cy="5213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8986"/>
                <a:gridCol w="2137851"/>
                <a:gridCol w="744863"/>
                <a:gridCol w="1392990"/>
                <a:gridCol w="1741236"/>
                <a:gridCol w="1015722"/>
                <a:gridCol w="802903"/>
                <a:gridCol w="67714"/>
              </a:tblGrid>
              <a:tr h="38095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 err="1">
                          <a:effectLst/>
                        </a:rPr>
                        <a:t>Coefficients</a:t>
                      </a:r>
                      <a:r>
                        <a:rPr lang="en-IN" sz="2000" b="1" u="none" strike="noStrike" baseline="30000" dirty="0" err="1">
                          <a:effectLst/>
                        </a:rPr>
                        <a:t>a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38093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Model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Unstandardized Coefficients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Standardized Coefficients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t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Sig.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B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Std. Error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Beta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5593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 dirty="0">
                          <a:effectLst/>
                        </a:rPr>
                        <a:t>(Constant)</a:t>
                      </a:r>
                      <a:endParaRPr lang="en-IN" sz="2000" b="1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-0.497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0.360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-1.381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0.174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TLR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0.404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0.004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0.514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103.384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0.000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RPC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0.150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0.002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0.567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83.123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0.000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GO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0.256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0.003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0.568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87.181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0.000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OI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0.098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0.002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0.267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51.611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0.000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3173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>
                          <a:effectLst/>
                        </a:rPr>
                        <a:t>PERCEPTION</a:t>
                      </a:r>
                      <a:endParaRPr lang="en-IN" sz="2000" b="1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0.098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0.001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0.507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90.689</a:t>
                      </a:r>
                      <a:endParaRPr lang="en-IN" sz="2000" b="1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0.000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0951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IN" sz="2000" b="1" u="none" strike="noStrike" dirty="0">
                          <a:effectLst/>
                        </a:rPr>
                        <a:t>a. Dependent Variable: SCORE</a:t>
                      </a:r>
                      <a:endParaRPr lang="en-IN" sz="2000" b="1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NIRF Parameters for University/ Management/ Engineering</a:t>
            </a:r>
            <a:br>
              <a:rPr lang="en-IN" b="1" dirty="0"/>
            </a:br>
            <a:r>
              <a:rPr lang="en-US" b="1" dirty="0"/>
              <a:t>( Teaching, Learning &amp; Resources)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Autofit/>
          </a:bodyPr>
          <a:lstStyle/>
          <a:p>
            <a:pPr algn="l"/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Ranking weight: 0.30 </a:t>
            </a:r>
            <a:br>
              <a:rPr lang="en-IN" sz="2800" dirty="0"/>
            </a:br>
            <a:r>
              <a:rPr lang="en-IN" sz="2800" dirty="0"/>
              <a:t>• Overall Assessment Metric: </a:t>
            </a:r>
            <a:br>
              <a:rPr lang="en-IN" sz="2800" dirty="0"/>
            </a:br>
            <a:r>
              <a:rPr lang="en-IN" sz="2800" dirty="0">
                <a:highlight>
                  <a:srgbClr val="FFFF00"/>
                </a:highlight>
              </a:rPr>
              <a:t>TLR = SS (20) + FSR (30) + FQE (20) + FRU (30) </a:t>
            </a:r>
            <a:br>
              <a:rPr lang="en-IN" sz="2800" dirty="0">
                <a:highlight>
                  <a:srgbClr val="FFFF00"/>
                </a:highlight>
              </a:rPr>
            </a:br>
            <a:r>
              <a:rPr lang="en-IN" sz="2800" dirty="0"/>
              <a:t>• Component metrics based on : </a:t>
            </a:r>
            <a:br>
              <a:rPr lang="en-IN" sz="2800" dirty="0"/>
            </a:br>
            <a:r>
              <a:rPr lang="en-IN" sz="2800" dirty="0"/>
              <a:t>A. Student Strength including Ph.D. Students: SS </a:t>
            </a:r>
            <a:br>
              <a:rPr lang="en-IN" sz="2800" dirty="0"/>
            </a:br>
            <a:r>
              <a:rPr lang="en-IN" sz="2800" dirty="0"/>
              <a:t>B. Faculty-Student Ratio with emphasis on permanent faculty: FSR C. Combined metric for Faculty with PhD (or equivalent) and Experience: FQE </a:t>
            </a:r>
            <a:br>
              <a:rPr lang="en-IN" sz="2800" dirty="0"/>
            </a:br>
            <a:r>
              <a:rPr lang="en-IN" sz="2800" dirty="0"/>
              <a:t>D. Financial Resources and Their Utilisation: FRU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46867" y="795867"/>
            <a:ext cx="818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1.Teaching, Learning &amp; Resources (TLR): 100 marks</a:t>
            </a:r>
            <a:endParaRPr lang="en-IN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learning and Resources</a:t>
            </a: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49" y="1027906"/>
            <a:ext cx="10515600" cy="556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A) Student Strength including Ph.D. students (SS): 20 Marks </a:t>
            </a:r>
            <a:endParaRPr lang="en-US" b="1" u="sng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SS = f(N</a:t>
            </a:r>
            <a:r>
              <a:rPr lang="en-US" sz="1600" dirty="0">
                <a:highlight>
                  <a:srgbClr val="FFFF00"/>
                </a:highlight>
              </a:rPr>
              <a:t>T , 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sz="1600" dirty="0">
                <a:highlight>
                  <a:srgbClr val="FFFF00"/>
                </a:highlight>
              </a:rPr>
              <a:t>E</a:t>
            </a:r>
            <a:r>
              <a:rPr lang="en-US" dirty="0">
                <a:highlight>
                  <a:srgbClr val="FFFF00"/>
                </a:highlight>
              </a:rPr>
              <a:t>) × 15 + f(N</a:t>
            </a:r>
            <a:r>
              <a:rPr lang="en-US" sz="1600" dirty="0">
                <a:highlight>
                  <a:srgbClr val="FFFF00"/>
                </a:highlight>
              </a:rPr>
              <a:t>P</a:t>
            </a:r>
            <a:r>
              <a:rPr lang="en-US" dirty="0">
                <a:highlight>
                  <a:srgbClr val="FFFF00"/>
                </a:highlight>
              </a:rPr>
              <a:t>) × 5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The functions f(N</a:t>
            </a:r>
            <a:r>
              <a:rPr lang="en-US" sz="1600" dirty="0"/>
              <a:t>T</a:t>
            </a:r>
            <a:r>
              <a:rPr lang="en-US" dirty="0"/>
              <a:t>) and f(N</a:t>
            </a:r>
            <a:r>
              <a:rPr lang="en-US" sz="1600" dirty="0"/>
              <a:t>P</a:t>
            </a:r>
            <a:r>
              <a:rPr lang="en-US" dirty="0"/>
              <a:t>) are functions to be determined by NIRF. The functions will be notified at the time of announcing ranks.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sz="1600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: Total number of students studying in the institution considering all UG and PG Programs, </a:t>
            </a:r>
            <a:r>
              <a:rPr lang="en-US" dirty="0"/>
              <a:t>excluding the Ph.D. program. (Calculated on the basis of approved intake over the entire duration of the respective programs)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sz="1600" dirty="0">
                <a:highlight>
                  <a:srgbClr val="FFFF00"/>
                </a:highlight>
              </a:rPr>
              <a:t>E : </a:t>
            </a:r>
            <a:r>
              <a:rPr lang="en-US" dirty="0">
                <a:highlight>
                  <a:srgbClr val="FFFF00"/>
                </a:highlight>
              </a:rPr>
              <a:t>Total number of students enrolled in the institution considering all UG and PG programs of the institution.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sz="1600" dirty="0">
                <a:highlight>
                  <a:srgbClr val="FFFF00"/>
                </a:highlight>
              </a:rPr>
              <a:t>P </a:t>
            </a:r>
            <a:r>
              <a:rPr lang="en-US" dirty="0">
                <a:highlight>
                  <a:srgbClr val="FFFF00"/>
                </a:highlight>
              </a:rPr>
              <a:t>= Total number of students enrolled for the doctoral program till previous academic year.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Primary Data: To be provided in a prescribed Format.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79" y="603407"/>
            <a:ext cx="10515600" cy="604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B) Faculty-Student Ratio with emphasis on permanent faculty (FSR): 30 marks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FSR = 30 × [15 × (F/N)]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N: Total number of students studying in the institution considering all UG and PG Programs, including the Ph.D. program (N = N</a:t>
            </a:r>
            <a:r>
              <a:rPr lang="en-US" sz="1400" dirty="0"/>
              <a:t>T</a:t>
            </a:r>
            <a:r>
              <a:rPr lang="en-US" dirty="0"/>
              <a:t> + N</a:t>
            </a:r>
            <a:r>
              <a:rPr lang="en-US" sz="1600" dirty="0"/>
              <a:t>P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• F: Full time regular faculty in the institution in the previous year.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• Regular appointment means Faculty on Full time basis. Faculty on contract basis/</a:t>
            </a:r>
            <a:r>
              <a:rPr lang="en-US" dirty="0" err="1"/>
              <a:t>adhoc</a:t>
            </a:r>
            <a:r>
              <a:rPr lang="en-US" dirty="0"/>
              <a:t> basis will be considered if the concerned faculty has taught in both the semesters of the previous academic year.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Expected ratio is 1:15 to score maximum marks.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For F/N &lt; 1: 50, FSR will be set to zero.</a:t>
            </a:r>
            <a:endParaRPr lang="en-US" dirty="0"/>
          </a:p>
          <a:p>
            <a:r>
              <a:rPr lang="en-US" dirty="0"/>
              <a:t>Primary Data:  Faculty List to be provided in the Prescribed Format.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4" y="609600"/>
            <a:ext cx="10544433" cy="547816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arenR" startAt="3"/>
            </a:pPr>
            <a:r>
              <a:rPr lang="en-US" b="1" dirty="0"/>
              <a:t>Combined Metric for Faculty with Ph.D. (or equivalent) and Experience (FQE)        – 20 marks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en-US" dirty="0">
                <a:highlight>
                  <a:srgbClr val="FFFF00"/>
                </a:highlight>
              </a:rPr>
              <a:t>FQ = 10 × (F </a:t>
            </a:r>
            <a:r>
              <a:rPr lang="en-US" sz="1600" dirty="0">
                <a:highlight>
                  <a:srgbClr val="FFFF00"/>
                </a:highlight>
              </a:rPr>
              <a:t>RA</a:t>
            </a:r>
            <a:r>
              <a:rPr lang="en-US" dirty="0">
                <a:highlight>
                  <a:srgbClr val="FFFF00"/>
                </a:highlight>
              </a:rPr>
              <a:t> /95) , F</a:t>
            </a:r>
            <a:r>
              <a:rPr lang="en-US" sz="1600" dirty="0">
                <a:highlight>
                  <a:srgbClr val="FFFF00"/>
                </a:highlight>
              </a:rPr>
              <a:t>RA</a:t>
            </a:r>
            <a:r>
              <a:rPr lang="en-US" dirty="0">
                <a:highlight>
                  <a:srgbClr val="FFFF00"/>
                </a:highlight>
              </a:rPr>
              <a:t> ≤ 95%;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• FQ = 10, F</a:t>
            </a:r>
            <a:r>
              <a:rPr lang="en-US" sz="1600" dirty="0">
                <a:highlight>
                  <a:srgbClr val="FFFF00"/>
                </a:highlight>
              </a:rPr>
              <a:t>RA</a:t>
            </a:r>
            <a:r>
              <a:rPr lang="en-US" dirty="0">
                <a:highlight>
                  <a:srgbClr val="FFFF00"/>
                </a:highlight>
              </a:rPr>
              <a:t> &gt; 95%.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F</a:t>
            </a:r>
            <a:r>
              <a:rPr lang="en-US" sz="1700" dirty="0"/>
              <a:t>RA</a:t>
            </a:r>
            <a:r>
              <a:rPr lang="en-US" dirty="0"/>
              <a:t> is the percentage of Faculty with Ph.D. (or equivalent qualification) with respect to the total no. of faculty required or actual faculty whichever is higher, in the previous year.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F1=Fraction with Experience up to 8 years;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F2= Fraction with Experience between 8+ to 15 years;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F3=Fraction with Experience &gt; 15 years.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FE = 3 min(3F1, 1) + 3 min(3F2, 1) + 4 min(3F3, 1)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Rationale: Full marks for a ratio of 1:1:1;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FQE = FQ + FE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Primary Data: Faculty List in the Prescribed Format.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82" y="449497"/>
            <a:ext cx="11021840" cy="6322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D: Financial Resources and their Utilization (FRU): 30 Marks 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FRU =  7.5 X f(BC) + 22.5 X f(BO)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BC: Average Annual Capital Expenditure per student for the previous three years. (Excluding expenditure on construction of new buildings)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•</a:t>
            </a:r>
            <a:r>
              <a:rPr lang="en-US" dirty="0">
                <a:highlight>
                  <a:srgbClr val="FFFF00"/>
                </a:highlight>
              </a:rPr>
              <a:t>BO: Average Annual Operational (or Recurring) Expenditure per student for the previous three years. (Excluding maintenance of hostels and allied services)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• Primary Data: Figures in prescribed format for each.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2" y="29379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NIRF Parameters for Colleges</a:t>
            </a:r>
            <a:br>
              <a:rPr lang="en-IN" b="1" dirty="0"/>
            </a:br>
            <a:r>
              <a:rPr lang="en-US" b="1" dirty="0"/>
              <a:t>( Teaching, Learning &amp; Resources)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243" y="609600"/>
            <a:ext cx="10519720" cy="4550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388533" y="3383677"/>
            <a:ext cx="4275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TLR: Teaching learning and Resources </a:t>
            </a:r>
            <a:endParaRPr lang="en-IN" b="1"/>
          </a:p>
          <a:p>
            <a:endParaRPr lang="en-IN" b="1"/>
          </a:p>
          <a:p>
            <a:r>
              <a:rPr lang="en-IN" b="1"/>
              <a:t> RP: Research and Professional Practice </a:t>
            </a:r>
            <a:endParaRPr lang="en-IN" b="1"/>
          </a:p>
          <a:p>
            <a:endParaRPr lang="en-IN" b="1"/>
          </a:p>
          <a:p>
            <a:r>
              <a:rPr lang="en-IN" b="1"/>
              <a:t> GO: Graduation Outcomes </a:t>
            </a:r>
            <a:endParaRPr lang="en-IN" b="1"/>
          </a:p>
          <a:p>
            <a:endParaRPr lang="en-IN" b="1"/>
          </a:p>
          <a:p>
            <a:r>
              <a:rPr lang="en-IN" b="1"/>
              <a:t> OI: Outreach and Inclusivity </a:t>
            </a:r>
            <a:endParaRPr lang="en-IN" b="1"/>
          </a:p>
          <a:p>
            <a:endParaRPr lang="en-IN" b="1"/>
          </a:p>
          <a:p>
            <a:r>
              <a:rPr lang="en-IN" b="1"/>
              <a:t> PR: Perception </a:t>
            </a: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1380066"/>
            <a:ext cx="11091334" cy="1303867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learning and Resources (TLR)-100 Marks</a:t>
            </a: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2" y="1540931"/>
            <a:ext cx="9601196" cy="3318936"/>
          </a:xfrm>
        </p:spPr>
        <p:txBody>
          <a:bodyPr>
            <a:noAutofit/>
          </a:bodyPr>
          <a:lstStyle/>
          <a:p>
            <a:r>
              <a:rPr lang="en-US" dirty="0"/>
              <a:t>Ranking weight: 0.40 </a:t>
            </a:r>
            <a:endParaRPr lang="en-US" dirty="0"/>
          </a:p>
          <a:p>
            <a:r>
              <a:rPr lang="en-US" dirty="0"/>
              <a:t>Overall Assessment Metric: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TLR = SS (20) + FSR (30) + FQE (20) + FRU (30)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Component metrics based on 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Student Strength: SS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Faculty-Student Ratio with emphasis on permanent faculty: 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C. Combined metric for Faculty with Ph.D. (or equivalent) and Experience: FQE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Financial Resources and Their </a:t>
            </a:r>
            <a:r>
              <a:rPr lang="en-US" dirty="0" err="1"/>
              <a:t>Utilisation</a:t>
            </a:r>
            <a:r>
              <a:rPr lang="en-US" dirty="0"/>
              <a:t>: FRU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learning and Resources-100 Marks</a:t>
            </a: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01" y="1404895"/>
            <a:ext cx="10515600" cy="556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A) Student Strength(SS):20</a:t>
            </a:r>
            <a:endParaRPr lang="en-US" b="1" u="sng" dirty="0"/>
          </a:p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</a:rPr>
              <a:t>SS = f(N</a:t>
            </a:r>
            <a:r>
              <a:rPr lang="en-US" sz="1400" b="1" dirty="0">
                <a:highlight>
                  <a:srgbClr val="FFFF00"/>
                </a:highlight>
              </a:rPr>
              <a:t>T</a:t>
            </a:r>
            <a:r>
              <a:rPr lang="en-US" b="1" dirty="0">
                <a:highlight>
                  <a:srgbClr val="FFFF00"/>
                </a:highlight>
              </a:rPr>
              <a:t>, N</a:t>
            </a:r>
            <a:r>
              <a:rPr lang="en-US" sz="1400" b="1" dirty="0">
                <a:highlight>
                  <a:srgbClr val="FFFF00"/>
                </a:highlight>
              </a:rPr>
              <a:t>E</a:t>
            </a:r>
            <a:r>
              <a:rPr lang="en-US" b="1" dirty="0">
                <a:highlight>
                  <a:srgbClr val="FFFF00"/>
                </a:highlight>
              </a:rPr>
              <a:t>) × 20 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functions f(</a:t>
            </a:r>
            <a:r>
              <a:rPr lang="en-US" b="1" dirty="0"/>
              <a:t>N</a:t>
            </a:r>
            <a:r>
              <a:rPr lang="en-US" sz="1400" b="1" dirty="0"/>
              <a:t>T</a:t>
            </a:r>
            <a:r>
              <a:rPr lang="en-US" b="1" dirty="0"/>
              <a:t>, N</a:t>
            </a:r>
            <a:r>
              <a:rPr lang="en-US" sz="1400" b="1" dirty="0"/>
              <a:t>E</a:t>
            </a:r>
            <a:r>
              <a:rPr lang="en-US" dirty="0"/>
              <a:t>) are functions to be determined by NIRF. </a:t>
            </a:r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sz="1400" b="1" dirty="0">
                <a:highlight>
                  <a:srgbClr val="FFFF00"/>
                </a:highlight>
              </a:rPr>
              <a:t>T </a:t>
            </a:r>
            <a:r>
              <a:rPr lang="en-US" dirty="0">
                <a:highlight>
                  <a:srgbClr val="FFFF00"/>
                </a:highlight>
              </a:rPr>
              <a:t>: Total sanctioned approved intake in the institution considering all UG and PG programs of the institution.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sz="1400" b="1" dirty="0">
                <a:highlight>
                  <a:srgbClr val="FFFF00"/>
                </a:highlight>
              </a:rPr>
              <a:t>E </a:t>
            </a:r>
            <a:r>
              <a:rPr lang="en-US" dirty="0">
                <a:highlight>
                  <a:srgbClr val="FFFF00"/>
                </a:highlight>
              </a:rPr>
              <a:t>: Total number of students enrolled in the institution considering all UG and PG Programs of the institution.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Primary Data: To be provided in a prescribed Format.</a:t>
            </a:r>
            <a:endParaRPr lang="en-US" dirty="0">
              <a:highlight>
                <a:srgbClr val="FFFF00"/>
              </a:highligh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95" y="521368"/>
            <a:ext cx="10515600" cy="579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B. Faculty-Student Ratio (FSR) with emphasis on permanent faculty : 30 marks 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b="1" dirty="0">
                <a:highlight>
                  <a:srgbClr val="FFFF00"/>
                </a:highlight>
              </a:rPr>
              <a:t>FSR = 30 × [20 × (F/N)]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 • </a:t>
            </a:r>
            <a:r>
              <a:rPr lang="en-US" dirty="0">
                <a:highlight>
                  <a:srgbClr val="FFFF00"/>
                </a:highlight>
              </a:rPr>
              <a:t>N= N</a:t>
            </a:r>
            <a:r>
              <a:rPr lang="en-US" sz="1400" dirty="0">
                <a:highlight>
                  <a:srgbClr val="FFFF00"/>
                </a:highlight>
              </a:rPr>
              <a:t>T </a:t>
            </a:r>
            <a:r>
              <a:rPr lang="en-US" dirty="0">
                <a:highlight>
                  <a:srgbClr val="FFFF00"/>
                </a:highlight>
              </a:rPr>
              <a:t>  = Total sanctioned approved intake in the institution considering all UG and PG programs of the institution.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F: Full time regular faculty in the institution in the previous year. </a:t>
            </a:r>
            <a:br>
              <a:rPr lang="en-US" dirty="0"/>
            </a:br>
            <a:r>
              <a:rPr lang="en-US" dirty="0"/>
              <a:t>  • Regular appointment means Faculty on Full time basis. Faculty on contract basis/</a:t>
            </a:r>
            <a:r>
              <a:rPr lang="en-US" dirty="0" err="1"/>
              <a:t>adhoc</a:t>
            </a:r>
            <a:r>
              <a:rPr lang="en-US" dirty="0"/>
              <a:t> basis will be considered if the concerned faculty has taught in both the semesters of academic year.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Faculty members with Ph.D. and Master’s degree will be considered and counted here. Faculty member with a Bachelor’s degree will not be counted.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Expected ratio is 1:20 to score maximum marks.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• For F/N &lt; 1: 70, FSR will be set to zero.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Primary Data: Faculty List to be provided in the Prescribed Format.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4" y="609600"/>
            <a:ext cx="10544433" cy="5478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C. Combined Metric for Faculty with Ph.D. (or equivalent) and Experience (FQE): 20 marks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b="1" dirty="0">
                <a:highlight>
                  <a:srgbClr val="FFFF00"/>
                </a:highlight>
              </a:rPr>
              <a:t>FQ = 10 × (F</a:t>
            </a:r>
            <a:r>
              <a:rPr lang="en-US" sz="1400" b="1" dirty="0">
                <a:highlight>
                  <a:srgbClr val="FFFF00"/>
                </a:highlight>
              </a:rPr>
              <a:t>RA</a:t>
            </a:r>
            <a:r>
              <a:rPr lang="en-US" b="1" dirty="0">
                <a:highlight>
                  <a:srgbClr val="FFFF00"/>
                </a:highlight>
              </a:rPr>
              <a:t>/75) , F</a:t>
            </a:r>
            <a:r>
              <a:rPr lang="en-US" sz="1400" b="1" dirty="0">
                <a:highlight>
                  <a:srgbClr val="FFFF00"/>
                </a:highlight>
              </a:rPr>
              <a:t>RA </a:t>
            </a:r>
            <a:r>
              <a:rPr lang="en-US" b="1" dirty="0">
                <a:highlight>
                  <a:srgbClr val="FFFF00"/>
                </a:highlight>
              </a:rPr>
              <a:t>≤ 75%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highlight>
                  <a:srgbClr val="FFFF00"/>
                </a:highlight>
              </a:rPr>
              <a:t>FQ = 10, F</a:t>
            </a:r>
            <a:r>
              <a:rPr lang="en-US" sz="1400" dirty="0">
                <a:highlight>
                  <a:srgbClr val="FFFF00"/>
                </a:highlight>
              </a:rPr>
              <a:t>RA</a:t>
            </a:r>
            <a:r>
              <a:rPr lang="en-US" dirty="0">
                <a:highlight>
                  <a:srgbClr val="FFFF00"/>
                </a:highlight>
              </a:rPr>
              <a:t>&gt; 75%.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sz="1400" dirty="0"/>
              <a:t>RA</a:t>
            </a:r>
            <a:r>
              <a:rPr lang="en-US" dirty="0"/>
              <a:t> is the percentage of Faculty with Ph.D. (or equivalent qualification) with respect to the total no. of faculty required or actual faculty whichever is higher, in the previous year.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F1=Fraction with Experience up to 8 years;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F2= Fraction with Experience between 8+ to 15 years;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F3=Fraction with Experience &gt; 15 years.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en-US" dirty="0">
                <a:highlight>
                  <a:srgbClr val="FFFF00"/>
                </a:highlight>
              </a:rPr>
              <a:t>FE = 3min(3F1, 1) + 3 min(3F2, 1) + 4 min(3F3, 1)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Rationale: Full marks for a ratio of 1:1:1 </a:t>
            </a:r>
            <a:endParaRPr lang="en-US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</a:rPr>
              <a:t>FQE = FQ + FE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• Primary Data: Faculty List in the Prescribed Format.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330" y="413283"/>
            <a:ext cx="10719303" cy="6322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</a:t>
            </a:r>
            <a:br>
              <a:rPr lang="en-IN" dirty="0"/>
            </a:br>
            <a:r>
              <a:rPr lang="en-IN" b="1" dirty="0"/>
              <a:t>   </a:t>
            </a:r>
            <a:r>
              <a:rPr lang="en-US" b="1" u="sng" dirty="0"/>
              <a:t>D: Financial Resources and their </a:t>
            </a:r>
            <a:r>
              <a:rPr lang="en-US" b="1" u="sng" dirty="0" err="1"/>
              <a:t>Utilisation</a:t>
            </a:r>
            <a:r>
              <a:rPr lang="en-US" b="1" u="sng" dirty="0"/>
              <a:t> (FRU): 30 Marks 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highlight>
                  <a:srgbClr val="FFFF00"/>
                </a:highlight>
              </a:rPr>
              <a:t>FRU = 7.5×f(BC) + 22.5×f(BO)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BC: Average Annual Capital Expenditure per student for previous three years pertaining to college. (Excluding expenditure on construction of new buildings)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BO: Operational(or Recurring) Expenditure per student for previous three years pertaining to college. (Excluding maintenance of hostels and allied services)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• Primary Data: Figures in prescribed format for each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07415"/>
            <a:ext cx="9601196" cy="4924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Variables of NIRF ( Teaching, Learning &amp; Resources)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39208"/>
            <a:ext cx="9601196" cy="3318936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Student Strength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Faculty-Student Ratio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Faculty with Ph.D.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Faculty experience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Average Annual Capital Expenditure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Operational (or Recurring) Expenditure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7935"/>
          </a:xfrm>
        </p:spPr>
        <p:txBody>
          <a:bodyPr>
            <a:normAutofit fontScale="90000"/>
          </a:bodyPr>
          <a:lstStyle/>
          <a:p>
            <a:r>
              <a:rPr lang="en-US" dirty="0"/>
              <a:t>NAAC : Distribution of Weightages across 7 Criteria and 34 Key Indicators (KIs)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467" y="2015065"/>
            <a:ext cx="9601196" cy="4064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1. Curricular Aspects</a:t>
            </a:r>
            <a:endParaRPr lang="en-IN" sz="2800" b="1" dirty="0"/>
          </a:p>
          <a:p>
            <a:pPr marL="457200" indent="-457200">
              <a:buAutoNum type="arabicPeriod"/>
            </a:pPr>
            <a:r>
              <a:rPr lang="en-IN" sz="2800" dirty="0"/>
              <a:t>Curriculum Design and Development </a:t>
            </a:r>
            <a:endParaRPr lang="en-IN" sz="2800" dirty="0"/>
          </a:p>
          <a:p>
            <a:pPr marL="457200" indent="-457200">
              <a:buAutoNum type="arabicPeriod"/>
            </a:pPr>
            <a:r>
              <a:rPr lang="en-IN" sz="2800" dirty="0"/>
              <a:t>Curricular Planning and Implementation</a:t>
            </a:r>
            <a:endParaRPr lang="en-IN" sz="2800" dirty="0"/>
          </a:p>
          <a:p>
            <a:pPr marL="457200" indent="-457200">
              <a:buAutoNum type="arabicPeriod"/>
            </a:pPr>
            <a:r>
              <a:rPr lang="en-IN" sz="2800" dirty="0"/>
              <a:t>Academic Flexibility</a:t>
            </a:r>
            <a:endParaRPr lang="en-IN" sz="2800" dirty="0"/>
          </a:p>
          <a:p>
            <a:pPr marL="457200" indent="-457200">
              <a:buAutoNum type="arabicPeriod"/>
            </a:pPr>
            <a:r>
              <a:rPr lang="en-IN" sz="2800" dirty="0"/>
              <a:t>Curriculum Enrichment</a:t>
            </a:r>
            <a:endParaRPr lang="en-IN" sz="2800" dirty="0"/>
          </a:p>
          <a:p>
            <a:pPr marL="457200" indent="-457200">
              <a:buAutoNum type="arabicPeriod"/>
            </a:pPr>
            <a:r>
              <a:rPr lang="en-IN" sz="2800" dirty="0"/>
              <a:t>Feedback System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7935"/>
          </a:xfrm>
        </p:spPr>
        <p:txBody>
          <a:bodyPr>
            <a:normAutofit fontScale="90000"/>
          </a:bodyPr>
          <a:lstStyle/>
          <a:p>
            <a:r>
              <a:rPr lang="en-US" dirty="0"/>
              <a:t>NAAC : Distribution of Weightages across 7 Criteria and 34 Key Indicators (KIs)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074331"/>
            <a:ext cx="9601196" cy="4013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/>
              <a:t>2. Teaching Learning and Evaluation </a:t>
            </a:r>
            <a:endParaRPr lang="en-IN" sz="2800" b="1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Student Enrolment and Profile</a:t>
            </a:r>
            <a:endParaRPr lang="en-IN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Catering to Student Diversity</a:t>
            </a:r>
            <a:endParaRPr lang="en-IN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Teaching-Learning Process</a:t>
            </a:r>
            <a:endParaRPr lang="en-IN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Teacher Profile and Quality</a:t>
            </a:r>
            <a:endParaRPr lang="en-IN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Evaluation Process and Reforms</a:t>
            </a:r>
            <a:endParaRPr lang="en-IN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 </a:t>
            </a:r>
            <a:r>
              <a:rPr lang="en-US" sz="3000" dirty="0"/>
              <a:t>Student Performance and Learning Outcomes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IN" sz="3000" dirty="0"/>
              <a:t>Student satisfaction Survey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7935"/>
          </a:xfrm>
        </p:spPr>
        <p:txBody>
          <a:bodyPr>
            <a:normAutofit fontScale="90000"/>
          </a:bodyPr>
          <a:lstStyle/>
          <a:p>
            <a:r>
              <a:rPr lang="en-US" dirty="0"/>
              <a:t>NAAC : Distribution of Weightages across 7 Criteria and 34 Key Indicators (KIs)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30399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4. Infrastructure and Learning Resources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Physical Facilities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Library as a Learning Resource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IT Infrastructure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Maintenance of Campus Infrastructure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05" y="263053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Action Plan???</a:t>
            </a:r>
            <a:br>
              <a:rPr lang="en-US" sz="5400" b="1" dirty="0"/>
            </a:br>
            <a:endParaRPr lang="en-IN" sz="2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132" y="804670"/>
            <a:ext cx="3067668" cy="4794578"/>
          </a:xfrm>
        </p:spPr>
        <p:txBody>
          <a:bodyPr>
            <a:normAutofit fontScale="90000"/>
          </a:bodyPr>
          <a:lstStyle/>
          <a:p>
            <a:r>
              <a:rPr lang="en-IN" sz="41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NIRF Ranking Parameters for Universities, Management &amp; Engineering</a:t>
            </a:r>
            <a:endParaRPr lang="en-IN" sz="41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 smtClean="0"/>
            </a:fld>
            <a:endParaRPr lang="en-IN" sz="100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NIRF Ranking Parameters for Colleges</a:t>
            </a:r>
            <a:endParaRPr lang="en-IN" sz="410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 smtClean="0"/>
            </a:fld>
            <a:endParaRPr lang="en-IN" sz="100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>
                <a:solidFill>
                  <a:srgbClr val="000000"/>
                </a:solidFill>
              </a:rPr>
            </a:fld>
            <a:endParaRPr lang="en-IN" sz="100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44866" y="1181096"/>
          <a:ext cx="10051732" cy="49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908"/>
                <a:gridCol w="1217585"/>
                <a:gridCol w="780496"/>
                <a:gridCol w="1256823"/>
                <a:gridCol w="1285379"/>
                <a:gridCol w="1542378"/>
                <a:gridCol w="1361527"/>
                <a:gridCol w="1418636"/>
              </a:tblGrid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Graduation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Outreach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IISC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48.57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JNU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68.68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41.85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75.87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55.27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BHU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64.55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UOHYD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61.85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74.81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43.78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83.64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58.77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36.71</a:t>
                      </a:r>
                      <a:endParaRPr lang="en-IN" sz="2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Calcutta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60.87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60.14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37.39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Jadavpur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54.89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51.83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60.35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53.16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Amrita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59.22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73.03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Manipal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38.31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69.26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44.42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86.04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54.34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16.55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3200" y="609600"/>
            <a:ext cx="6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Top 10 University  Rankings</a:t>
            </a:r>
            <a:endParaRPr lang="en-IN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>
                <a:solidFill>
                  <a:srgbClr val="000000"/>
                </a:solidFill>
              </a:rPr>
            </a:fld>
            <a:endParaRPr lang="en-IN" sz="100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1504" y="1223429"/>
          <a:ext cx="10650078" cy="49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3"/>
                <a:gridCol w="1787851"/>
                <a:gridCol w="826957"/>
                <a:gridCol w="1331637"/>
                <a:gridCol w="1361893"/>
                <a:gridCol w="1634190"/>
                <a:gridCol w="1442574"/>
                <a:gridCol w="1503083"/>
              </a:tblGrid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Graduation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Outreach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Madras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Delhi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80.32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Bombay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Kharagpur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57.79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Kanpur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Roorkee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75.90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Guwahati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54.49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IIT Hyderabad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71.71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55.38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 University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 Trichy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46.64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63.54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6212" y="485884"/>
            <a:ext cx="565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Top 10 Engineering Rankings</a:t>
            </a:r>
            <a:endParaRPr lang="en-IN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>
                <a:solidFill>
                  <a:srgbClr val="000000"/>
                </a:solidFill>
              </a:rPr>
            </a:fld>
            <a:endParaRPr lang="en-IN" sz="100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1504" y="875712"/>
          <a:ext cx="10634344" cy="537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67"/>
                <a:gridCol w="3318096"/>
                <a:gridCol w="1227666"/>
                <a:gridCol w="1016000"/>
                <a:gridCol w="965200"/>
                <a:gridCol w="711200"/>
                <a:gridCol w="851562"/>
                <a:gridCol w="706305"/>
                <a:gridCol w="1159648"/>
              </a:tblGrid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COLLEGE 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TLR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RPC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OI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PERCEPTION</a:t>
                      </a:r>
                      <a:endParaRPr lang="en-IN" sz="1600" b="1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Miranda House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73.72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77.45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39.24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88.35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75.9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71.74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Hindu  college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70.57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73.74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26.63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89.78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74.77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71.46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Presidency College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Tamil Nadu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68.01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77.49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98.02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46.4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50.56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56.5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St. Stephen`s College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67.55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75.11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14.06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76.98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68.71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92.87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Lady Shri Ram College for Women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66.71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70.51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5.19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93.81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61.55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81.24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Loyola College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Tamil Nadu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66.31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64.83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83.36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56.89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46.65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Shri Ram College of Commerce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64.94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70.16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90.97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74.62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67.46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Rama Krishna Mission Vivekananda Centenary College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West Bengal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64.76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77.04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24.31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98.51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26.97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21.61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Hans Raj College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Delhi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64.65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69.76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17.4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83.27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77.13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56.09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  <a:tr h="4872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St. Xavier`s College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West Bengal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64.5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62.63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35.32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79.59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55.31</a:t>
                      </a:r>
                      <a:endParaRPr lang="en-IN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87.17</a:t>
                      </a:r>
                      <a:endParaRPr lang="en-I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83" marR="6183" marT="6183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0" y="24825"/>
            <a:ext cx="4851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College Rankings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C28E56-88D1-4852-ADCF-0DEA9DF616B4}" type="slidenum">
              <a:rPr lang="en-IN" sz="1000">
                <a:solidFill>
                  <a:srgbClr val="000000"/>
                </a:solidFill>
              </a:rPr>
            </a:fld>
            <a:endParaRPr lang="en-IN" sz="100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1504" y="1181096"/>
          <a:ext cx="10650078" cy="49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63"/>
                <a:gridCol w="1905781"/>
                <a:gridCol w="826957"/>
                <a:gridCol w="1331637"/>
                <a:gridCol w="1361893"/>
                <a:gridCol w="1634190"/>
                <a:gridCol w="1442574"/>
                <a:gridCol w="1503083"/>
              </a:tblGrid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Institute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Teaching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Research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Graduation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Outreach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Perception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Bangalore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73.09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Ahmedabad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90.74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Calcutta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Lucknow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57.55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Indore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51.93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IIT Kharagpur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XLRI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IIM Kozhikode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64.82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IIT Delhi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62.89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IIT Bombay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95" marR="3795" marT="37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66545" y="582934"/>
            <a:ext cx="565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Top 10 Management Rankings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78" y="-46767"/>
            <a:ext cx="10515600" cy="6563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Correlation Matrix (Top 50 univ. NIRF-2019)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59472" y="821337"/>
          <a:ext cx="9630034" cy="4974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824"/>
                <a:gridCol w="1269895"/>
                <a:gridCol w="1269895"/>
                <a:gridCol w="1269895"/>
                <a:gridCol w="1455086"/>
                <a:gridCol w="1216984"/>
                <a:gridCol w="1534455"/>
              </a:tblGrid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 </a:t>
                      </a:r>
                      <a:endParaRPr lang="en-IN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Score</a:t>
                      </a:r>
                      <a:endParaRPr lang="en-IN" sz="24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Teaching</a:t>
                      </a:r>
                      <a:endParaRPr lang="en-IN" sz="2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Research</a:t>
                      </a:r>
                      <a:endParaRPr lang="en-IN" sz="2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Graduation</a:t>
                      </a:r>
                      <a:endParaRPr lang="en-IN" sz="2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Outreach</a:t>
                      </a:r>
                      <a:endParaRPr lang="en-IN" sz="2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Perception</a:t>
                      </a:r>
                      <a:endParaRPr lang="en-IN" sz="2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Score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Teaching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0.280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Research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0.846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-0.156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Graduation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0.617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0.018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0.379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1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0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Outreach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0.115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0.164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-0.116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0.091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Perception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0.858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-0.038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0.854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0.432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effectLst/>
                        </a:rPr>
                        <a:t>-0.053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8E56-88D1-4852-ADCF-0DEA9DF616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10885</Words>
  <Application>WPS Presentation</Application>
  <PresentationFormat>Custom</PresentationFormat>
  <Paragraphs>1380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Arial</vt:lpstr>
      <vt:lpstr>Times New Roman</vt:lpstr>
      <vt:lpstr>Calibri</vt:lpstr>
      <vt:lpstr>Arial Bold</vt:lpstr>
      <vt:lpstr>Garamond</vt:lpstr>
      <vt:lpstr>Segoe Print</vt:lpstr>
      <vt:lpstr>Microsoft YaHei</vt:lpstr>
      <vt:lpstr>Arial Unicode MS</vt:lpstr>
      <vt:lpstr>Organic</vt:lpstr>
      <vt:lpstr>NIRF 2019  Indian Rankings Analysis</vt:lpstr>
      <vt:lpstr>PowerPoint 演示文稿</vt:lpstr>
      <vt:lpstr>NIRF Ranking Parameters for Universities, Management &amp; Engineering</vt:lpstr>
      <vt:lpstr>NIRF Ranking Parameters for Colleges</vt:lpstr>
      <vt:lpstr>PowerPoint 演示文稿</vt:lpstr>
      <vt:lpstr>PowerPoint 演示文稿</vt:lpstr>
      <vt:lpstr>PowerPoint 演示文稿</vt:lpstr>
      <vt:lpstr>PowerPoint 演示文稿</vt:lpstr>
      <vt:lpstr>Correlation Matrix (Top 50 univ. NIRF-2019)</vt:lpstr>
      <vt:lpstr>Multiple Regression (Top 50 univ. NIRF-2019)</vt:lpstr>
      <vt:lpstr>Correlation Matrix (Top 50 Colleges. NIRF-2019)</vt:lpstr>
      <vt:lpstr>Multiple Regression (Top 50 Colleges. NIRF-2019)</vt:lpstr>
      <vt:lpstr>NIRF Parameters for University/ Management/ Engineering ( Teaching, Learning &amp; Resources)</vt:lpstr>
      <vt:lpstr>  Ranking weight: 0.30  • Overall Assessment Metric:  TLR = SS (20) + FSR (30) + FQE (20) + FRU (30)  • Component metrics based on :  A. Student Strength including Ph.D. Students: SS  B. Faculty-Student Ratio with emphasis on permanent faculty: FSR C. Combined metric for Faculty with PhD (or equivalent) and Experience: FQE  D. Financial Resources and Their Utilisation: FRU</vt:lpstr>
      <vt:lpstr>Teaching learning and Resources   </vt:lpstr>
      <vt:lpstr>PowerPoint 演示文稿</vt:lpstr>
      <vt:lpstr> </vt:lpstr>
      <vt:lpstr>PowerPoint 演示文稿</vt:lpstr>
      <vt:lpstr>NIRF Parameters for Colleges ( Teaching, Learning &amp; Resources)</vt:lpstr>
      <vt:lpstr>Teaching learning and Resources (TLR)-100 Marks   </vt:lpstr>
      <vt:lpstr>Teaching learning and Resources-100 Marks   </vt:lpstr>
      <vt:lpstr>PowerPoint 演示文稿</vt:lpstr>
      <vt:lpstr> </vt:lpstr>
      <vt:lpstr>PowerPoint 演示文稿</vt:lpstr>
      <vt:lpstr>Variables of NIRF ( Teaching, Learning &amp; Resources)</vt:lpstr>
      <vt:lpstr>NAAC : Distribution of Weightages across 7 Criteria and 34 Key Indicators (KIs)</vt:lpstr>
      <vt:lpstr>NAAC : Distribution of Weightages across 7 Criteria and 34 Key Indicators (KIs)</vt:lpstr>
      <vt:lpstr>NAAC : Distribution of Weightages across 7 Criteria and 34 Key Indicators (KIs)</vt:lpstr>
      <vt:lpstr>Action Plan???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NIRF 2019  Indian Rankings Analysis</dc:title>
  <dc:creator>RAJA SHEKHAR Bellamkonda</dc:creator>
  <cp:lastModifiedBy>SHHYAAM</cp:lastModifiedBy>
  <cp:revision>41</cp:revision>
  <dcterms:created xsi:type="dcterms:W3CDTF">2019-10-17T02:00:00Z</dcterms:created>
  <dcterms:modified xsi:type="dcterms:W3CDTF">2019-10-30T12:52:40Z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