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6" r:id="rId2"/>
    <p:sldId id="278" r:id="rId3"/>
    <p:sldId id="279" r:id="rId4"/>
    <p:sldId id="280" r:id="rId5"/>
    <p:sldId id="306" r:id="rId6"/>
    <p:sldId id="307" r:id="rId7"/>
    <p:sldId id="308" r:id="rId8"/>
    <p:sldId id="309" r:id="rId9"/>
    <p:sldId id="310" r:id="rId10"/>
    <p:sldId id="311" r:id="rId11"/>
    <p:sldId id="312" r:id="rId12"/>
    <p:sldId id="313" r:id="rId13"/>
    <p:sldId id="314" r:id="rId14"/>
    <p:sldId id="315" r:id="rId15"/>
    <p:sldId id="316" r:id="rId16"/>
    <p:sldId id="284" r:id="rId17"/>
    <p:sldId id="282" r:id="rId18"/>
    <p:sldId id="285" r:id="rId19"/>
    <p:sldId id="286" r:id="rId20"/>
    <p:sldId id="287" r:id="rId21"/>
    <p:sldId id="288" r:id="rId22"/>
    <p:sldId id="289" r:id="rId23"/>
    <p:sldId id="290" r:id="rId24"/>
    <p:sldId id="291" r:id="rId25"/>
    <p:sldId id="292" r:id="rId26"/>
    <p:sldId id="304" r:id="rId27"/>
    <p:sldId id="305" r:id="rId28"/>
    <p:sldId id="295" r:id="rId29"/>
    <p:sldId id="303" r:id="rId30"/>
    <p:sldId id="294" r:id="rId31"/>
    <p:sldId id="296" r:id="rId32"/>
    <p:sldId id="301" r:id="rId33"/>
    <p:sldId id="317" r:id="rId34"/>
    <p:sldId id="297" r:id="rId35"/>
    <p:sldId id="298"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1" Type="http://schemas.openxmlformats.org/officeDocument/2006/relationships/oleObject" Target="file:///E:\9-1-2021\9-1-21\PRESENTATION--12-1-21\COLLEGE\COLLEGE--GRAPH--RANK%20BAND.xlsx" TargetMode="Externa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15.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axmi\Desktop\SPEAKERS_INTRO\Graphs_NIRF.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smtClean="0"/>
              <a:t>Comparison</a:t>
            </a:r>
            <a:r>
              <a:rPr lang="en-US" baseline="0" dirty="0" smtClean="0"/>
              <a:t> across parameters</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5 Colleges'!$B$3</c:f>
              <c:strCache>
                <c:ptCount val="1"/>
                <c:pt idx="0">
                  <c:v>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Colleges'!$C$2:$G$2</c:f>
              <c:strCache>
                <c:ptCount val="5"/>
                <c:pt idx="0">
                  <c:v>TLR</c:v>
                </c:pt>
                <c:pt idx="1">
                  <c:v>RPC</c:v>
                </c:pt>
                <c:pt idx="2">
                  <c:v>GO</c:v>
                </c:pt>
                <c:pt idx="3">
                  <c:v>OI</c:v>
                </c:pt>
                <c:pt idx="4">
                  <c:v>Perception</c:v>
                </c:pt>
              </c:strCache>
            </c:strRef>
          </c:cat>
          <c:val>
            <c:numRef>
              <c:f>'Top 5 Colleges'!$C$3:$G$3</c:f>
              <c:numCache>
                <c:formatCode>0.00</c:formatCode>
                <c:ptCount val="5"/>
                <c:pt idx="0">
                  <c:v>79.150000000000006</c:v>
                </c:pt>
                <c:pt idx="1">
                  <c:v>58.22</c:v>
                </c:pt>
                <c:pt idx="2">
                  <c:v>85.65</c:v>
                </c:pt>
                <c:pt idx="3">
                  <c:v>76.400000000000006</c:v>
                </c:pt>
                <c:pt idx="4">
                  <c:v>77.87</c:v>
                </c:pt>
              </c:numCache>
            </c:numRef>
          </c:val>
        </c:ser>
        <c:ser>
          <c:idx val="1"/>
          <c:order val="1"/>
          <c:tx>
            <c:strRef>
              <c:f>'Top 5 Colleges'!$B$4</c:f>
              <c:strCache>
                <c:ptCount val="1"/>
                <c:pt idx="0">
                  <c:v>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Colleges'!$C$2:$G$2</c:f>
              <c:strCache>
                <c:ptCount val="5"/>
                <c:pt idx="0">
                  <c:v>TLR</c:v>
                </c:pt>
                <c:pt idx="1">
                  <c:v>RPC</c:v>
                </c:pt>
                <c:pt idx="2">
                  <c:v>GO</c:v>
                </c:pt>
                <c:pt idx="3">
                  <c:v>OI</c:v>
                </c:pt>
                <c:pt idx="4">
                  <c:v>Perception</c:v>
                </c:pt>
              </c:strCache>
            </c:strRef>
          </c:cat>
          <c:val>
            <c:numRef>
              <c:f>'Top 5 Colleges'!$C$4:$G$4</c:f>
              <c:numCache>
                <c:formatCode>0.00</c:formatCode>
                <c:ptCount val="5"/>
                <c:pt idx="0">
                  <c:v>74.77</c:v>
                </c:pt>
                <c:pt idx="1">
                  <c:v>10.88</c:v>
                </c:pt>
                <c:pt idx="2">
                  <c:v>95.54</c:v>
                </c:pt>
                <c:pt idx="3">
                  <c:v>75.11</c:v>
                </c:pt>
                <c:pt idx="4">
                  <c:v>91.38</c:v>
                </c:pt>
              </c:numCache>
            </c:numRef>
          </c:val>
        </c:ser>
        <c:ser>
          <c:idx val="2"/>
          <c:order val="2"/>
          <c:tx>
            <c:strRef>
              <c:f>'Top 5 Colleges'!$B$5</c:f>
              <c:strCache>
                <c:ptCount val="1"/>
                <c:pt idx="0">
                  <c:v>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Colleges'!$C$2:$G$2</c:f>
              <c:strCache>
                <c:ptCount val="5"/>
                <c:pt idx="0">
                  <c:v>TLR</c:v>
                </c:pt>
                <c:pt idx="1">
                  <c:v>RPC</c:v>
                </c:pt>
                <c:pt idx="2">
                  <c:v>GO</c:v>
                </c:pt>
                <c:pt idx="3">
                  <c:v>OI</c:v>
                </c:pt>
                <c:pt idx="4">
                  <c:v>Perception</c:v>
                </c:pt>
              </c:strCache>
            </c:strRef>
          </c:cat>
          <c:val>
            <c:numRef>
              <c:f>'Top 5 Colleges'!$C$5:$G$5</c:f>
              <c:numCache>
                <c:formatCode>0.00</c:formatCode>
                <c:ptCount val="5"/>
                <c:pt idx="0">
                  <c:v>72.430000000000007</c:v>
                </c:pt>
                <c:pt idx="1">
                  <c:v>27.41</c:v>
                </c:pt>
                <c:pt idx="2">
                  <c:v>86.77</c:v>
                </c:pt>
                <c:pt idx="3">
                  <c:v>75.03</c:v>
                </c:pt>
                <c:pt idx="4">
                  <c:v>81.680000000000007</c:v>
                </c:pt>
              </c:numCache>
            </c:numRef>
          </c:val>
        </c:ser>
        <c:ser>
          <c:idx val="3"/>
          <c:order val="3"/>
          <c:tx>
            <c:strRef>
              <c:f>'Top 5 Colleges'!$B$6</c:f>
              <c:strCache>
                <c:ptCount val="1"/>
                <c:pt idx="0">
                  <c:v>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Colleges'!$C$2:$G$2</c:f>
              <c:strCache>
                <c:ptCount val="5"/>
                <c:pt idx="0">
                  <c:v>TLR</c:v>
                </c:pt>
                <c:pt idx="1">
                  <c:v>RPC</c:v>
                </c:pt>
                <c:pt idx="2">
                  <c:v>GO</c:v>
                </c:pt>
                <c:pt idx="3">
                  <c:v>OI</c:v>
                </c:pt>
                <c:pt idx="4">
                  <c:v>Perception</c:v>
                </c:pt>
              </c:strCache>
            </c:strRef>
          </c:cat>
          <c:val>
            <c:numRef>
              <c:f>'Top 5 Colleges'!$C$6:$G$6</c:f>
              <c:numCache>
                <c:formatCode>0.00</c:formatCode>
                <c:ptCount val="5"/>
                <c:pt idx="0">
                  <c:v>77.03</c:v>
                </c:pt>
                <c:pt idx="1">
                  <c:v>24.86</c:v>
                </c:pt>
                <c:pt idx="2">
                  <c:v>73.89</c:v>
                </c:pt>
                <c:pt idx="3">
                  <c:v>68.8</c:v>
                </c:pt>
                <c:pt idx="4">
                  <c:v>97.78</c:v>
                </c:pt>
              </c:numCache>
            </c:numRef>
          </c:val>
        </c:ser>
        <c:ser>
          <c:idx val="4"/>
          <c:order val="4"/>
          <c:tx>
            <c:strRef>
              <c:f>'Top 5 Colleges'!$B$7</c:f>
              <c:strCache>
                <c:ptCount val="1"/>
                <c:pt idx="0">
                  <c:v>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Colleges'!$C$2:$G$2</c:f>
              <c:strCache>
                <c:ptCount val="5"/>
                <c:pt idx="0">
                  <c:v>TLR</c:v>
                </c:pt>
                <c:pt idx="1">
                  <c:v>RPC</c:v>
                </c:pt>
                <c:pt idx="2">
                  <c:v>GO</c:v>
                </c:pt>
                <c:pt idx="3">
                  <c:v>OI</c:v>
                </c:pt>
                <c:pt idx="4">
                  <c:v>Perception</c:v>
                </c:pt>
              </c:strCache>
            </c:strRef>
          </c:cat>
          <c:val>
            <c:numRef>
              <c:f>'Top 5 Colleges'!$C$7:$G$7</c:f>
              <c:numCache>
                <c:formatCode>0.00</c:formatCode>
                <c:ptCount val="5"/>
                <c:pt idx="0">
                  <c:v>73.11</c:v>
                </c:pt>
                <c:pt idx="1">
                  <c:v>95.83</c:v>
                </c:pt>
                <c:pt idx="2">
                  <c:v>53.31</c:v>
                </c:pt>
                <c:pt idx="3">
                  <c:v>50.49</c:v>
                </c:pt>
                <c:pt idx="4">
                  <c:v>69.02</c:v>
                </c:pt>
              </c:numCache>
            </c:numRef>
          </c:val>
        </c:ser>
        <c:dLbls>
          <c:dLblPos val="outEnd"/>
          <c:showLegendKey val="0"/>
          <c:showVal val="1"/>
          <c:showCatName val="0"/>
          <c:showSerName val="0"/>
          <c:showPercent val="0"/>
          <c:showBubbleSize val="0"/>
        </c:dLbls>
        <c:gapWidth val="444"/>
        <c:overlap val="-90"/>
        <c:axId val="188551696"/>
        <c:axId val="188548952"/>
      </c:barChart>
      <c:catAx>
        <c:axId val="1885516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548952"/>
        <c:crosses val="autoZero"/>
        <c:auto val="1"/>
        <c:lblAlgn val="ctr"/>
        <c:lblOffset val="100"/>
        <c:noMultiLvlLbl val="0"/>
      </c:catAx>
      <c:valAx>
        <c:axId val="188548952"/>
        <c:scaling>
          <c:orientation val="minMax"/>
        </c:scaling>
        <c:delete val="1"/>
        <c:axPos val="l"/>
        <c:numFmt formatCode="0.00" sourceLinked="1"/>
        <c:majorTickMark val="none"/>
        <c:minorTickMark val="none"/>
        <c:tickLblPos val="nextTo"/>
        <c:crossAx val="1885516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'Colleges 96-100'!$B$48</c:f>
              <c:strCache>
                <c:ptCount val="1"/>
                <c:pt idx="0">
                  <c:v>96</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96-100'!$C$47:$E$47</c:f>
              <c:strCache>
                <c:ptCount val="3"/>
                <c:pt idx="0">
                  <c:v>GPH</c:v>
                </c:pt>
                <c:pt idx="1">
                  <c:v>GUE</c:v>
                </c:pt>
                <c:pt idx="2">
                  <c:v>GMS</c:v>
                </c:pt>
              </c:strCache>
            </c:strRef>
          </c:cat>
          <c:val>
            <c:numRef>
              <c:f>'Colleges 96-100'!$C$48:$E$48</c:f>
              <c:numCache>
                <c:formatCode>General</c:formatCode>
                <c:ptCount val="3"/>
                <c:pt idx="0">
                  <c:v>0.97</c:v>
                </c:pt>
                <c:pt idx="1">
                  <c:v>36.4</c:v>
                </c:pt>
                <c:pt idx="2">
                  <c:v>13.27</c:v>
                </c:pt>
              </c:numCache>
            </c:numRef>
          </c:val>
        </c:ser>
        <c:ser>
          <c:idx val="1"/>
          <c:order val="1"/>
          <c:tx>
            <c:strRef>
              <c:f>'Colleges 96-100'!$B$49</c:f>
              <c:strCache>
                <c:ptCount val="1"/>
                <c:pt idx="0">
                  <c:v>97</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96-100'!$C$47:$E$47</c:f>
              <c:strCache>
                <c:ptCount val="3"/>
                <c:pt idx="0">
                  <c:v>GPH</c:v>
                </c:pt>
                <c:pt idx="1">
                  <c:v>GUE</c:v>
                </c:pt>
                <c:pt idx="2">
                  <c:v>GMS</c:v>
                </c:pt>
              </c:strCache>
            </c:strRef>
          </c:cat>
          <c:val>
            <c:numRef>
              <c:f>'Colleges 96-100'!$C$49:$E$49</c:f>
              <c:numCache>
                <c:formatCode>General</c:formatCode>
                <c:ptCount val="3"/>
                <c:pt idx="0">
                  <c:v>25.51</c:v>
                </c:pt>
                <c:pt idx="1">
                  <c:v>37.33</c:v>
                </c:pt>
                <c:pt idx="2">
                  <c:v>11.13</c:v>
                </c:pt>
              </c:numCache>
            </c:numRef>
          </c:val>
        </c:ser>
        <c:ser>
          <c:idx val="2"/>
          <c:order val="2"/>
          <c:tx>
            <c:strRef>
              <c:f>'Colleges 96-100'!$B$50</c:f>
              <c:strCache>
                <c:ptCount val="1"/>
                <c:pt idx="0">
                  <c:v>98</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96-100'!$C$47:$E$47</c:f>
              <c:strCache>
                <c:ptCount val="3"/>
                <c:pt idx="0">
                  <c:v>GPH</c:v>
                </c:pt>
                <c:pt idx="1">
                  <c:v>GUE</c:v>
                </c:pt>
                <c:pt idx="2">
                  <c:v>GMS</c:v>
                </c:pt>
              </c:strCache>
            </c:strRef>
          </c:cat>
          <c:val>
            <c:numRef>
              <c:f>'Colleges 96-100'!$C$50:$E$50</c:f>
              <c:numCache>
                <c:formatCode>General</c:formatCode>
                <c:ptCount val="3"/>
                <c:pt idx="0">
                  <c:v>22.24</c:v>
                </c:pt>
                <c:pt idx="1">
                  <c:v>33.07</c:v>
                </c:pt>
                <c:pt idx="2">
                  <c:v>10.4</c:v>
                </c:pt>
              </c:numCache>
            </c:numRef>
          </c:val>
        </c:ser>
        <c:ser>
          <c:idx val="3"/>
          <c:order val="3"/>
          <c:tx>
            <c:strRef>
              <c:f>'Colleges 96-100'!$B$51</c:f>
              <c:strCache>
                <c:ptCount val="1"/>
                <c:pt idx="0">
                  <c:v>99</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96-100'!$C$47:$E$47</c:f>
              <c:strCache>
                <c:ptCount val="3"/>
                <c:pt idx="0">
                  <c:v>GPH</c:v>
                </c:pt>
                <c:pt idx="1">
                  <c:v>GUE</c:v>
                </c:pt>
                <c:pt idx="2">
                  <c:v>GMS</c:v>
                </c:pt>
              </c:strCache>
            </c:strRef>
          </c:cat>
          <c:val>
            <c:numRef>
              <c:f>'Colleges 96-100'!$C$51:$E$51</c:f>
              <c:numCache>
                <c:formatCode>General</c:formatCode>
                <c:ptCount val="3"/>
                <c:pt idx="0">
                  <c:v>22.88</c:v>
                </c:pt>
                <c:pt idx="1">
                  <c:v>39.97</c:v>
                </c:pt>
                <c:pt idx="2">
                  <c:v>10.41</c:v>
                </c:pt>
              </c:numCache>
            </c:numRef>
          </c:val>
        </c:ser>
        <c:ser>
          <c:idx val="4"/>
          <c:order val="4"/>
          <c:tx>
            <c:strRef>
              <c:f>'Colleges 96-100'!$B$52</c:f>
              <c:strCache>
                <c:ptCount val="1"/>
                <c:pt idx="0">
                  <c:v>100</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96-100'!$C$47:$E$47</c:f>
              <c:strCache>
                <c:ptCount val="3"/>
                <c:pt idx="0">
                  <c:v>GPH</c:v>
                </c:pt>
                <c:pt idx="1">
                  <c:v>GUE</c:v>
                </c:pt>
                <c:pt idx="2">
                  <c:v>GMS</c:v>
                </c:pt>
              </c:strCache>
            </c:strRef>
          </c:cat>
          <c:val>
            <c:numRef>
              <c:f>'Colleges 96-100'!$C$52:$E$52</c:f>
              <c:numCache>
                <c:formatCode>General</c:formatCode>
                <c:ptCount val="3"/>
                <c:pt idx="0">
                  <c:v>21.07</c:v>
                </c:pt>
                <c:pt idx="1">
                  <c:v>32.33</c:v>
                </c:pt>
                <c:pt idx="2">
                  <c:v>12.21</c:v>
                </c:pt>
              </c:numCache>
            </c:numRef>
          </c:val>
        </c:ser>
        <c:dLbls>
          <c:dLblPos val="outEnd"/>
          <c:showLegendKey val="0"/>
          <c:showVal val="1"/>
          <c:showCatName val="0"/>
          <c:showSerName val="0"/>
          <c:showPercent val="0"/>
          <c:showBubbleSize val="0"/>
        </c:dLbls>
        <c:gapWidth val="444"/>
        <c:overlap val="-90"/>
        <c:axId val="188994648"/>
        <c:axId val="230549376"/>
      </c:barChart>
      <c:catAx>
        <c:axId val="188994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230549376"/>
        <c:crosses val="autoZero"/>
        <c:auto val="1"/>
        <c:lblAlgn val="ctr"/>
        <c:lblOffset val="100"/>
        <c:noMultiLvlLbl val="0"/>
      </c:catAx>
      <c:valAx>
        <c:axId val="230549376"/>
        <c:scaling>
          <c:orientation val="minMax"/>
        </c:scaling>
        <c:delete val="1"/>
        <c:axPos val="l"/>
        <c:numFmt formatCode="General" sourceLinked="1"/>
        <c:majorTickMark val="none"/>
        <c:minorTickMark val="none"/>
        <c:tickLblPos val="nextTo"/>
        <c:crossAx val="1889946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'Colleges 96-100'!$B$62</c:f>
              <c:strCache>
                <c:ptCount val="1"/>
                <c:pt idx="0">
                  <c:v>96</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96-100'!$C$61:$F$61</c:f>
              <c:strCache>
                <c:ptCount val="4"/>
                <c:pt idx="0">
                  <c:v>RD</c:v>
                </c:pt>
                <c:pt idx="1">
                  <c:v>WD</c:v>
                </c:pt>
                <c:pt idx="2">
                  <c:v>ESCS</c:v>
                </c:pt>
                <c:pt idx="3">
                  <c:v>PCS</c:v>
                </c:pt>
              </c:strCache>
            </c:strRef>
          </c:cat>
          <c:val>
            <c:numRef>
              <c:f>'Colleges 96-100'!$C$62:$F$62</c:f>
              <c:numCache>
                <c:formatCode>General</c:formatCode>
                <c:ptCount val="4"/>
                <c:pt idx="0">
                  <c:v>16.03</c:v>
                </c:pt>
                <c:pt idx="1">
                  <c:v>24.8</c:v>
                </c:pt>
                <c:pt idx="2">
                  <c:v>0.55000000000000004</c:v>
                </c:pt>
                <c:pt idx="3">
                  <c:v>18</c:v>
                </c:pt>
              </c:numCache>
            </c:numRef>
          </c:val>
        </c:ser>
        <c:ser>
          <c:idx val="1"/>
          <c:order val="1"/>
          <c:tx>
            <c:strRef>
              <c:f>'Colleges 96-100'!$B$63</c:f>
              <c:strCache>
                <c:ptCount val="1"/>
                <c:pt idx="0">
                  <c:v>97</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96-100'!$C$61:$F$61</c:f>
              <c:strCache>
                <c:ptCount val="4"/>
                <c:pt idx="0">
                  <c:v>RD</c:v>
                </c:pt>
                <c:pt idx="1">
                  <c:v>WD</c:v>
                </c:pt>
                <c:pt idx="2">
                  <c:v>ESCS</c:v>
                </c:pt>
                <c:pt idx="3">
                  <c:v>PCS</c:v>
                </c:pt>
              </c:strCache>
            </c:strRef>
          </c:cat>
          <c:val>
            <c:numRef>
              <c:f>'Colleges 96-100'!$C$63:$F$63</c:f>
              <c:numCache>
                <c:formatCode>General</c:formatCode>
                <c:ptCount val="4"/>
                <c:pt idx="0">
                  <c:v>0.56000000000000005</c:v>
                </c:pt>
                <c:pt idx="1">
                  <c:v>30</c:v>
                </c:pt>
                <c:pt idx="2">
                  <c:v>5.51</c:v>
                </c:pt>
                <c:pt idx="3">
                  <c:v>20</c:v>
                </c:pt>
              </c:numCache>
            </c:numRef>
          </c:val>
        </c:ser>
        <c:ser>
          <c:idx val="2"/>
          <c:order val="2"/>
          <c:tx>
            <c:strRef>
              <c:f>'Colleges 96-100'!$B$64</c:f>
              <c:strCache>
                <c:ptCount val="1"/>
                <c:pt idx="0">
                  <c:v>98</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96-100'!$C$61:$F$61</c:f>
              <c:strCache>
                <c:ptCount val="4"/>
                <c:pt idx="0">
                  <c:v>RD</c:v>
                </c:pt>
                <c:pt idx="1">
                  <c:v>WD</c:v>
                </c:pt>
                <c:pt idx="2">
                  <c:v>ESCS</c:v>
                </c:pt>
                <c:pt idx="3">
                  <c:v>PCS</c:v>
                </c:pt>
              </c:strCache>
            </c:strRef>
          </c:cat>
          <c:val>
            <c:numRef>
              <c:f>'Colleges 96-100'!$C$64:$F$64</c:f>
              <c:numCache>
                <c:formatCode>General</c:formatCode>
                <c:ptCount val="4"/>
                <c:pt idx="0">
                  <c:v>0</c:v>
                </c:pt>
                <c:pt idx="1">
                  <c:v>30</c:v>
                </c:pt>
                <c:pt idx="2">
                  <c:v>2.21</c:v>
                </c:pt>
                <c:pt idx="3">
                  <c:v>16</c:v>
                </c:pt>
              </c:numCache>
            </c:numRef>
          </c:val>
        </c:ser>
        <c:ser>
          <c:idx val="3"/>
          <c:order val="3"/>
          <c:tx>
            <c:strRef>
              <c:f>'Colleges 96-100'!$B$65</c:f>
              <c:strCache>
                <c:ptCount val="1"/>
                <c:pt idx="0">
                  <c:v>99</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96-100'!$C$61:$F$61</c:f>
              <c:strCache>
                <c:ptCount val="4"/>
                <c:pt idx="0">
                  <c:v>RD</c:v>
                </c:pt>
                <c:pt idx="1">
                  <c:v>WD</c:v>
                </c:pt>
                <c:pt idx="2">
                  <c:v>ESCS</c:v>
                </c:pt>
                <c:pt idx="3">
                  <c:v>PCS</c:v>
                </c:pt>
              </c:strCache>
            </c:strRef>
          </c:cat>
          <c:val>
            <c:numRef>
              <c:f>'Colleges 96-100'!$C$65:$F$65</c:f>
              <c:numCache>
                <c:formatCode>General</c:formatCode>
                <c:ptCount val="4"/>
                <c:pt idx="0">
                  <c:v>1.1200000000000001</c:v>
                </c:pt>
                <c:pt idx="1">
                  <c:v>30</c:v>
                </c:pt>
                <c:pt idx="2">
                  <c:v>4.42</c:v>
                </c:pt>
                <c:pt idx="3">
                  <c:v>20</c:v>
                </c:pt>
              </c:numCache>
            </c:numRef>
          </c:val>
        </c:ser>
        <c:ser>
          <c:idx val="4"/>
          <c:order val="4"/>
          <c:tx>
            <c:strRef>
              <c:f>'Colleges 96-100'!$B$66</c:f>
              <c:strCache>
                <c:ptCount val="1"/>
                <c:pt idx="0">
                  <c:v>100</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96-100'!$C$61:$F$61</c:f>
              <c:strCache>
                <c:ptCount val="4"/>
                <c:pt idx="0">
                  <c:v>RD</c:v>
                </c:pt>
                <c:pt idx="1">
                  <c:v>WD</c:v>
                </c:pt>
                <c:pt idx="2">
                  <c:v>ESCS</c:v>
                </c:pt>
                <c:pt idx="3">
                  <c:v>PCS</c:v>
                </c:pt>
              </c:strCache>
            </c:strRef>
          </c:cat>
          <c:val>
            <c:numRef>
              <c:f>'Colleges 96-100'!$C$66:$F$66</c:f>
              <c:numCache>
                <c:formatCode>General</c:formatCode>
                <c:ptCount val="4"/>
                <c:pt idx="0">
                  <c:v>0.37</c:v>
                </c:pt>
                <c:pt idx="1">
                  <c:v>30</c:v>
                </c:pt>
                <c:pt idx="2">
                  <c:v>5.28</c:v>
                </c:pt>
                <c:pt idx="3">
                  <c:v>20</c:v>
                </c:pt>
              </c:numCache>
            </c:numRef>
          </c:val>
        </c:ser>
        <c:dLbls>
          <c:dLblPos val="outEnd"/>
          <c:showLegendKey val="0"/>
          <c:showVal val="1"/>
          <c:showCatName val="0"/>
          <c:showSerName val="0"/>
          <c:showPercent val="0"/>
          <c:showBubbleSize val="0"/>
        </c:dLbls>
        <c:gapWidth val="444"/>
        <c:overlap val="-90"/>
        <c:axId val="230554080"/>
        <c:axId val="230548200"/>
      </c:barChart>
      <c:catAx>
        <c:axId val="230554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230548200"/>
        <c:crosses val="autoZero"/>
        <c:auto val="1"/>
        <c:lblAlgn val="ctr"/>
        <c:lblOffset val="100"/>
        <c:noMultiLvlLbl val="0"/>
      </c:catAx>
      <c:valAx>
        <c:axId val="230548200"/>
        <c:scaling>
          <c:orientation val="minMax"/>
        </c:scaling>
        <c:delete val="1"/>
        <c:axPos val="l"/>
        <c:numFmt formatCode="General" sourceLinked="1"/>
        <c:majorTickMark val="none"/>
        <c:minorTickMark val="none"/>
        <c:tickLblPos val="nextTo"/>
        <c:crossAx val="2305540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Colleges</a:t>
            </a:r>
          </a:p>
        </c:rich>
      </c:tx>
      <c:layout/>
      <c:overlay val="0"/>
      <c:spPr>
        <a:noFill/>
        <a:ln>
          <a:noFill/>
        </a:ln>
        <a:effectLst/>
      </c:spPr>
    </c:title>
    <c:autoTitleDeleted val="0"/>
    <c:plotArea>
      <c:layout/>
      <c:lineChart>
        <c:grouping val="standard"/>
        <c:varyColors val="0"/>
        <c:ser>
          <c:idx val="1"/>
          <c:order val="0"/>
          <c:tx>
            <c:strRef>
              <c:f>graph!$E$1</c:f>
              <c:strCache>
                <c:ptCount val="1"/>
                <c:pt idx="0">
                  <c:v>Score</c:v>
                </c:pt>
              </c:strCache>
            </c:strRef>
          </c:tx>
          <c:spPr>
            <a:ln w="28575" cap="rnd">
              <a:solidFill>
                <a:schemeClr val="accent2"/>
              </a:solidFill>
              <a:round/>
            </a:ln>
            <a:effectLst/>
          </c:spPr>
          <c:marker>
            <c:symbol val="none"/>
          </c:marker>
          <c:cat>
            <c:numRef>
              <c:f>graph!$D$2:$D$99</c:f>
              <c:numCache>
                <c:formatCode>General</c:formatCode>
                <c:ptCount val="98"/>
                <c:pt idx="0">
                  <c:v>1</c:v>
                </c:pt>
                <c:pt idx="1">
                  <c:v>2</c:v>
                </c:pt>
                <c:pt idx="2">
                  <c:v>3</c:v>
                </c:pt>
                <c:pt idx="3">
                  <c:v>4</c:v>
                </c:pt>
                <c:pt idx="4">
                  <c:v>5</c:v>
                </c:pt>
                <c:pt idx="5">
                  <c:v>6</c:v>
                </c:pt>
                <c:pt idx="6">
                  <c:v>7</c:v>
                </c:pt>
                <c:pt idx="7">
                  <c:v>7</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43</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60</c:v>
                </c:pt>
                <c:pt idx="58">
                  <c:v>61</c:v>
                </c:pt>
                <c:pt idx="59">
                  <c:v>62</c:v>
                </c:pt>
                <c:pt idx="60">
                  <c:v>63</c:v>
                </c:pt>
                <c:pt idx="61">
                  <c:v>64</c:v>
                </c:pt>
                <c:pt idx="62">
                  <c:v>65</c:v>
                </c:pt>
                <c:pt idx="63">
                  <c:v>66</c:v>
                </c:pt>
                <c:pt idx="64">
                  <c:v>67</c:v>
                </c:pt>
                <c:pt idx="65">
                  <c:v>68</c:v>
                </c:pt>
                <c:pt idx="66">
                  <c:v>69</c:v>
                </c:pt>
                <c:pt idx="67">
                  <c:v>70</c:v>
                </c:pt>
                <c:pt idx="68">
                  <c:v>71</c:v>
                </c:pt>
                <c:pt idx="69">
                  <c:v>72</c:v>
                </c:pt>
                <c:pt idx="70">
                  <c:v>73</c:v>
                </c:pt>
                <c:pt idx="71">
                  <c:v>74</c:v>
                </c:pt>
                <c:pt idx="72">
                  <c:v>75</c:v>
                </c:pt>
                <c:pt idx="73">
                  <c:v>76</c:v>
                </c:pt>
                <c:pt idx="74">
                  <c:v>77</c:v>
                </c:pt>
                <c:pt idx="75">
                  <c:v>78</c:v>
                </c:pt>
                <c:pt idx="76">
                  <c:v>79</c:v>
                </c:pt>
                <c:pt idx="77">
                  <c:v>80</c:v>
                </c:pt>
                <c:pt idx="78">
                  <c:v>80</c:v>
                </c:pt>
                <c:pt idx="79">
                  <c:v>82</c:v>
                </c:pt>
                <c:pt idx="80">
                  <c:v>83</c:v>
                </c:pt>
                <c:pt idx="81">
                  <c:v>84</c:v>
                </c:pt>
                <c:pt idx="82">
                  <c:v>85</c:v>
                </c:pt>
                <c:pt idx="83">
                  <c:v>86</c:v>
                </c:pt>
                <c:pt idx="84">
                  <c:v>87</c:v>
                </c:pt>
                <c:pt idx="85">
                  <c:v>88</c:v>
                </c:pt>
                <c:pt idx="86">
                  <c:v>88</c:v>
                </c:pt>
                <c:pt idx="87">
                  <c:v>90</c:v>
                </c:pt>
                <c:pt idx="88">
                  <c:v>90</c:v>
                </c:pt>
                <c:pt idx="89">
                  <c:v>92</c:v>
                </c:pt>
                <c:pt idx="90">
                  <c:v>93</c:v>
                </c:pt>
                <c:pt idx="91">
                  <c:v>94</c:v>
                </c:pt>
                <c:pt idx="92">
                  <c:v>95</c:v>
                </c:pt>
                <c:pt idx="93">
                  <c:v>96</c:v>
                </c:pt>
                <c:pt idx="94">
                  <c:v>97</c:v>
                </c:pt>
                <c:pt idx="95">
                  <c:v>98</c:v>
                </c:pt>
                <c:pt idx="96">
                  <c:v>99</c:v>
                </c:pt>
                <c:pt idx="97">
                  <c:v>100</c:v>
                </c:pt>
              </c:numCache>
            </c:numRef>
          </c:cat>
          <c:val>
            <c:numRef>
              <c:f>graph!$E$2:$E$99</c:f>
              <c:numCache>
                <c:formatCode>General</c:formatCode>
                <c:ptCount val="98"/>
                <c:pt idx="0">
                  <c:v>77.23</c:v>
                </c:pt>
                <c:pt idx="1">
                  <c:v>72.08</c:v>
                </c:pt>
                <c:pt idx="2">
                  <c:v>70.440000000000026</c:v>
                </c:pt>
                <c:pt idx="3">
                  <c:v>69.669999999999987</c:v>
                </c:pt>
                <c:pt idx="4">
                  <c:v>68.89</c:v>
                </c:pt>
                <c:pt idx="5">
                  <c:v>68.03</c:v>
                </c:pt>
                <c:pt idx="6">
                  <c:v>67.59</c:v>
                </c:pt>
                <c:pt idx="7">
                  <c:v>67.59</c:v>
                </c:pt>
                <c:pt idx="8">
                  <c:v>67.23</c:v>
                </c:pt>
                <c:pt idx="9">
                  <c:v>66.63</c:v>
                </c:pt>
                <c:pt idx="10">
                  <c:v>66.58</c:v>
                </c:pt>
                <c:pt idx="11">
                  <c:v>66.290000000000006</c:v>
                </c:pt>
                <c:pt idx="12">
                  <c:v>66.149999999999991</c:v>
                </c:pt>
                <c:pt idx="13">
                  <c:v>66.040000000000006</c:v>
                </c:pt>
                <c:pt idx="14">
                  <c:v>65.319999999999993</c:v>
                </c:pt>
                <c:pt idx="15">
                  <c:v>64.53</c:v>
                </c:pt>
                <c:pt idx="16">
                  <c:v>64.36</c:v>
                </c:pt>
                <c:pt idx="17">
                  <c:v>63.1</c:v>
                </c:pt>
                <c:pt idx="18">
                  <c:v>62.58</c:v>
                </c:pt>
                <c:pt idx="19">
                  <c:v>62.36</c:v>
                </c:pt>
                <c:pt idx="20">
                  <c:v>62.2</c:v>
                </c:pt>
                <c:pt idx="21">
                  <c:v>61.290000000000013</c:v>
                </c:pt>
                <c:pt idx="22">
                  <c:v>61.08</c:v>
                </c:pt>
                <c:pt idx="23">
                  <c:v>61.01</c:v>
                </c:pt>
                <c:pt idx="24">
                  <c:v>60.74</c:v>
                </c:pt>
                <c:pt idx="25">
                  <c:v>60.4</c:v>
                </c:pt>
                <c:pt idx="26">
                  <c:v>59.98</c:v>
                </c:pt>
                <c:pt idx="27">
                  <c:v>59.36</c:v>
                </c:pt>
                <c:pt idx="28">
                  <c:v>58.56</c:v>
                </c:pt>
                <c:pt idx="29">
                  <c:v>58.349999999999994</c:v>
                </c:pt>
                <c:pt idx="30">
                  <c:v>58.27</c:v>
                </c:pt>
                <c:pt idx="31">
                  <c:v>58.25</c:v>
                </c:pt>
                <c:pt idx="32">
                  <c:v>57.99</c:v>
                </c:pt>
                <c:pt idx="33">
                  <c:v>57.809999999999995</c:v>
                </c:pt>
                <c:pt idx="34">
                  <c:v>57.7</c:v>
                </c:pt>
                <c:pt idx="35">
                  <c:v>57.64</c:v>
                </c:pt>
                <c:pt idx="36">
                  <c:v>57.290000000000013</c:v>
                </c:pt>
                <c:pt idx="37">
                  <c:v>56.78</c:v>
                </c:pt>
                <c:pt idx="38">
                  <c:v>56.65</c:v>
                </c:pt>
                <c:pt idx="39">
                  <c:v>56.56</c:v>
                </c:pt>
                <c:pt idx="40">
                  <c:v>56.28</c:v>
                </c:pt>
                <c:pt idx="41">
                  <c:v>56.04</c:v>
                </c:pt>
                <c:pt idx="42">
                  <c:v>55.9</c:v>
                </c:pt>
                <c:pt idx="43">
                  <c:v>55.9</c:v>
                </c:pt>
                <c:pt idx="44">
                  <c:v>55.879999999999995</c:v>
                </c:pt>
                <c:pt idx="45">
                  <c:v>55.760000000000012</c:v>
                </c:pt>
                <c:pt idx="46">
                  <c:v>55.6</c:v>
                </c:pt>
                <c:pt idx="47">
                  <c:v>55.51</c:v>
                </c:pt>
                <c:pt idx="48">
                  <c:v>54.93</c:v>
                </c:pt>
                <c:pt idx="49">
                  <c:v>54.91</c:v>
                </c:pt>
                <c:pt idx="50">
                  <c:v>54.760000000000012</c:v>
                </c:pt>
                <c:pt idx="51">
                  <c:v>54.67</c:v>
                </c:pt>
                <c:pt idx="52">
                  <c:v>54.63</c:v>
                </c:pt>
                <c:pt idx="53">
                  <c:v>54.53</c:v>
                </c:pt>
                <c:pt idx="54">
                  <c:v>54.52</c:v>
                </c:pt>
                <c:pt idx="55">
                  <c:v>54.379999999999995</c:v>
                </c:pt>
                <c:pt idx="56">
                  <c:v>54.11</c:v>
                </c:pt>
                <c:pt idx="57">
                  <c:v>53.82</c:v>
                </c:pt>
                <c:pt idx="58">
                  <c:v>53.730000000000011</c:v>
                </c:pt>
                <c:pt idx="59">
                  <c:v>53.660000000000011</c:v>
                </c:pt>
                <c:pt idx="60">
                  <c:v>53.42</c:v>
                </c:pt>
                <c:pt idx="61">
                  <c:v>53.36</c:v>
                </c:pt>
                <c:pt idx="62">
                  <c:v>53.32</c:v>
                </c:pt>
                <c:pt idx="63">
                  <c:v>53.27</c:v>
                </c:pt>
                <c:pt idx="64">
                  <c:v>53.220000000000013</c:v>
                </c:pt>
                <c:pt idx="65">
                  <c:v>53.08</c:v>
                </c:pt>
                <c:pt idx="66">
                  <c:v>52.7</c:v>
                </c:pt>
                <c:pt idx="67">
                  <c:v>52.68</c:v>
                </c:pt>
                <c:pt idx="68">
                  <c:v>52.4</c:v>
                </c:pt>
                <c:pt idx="69">
                  <c:v>52.37</c:v>
                </c:pt>
                <c:pt idx="70">
                  <c:v>52.28</c:v>
                </c:pt>
                <c:pt idx="71">
                  <c:v>52.2</c:v>
                </c:pt>
                <c:pt idx="72">
                  <c:v>52.17</c:v>
                </c:pt>
                <c:pt idx="73">
                  <c:v>52.04</c:v>
                </c:pt>
                <c:pt idx="74">
                  <c:v>51.92</c:v>
                </c:pt>
                <c:pt idx="75">
                  <c:v>51.75</c:v>
                </c:pt>
                <c:pt idx="76">
                  <c:v>51.6</c:v>
                </c:pt>
                <c:pt idx="77">
                  <c:v>51.55</c:v>
                </c:pt>
                <c:pt idx="78">
                  <c:v>51.55</c:v>
                </c:pt>
                <c:pt idx="79">
                  <c:v>51.49</c:v>
                </c:pt>
                <c:pt idx="80">
                  <c:v>51.39</c:v>
                </c:pt>
                <c:pt idx="81">
                  <c:v>51.37</c:v>
                </c:pt>
                <c:pt idx="82">
                  <c:v>51.33</c:v>
                </c:pt>
                <c:pt idx="83">
                  <c:v>51.28</c:v>
                </c:pt>
                <c:pt idx="84">
                  <c:v>51.25</c:v>
                </c:pt>
                <c:pt idx="85">
                  <c:v>51.230000000000011</c:v>
                </c:pt>
                <c:pt idx="86">
                  <c:v>51.230000000000011</c:v>
                </c:pt>
                <c:pt idx="87">
                  <c:v>51.14</c:v>
                </c:pt>
                <c:pt idx="88">
                  <c:v>51.14</c:v>
                </c:pt>
                <c:pt idx="89">
                  <c:v>50.89</c:v>
                </c:pt>
                <c:pt idx="90">
                  <c:v>50.59</c:v>
                </c:pt>
                <c:pt idx="91">
                  <c:v>50.47</c:v>
                </c:pt>
                <c:pt idx="92">
                  <c:v>50.46</c:v>
                </c:pt>
                <c:pt idx="93">
                  <c:v>50.379999999999995</c:v>
                </c:pt>
                <c:pt idx="94">
                  <c:v>50.339999999999996</c:v>
                </c:pt>
                <c:pt idx="95">
                  <c:v>50.220000000000013</c:v>
                </c:pt>
                <c:pt idx="96">
                  <c:v>50.2</c:v>
                </c:pt>
                <c:pt idx="97">
                  <c:v>50.13</c:v>
                </c:pt>
              </c:numCache>
            </c:numRef>
          </c:val>
          <c:smooth val="0"/>
          <c:extLst xmlns:c16r2="http://schemas.microsoft.com/office/drawing/2015/06/chart">
            <c:ext xmlns:c16="http://schemas.microsoft.com/office/drawing/2014/chart" uri="{C3380CC4-5D6E-409C-BE32-E72D297353CC}">
              <c16:uniqueId val="{00000000-D255-4821-8581-324583DD0178}"/>
            </c:ext>
          </c:extLst>
        </c:ser>
        <c:dLbls>
          <c:showLegendKey val="0"/>
          <c:showVal val="0"/>
          <c:showCatName val="0"/>
          <c:showSerName val="0"/>
          <c:showPercent val="0"/>
          <c:showBubbleSize val="0"/>
        </c:dLbls>
        <c:smooth val="0"/>
        <c:axId val="230553688"/>
        <c:axId val="230555256"/>
      </c:lineChart>
      <c:catAx>
        <c:axId val="230553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b="1"/>
                  <a:t>RANK</a:t>
                </a:r>
              </a:p>
            </c:rich>
          </c:tx>
          <c:layout>
            <c:manualLayout>
              <c:xMode val="edge"/>
              <c:yMode val="edge"/>
              <c:x val="0.45650176639312495"/>
              <c:y val="0.8130424048946408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0555256"/>
        <c:crosses val="autoZero"/>
        <c:auto val="1"/>
        <c:lblAlgn val="ctr"/>
        <c:lblOffset val="100"/>
        <c:noMultiLvlLbl val="0"/>
      </c:catAx>
      <c:valAx>
        <c:axId val="230555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b="1"/>
                  <a:t>SCORE</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0553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Contributions %</a:t>
            </a:r>
          </a:p>
        </c:rich>
      </c:tx>
      <c:layout>
        <c:manualLayout>
          <c:xMode val="edge"/>
          <c:yMode val="edge"/>
          <c:x val="0.69210521761702914"/>
          <c:y val="0.17068169419998969"/>
        </c:manualLayout>
      </c:layout>
      <c:overlay val="0"/>
    </c:title>
    <c:autoTitleDeleted val="0"/>
    <c:plotArea>
      <c:layout/>
      <c:doughnutChart>
        <c:varyColors val="1"/>
        <c:ser>
          <c:idx val="0"/>
          <c:order val="0"/>
          <c:tx>
            <c:strRef>
              <c:f>Sheet1!$B$1</c:f>
              <c:strCache>
                <c:ptCount val="1"/>
                <c:pt idx="0">
                  <c:v>Contributions</c:v>
                </c:pt>
              </c:strCache>
            </c:strRef>
          </c:tx>
          <c:explosion val="25"/>
          <c:dLbls>
            <c:spPr>
              <a:noFill/>
              <a:ln>
                <a:noFill/>
              </a:ln>
              <a:effectLst/>
            </c:spPr>
            <c:showLegendKey val="0"/>
            <c:showVal val="1"/>
            <c:showCatName val="1"/>
            <c:showSerName val="0"/>
            <c:showPercent val="0"/>
            <c:showBubbleSize val="0"/>
            <c:showLeaderLines val="1"/>
            <c:extLst xmlns:c16r2="http://schemas.microsoft.com/office/drawing/2015/06/chart">
              <c:ext xmlns:c15="http://schemas.microsoft.com/office/drawing/2012/chart" uri="{CE6537A1-D6FC-4f65-9D91-7224C49458BB}">
                <c15:layout/>
              </c:ext>
            </c:extLst>
          </c:dLbls>
          <c:cat>
            <c:strRef>
              <c:f>Sheet1!$A$2:$A$8</c:f>
              <c:strCache>
                <c:ptCount val="7"/>
                <c:pt idx="0">
                  <c:v>SS</c:v>
                </c:pt>
                <c:pt idx="1">
                  <c:v>FSR</c:v>
                </c:pt>
                <c:pt idx="2">
                  <c:v>FQE</c:v>
                </c:pt>
                <c:pt idx="3">
                  <c:v>FRU</c:v>
                </c:pt>
                <c:pt idx="4">
                  <c:v>PU</c:v>
                </c:pt>
                <c:pt idx="5">
                  <c:v>GPH</c:v>
                </c:pt>
                <c:pt idx="6">
                  <c:v>GUE</c:v>
                </c:pt>
              </c:strCache>
            </c:strRef>
          </c:cat>
          <c:val>
            <c:numRef>
              <c:f>Sheet1!$B$2:$B$8</c:f>
              <c:numCache>
                <c:formatCode>General</c:formatCode>
                <c:ptCount val="7"/>
                <c:pt idx="0">
                  <c:v>8</c:v>
                </c:pt>
                <c:pt idx="1">
                  <c:v>12</c:v>
                </c:pt>
                <c:pt idx="2">
                  <c:v>8</c:v>
                </c:pt>
                <c:pt idx="3">
                  <c:v>12</c:v>
                </c:pt>
                <c:pt idx="4">
                  <c:v>11</c:v>
                </c:pt>
                <c:pt idx="5">
                  <c:v>10</c:v>
                </c:pt>
                <c:pt idx="6">
                  <c:v>10</c:v>
                </c:pt>
              </c:numCache>
            </c:numRef>
          </c:val>
          <c:extLst xmlns:c16r2="http://schemas.microsoft.com/office/drawing/2015/06/chart">
            <c:ext xmlns:c16="http://schemas.microsoft.com/office/drawing/2014/chart" uri="{C3380CC4-5D6E-409C-BE32-E72D297353CC}">
              <c16:uniqueId val="{00000000-885A-974C-A2D1-FB46267995AB}"/>
            </c:ext>
          </c:extLst>
        </c:ser>
        <c:dLbls>
          <c:showLegendKey val="0"/>
          <c:showVal val="0"/>
          <c:showCatName val="0"/>
          <c:showSerName val="0"/>
          <c:showPercent val="0"/>
          <c:showBubbleSize val="0"/>
          <c:showLeaderLines val="1"/>
        </c:dLbls>
        <c:firstSliceAng val="0"/>
        <c:holeSize val="50"/>
      </c:doughnut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9"/>
    </mc:Choice>
    <mc:Fallback>
      <c:style val="29"/>
    </mc:Fallback>
  </mc:AlternateContent>
  <c:chart>
    <c:autoTitleDeleted val="1"/>
    <c:plotArea>
      <c:layout>
        <c:manualLayout>
          <c:layoutTarget val="inner"/>
          <c:xMode val="edge"/>
          <c:yMode val="edge"/>
          <c:x val="8.4121102852797655E-2"/>
          <c:y val="0.1035988765001646"/>
          <c:w val="0.78349179483405662"/>
          <c:h val="0.80001719199883259"/>
        </c:manualLayout>
      </c:layout>
      <c:barChart>
        <c:barDir val="col"/>
        <c:grouping val="clustered"/>
        <c:varyColors val="0"/>
        <c:ser>
          <c:idx val="0"/>
          <c:order val="0"/>
          <c:tx>
            <c:strRef>
              <c:f>Sheet1!$B$1</c:f>
              <c:strCache>
                <c:ptCount val="1"/>
                <c:pt idx="0">
                  <c:v>Score</c:v>
                </c:pt>
              </c:strCache>
            </c:strRef>
          </c:tx>
          <c:invertIfNegative val="0"/>
          <c:cat>
            <c:strRef>
              <c:f>Sheet1!$A$2:$A$15</c:f>
              <c:strCache>
                <c:ptCount val="14"/>
                <c:pt idx="0">
                  <c:v>SS</c:v>
                </c:pt>
                <c:pt idx="1">
                  <c:v>FSR </c:v>
                </c:pt>
                <c:pt idx="2">
                  <c:v>FQE</c:v>
                </c:pt>
                <c:pt idx="3">
                  <c:v>FRU</c:v>
                </c:pt>
                <c:pt idx="4">
                  <c:v>PU</c:v>
                </c:pt>
                <c:pt idx="5">
                  <c:v>QP</c:v>
                </c:pt>
                <c:pt idx="6">
                  <c:v>GPH</c:v>
                </c:pt>
                <c:pt idx="7">
                  <c:v>GUE </c:v>
                </c:pt>
                <c:pt idx="8">
                  <c:v>MS</c:v>
                </c:pt>
                <c:pt idx="9">
                  <c:v>RD</c:v>
                </c:pt>
                <c:pt idx="10">
                  <c:v>WD</c:v>
                </c:pt>
                <c:pt idx="11">
                  <c:v>ESCS</c:v>
                </c:pt>
                <c:pt idx="12">
                  <c:v>PCS </c:v>
                </c:pt>
                <c:pt idx="13">
                  <c:v>PR</c:v>
                </c:pt>
              </c:strCache>
            </c:strRef>
          </c:cat>
          <c:val>
            <c:numRef>
              <c:f>Sheet1!$B$2:$B$15</c:f>
              <c:numCache>
                <c:formatCode>General</c:formatCode>
                <c:ptCount val="14"/>
                <c:pt idx="0">
                  <c:v>0.315</c:v>
                </c:pt>
                <c:pt idx="1">
                  <c:v>0.186</c:v>
                </c:pt>
                <c:pt idx="2">
                  <c:v>0.372</c:v>
                </c:pt>
                <c:pt idx="3">
                  <c:v>0.38900000000000001</c:v>
                </c:pt>
                <c:pt idx="4">
                  <c:v>0.48899999999999999</c:v>
                </c:pt>
                <c:pt idx="5">
                  <c:v>0.41599999999999998</c:v>
                </c:pt>
                <c:pt idx="6">
                  <c:v>0.187</c:v>
                </c:pt>
                <c:pt idx="7">
                  <c:v>0.192</c:v>
                </c:pt>
                <c:pt idx="8">
                  <c:v>0.442</c:v>
                </c:pt>
                <c:pt idx="9">
                  <c:v>0.51600000000000001</c:v>
                </c:pt>
                <c:pt idx="10">
                  <c:v>-0.245</c:v>
                </c:pt>
                <c:pt idx="11">
                  <c:v>1.2E-2</c:v>
                </c:pt>
                <c:pt idx="12">
                  <c:v>0.19600000000000001</c:v>
                </c:pt>
                <c:pt idx="13">
                  <c:v>0.68700000000000006</c:v>
                </c:pt>
              </c:numCache>
            </c:numRef>
          </c:val>
          <c:extLst xmlns:c16r2="http://schemas.microsoft.com/office/drawing/2015/06/chart">
            <c:ext xmlns:c16="http://schemas.microsoft.com/office/drawing/2014/chart" uri="{C3380CC4-5D6E-409C-BE32-E72D297353CC}">
              <c16:uniqueId val="{00000000-0D41-A342-9402-BA187032491E}"/>
            </c:ext>
          </c:extLst>
        </c:ser>
        <c:dLbls>
          <c:showLegendKey val="0"/>
          <c:showVal val="0"/>
          <c:showCatName val="0"/>
          <c:showSerName val="0"/>
          <c:showPercent val="0"/>
          <c:showBubbleSize val="0"/>
        </c:dLbls>
        <c:gapWidth val="150"/>
        <c:axId val="244195424"/>
        <c:axId val="244194640"/>
      </c:barChart>
      <c:catAx>
        <c:axId val="244195424"/>
        <c:scaling>
          <c:orientation val="minMax"/>
        </c:scaling>
        <c:delete val="0"/>
        <c:axPos val="b"/>
        <c:numFmt formatCode="General" sourceLinked="0"/>
        <c:majorTickMark val="out"/>
        <c:minorTickMark val="none"/>
        <c:tickLblPos val="nextTo"/>
        <c:crossAx val="244194640"/>
        <c:crosses val="autoZero"/>
        <c:auto val="1"/>
        <c:lblAlgn val="ctr"/>
        <c:lblOffset val="100"/>
        <c:noMultiLvlLbl val="0"/>
      </c:catAx>
      <c:valAx>
        <c:axId val="244194640"/>
        <c:scaling>
          <c:orientation val="minMax"/>
          <c:max val="1"/>
          <c:min val="-0.5"/>
        </c:scaling>
        <c:delete val="0"/>
        <c:axPos val="l"/>
        <c:majorGridlines/>
        <c:numFmt formatCode="General" sourceLinked="1"/>
        <c:majorTickMark val="out"/>
        <c:minorTickMark val="none"/>
        <c:tickLblPos val="nextTo"/>
        <c:crossAx val="244195424"/>
        <c:crosses val="autoZero"/>
        <c:crossBetween val="between"/>
        <c:majorUnit val="0.5"/>
        <c:minorUnit val="0.4"/>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18029903254178E-2"/>
          <c:y val="0.14806317539484623"/>
          <c:w val="0.96130167106420406"/>
          <c:h val="0.79760022515888751"/>
        </c:manualLayout>
      </c:layout>
      <c:barChart>
        <c:barDir val="col"/>
        <c:grouping val="clustered"/>
        <c:varyColors val="0"/>
        <c:ser>
          <c:idx val="0"/>
          <c:order val="0"/>
          <c:tx>
            <c:strRef>
              <c:f>Sheet1!$D$2</c:f>
              <c:strCache>
                <c:ptCount val="1"/>
                <c:pt idx="0">
                  <c:v>Perception</c:v>
                </c:pt>
              </c:strCache>
            </c:strRef>
          </c:tx>
          <c:spPr>
            <a:solidFill>
              <a:schemeClr val="accent1"/>
            </a:solidFill>
            <a:ln>
              <a:noFill/>
            </a:ln>
            <a:effectLst/>
          </c:spPr>
          <c:invertIfNegative val="0"/>
          <c:dPt>
            <c:idx val="5"/>
            <c:invertIfNegative val="0"/>
            <c:bubble3D val="0"/>
            <c:spPr>
              <a:solidFill>
                <a:srgbClr val="C00000"/>
              </a:solidFill>
              <a:ln>
                <a:noFill/>
              </a:ln>
              <a:effectLst/>
            </c:spPr>
          </c:dPt>
          <c:dPt>
            <c:idx val="6"/>
            <c:invertIfNegative val="0"/>
            <c:bubble3D val="0"/>
            <c:spPr>
              <a:solidFill>
                <a:srgbClr val="C00000"/>
              </a:solidFill>
              <a:ln>
                <a:noFill/>
              </a:ln>
              <a:effectLst/>
            </c:spPr>
          </c:dPt>
          <c:dPt>
            <c:idx val="7"/>
            <c:invertIfNegative val="0"/>
            <c:bubble3D val="0"/>
            <c:spPr>
              <a:solidFill>
                <a:srgbClr val="C00000"/>
              </a:solidFill>
              <a:ln>
                <a:noFill/>
              </a:ln>
              <a:effectLst/>
            </c:spPr>
          </c:dPt>
          <c:dPt>
            <c:idx val="8"/>
            <c:invertIfNegative val="0"/>
            <c:bubble3D val="0"/>
            <c:spPr>
              <a:solidFill>
                <a:srgbClr val="C00000"/>
              </a:solidFill>
              <a:ln>
                <a:noFill/>
              </a:ln>
              <a:effectLst/>
            </c:spPr>
          </c:dPt>
          <c:dPt>
            <c:idx val="9"/>
            <c:invertIfNegative val="0"/>
            <c:bubble3D val="0"/>
            <c:spPr>
              <a:solidFill>
                <a:srgbClr val="C00000"/>
              </a:solidFill>
              <a:ln>
                <a:noFill/>
              </a:ln>
              <a:effectLst/>
            </c:spPr>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Sheet1!$C$3:$C$12</c:f>
              <c:numCache>
                <c:formatCode>General</c:formatCode>
                <c:ptCount val="10"/>
                <c:pt idx="0">
                  <c:v>1</c:v>
                </c:pt>
                <c:pt idx="1">
                  <c:v>2</c:v>
                </c:pt>
                <c:pt idx="2">
                  <c:v>3</c:v>
                </c:pt>
                <c:pt idx="3">
                  <c:v>4</c:v>
                </c:pt>
                <c:pt idx="4">
                  <c:v>5</c:v>
                </c:pt>
                <c:pt idx="5">
                  <c:v>96</c:v>
                </c:pt>
                <c:pt idx="6">
                  <c:v>97</c:v>
                </c:pt>
                <c:pt idx="7">
                  <c:v>98</c:v>
                </c:pt>
                <c:pt idx="8">
                  <c:v>99</c:v>
                </c:pt>
                <c:pt idx="9">
                  <c:v>100</c:v>
                </c:pt>
              </c:numCache>
            </c:numRef>
          </c:cat>
          <c:val>
            <c:numRef>
              <c:f>Sheet1!$D$3:$D$12</c:f>
              <c:numCache>
                <c:formatCode>0.00</c:formatCode>
                <c:ptCount val="10"/>
                <c:pt idx="0">
                  <c:v>77.87</c:v>
                </c:pt>
                <c:pt idx="1">
                  <c:v>91.38</c:v>
                </c:pt>
                <c:pt idx="2">
                  <c:v>81.680000000000007</c:v>
                </c:pt>
                <c:pt idx="3">
                  <c:v>97.78</c:v>
                </c:pt>
                <c:pt idx="4">
                  <c:v>69.02</c:v>
                </c:pt>
                <c:pt idx="5" formatCode="General">
                  <c:v>16.77</c:v>
                </c:pt>
                <c:pt idx="6" formatCode="General">
                  <c:v>2.02</c:v>
                </c:pt>
                <c:pt idx="7" formatCode="General">
                  <c:v>5.77</c:v>
                </c:pt>
                <c:pt idx="8" formatCode="General">
                  <c:v>3.94</c:v>
                </c:pt>
                <c:pt idx="9" formatCode="General">
                  <c:v>2.99</c:v>
                </c:pt>
              </c:numCache>
            </c:numRef>
          </c:val>
        </c:ser>
        <c:dLbls>
          <c:dLblPos val="outEnd"/>
          <c:showLegendKey val="0"/>
          <c:showVal val="1"/>
          <c:showCatName val="0"/>
          <c:showSerName val="0"/>
          <c:showPercent val="0"/>
          <c:showBubbleSize val="0"/>
        </c:dLbls>
        <c:gapWidth val="444"/>
        <c:overlap val="-90"/>
        <c:axId val="401905992"/>
        <c:axId val="401907168"/>
      </c:barChart>
      <c:catAx>
        <c:axId val="401905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01907168"/>
        <c:crosses val="autoZero"/>
        <c:auto val="1"/>
        <c:lblAlgn val="ctr"/>
        <c:lblOffset val="100"/>
        <c:noMultiLvlLbl val="0"/>
      </c:catAx>
      <c:valAx>
        <c:axId val="401907168"/>
        <c:scaling>
          <c:orientation val="minMax"/>
        </c:scaling>
        <c:delete val="1"/>
        <c:axPos val="l"/>
        <c:numFmt formatCode="0.00" sourceLinked="1"/>
        <c:majorTickMark val="none"/>
        <c:minorTickMark val="none"/>
        <c:tickLblPos val="nextTo"/>
        <c:crossAx val="401905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0101010101010102E-2"/>
          <c:y val="0.31206073199183437"/>
          <c:w val="0.96296296296296291"/>
          <c:h val="0.61228310002916297"/>
        </c:manualLayout>
      </c:layout>
      <c:barChart>
        <c:barDir val="col"/>
        <c:grouping val="clustered"/>
        <c:varyColors val="0"/>
        <c:ser>
          <c:idx val="0"/>
          <c:order val="0"/>
          <c:tx>
            <c:strRef>
              <c:f>'Top 5 Colleges'!$B$18</c:f>
              <c:strCache>
                <c:ptCount val="1"/>
                <c:pt idx="0">
                  <c:v>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Colleges'!$C$17:$F$17</c:f>
              <c:strCache>
                <c:ptCount val="4"/>
                <c:pt idx="0">
                  <c:v>SS</c:v>
                </c:pt>
                <c:pt idx="1">
                  <c:v>FSR</c:v>
                </c:pt>
                <c:pt idx="2">
                  <c:v>FQE</c:v>
                </c:pt>
                <c:pt idx="3">
                  <c:v>FRU</c:v>
                </c:pt>
              </c:strCache>
            </c:strRef>
          </c:cat>
          <c:val>
            <c:numRef>
              <c:f>'Top 5 Colleges'!$C$18:$F$18</c:f>
              <c:numCache>
                <c:formatCode>0.00</c:formatCode>
                <c:ptCount val="4"/>
                <c:pt idx="0">
                  <c:v>16</c:v>
                </c:pt>
                <c:pt idx="1">
                  <c:v>26.73</c:v>
                </c:pt>
                <c:pt idx="2">
                  <c:v>16.43</c:v>
                </c:pt>
                <c:pt idx="3">
                  <c:v>19.989999999999998</c:v>
                </c:pt>
              </c:numCache>
            </c:numRef>
          </c:val>
        </c:ser>
        <c:ser>
          <c:idx val="1"/>
          <c:order val="1"/>
          <c:tx>
            <c:strRef>
              <c:f>'Top 5 Colleges'!$B$19</c:f>
              <c:strCache>
                <c:ptCount val="1"/>
                <c:pt idx="0">
                  <c:v>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Colleges'!$C$17:$F$17</c:f>
              <c:strCache>
                <c:ptCount val="4"/>
                <c:pt idx="0">
                  <c:v>SS</c:v>
                </c:pt>
                <c:pt idx="1">
                  <c:v>FSR</c:v>
                </c:pt>
                <c:pt idx="2">
                  <c:v>FQE</c:v>
                </c:pt>
                <c:pt idx="3">
                  <c:v>FRU</c:v>
                </c:pt>
              </c:strCache>
            </c:strRef>
          </c:cat>
          <c:val>
            <c:numRef>
              <c:f>'Top 5 Colleges'!$C$19:$F$19</c:f>
              <c:numCache>
                <c:formatCode>0.00</c:formatCode>
                <c:ptCount val="4"/>
                <c:pt idx="0">
                  <c:v>14</c:v>
                </c:pt>
                <c:pt idx="1">
                  <c:v>28.73</c:v>
                </c:pt>
                <c:pt idx="2">
                  <c:v>15.62</c:v>
                </c:pt>
                <c:pt idx="3">
                  <c:v>16.43</c:v>
                </c:pt>
              </c:numCache>
            </c:numRef>
          </c:val>
        </c:ser>
        <c:ser>
          <c:idx val="2"/>
          <c:order val="2"/>
          <c:tx>
            <c:strRef>
              <c:f>'Top 5 Colleges'!$B$20</c:f>
              <c:strCache>
                <c:ptCount val="1"/>
                <c:pt idx="0">
                  <c:v>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Colleges'!$C$17:$F$17</c:f>
              <c:strCache>
                <c:ptCount val="4"/>
                <c:pt idx="0">
                  <c:v>SS</c:v>
                </c:pt>
                <c:pt idx="1">
                  <c:v>FSR</c:v>
                </c:pt>
                <c:pt idx="2">
                  <c:v>FQE</c:v>
                </c:pt>
                <c:pt idx="3">
                  <c:v>FRU</c:v>
                </c:pt>
              </c:strCache>
            </c:strRef>
          </c:cat>
          <c:val>
            <c:numRef>
              <c:f>'Top 5 Colleges'!$C$20:$F$20</c:f>
              <c:numCache>
                <c:formatCode>0.00</c:formatCode>
                <c:ptCount val="4"/>
                <c:pt idx="0">
                  <c:v>16</c:v>
                </c:pt>
                <c:pt idx="1">
                  <c:v>22.79</c:v>
                </c:pt>
                <c:pt idx="2">
                  <c:v>14.64</c:v>
                </c:pt>
                <c:pt idx="3">
                  <c:v>19</c:v>
                </c:pt>
              </c:numCache>
            </c:numRef>
          </c:val>
        </c:ser>
        <c:ser>
          <c:idx val="3"/>
          <c:order val="3"/>
          <c:tx>
            <c:strRef>
              <c:f>'Top 5 Colleges'!$B$21</c:f>
              <c:strCache>
                <c:ptCount val="1"/>
                <c:pt idx="0">
                  <c:v>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Colleges'!$C$17:$F$17</c:f>
              <c:strCache>
                <c:ptCount val="4"/>
                <c:pt idx="0">
                  <c:v>SS</c:v>
                </c:pt>
                <c:pt idx="1">
                  <c:v>FSR</c:v>
                </c:pt>
                <c:pt idx="2">
                  <c:v>FQE</c:v>
                </c:pt>
                <c:pt idx="3">
                  <c:v>FRU</c:v>
                </c:pt>
              </c:strCache>
            </c:strRef>
          </c:cat>
          <c:val>
            <c:numRef>
              <c:f>'Top 5 Colleges'!$C$21:$F$21</c:f>
              <c:numCache>
                <c:formatCode>0.00</c:formatCode>
                <c:ptCount val="4"/>
                <c:pt idx="0">
                  <c:v>10</c:v>
                </c:pt>
                <c:pt idx="1">
                  <c:v>30</c:v>
                </c:pt>
                <c:pt idx="2">
                  <c:v>17.100000000000001</c:v>
                </c:pt>
                <c:pt idx="3">
                  <c:v>19.93</c:v>
                </c:pt>
              </c:numCache>
            </c:numRef>
          </c:val>
        </c:ser>
        <c:ser>
          <c:idx val="4"/>
          <c:order val="4"/>
          <c:tx>
            <c:strRef>
              <c:f>'Top 5 Colleges'!$B$22</c:f>
              <c:strCache>
                <c:ptCount val="1"/>
                <c:pt idx="0">
                  <c:v>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Colleges'!$C$17:$F$17</c:f>
              <c:strCache>
                <c:ptCount val="4"/>
                <c:pt idx="0">
                  <c:v>SS</c:v>
                </c:pt>
                <c:pt idx="1">
                  <c:v>FSR</c:v>
                </c:pt>
                <c:pt idx="2">
                  <c:v>FQE</c:v>
                </c:pt>
                <c:pt idx="3">
                  <c:v>FRU</c:v>
                </c:pt>
              </c:strCache>
            </c:strRef>
          </c:cat>
          <c:val>
            <c:numRef>
              <c:f>'Top 5 Colleges'!$C$22:$F$22</c:f>
              <c:numCache>
                <c:formatCode>0.00</c:formatCode>
                <c:ptCount val="4"/>
                <c:pt idx="0">
                  <c:v>14.48</c:v>
                </c:pt>
                <c:pt idx="1">
                  <c:v>26.48</c:v>
                </c:pt>
                <c:pt idx="2">
                  <c:v>17.71</c:v>
                </c:pt>
                <c:pt idx="3">
                  <c:v>14.44</c:v>
                </c:pt>
              </c:numCache>
            </c:numRef>
          </c:val>
        </c:ser>
        <c:dLbls>
          <c:dLblPos val="outEnd"/>
          <c:showLegendKey val="0"/>
          <c:showVal val="1"/>
          <c:showCatName val="0"/>
          <c:showSerName val="0"/>
          <c:showPercent val="0"/>
          <c:showBubbleSize val="0"/>
        </c:dLbls>
        <c:gapWidth val="444"/>
        <c:overlap val="-90"/>
        <c:axId val="188550128"/>
        <c:axId val="188552088"/>
      </c:barChart>
      <c:catAx>
        <c:axId val="188550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552088"/>
        <c:crosses val="autoZero"/>
        <c:auto val="1"/>
        <c:lblAlgn val="ctr"/>
        <c:lblOffset val="100"/>
        <c:noMultiLvlLbl val="0"/>
      </c:catAx>
      <c:valAx>
        <c:axId val="188552088"/>
        <c:scaling>
          <c:orientation val="minMax"/>
        </c:scaling>
        <c:delete val="1"/>
        <c:axPos val="l"/>
        <c:numFmt formatCode="0.00" sourceLinked="1"/>
        <c:majorTickMark val="none"/>
        <c:minorTickMark val="none"/>
        <c:tickLblPos val="nextTo"/>
        <c:crossAx val="18855012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8518518518518517E-2"/>
          <c:y val="0.25221746720387733"/>
          <c:w val="0.96604938271604934"/>
          <c:h val="0.68663479740430011"/>
        </c:manualLayout>
      </c:layout>
      <c:barChart>
        <c:barDir val="col"/>
        <c:grouping val="clustered"/>
        <c:varyColors val="0"/>
        <c:ser>
          <c:idx val="0"/>
          <c:order val="0"/>
          <c:tx>
            <c:strRef>
              <c:f>'Top 5 Colleges'!$B$33</c:f>
              <c:strCache>
                <c:ptCount val="1"/>
                <c:pt idx="0">
                  <c:v>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Colleges'!$C$32:$D$32</c:f>
              <c:strCache>
                <c:ptCount val="2"/>
                <c:pt idx="0">
                  <c:v>PU</c:v>
                </c:pt>
                <c:pt idx="1">
                  <c:v>QP</c:v>
                </c:pt>
              </c:strCache>
            </c:strRef>
          </c:cat>
          <c:val>
            <c:numRef>
              <c:f>'Top 5 Colleges'!$C$33:$D$33</c:f>
              <c:numCache>
                <c:formatCode>General</c:formatCode>
                <c:ptCount val="2"/>
                <c:pt idx="0" formatCode="0.00">
                  <c:v>37.79</c:v>
                </c:pt>
                <c:pt idx="1">
                  <c:v>20.440000000000001</c:v>
                </c:pt>
              </c:numCache>
            </c:numRef>
          </c:val>
        </c:ser>
        <c:ser>
          <c:idx val="1"/>
          <c:order val="1"/>
          <c:tx>
            <c:strRef>
              <c:f>'Top 5 Colleges'!$B$34</c:f>
              <c:strCache>
                <c:ptCount val="1"/>
                <c:pt idx="0">
                  <c:v>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Colleges'!$C$32:$D$32</c:f>
              <c:strCache>
                <c:ptCount val="2"/>
                <c:pt idx="0">
                  <c:v>PU</c:v>
                </c:pt>
                <c:pt idx="1">
                  <c:v>QP</c:v>
                </c:pt>
              </c:strCache>
            </c:strRef>
          </c:cat>
          <c:val>
            <c:numRef>
              <c:f>'Top 5 Colleges'!$C$34:$D$34</c:f>
              <c:numCache>
                <c:formatCode>General</c:formatCode>
                <c:ptCount val="2"/>
                <c:pt idx="0" formatCode="0.00">
                  <c:v>4.16</c:v>
                </c:pt>
                <c:pt idx="1">
                  <c:v>6.72</c:v>
                </c:pt>
              </c:numCache>
            </c:numRef>
          </c:val>
        </c:ser>
        <c:ser>
          <c:idx val="2"/>
          <c:order val="2"/>
          <c:tx>
            <c:strRef>
              <c:f>'Top 5 Colleges'!$B$35</c:f>
              <c:strCache>
                <c:ptCount val="1"/>
                <c:pt idx="0">
                  <c:v>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Colleges'!$C$32:$D$32</c:f>
              <c:strCache>
                <c:ptCount val="2"/>
                <c:pt idx="0">
                  <c:v>PU</c:v>
                </c:pt>
                <c:pt idx="1">
                  <c:v>QP</c:v>
                </c:pt>
              </c:strCache>
            </c:strRef>
          </c:cat>
          <c:val>
            <c:numRef>
              <c:f>'Top 5 Colleges'!$C$35:$D$35</c:f>
              <c:numCache>
                <c:formatCode>General</c:formatCode>
                <c:ptCount val="2"/>
                <c:pt idx="0" formatCode="0.00">
                  <c:v>11.45</c:v>
                </c:pt>
                <c:pt idx="1">
                  <c:v>15.96</c:v>
                </c:pt>
              </c:numCache>
            </c:numRef>
          </c:val>
        </c:ser>
        <c:ser>
          <c:idx val="3"/>
          <c:order val="3"/>
          <c:tx>
            <c:strRef>
              <c:f>'Top 5 Colleges'!$B$36</c:f>
              <c:strCache>
                <c:ptCount val="1"/>
                <c:pt idx="0">
                  <c:v>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Colleges'!$C$32:$D$32</c:f>
              <c:strCache>
                <c:ptCount val="2"/>
                <c:pt idx="0">
                  <c:v>PU</c:v>
                </c:pt>
                <c:pt idx="1">
                  <c:v>QP</c:v>
                </c:pt>
              </c:strCache>
            </c:strRef>
          </c:cat>
          <c:val>
            <c:numRef>
              <c:f>'Top 5 Colleges'!$C$36:$D$36</c:f>
              <c:numCache>
                <c:formatCode>General</c:formatCode>
                <c:ptCount val="2"/>
                <c:pt idx="0" formatCode="0.00">
                  <c:v>14.14</c:v>
                </c:pt>
                <c:pt idx="1">
                  <c:v>10.72</c:v>
                </c:pt>
              </c:numCache>
            </c:numRef>
          </c:val>
        </c:ser>
        <c:ser>
          <c:idx val="4"/>
          <c:order val="4"/>
          <c:tx>
            <c:strRef>
              <c:f>'Top 5 Colleges'!$B$37</c:f>
              <c:strCache>
                <c:ptCount val="1"/>
                <c:pt idx="0">
                  <c:v>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Colleges'!$C$32:$D$32</c:f>
              <c:strCache>
                <c:ptCount val="2"/>
                <c:pt idx="0">
                  <c:v>PU</c:v>
                </c:pt>
                <c:pt idx="1">
                  <c:v>QP</c:v>
                </c:pt>
              </c:strCache>
            </c:strRef>
          </c:cat>
          <c:val>
            <c:numRef>
              <c:f>'Top 5 Colleges'!$C$37:$D$37</c:f>
              <c:numCache>
                <c:formatCode>General</c:formatCode>
                <c:ptCount val="2"/>
                <c:pt idx="0" formatCode="0.00">
                  <c:v>70</c:v>
                </c:pt>
                <c:pt idx="1">
                  <c:v>25.83</c:v>
                </c:pt>
              </c:numCache>
            </c:numRef>
          </c:val>
        </c:ser>
        <c:dLbls>
          <c:dLblPos val="outEnd"/>
          <c:showLegendKey val="0"/>
          <c:showVal val="1"/>
          <c:showCatName val="0"/>
          <c:showSerName val="0"/>
          <c:showPercent val="0"/>
          <c:showBubbleSize val="0"/>
        </c:dLbls>
        <c:gapWidth val="444"/>
        <c:overlap val="-90"/>
        <c:axId val="188548560"/>
        <c:axId val="188550520"/>
      </c:barChart>
      <c:catAx>
        <c:axId val="188548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550520"/>
        <c:crosses val="autoZero"/>
        <c:auto val="1"/>
        <c:lblAlgn val="ctr"/>
        <c:lblOffset val="100"/>
        <c:noMultiLvlLbl val="0"/>
      </c:catAx>
      <c:valAx>
        <c:axId val="188550520"/>
        <c:scaling>
          <c:orientation val="minMax"/>
        </c:scaling>
        <c:delete val="1"/>
        <c:axPos val="l"/>
        <c:numFmt formatCode="0.00" sourceLinked="1"/>
        <c:majorTickMark val="none"/>
        <c:minorTickMark val="none"/>
        <c:tickLblPos val="nextTo"/>
        <c:crossAx val="1885485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5 Colleges'!$B$50</c:f>
              <c:strCache>
                <c:ptCount val="1"/>
                <c:pt idx="0">
                  <c:v>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Colleges'!$C$49:$E$49</c:f>
              <c:strCache>
                <c:ptCount val="3"/>
                <c:pt idx="0">
                  <c:v>GPH</c:v>
                </c:pt>
                <c:pt idx="1">
                  <c:v>GUE</c:v>
                </c:pt>
                <c:pt idx="2">
                  <c:v>MS</c:v>
                </c:pt>
              </c:strCache>
            </c:strRef>
          </c:cat>
          <c:val>
            <c:numRef>
              <c:f>'Top 5 Colleges'!$C$50:$E$50</c:f>
              <c:numCache>
                <c:formatCode>0.00</c:formatCode>
                <c:ptCount val="3"/>
                <c:pt idx="0" formatCode="General">
                  <c:v>31.01</c:v>
                </c:pt>
                <c:pt idx="1">
                  <c:v>40</c:v>
                </c:pt>
                <c:pt idx="2">
                  <c:v>14.64</c:v>
                </c:pt>
              </c:numCache>
            </c:numRef>
          </c:val>
        </c:ser>
        <c:ser>
          <c:idx val="1"/>
          <c:order val="1"/>
          <c:tx>
            <c:strRef>
              <c:f>'Top 5 Colleges'!$B$51</c:f>
              <c:strCache>
                <c:ptCount val="1"/>
                <c:pt idx="0">
                  <c:v>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Colleges'!$C$49:$E$49</c:f>
              <c:strCache>
                <c:ptCount val="3"/>
                <c:pt idx="0">
                  <c:v>GPH</c:v>
                </c:pt>
                <c:pt idx="1">
                  <c:v>GUE</c:v>
                </c:pt>
                <c:pt idx="2">
                  <c:v>MS</c:v>
                </c:pt>
              </c:strCache>
            </c:strRef>
          </c:cat>
          <c:val>
            <c:numRef>
              <c:f>'Top 5 Colleges'!$C$51:$E$51</c:f>
              <c:numCache>
                <c:formatCode>0.00</c:formatCode>
                <c:ptCount val="3"/>
                <c:pt idx="0" formatCode="General">
                  <c:v>38.130000000000003</c:v>
                </c:pt>
                <c:pt idx="1">
                  <c:v>40</c:v>
                </c:pt>
                <c:pt idx="2">
                  <c:v>17.41</c:v>
                </c:pt>
              </c:numCache>
            </c:numRef>
          </c:val>
        </c:ser>
        <c:ser>
          <c:idx val="2"/>
          <c:order val="2"/>
          <c:tx>
            <c:strRef>
              <c:f>'Top 5 Colleges'!$B$52</c:f>
              <c:strCache>
                <c:ptCount val="1"/>
                <c:pt idx="0">
                  <c:v>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Colleges'!$C$49:$E$49</c:f>
              <c:strCache>
                <c:ptCount val="3"/>
                <c:pt idx="0">
                  <c:v>GPH</c:v>
                </c:pt>
                <c:pt idx="1">
                  <c:v>GUE</c:v>
                </c:pt>
                <c:pt idx="2">
                  <c:v>MS</c:v>
                </c:pt>
              </c:strCache>
            </c:strRef>
          </c:cat>
          <c:val>
            <c:numRef>
              <c:f>'Top 5 Colleges'!$C$52:$E$52</c:f>
              <c:numCache>
                <c:formatCode>0.00</c:formatCode>
                <c:ptCount val="3"/>
                <c:pt idx="0" formatCode="General">
                  <c:v>28.87</c:v>
                </c:pt>
                <c:pt idx="1">
                  <c:v>40</c:v>
                </c:pt>
                <c:pt idx="2">
                  <c:v>17.899999999999999</c:v>
                </c:pt>
              </c:numCache>
            </c:numRef>
          </c:val>
        </c:ser>
        <c:ser>
          <c:idx val="3"/>
          <c:order val="3"/>
          <c:tx>
            <c:strRef>
              <c:f>'Top 5 Colleges'!$B$53</c:f>
              <c:strCache>
                <c:ptCount val="1"/>
                <c:pt idx="0">
                  <c:v>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Colleges'!$C$49:$E$49</c:f>
              <c:strCache>
                <c:ptCount val="3"/>
                <c:pt idx="0">
                  <c:v>GPH</c:v>
                </c:pt>
                <c:pt idx="1">
                  <c:v>GUE</c:v>
                </c:pt>
                <c:pt idx="2">
                  <c:v>MS</c:v>
                </c:pt>
              </c:strCache>
            </c:strRef>
          </c:cat>
          <c:val>
            <c:numRef>
              <c:f>'Top 5 Colleges'!$C$53:$E$53</c:f>
              <c:numCache>
                <c:formatCode>0.00</c:formatCode>
                <c:ptCount val="3"/>
                <c:pt idx="0" formatCode="General">
                  <c:v>13.89</c:v>
                </c:pt>
                <c:pt idx="1">
                  <c:v>40</c:v>
                </c:pt>
                <c:pt idx="2">
                  <c:v>20</c:v>
                </c:pt>
              </c:numCache>
            </c:numRef>
          </c:val>
        </c:ser>
        <c:ser>
          <c:idx val="4"/>
          <c:order val="4"/>
          <c:tx>
            <c:strRef>
              <c:f>'Top 5 Colleges'!$B$54</c:f>
              <c:strCache>
                <c:ptCount val="1"/>
                <c:pt idx="0">
                  <c:v>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Colleges'!$C$49:$E$49</c:f>
              <c:strCache>
                <c:ptCount val="3"/>
                <c:pt idx="0">
                  <c:v>GPH</c:v>
                </c:pt>
                <c:pt idx="1">
                  <c:v>GUE</c:v>
                </c:pt>
                <c:pt idx="2">
                  <c:v>MS</c:v>
                </c:pt>
              </c:strCache>
            </c:strRef>
          </c:cat>
          <c:val>
            <c:numRef>
              <c:f>'Top 5 Colleges'!$C$54:$E$54</c:f>
              <c:numCache>
                <c:formatCode>0.00</c:formatCode>
                <c:ptCount val="3"/>
                <c:pt idx="0" formatCode="General">
                  <c:v>12.51</c:v>
                </c:pt>
                <c:pt idx="1">
                  <c:v>31.78</c:v>
                </c:pt>
                <c:pt idx="2">
                  <c:v>9.01</c:v>
                </c:pt>
              </c:numCache>
            </c:numRef>
          </c:val>
        </c:ser>
        <c:dLbls>
          <c:dLblPos val="outEnd"/>
          <c:showLegendKey val="0"/>
          <c:showVal val="1"/>
          <c:showCatName val="0"/>
          <c:showSerName val="0"/>
          <c:showPercent val="0"/>
          <c:showBubbleSize val="0"/>
        </c:dLbls>
        <c:gapWidth val="444"/>
        <c:overlap val="-90"/>
        <c:axId val="188997784"/>
        <c:axId val="188995824"/>
      </c:barChart>
      <c:catAx>
        <c:axId val="188997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995824"/>
        <c:crosses val="autoZero"/>
        <c:auto val="1"/>
        <c:lblAlgn val="ctr"/>
        <c:lblOffset val="100"/>
        <c:noMultiLvlLbl val="0"/>
      </c:catAx>
      <c:valAx>
        <c:axId val="188995824"/>
        <c:scaling>
          <c:orientation val="minMax"/>
        </c:scaling>
        <c:delete val="1"/>
        <c:axPos val="l"/>
        <c:numFmt formatCode="General" sourceLinked="1"/>
        <c:majorTickMark val="none"/>
        <c:minorTickMark val="none"/>
        <c:tickLblPos val="nextTo"/>
        <c:crossAx val="18899778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5 Colleges'!$B$63</c:f>
              <c:strCache>
                <c:ptCount val="1"/>
                <c:pt idx="0">
                  <c:v>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Colleges'!$C$63:$F$63</c:f>
              <c:numCache>
                <c:formatCode>0.00</c:formatCode>
                <c:ptCount val="4"/>
                <c:pt idx="0">
                  <c:v>24.83</c:v>
                </c:pt>
                <c:pt idx="1">
                  <c:v>30</c:v>
                </c:pt>
                <c:pt idx="2">
                  <c:v>1.57</c:v>
                </c:pt>
                <c:pt idx="3">
                  <c:v>20</c:v>
                </c:pt>
              </c:numCache>
            </c:numRef>
          </c:val>
        </c:ser>
        <c:ser>
          <c:idx val="1"/>
          <c:order val="1"/>
          <c:tx>
            <c:strRef>
              <c:f>'Top 5 Colleges'!$B$64</c:f>
              <c:strCache>
                <c:ptCount val="1"/>
                <c:pt idx="0">
                  <c:v>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Colleges'!$C$64:$F$64</c:f>
              <c:numCache>
                <c:formatCode>0.00</c:formatCode>
                <c:ptCount val="4"/>
                <c:pt idx="0">
                  <c:v>22.82</c:v>
                </c:pt>
                <c:pt idx="1">
                  <c:v>30</c:v>
                </c:pt>
                <c:pt idx="2">
                  <c:v>2.29</c:v>
                </c:pt>
                <c:pt idx="3">
                  <c:v>20</c:v>
                </c:pt>
              </c:numCache>
            </c:numRef>
          </c:val>
        </c:ser>
        <c:ser>
          <c:idx val="2"/>
          <c:order val="2"/>
          <c:tx>
            <c:strRef>
              <c:f>'Top 5 Colleges'!$B$65</c:f>
              <c:strCache>
                <c:ptCount val="1"/>
                <c:pt idx="0">
                  <c:v>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Colleges'!$C$65:$F$65</c:f>
              <c:numCache>
                <c:formatCode>0.00</c:formatCode>
                <c:ptCount val="4"/>
                <c:pt idx="0">
                  <c:v>25.81</c:v>
                </c:pt>
                <c:pt idx="1">
                  <c:v>26.8</c:v>
                </c:pt>
                <c:pt idx="2">
                  <c:v>2.42</c:v>
                </c:pt>
                <c:pt idx="3">
                  <c:v>20</c:v>
                </c:pt>
              </c:numCache>
            </c:numRef>
          </c:val>
        </c:ser>
        <c:ser>
          <c:idx val="3"/>
          <c:order val="3"/>
          <c:tx>
            <c:strRef>
              <c:f>'Top 5 Colleges'!$B$66</c:f>
              <c:strCache>
                <c:ptCount val="1"/>
                <c:pt idx="0">
                  <c:v>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Colleges'!$C$66:$F$66</c:f>
              <c:numCache>
                <c:formatCode>0.00</c:formatCode>
                <c:ptCount val="4"/>
                <c:pt idx="0">
                  <c:v>22.83</c:v>
                </c:pt>
                <c:pt idx="1">
                  <c:v>30</c:v>
                </c:pt>
                <c:pt idx="2">
                  <c:v>1.97</c:v>
                </c:pt>
                <c:pt idx="3">
                  <c:v>14</c:v>
                </c:pt>
              </c:numCache>
            </c:numRef>
          </c:val>
        </c:ser>
        <c:ser>
          <c:idx val="4"/>
          <c:order val="4"/>
          <c:tx>
            <c:strRef>
              <c:f>'Top 5 Colleges'!$B$67</c:f>
              <c:strCache>
                <c:ptCount val="1"/>
                <c:pt idx="0">
                  <c:v>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Colleges'!$C$67:$F$67</c:f>
              <c:numCache>
                <c:formatCode>0.00</c:formatCode>
                <c:ptCount val="4"/>
                <c:pt idx="0">
                  <c:v>0.13</c:v>
                </c:pt>
                <c:pt idx="1">
                  <c:v>23.01</c:v>
                </c:pt>
                <c:pt idx="2">
                  <c:v>7.35</c:v>
                </c:pt>
                <c:pt idx="3">
                  <c:v>20</c:v>
                </c:pt>
              </c:numCache>
            </c:numRef>
          </c:val>
        </c:ser>
        <c:dLbls>
          <c:dLblPos val="outEnd"/>
          <c:showLegendKey val="0"/>
          <c:showVal val="1"/>
          <c:showCatName val="0"/>
          <c:showSerName val="0"/>
          <c:showPercent val="0"/>
          <c:showBubbleSize val="0"/>
        </c:dLbls>
        <c:gapWidth val="444"/>
        <c:overlap val="-90"/>
        <c:axId val="188996608"/>
        <c:axId val="188998960"/>
      </c:barChart>
      <c:catAx>
        <c:axId val="188996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998960"/>
        <c:crosses val="autoZero"/>
        <c:auto val="1"/>
        <c:lblAlgn val="ctr"/>
        <c:lblOffset val="100"/>
        <c:noMultiLvlLbl val="0"/>
      </c:catAx>
      <c:valAx>
        <c:axId val="188998960"/>
        <c:scaling>
          <c:orientation val="minMax"/>
        </c:scaling>
        <c:delete val="1"/>
        <c:axPos val="l"/>
        <c:numFmt formatCode="0.00" sourceLinked="1"/>
        <c:majorTickMark val="none"/>
        <c:minorTickMark val="none"/>
        <c:tickLblPos val="nextTo"/>
        <c:crossAx val="18899660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5 Colleges'!$B$63</c:f>
              <c:strCache>
                <c:ptCount val="1"/>
                <c:pt idx="0">
                  <c:v>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Colleges'!$C$63:$F$63</c:f>
              <c:numCache>
                <c:formatCode>0.00</c:formatCode>
                <c:ptCount val="4"/>
                <c:pt idx="0">
                  <c:v>24.83</c:v>
                </c:pt>
                <c:pt idx="1">
                  <c:v>30</c:v>
                </c:pt>
                <c:pt idx="2">
                  <c:v>1.57</c:v>
                </c:pt>
                <c:pt idx="3">
                  <c:v>20</c:v>
                </c:pt>
              </c:numCache>
            </c:numRef>
          </c:val>
        </c:ser>
        <c:ser>
          <c:idx val="1"/>
          <c:order val="1"/>
          <c:tx>
            <c:strRef>
              <c:f>'Top 5 Colleges'!$B$64</c:f>
              <c:strCache>
                <c:ptCount val="1"/>
                <c:pt idx="0">
                  <c:v>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Colleges'!$C$64:$F$64</c:f>
              <c:numCache>
                <c:formatCode>0.00</c:formatCode>
                <c:ptCount val="4"/>
                <c:pt idx="0">
                  <c:v>22.82</c:v>
                </c:pt>
                <c:pt idx="1">
                  <c:v>30</c:v>
                </c:pt>
                <c:pt idx="2">
                  <c:v>2.29</c:v>
                </c:pt>
                <c:pt idx="3">
                  <c:v>20</c:v>
                </c:pt>
              </c:numCache>
            </c:numRef>
          </c:val>
        </c:ser>
        <c:ser>
          <c:idx val="2"/>
          <c:order val="2"/>
          <c:tx>
            <c:strRef>
              <c:f>'Top 5 Colleges'!$B$65</c:f>
              <c:strCache>
                <c:ptCount val="1"/>
                <c:pt idx="0">
                  <c:v>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Colleges'!$C$65:$F$65</c:f>
              <c:numCache>
                <c:formatCode>0.00</c:formatCode>
                <c:ptCount val="4"/>
                <c:pt idx="0">
                  <c:v>25.81</c:v>
                </c:pt>
                <c:pt idx="1">
                  <c:v>26.8</c:v>
                </c:pt>
                <c:pt idx="2">
                  <c:v>2.42</c:v>
                </c:pt>
                <c:pt idx="3">
                  <c:v>20</c:v>
                </c:pt>
              </c:numCache>
            </c:numRef>
          </c:val>
        </c:ser>
        <c:ser>
          <c:idx val="3"/>
          <c:order val="3"/>
          <c:tx>
            <c:strRef>
              <c:f>'Top 5 Colleges'!$B$66</c:f>
              <c:strCache>
                <c:ptCount val="1"/>
                <c:pt idx="0">
                  <c:v>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Colleges'!$C$66:$F$66</c:f>
              <c:numCache>
                <c:formatCode>0.00</c:formatCode>
                <c:ptCount val="4"/>
                <c:pt idx="0">
                  <c:v>22.83</c:v>
                </c:pt>
                <c:pt idx="1">
                  <c:v>30</c:v>
                </c:pt>
                <c:pt idx="2">
                  <c:v>1.97</c:v>
                </c:pt>
                <c:pt idx="3">
                  <c:v>14</c:v>
                </c:pt>
              </c:numCache>
            </c:numRef>
          </c:val>
        </c:ser>
        <c:ser>
          <c:idx val="4"/>
          <c:order val="4"/>
          <c:tx>
            <c:strRef>
              <c:f>'Top 5 Colleges'!$B$67</c:f>
              <c:strCache>
                <c:ptCount val="1"/>
                <c:pt idx="0">
                  <c:v>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'Top 5 Colleges'!$C$62:$F$62</c:f>
              <c:strCache>
                <c:ptCount val="4"/>
                <c:pt idx="0">
                  <c:v>RD</c:v>
                </c:pt>
                <c:pt idx="1">
                  <c:v>WD</c:v>
                </c:pt>
                <c:pt idx="2">
                  <c:v>ESCS</c:v>
                </c:pt>
                <c:pt idx="3">
                  <c:v>PCS</c:v>
                </c:pt>
              </c:strCache>
            </c:strRef>
          </c:cat>
          <c:val>
            <c:numRef>
              <c:f>'Top 5 Colleges'!$C$67:$F$67</c:f>
              <c:numCache>
                <c:formatCode>0.00</c:formatCode>
                <c:ptCount val="4"/>
                <c:pt idx="0">
                  <c:v>0.13</c:v>
                </c:pt>
                <c:pt idx="1">
                  <c:v>23.01</c:v>
                </c:pt>
                <c:pt idx="2">
                  <c:v>7.35</c:v>
                </c:pt>
                <c:pt idx="3">
                  <c:v>20</c:v>
                </c:pt>
              </c:numCache>
            </c:numRef>
          </c:val>
        </c:ser>
        <c:dLbls>
          <c:dLblPos val="outEnd"/>
          <c:showLegendKey val="0"/>
          <c:showVal val="1"/>
          <c:showCatName val="0"/>
          <c:showSerName val="0"/>
          <c:showPercent val="0"/>
          <c:showBubbleSize val="0"/>
        </c:dLbls>
        <c:gapWidth val="444"/>
        <c:overlap val="-90"/>
        <c:axId val="188997000"/>
        <c:axId val="188996216"/>
      </c:barChart>
      <c:catAx>
        <c:axId val="188997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996216"/>
        <c:crosses val="autoZero"/>
        <c:auto val="1"/>
        <c:lblAlgn val="ctr"/>
        <c:lblOffset val="100"/>
        <c:noMultiLvlLbl val="0"/>
      </c:catAx>
      <c:valAx>
        <c:axId val="188996216"/>
        <c:scaling>
          <c:orientation val="minMax"/>
        </c:scaling>
        <c:delete val="1"/>
        <c:axPos val="l"/>
        <c:numFmt formatCode="0.00" sourceLinked="1"/>
        <c:majorTickMark val="none"/>
        <c:minorTickMark val="none"/>
        <c:tickLblPos val="nextTo"/>
        <c:crossAx val="1889970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'Colleges 96-100'!$B$4</c:f>
              <c:strCache>
                <c:ptCount val="1"/>
                <c:pt idx="0">
                  <c:v>96</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96-100'!$C$3:$G$3</c:f>
              <c:strCache>
                <c:ptCount val="5"/>
                <c:pt idx="0">
                  <c:v>TLR</c:v>
                </c:pt>
                <c:pt idx="1">
                  <c:v>RPC</c:v>
                </c:pt>
                <c:pt idx="2">
                  <c:v>GO</c:v>
                </c:pt>
                <c:pt idx="3">
                  <c:v>OI</c:v>
                </c:pt>
                <c:pt idx="4">
                  <c:v>Perception</c:v>
                </c:pt>
              </c:strCache>
            </c:strRef>
          </c:cat>
          <c:val>
            <c:numRef>
              <c:f>'Colleges 96-100'!$C$4:$G$4</c:f>
              <c:numCache>
                <c:formatCode>General</c:formatCode>
                <c:ptCount val="5"/>
                <c:pt idx="0">
                  <c:v>68.760000000000005</c:v>
                </c:pt>
                <c:pt idx="1">
                  <c:v>17.32</c:v>
                </c:pt>
                <c:pt idx="2">
                  <c:v>50.65</c:v>
                </c:pt>
                <c:pt idx="3">
                  <c:v>59.37</c:v>
                </c:pt>
                <c:pt idx="4">
                  <c:v>16.77</c:v>
                </c:pt>
              </c:numCache>
            </c:numRef>
          </c:val>
        </c:ser>
        <c:ser>
          <c:idx val="1"/>
          <c:order val="1"/>
          <c:tx>
            <c:strRef>
              <c:f>'Colleges 96-100'!$B$5</c:f>
              <c:strCache>
                <c:ptCount val="1"/>
                <c:pt idx="0">
                  <c:v>97</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96-100'!$C$3:$G$3</c:f>
              <c:strCache>
                <c:ptCount val="5"/>
                <c:pt idx="0">
                  <c:v>TLR</c:v>
                </c:pt>
                <c:pt idx="1">
                  <c:v>RPC</c:v>
                </c:pt>
                <c:pt idx="2">
                  <c:v>GO</c:v>
                </c:pt>
                <c:pt idx="3">
                  <c:v>OI</c:v>
                </c:pt>
                <c:pt idx="4">
                  <c:v>Perception</c:v>
                </c:pt>
              </c:strCache>
            </c:strRef>
          </c:cat>
          <c:val>
            <c:numRef>
              <c:f>'Colleges 96-100'!$C$5:$G$5</c:f>
              <c:numCache>
                <c:formatCode>General</c:formatCode>
                <c:ptCount val="5"/>
                <c:pt idx="0">
                  <c:v>61.27</c:v>
                </c:pt>
                <c:pt idx="1">
                  <c:v>10.23</c:v>
                </c:pt>
                <c:pt idx="2">
                  <c:v>73.98</c:v>
                </c:pt>
                <c:pt idx="3">
                  <c:v>56.07</c:v>
                </c:pt>
                <c:pt idx="4">
                  <c:v>2.02</c:v>
                </c:pt>
              </c:numCache>
            </c:numRef>
          </c:val>
        </c:ser>
        <c:ser>
          <c:idx val="2"/>
          <c:order val="2"/>
          <c:tx>
            <c:strRef>
              <c:f>'Colleges 96-100'!$B$6</c:f>
              <c:strCache>
                <c:ptCount val="1"/>
                <c:pt idx="0">
                  <c:v>98</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96-100'!$C$3:$G$3</c:f>
              <c:strCache>
                <c:ptCount val="5"/>
                <c:pt idx="0">
                  <c:v>TLR</c:v>
                </c:pt>
                <c:pt idx="1">
                  <c:v>RPC</c:v>
                </c:pt>
                <c:pt idx="2">
                  <c:v>GO</c:v>
                </c:pt>
                <c:pt idx="3">
                  <c:v>OI</c:v>
                </c:pt>
                <c:pt idx="4">
                  <c:v>Perception</c:v>
                </c:pt>
              </c:strCache>
            </c:strRef>
          </c:cat>
          <c:val>
            <c:numRef>
              <c:f>'Colleges 96-100'!$C$6:$G$6</c:f>
              <c:numCache>
                <c:formatCode>General</c:formatCode>
                <c:ptCount val="5"/>
                <c:pt idx="0">
                  <c:v>77.150000000000006</c:v>
                </c:pt>
                <c:pt idx="1">
                  <c:v>0.51</c:v>
                </c:pt>
                <c:pt idx="2">
                  <c:v>65.709999999999994</c:v>
                </c:pt>
                <c:pt idx="3">
                  <c:v>48.21</c:v>
                </c:pt>
                <c:pt idx="4">
                  <c:v>5.77</c:v>
                </c:pt>
              </c:numCache>
            </c:numRef>
          </c:val>
        </c:ser>
        <c:ser>
          <c:idx val="3"/>
          <c:order val="3"/>
          <c:tx>
            <c:strRef>
              <c:f>'Colleges 96-100'!$B$7</c:f>
              <c:strCache>
                <c:ptCount val="1"/>
                <c:pt idx="0">
                  <c:v>99</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96-100'!$C$3:$G$3</c:f>
              <c:strCache>
                <c:ptCount val="5"/>
                <c:pt idx="0">
                  <c:v>TLR</c:v>
                </c:pt>
                <c:pt idx="1">
                  <c:v>RPC</c:v>
                </c:pt>
                <c:pt idx="2">
                  <c:v>GO</c:v>
                </c:pt>
                <c:pt idx="3">
                  <c:v>OI</c:v>
                </c:pt>
                <c:pt idx="4">
                  <c:v>Perception</c:v>
                </c:pt>
              </c:strCache>
            </c:strRef>
          </c:cat>
          <c:val>
            <c:numRef>
              <c:f>'Colleges 96-100'!$C$7:$G$7</c:f>
              <c:numCache>
                <c:formatCode>General</c:formatCode>
                <c:ptCount val="5"/>
                <c:pt idx="0">
                  <c:v>62.49</c:v>
                </c:pt>
                <c:pt idx="1">
                  <c:v>6.32</c:v>
                </c:pt>
                <c:pt idx="2">
                  <c:v>73.260000000000005</c:v>
                </c:pt>
                <c:pt idx="3">
                  <c:v>55.55</c:v>
                </c:pt>
                <c:pt idx="4">
                  <c:v>3.94</c:v>
                </c:pt>
              </c:numCache>
            </c:numRef>
          </c:val>
        </c:ser>
        <c:ser>
          <c:idx val="4"/>
          <c:order val="4"/>
          <c:tx>
            <c:strRef>
              <c:f>'Colleges 96-100'!$B$8</c:f>
              <c:strCache>
                <c:ptCount val="1"/>
                <c:pt idx="0">
                  <c:v>100</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96-100'!$C$3:$G$3</c:f>
              <c:strCache>
                <c:ptCount val="5"/>
                <c:pt idx="0">
                  <c:v>TLR</c:v>
                </c:pt>
                <c:pt idx="1">
                  <c:v>RPC</c:v>
                </c:pt>
                <c:pt idx="2">
                  <c:v>GO</c:v>
                </c:pt>
                <c:pt idx="3">
                  <c:v>OI</c:v>
                </c:pt>
                <c:pt idx="4">
                  <c:v>Perception</c:v>
                </c:pt>
              </c:strCache>
            </c:strRef>
          </c:cat>
          <c:val>
            <c:numRef>
              <c:f>'Colleges 96-100'!$C$8:$G$8</c:f>
              <c:numCache>
                <c:formatCode>General</c:formatCode>
                <c:ptCount val="5"/>
                <c:pt idx="0">
                  <c:v>57.41</c:v>
                </c:pt>
                <c:pt idx="1">
                  <c:v>32.57</c:v>
                </c:pt>
                <c:pt idx="2">
                  <c:v>65.61</c:v>
                </c:pt>
                <c:pt idx="3">
                  <c:v>55.66</c:v>
                </c:pt>
                <c:pt idx="4">
                  <c:v>2.99</c:v>
                </c:pt>
              </c:numCache>
            </c:numRef>
          </c:val>
        </c:ser>
        <c:dLbls>
          <c:dLblPos val="outEnd"/>
          <c:showLegendKey val="0"/>
          <c:showVal val="1"/>
          <c:showCatName val="0"/>
          <c:showSerName val="0"/>
          <c:showPercent val="0"/>
          <c:showBubbleSize val="0"/>
        </c:dLbls>
        <c:gapWidth val="444"/>
        <c:overlap val="-90"/>
        <c:axId val="188997392"/>
        <c:axId val="188998176"/>
      </c:barChart>
      <c:catAx>
        <c:axId val="188997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998176"/>
        <c:crosses val="autoZero"/>
        <c:auto val="1"/>
        <c:lblAlgn val="ctr"/>
        <c:lblOffset val="100"/>
        <c:noMultiLvlLbl val="0"/>
      </c:catAx>
      <c:valAx>
        <c:axId val="188998176"/>
        <c:scaling>
          <c:orientation val="minMax"/>
        </c:scaling>
        <c:delete val="1"/>
        <c:axPos val="l"/>
        <c:numFmt formatCode="General" sourceLinked="1"/>
        <c:majorTickMark val="none"/>
        <c:minorTickMark val="none"/>
        <c:tickLblPos val="nextTo"/>
        <c:crossAx val="1889973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'Colleges 96-100'!$B$19</c:f>
              <c:strCache>
                <c:ptCount val="1"/>
                <c:pt idx="0">
                  <c:v>96</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96-100'!$C$18:$F$18</c:f>
              <c:strCache>
                <c:ptCount val="4"/>
                <c:pt idx="0">
                  <c:v>SS</c:v>
                </c:pt>
                <c:pt idx="1">
                  <c:v>FSR</c:v>
                </c:pt>
                <c:pt idx="2">
                  <c:v>FQE</c:v>
                </c:pt>
                <c:pt idx="3">
                  <c:v>FRU</c:v>
                </c:pt>
              </c:strCache>
            </c:strRef>
          </c:cat>
          <c:val>
            <c:numRef>
              <c:f>'Colleges 96-100'!$C$19:$F$19</c:f>
              <c:numCache>
                <c:formatCode>0.00</c:formatCode>
                <c:ptCount val="4"/>
                <c:pt idx="0">
                  <c:v>16</c:v>
                </c:pt>
                <c:pt idx="1">
                  <c:v>22.84</c:v>
                </c:pt>
                <c:pt idx="2">
                  <c:v>14.69</c:v>
                </c:pt>
                <c:pt idx="3">
                  <c:v>15.22</c:v>
                </c:pt>
              </c:numCache>
            </c:numRef>
          </c:val>
        </c:ser>
        <c:ser>
          <c:idx val="1"/>
          <c:order val="1"/>
          <c:tx>
            <c:strRef>
              <c:f>'Colleges 96-100'!$B$20</c:f>
              <c:strCache>
                <c:ptCount val="1"/>
                <c:pt idx="0">
                  <c:v>97</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96-100'!$C$18:$F$18</c:f>
              <c:strCache>
                <c:ptCount val="4"/>
                <c:pt idx="0">
                  <c:v>SS</c:v>
                </c:pt>
                <c:pt idx="1">
                  <c:v>FSR</c:v>
                </c:pt>
                <c:pt idx="2">
                  <c:v>FQE</c:v>
                </c:pt>
                <c:pt idx="3">
                  <c:v>FRU</c:v>
                </c:pt>
              </c:strCache>
            </c:strRef>
          </c:cat>
          <c:val>
            <c:numRef>
              <c:f>'Colleges 96-100'!$C$20:$F$20</c:f>
              <c:numCache>
                <c:formatCode>0.00</c:formatCode>
                <c:ptCount val="4"/>
                <c:pt idx="0">
                  <c:v>12</c:v>
                </c:pt>
                <c:pt idx="1">
                  <c:v>26.84</c:v>
                </c:pt>
                <c:pt idx="2">
                  <c:v>11.25</c:v>
                </c:pt>
                <c:pt idx="3">
                  <c:v>11.18</c:v>
                </c:pt>
              </c:numCache>
            </c:numRef>
          </c:val>
        </c:ser>
        <c:ser>
          <c:idx val="2"/>
          <c:order val="2"/>
          <c:tx>
            <c:strRef>
              <c:f>'Colleges 96-100'!$B$21</c:f>
              <c:strCache>
                <c:ptCount val="1"/>
                <c:pt idx="0">
                  <c:v>98</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96-100'!$C$18:$F$18</c:f>
              <c:strCache>
                <c:ptCount val="4"/>
                <c:pt idx="0">
                  <c:v>SS</c:v>
                </c:pt>
                <c:pt idx="1">
                  <c:v>FSR</c:v>
                </c:pt>
                <c:pt idx="2">
                  <c:v>FQE</c:v>
                </c:pt>
                <c:pt idx="3">
                  <c:v>FRU</c:v>
                </c:pt>
              </c:strCache>
            </c:strRef>
          </c:cat>
          <c:val>
            <c:numRef>
              <c:f>'Colleges 96-100'!$C$21:$F$21</c:f>
              <c:numCache>
                <c:formatCode>0.00</c:formatCode>
                <c:ptCount val="4"/>
                <c:pt idx="0">
                  <c:v>17.93</c:v>
                </c:pt>
                <c:pt idx="1">
                  <c:v>30</c:v>
                </c:pt>
                <c:pt idx="2">
                  <c:v>18.59</c:v>
                </c:pt>
                <c:pt idx="3">
                  <c:v>16.940000000000001</c:v>
                </c:pt>
              </c:numCache>
            </c:numRef>
          </c:val>
        </c:ser>
        <c:ser>
          <c:idx val="3"/>
          <c:order val="3"/>
          <c:tx>
            <c:strRef>
              <c:f>'Colleges 96-100'!$B$22</c:f>
              <c:strCache>
                <c:ptCount val="1"/>
                <c:pt idx="0">
                  <c:v>99</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96-100'!$C$18:$F$18</c:f>
              <c:strCache>
                <c:ptCount val="4"/>
                <c:pt idx="0">
                  <c:v>SS</c:v>
                </c:pt>
                <c:pt idx="1">
                  <c:v>FSR</c:v>
                </c:pt>
                <c:pt idx="2">
                  <c:v>FQE</c:v>
                </c:pt>
                <c:pt idx="3">
                  <c:v>FRU</c:v>
                </c:pt>
              </c:strCache>
            </c:strRef>
          </c:cat>
          <c:val>
            <c:numRef>
              <c:f>'Colleges 96-100'!$C$22:$F$22</c:f>
              <c:numCache>
                <c:formatCode>0.00</c:formatCode>
                <c:ptCount val="4"/>
                <c:pt idx="0">
                  <c:v>11.28</c:v>
                </c:pt>
                <c:pt idx="1">
                  <c:v>26.09</c:v>
                </c:pt>
                <c:pt idx="2">
                  <c:v>13.37</c:v>
                </c:pt>
                <c:pt idx="3">
                  <c:v>11.76</c:v>
                </c:pt>
              </c:numCache>
            </c:numRef>
          </c:val>
        </c:ser>
        <c:ser>
          <c:idx val="4"/>
          <c:order val="4"/>
          <c:tx>
            <c:strRef>
              <c:f>'Colleges 96-100'!$B$23</c:f>
              <c:strCache>
                <c:ptCount val="1"/>
                <c:pt idx="0">
                  <c:v>100</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96-100'!$C$18:$F$18</c:f>
              <c:strCache>
                <c:ptCount val="4"/>
                <c:pt idx="0">
                  <c:v>SS</c:v>
                </c:pt>
                <c:pt idx="1">
                  <c:v>FSR</c:v>
                </c:pt>
                <c:pt idx="2">
                  <c:v>FQE</c:v>
                </c:pt>
                <c:pt idx="3">
                  <c:v>FRU</c:v>
                </c:pt>
              </c:strCache>
            </c:strRef>
          </c:cat>
          <c:val>
            <c:numRef>
              <c:f>'Colleges 96-100'!$C$23:$F$23</c:f>
              <c:numCache>
                <c:formatCode>0.00</c:formatCode>
                <c:ptCount val="4"/>
                <c:pt idx="0">
                  <c:v>12</c:v>
                </c:pt>
                <c:pt idx="1">
                  <c:v>21.98</c:v>
                </c:pt>
                <c:pt idx="2">
                  <c:v>12.27</c:v>
                </c:pt>
                <c:pt idx="3">
                  <c:v>11.17</c:v>
                </c:pt>
              </c:numCache>
            </c:numRef>
          </c:val>
        </c:ser>
        <c:dLbls>
          <c:dLblPos val="outEnd"/>
          <c:showLegendKey val="0"/>
          <c:showVal val="1"/>
          <c:showCatName val="0"/>
          <c:showSerName val="0"/>
          <c:showPercent val="0"/>
          <c:showBubbleSize val="0"/>
        </c:dLbls>
        <c:gapWidth val="444"/>
        <c:overlap val="-90"/>
        <c:axId val="188999352"/>
        <c:axId val="188992296"/>
      </c:barChart>
      <c:catAx>
        <c:axId val="188999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992296"/>
        <c:crosses val="autoZero"/>
        <c:auto val="1"/>
        <c:lblAlgn val="ctr"/>
        <c:lblOffset val="100"/>
        <c:noMultiLvlLbl val="0"/>
      </c:catAx>
      <c:valAx>
        <c:axId val="188992296"/>
        <c:scaling>
          <c:orientation val="minMax"/>
        </c:scaling>
        <c:delete val="1"/>
        <c:axPos val="l"/>
        <c:numFmt formatCode="0.00" sourceLinked="1"/>
        <c:majorTickMark val="none"/>
        <c:minorTickMark val="none"/>
        <c:tickLblPos val="nextTo"/>
        <c:crossAx val="18899935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all" baseline="0" dirty="0" smtClean="0">
                <a:effectLst/>
              </a:rPr>
              <a:t>Comparison across sub Parameters</a:t>
            </a:r>
            <a:endParaRPr lang="en-US"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'Colleges 96-100'!$B$35</c:f>
              <c:strCache>
                <c:ptCount val="1"/>
                <c:pt idx="0">
                  <c:v>96</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96-100'!$C$34:$D$34</c:f>
              <c:strCache>
                <c:ptCount val="2"/>
                <c:pt idx="0">
                  <c:v>PU</c:v>
                </c:pt>
                <c:pt idx="1">
                  <c:v>QP</c:v>
                </c:pt>
              </c:strCache>
            </c:strRef>
          </c:cat>
          <c:val>
            <c:numRef>
              <c:f>'Colleges 96-100'!$C$35:$D$35</c:f>
              <c:numCache>
                <c:formatCode>General</c:formatCode>
                <c:ptCount val="2"/>
                <c:pt idx="0">
                  <c:v>7.34</c:v>
                </c:pt>
                <c:pt idx="1">
                  <c:v>9.98</c:v>
                </c:pt>
              </c:numCache>
            </c:numRef>
          </c:val>
        </c:ser>
        <c:ser>
          <c:idx val="1"/>
          <c:order val="1"/>
          <c:tx>
            <c:strRef>
              <c:f>'Colleges 96-100'!$B$36</c:f>
              <c:strCache>
                <c:ptCount val="1"/>
                <c:pt idx="0">
                  <c:v>97</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96-100'!$C$34:$D$34</c:f>
              <c:strCache>
                <c:ptCount val="2"/>
                <c:pt idx="0">
                  <c:v>PU</c:v>
                </c:pt>
                <c:pt idx="1">
                  <c:v>QP</c:v>
                </c:pt>
              </c:strCache>
            </c:strRef>
          </c:cat>
          <c:val>
            <c:numRef>
              <c:f>'Colleges 96-100'!$C$36:$D$36</c:f>
              <c:numCache>
                <c:formatCode>General</c:formatCode>
                <c:ptCount val="2"/>
                <c:pt idx="0">
                  <c:v>2.69</c:v>
                </c:pt>
                <c:pt idx="1">
                  <c:v>7.54</c:v>
                </c:pt>
              </c:numCache>
            </c:numRef>
          </c:val>
        </c:ser>
        <c:ser>
          <c:idx val="2"/>
          <c:order val="2"/>
          <c:tx>
            <c:strRef>
              <c:f>'Colleges 96-100'!$B$37</c:f>
              <c:strCache>
                <c:ptCount val="1"/>
                <c:pt idx="0">
                  <c:v>98</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96-100'!$C$34:$D$34</c:f>
              <c:strCache>
                <c:ptCount val="2"/>
                <c:pt idx="0">
                  <c:v>PU</c:v>
                </c:pt>
                <c:pt idx="1">
                  <c:v>QP</c:v>
                </c:pt>
              </c:strCache>
            </c:strRef>
          </c:cat>
          <c:val>
            <c:numRef>
              <c:f>'Colleges 96-100'!$C$37:$D$37</c:f>
              <c:numCache>
                <c:formatCode>General</c:formatCode>
                <c:ptCount val="2"/>
                <c:pt idx="0">
                  <c:v>0.05</c:v>
                </c:pt>
                <c:pt idx="1">
                  <c:v>0.46</c:v>
                </c:pt>
              </c:numCache>
            </c:numRef>
          </c:val>
        </c:ser>
        <c:ser>
          <c:idx val="3"/>
          <c:order val="3"/>
          <c:tx>
            <c:strRef>
              <c:f>'Colleges 96-100'!$B$38</c:f>
              <c:strCache>
                <c:ptCount val="1"/>
                <c:pt idx="0">
                  <c:v>99</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96-100'!$C$34:$D$34</c:f>
              <c:strCache>
                <c:ptCount val="2"/>
                <c:pt idx="0">
                  <c:v>PU</c:v>
                </c:pt>
                <c:pt idx="1">
                  <c:v>QP</c:v>
                </c:pt>
              </c:strCache>
            </c:strRef>
          </c:cat>
          <c:val>
            <c:numRef>
              <c:f>'Colleges 96-100'!$C$38:$D$38</c:f>
              <c:numCache>
                <c:formatCode>General</c:formatCode>
                <c:ptCount val="2"/>
                <c:pt idx="0">
                  <c:v>1.56</c:v>
                </c:pt>
                <c:pt idx="1">
                  <c:v>4.76</c:v>
                </c:pt>
              </c:numCache>
            </c:numRef>
          </c:val>
        </c:ser>
        <c:ser>
          <c:idx val="4"/>
          <c:order val="4"/>
          <c:tx>
            <c:strRef>
              <c:f>'Colleges 96-100'!$B$39</c:f>
              <c:strCache>
                <c:ptCount val="1"/>
                <c:pt idx="0">
                  <c:v>100</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ln>
                      <a:solidFill>
                        <a:schemeClr val="accent1"/>
                      </a:solidFill>
                    </a:ln>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'Colleges 96-100'!$C$34:$D$34</c:f>
              <c:strCache>
                <c:ptCount val="2"/>
                <c:pt idx="0">
                  <c:v>PU</c:v>
                </c:pt>
                <c:pt idx="1">
                  <c:v>QP</c:v>
                </c:pt>
              </c:strCache>
            </c:strRef>
          </c:cat>
          <c:val>
            <c:numRef>
              <c:f>'Colleges 96-100'!$C$39:$D$39</c:f>
              <c:numCache>
                <c:formatCode>General</c:formatCode>
                <c:ptCount val="2"/>
                <c:pt idx="0">
                  <c:v>16.21</c:v>
                </c:pt>
                <c:pt idx="1">
                  <c:v>16.36</c:v>
                </c:pt>
              </c:numCache>
            </c:numRef>
          </c:val>
        </c:ser>
        <c:dLbls>
          <c:dLblPos val="outEnd"/>
          <c:showLegendKey val="0"/>
          <c:showVal val="1"/>
          <c:showCatName val="0"/>
          <c:showSerName val="0"/>
          <c:showPercent val="0"/>
          <c:showBubbleSize val="0"/>
        </c:dLbls>
        <c:gapWidth val="444"/>
        <c:overlap val="-90"/>
        <c:axId val="188991904"/>
        <c:axId val="188993864"/>
      </c:barChart>
      <c:catAx>
        <c:axId val="188991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ln>
                  <a:solidFill>
                    <a:schemeClr val="accent1"/>
                  </a:solidFill>
                </a:ln>
                <a:solidFill>
                  <a:schemeClr val="tx1">
                    <a:lumMod val="65000"/>
                    <a:lumOff val="35000"/>
                  </a:schemeClr>
                </a:solidFill>
                <a:latin typeface="+mn-lt"/>
                <a:ea typeface="+mn-ea"/>
                <a:cs typeface="+mn-cs"/>
              </a:defRPr>
            </a:pPr>
            <a:endParaRPr lang="en-US"/>
          </a:p>
        </c:txPr>
        <c:crossAx val="188993864"/>
        <c:crosses val="autoZero"/>
        <c:auto val="1"/>
        <c:lblAlgn val="ctr"/>
        <c:lblOffset val="100"/>
        <c:noMultiLvlLbl val="0"/>
      </c:catAx>
      <c:valAx>
        <c:axId val="188993864"/>
        <c:scaling>
          <c:orientation val="minMax"/>
        </c:scaling>
        <c:delete val="1"/>
        <c:axPos val="l"/>
        <c:numFmt formatCode="General" sourceLinked="1"/>
        <c:majorTickMark val="none"/>
        <c:minorTickMark val="none"/>
        <c:tickLblPos val="nextTo"/>
        <c:crossAx val="1889919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FA32E-7901-4E02-BCDF-A591E2FC7442}"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843E55EB-88DF-4444-9B78-06357B5BDF57}">
      <dgm:prSet phldrT="[Text]"/>
      <dgm:spPr/>
      <dgm:t>
        <a:bodyPr/>
        <a:lstStyle/>
        <a:p>
          <a:r>
            <a:rPr lang="en-US" dirty="0"/>
            <a:t>Intro</a:t>
          </a:r>
        </a:p>
      </dgm:t>
    </dgm:pt>
    <dgm:pt modelId="{59561EEC-7F33-4D52-90D3-19090CB1AC89}" type="parTrans" cxnId="{9A663468-059D-44A1-A690-D416A1ECE050}">
      <dgm:prSet/>
      <dgm:spPr/>
      <dgm:t>
        <a:bodyPr/>
        <a:lstStyle/>
        <a:p>
          <a:endParaRPr lang="en-US"/>
        </a:p>
      </dgm:t>
    </dgm:pt>
    <dgm:pt modelId="{913D32AE-FB9F-40FB-9780-0C9AE26A22DE}" type="sibTrans" cxnId="{9A663468-059D-44A1-A690-D416A1ECE050}">
      <dgm:prSet/>
      <dgm:spPr/>
      <dgm:t>
        <a:bodyPr/>
        <a:lstStyle/>
        <a:p>
          <a:endParaRPr lang="en-US"/>
        </a:p>
      </dgm:t>
    </dgm:pt>
    <dgm:pt modelId="{0088139D-DA72-41B7-A388-86B35C389B0B}">
      <dgm:prSet phldrT="[Text]"/>
      <dgm:spPr/>
      <dgm:t>
        <a:bodyPr/>
        <a:lstStyle/>
        <a:p>
          <a:r>
            <a:rPr lang="en-US" dirty="0"/>
            <a:t>To provide a clear understanding of all parameters and data required to calculate them.</a:t>
          </a:r>
        </a:p>
      </dgm:t>
    </dgm:pt>
    <dgm:pt modelId="{2E6050E0-1BFF-4CB8-BDE4-5090F284C1CA}" type="parTrans" cxnId="{9894FB71-E45F-4BA0-902B-7C22AE5E1DCB}">
      <dgm:prSet/>
      <dgm:spPr/>
      <dgm:t>
        <a:bodyPr/>
        <a:lstStyle/>
        <a:p>
          <a:endParaRPr lang="en-US"/>
        </a:p>
      </dgm:t>
    </dgm:pt>
    <dgm:pt modelId="{471800BB-856E-4339-8A6F-4D9F0B7CB247}" type="sibTrans" cxnId="{9894FB71-E45F-4BA0-902B-7C22AE5E1DCB}">
      <dgm:prSet/>
      <dgm:spPr/>
      <dgm:t>
        <a:bodyPr/>
        <a:lstStyle/>
        <a:p>
          <a:endParaRPr lang="en-US"/>
        </a:p>
      </dgm:t>
    </dgm:pt>
    <dgm:pt modelId="{17CD0E9B-4C76-43EC-98DD-2A6E1A1A80B3}">
      <dgm:prSet phldrT="[Text]"/>
      <dgm:spPr/>
      <dgm:t>
        <a:bodyPr/>
        <a:lstStyle/>
        <a:p>
          <a:r>
            <a:rPr lang="en-US" dirty="0"/>
            <a:t>Preview of how data inputs to DCS will reflect in final score.</a:t>
          </a:r>
        </a:p>
      </dgm:t>
    </dgm:pt>
    <dgm:pt modelId="{A32D98DD-76B9-4670-9544-D35981913FB0}" type="parTrans" cxnId="{E976A2FA-9098-49B2-92CD-9704FF766E51}">
      <dgm:prSet/>
      <dgm:spPr/>
      <dgm:t>
        <a:bodyPr/>
        <a:lstStyle/>
        <a:p>
          <a:endParaRPr lang="en-US"/>
        </a:p>
      </dgm:t>
    </dgm:pt>
    <dgm:pt modelId="{457923FC-2E11-4F88-88CE-89CCBB4073BF}" type="sibTrans" cxnId="{E976A2FA-9098-49B2-92CD-9704FF766E51}">
      <dgm:prSet/>
      <dgm:spPr/>
      <dgm:t>
        <a:bodyPr/>
        <a:lstStyle/>
        <a:p>
          <a:endParaRPr lang="en-US"/>
        </a:p>
      </dgm:t>
    </dgm:pt>
    <dgm:pt modelId="{CA44C8E1-CBE0-4835-B239-43327BECCFC7}">
      <dgm:prSet phldrT="[Text]"/>
      <dgm:spPr/>
      <dgm:t>
        <a:bodyPr/>
        <a:lstStyle/>
        <a:p>
          <a:r>
            <a:rPr lang="en-US" dirty="0"/>
            <a:t>Demo</a:t>
          </a:r>
        </a:p>
      </dgm:t>
    </dgm:pt>
    <dgm:pt modelId="{A0F57372-69C6-4EC4-BCBE-639C3D260944}" type="parTrans" cxnId="{6FF96B1B-1857-4221-BB7D-E480E9F748AE}">
      <dgm:prSet/>
      <dgm:spPr/>
      <dgm:t>
        <a:bodyPr/>
        <a:lstStyle/>
        <a:p>
          <a:endParaRPr lang="en-US"/>
        </a:p>
      </dgm:t>
    </dgm:pt>
    <dgm:pt modelId="{7ED24669-8826-4525-9DB5-02F5162C7F94}" type="sibTrans" cxnId="{6FF96B1B-1857-4221-BB7D-E480E9F748AE}">
      <dgm:prSet/>
      <dgm:spPr/>
      <dgm:t>
        <a:bodyPr/>
        <a:lstStyle/>
        <a:p>
          <a:endParaRPr lang="en-US"/>
        </a:p>
      </dgm:t>
    </dgm:pt>
    <dgm:pt modelId="{25E590E7-11F1-4D40-A3E7-0501B23E3803}">
      <dgm:prSet phldrT="[Text]"/>
      <dgm:spPr/>
      <dgm:t>
        <a:bodyPr/>
        <a:lstStyle/>
        <a:p>
          <a:r>
            <a:rPr lang="en-US" dirty="0"/>
            <a:t>To demonstrate the individual data points on NIRF score.</a:t>
          </a:r>
        </a:p>
      </dgm:t>
    </dgm:pt>
    <dgm:pt modelId="{5B2256CD-5660-45E1-A566-2D8B44FC8C1C}" type="parTrans" cxnId="{B231BD68-FD31-472E-9C8C-B0B07C806084}">
      <dgm:prSet/>
      <dgm:spPr/>
      <dgm:t>
        <a:bodyPr/>
        <a:lstStyle/>
        <a:p>
          <a:endParaRPr lang="en-US"/>
        </a:p>
      </dgm:t>
    </dgm:pt>
    <dgm:pt modelId="{2FA8A494-5995-4A39-8EA7-876558BF1FF1}" type="sibTrans" cxnId="{B231BD68-FD31-472E-9C8C-B0B07C806084}">
      <dgm:prSet/>
      <dgm:spPr/>
      <dgm:t>
        <a:bodyPr/>
        <a:lstStyle/>
        <a:p>
          <a:endParaRPr lang="en-US"/>
        </a:p>
      </dgm:t>
    </dgm:pt>
    <dgm:pt modelId="{127804C4-C3BB-45F1-A976-34762D677BEC}">
      <dgm:prSet phldrT="[Text]"/>
      <dgm:spPr/>
      <dgm:t>
        <a:bodyPr/>
        <a:lstStyle/>
        <a:p>
          <a:r>
            <a:rPr lang="en-US" dirty="0"/>
            <a:t>Use existing data to quantify various parameters of NIRF</a:t>
          </a:r>
        </a:p>
      </dgm:t>
    </dgm:pt>
    <dgm:pt modelId="{635F57D0-65D9-4394-81E0-93156DEE5DFC}" type="parTrans" cxnId="{5FBD0DA8-9CCD-4A77-88AC-5CE0198B94C9}">
      <dgm:prSet/>
      <dgm:spPr/>
      <dgm:t>
        <a:bodyPr/>
        <a:lstStyle/>
        <a:p>
          <a:endParaRPr lang="en-US"/>
        </a:p>
      </dgm:t>
    </dgm:pt>
    <dgm:pt modelId="{248CB178-D264-4C4B-8A4A-967FED155500}" type="sibTrans" cxnId="{5FBD0DA8-9CCD-4A77-88AC-5CE0198B94C9}">
      <dgm:prSet/>
      <dgm:spPr/>
      <dgm:t>
        <a:bodyPr/>
        <a:lstStyle/>
        <a:p>
          <a:endParaRPr lang="en-US"/>
        </a:p>
      </dgm:t>
    </dgm:pt>
    <dgm:pt modelId="{23BF8C7C-D58B-4D97-85A8-B510BED4F1C2}">
      <dgm:prSet phldrT="[Text]"/>
      <dgm:spPr/>
      <dgm:t>
        <a:bodyPr/>
        <a:lstStyle/>
        <a:p>
          <a:r>
            <a:rPr lang="en-US" dirty="0"/>
            <a:t>Heuristics</a:t>
          </a:r>
        </a:p>
      </dgm:t>
    </dgm:pt>
    <dgm:pt modelId="{567A85CD-B19B-44AE-9DA4-217D5859CCAB}" type="parTrans" cxnId="{6DEAE81E-E77B-4047-9F0C-4BD94992957C}">
      <dgm:prSet/>
      <dgm:spPr/>
      <dgm:t>
        <a:bodyPr/>
        <a:lstStyle/>
        <a:p>
          <a:endParaRPr lang="en-US"/>
        </a:p>
      </dgm:t>
    </dgm:pt>
    <dgm:pt modelId="{A985258E-C759-4712-9BD3-CB8E20EFA342}" type="sibTrans" cxnId="{6DEAE81E-E77B-4047-9F0C-4BD94992957C}">
      <dgm:prSet/>
      <dgm:spPr/>
      <dgm:t>
        <a:bodyPr/>
        <a:lstStyle/>
        <a:p>
          <a:endParaRPr lang="en-US"/>
        </a:p>
      </dgm:t>
    </dgm:pt>
    <dgm:pt modelId="{EB6A81CA-581C-4419-8421-91C7BE6C6512}">
      <dgm:prSet phldrT="[Text]"/>
      <dgm:spPr/>
      <dgm:t>
        <a:bodyPr/>
        <a:lstStyle/>
        <a:p>
          <a:r>
            <a:rPr lang="en-US" dirty="0"/>
            <a:t>To help institutions to develop a heuristic model to take strategic decisions on policies to better align to areas for score improvement.</a:t>
          </a:r>
        </a:p>
      </dgm:t>
    </dgm:pt>
    <dgm:pt modelId="{545CC7AE-AE1E-415D-A33E-7DAA675C107C}" type="parTrans" cxnId="{9A17DDE5-734A-4D87-9C28-4C3BA2A761B4}">
      <dgm:prSet/>
      <dgm:spPr/>
      <dgm:t>
        <a:bodyPr/>
        <a:lstStyle/>
        <a:p>
          <a:endParaRPr lang="en-US"/>
        </a:p>
      </dgm:t>
    </dgm:pt>
    <dgm:pt modelId="{FF1722BB-DED6-4632-9035-B12623EEFB91}" type="sibTrans" cxnId="{9A17DDE5-734A-4D87-9C28-4C3BA2A761B4}">
      <dgm:prSet/>
      <dgm:spPr/>
      <dgm:t>
        <a:bodyPr/>
        <a:lstStyle/>
        <a:p>
          <a:endParaRPr lang="en-US"/>
        </a:p>
      </dgm:t>
    </dgm:pt>
    <dgm:pt modelId="{B8569419-EB89-4881-90F8-54976E0776B0}" type="pres">
      <dgm:prSet presAssocID="{402FA32E-7901-4E02-BCDF-A591E2FC7442}" presName="Name0" presStyleCnt="0">
        <dgm:presLayoutVars>
          <dgm:dir/>
          <dgm:animLvl val="lvl"/>
          <dgm:resizeHandles val="exact"/>
        </dgm:presLayoutVars>
      </dgm:prSet>
      <dgm:spPr/>
      <dgm:t>
        <a:bodyPr/>
        <a:lstStyle/>
        <a:p>
          <a:endParaRPr lang="en-US"/>
        </a:p>
      </dgm:t>
    </dgm:pt>
    <dgm:pt modelId="{E38ACE07-CCB2-4324-99CB-A07F6B57AC29}" type="pres">
      <dgm:prSet presAssocID="{843E55EB-88DF-4444-9B78-06357B5BDF57}" presName="linNode" presStyleCnt="0"/>
      <dgm:spPr/>
    </dgm:pt>
    <dgm:pt modelId="{70751EFB-A0E7-4868-B67E-2B9E4268743B}" type="pres">
      <dgm:prSet presAssocID="{843E55EB-88DF-4444-9B78-06357B5BDF57}" presName="parentText" presStyleLbl="node1" presStyleIdx="0" presStyleCnt="3">
        <dgm:presLayoutVars>
          <dgm:chMax val="1"/>
          <dgm:bulletEnabled val="1"/>
        </dgm:presLayoutVars>
      </dgm:prSet>
      <dgm:spPr/>
      <dgm:t>
        <a:bodyPr/>
        <a:lstStyle/>
        <a:p>
          <a:endParaRPr lang="en-US"/>
        </a:p>
      </dgm:t>
    </dgm:pt>
    <dgm:pt modelId="{D8DF4CFA-FEA9-46D9-B8AE-1B8C00AFB385}" type="pres">
      <dgm:prSet presAssocID="{843E55EB-88DF-4444-9B78-06357B5BDF57}" presName="descendantText" presStyleLbl="alignAccFollowNode1" presStyleIdx="0" presStyleCnt="3">
        <dgm:presLayoutVars>
          <dgm:bulletEnabled val="1"/>
        </dgm:presLayoutVars>
      </dgm:prSet>
      <dgm:spPr/>
      <dgm:t>
        <a:bodyPr/>
        <a:lstStyle/>
        <a:p>
          <a:endParaRPr lang="en-US"/>
        </a:p>
      </dgm:t>
    </dgm:pt>
    <dgm:pt modelId="{1AC29FFC-B41F-4888-A752-D53DFF882587}" type="pres">
      <dgm:prSet presAssocID="{913D32AE-FB9F-40FB-9780-0C9AE26A22DE}" presName="sp" presStyleCnt="0"/>
      <dgm:spPr/>
    </dgm:pt>
    <dgm:pt modelId="{0ADAC0B9-0EB8-4205-93AC-942F529890E2}" type="pres">
      <dgm:prSet presAssocID="{CA44C8E1-CBE0-4835-B239-43327BECCFC7}" presName="linNode" presStyleCnt="0"/>
      <dgm:spPr/>
    </dgm:pt>
    <dgm:pt modelId="{3BEF55BE-9B48-4EF1-8C88-DF84CBFC3B4D}" type="pres">
      <dgm:prSet presAssocID="{CA44C8E1-CBE0-4835-B239-43327BECCFC7}" presName="parentText" presStyleLbl="node1" presStyleIdx="1" presStyleCnt="3">
        <dgm:presLayoutVars>
          <dgm:chMax val="1"/>
          <dgm:bulletEnabled val="1"/>
        </dgm:presLayoutVars>
      </dgm:prSet>
      <dgm:spPr/>
      <dgm:t>
        <a:bodyPr/>
        <a:lstStyle/>
        <a:p>
          <a:endParaRPr lang="en-US"/>
        </a:p>
      </dgm:t>
    </dgm:pt>
    <dgm:pt modelId="{F0E27FA1-AE47-4C1F-B4F6-EC7DBBFF8E49}" type="pres">
      <dgm:prSet presAssocID="{CA44C8E1-CBE0-4835-B239-43327BECCFC7}" presName="descendantText" presStyleLbl="alignAccFollowNode1" presStyleIdx="1" presStyleCnt="3">
        <dgm:presLayoutVars>
          <dgm:bulletEnabled val="1"/>
        </dgm:presLayoutVars>
      </dgm:prSet>
      <dgm:spPr/>
      <dgm:t>
        <a:bodyPr/>
        <a:lstStyle/>
        <a:p>
          <a:endParaRPr lang="en-US"/>
        </a:p>
      </dgm:t>
    </dgm:pt>
    <dgm:pt modelId="{51EDD02B-C6FB-45E6-B0DF-283F17BBBF4C}" type="pres">
      <dgm:prSet presAssocID="{7ED24669-8826-4525-9DB5-02F5162C7F94}" presName="sp" presStyleCnt="0"/>
      <dgm:spPr/>
    </dgm:pt>
    <dgm:pt modelId="{48D95F0A-8D2D-42AB-A5A5-DF449BDC50D7}" type="pres">
      <dgm:prSet presAssocID="{23BF8C7C-D58B-4D97-85A8-B510BED4F1C2}" presName="linNode" presStyleCnt="0"/>
      <dgm:spPr/>
    </dgm:pt>
    <dgm:pt modelId="{3885AA88-7AC6-48B3-A96E-A26B14DF2C12}" type="pres">
      <dgm:prSet presAssocID="{23BF8C7C-D58B-4D97-85A8-B510BED4F1C2}" presName="parentText" presStyleLbl="node1" presStyleIdx="2" presStyleCnt="3">
        <dgm:presLayoutVars>
          <dgm:chMax val="1"/>
          <dgm:bulletEnabled val="1"/>
        </dgm:presLayoutVars>
      </dgm:prSet>
      <dgm:spPr/>
      <dgm:t>
        <a:bodyPr/>
        <a:lstStyle/>
        <a:p>
          <a:endParaRPr lang="en-US"/>
        </a:p>
      </dgm:t>
    </dgm:pt>
    <dgm:pt modelId="{BAA5D66B-8E16-465A-917D-529FCBC70860}" type="pres">
      <dgm:prSet presAssocID="{23BF8C7C-D58B-4D97-85A8-B510BED4F1C2}" presName="descendantText" presStyleLbl="alignAccFollowNode1" presStyleIdx="2" presStyleCnt="3">
        <dgm:presLayoutVars>
          <dgm:bulletEnabled val="1"/>
        </dgm:presLayoutVars>
      </dgm:prSet>
      <dgm:spPr/>
      <dgm:t>
        <a:bodyPr/>
        <a:lstStyle/>
        <a:p>
          <a:endParaRPr lang="en-US"/>
        </a:p>
      </dgm:t>
    </dgm:pt>
  </dgm:ptLst>
  <dgm:cxnLst>
    <dgm:cxn modelId="{B231BD68-FD31-472E-9C8C-B0B07C806084}" srcId="{CA44C8E1-CBE0-4835-B239-43327BECCFC7}" destId="{25E590E7-11F1-4D40-A3E7-0501B23E3803}" srcOrd="0" destOrd="0" parTransId="{5B2256CD-5660-45E1-A566-2D8B44FC8C1C}" sibTransId="{2FA8A494-5995-4A39-8EA7-876558BF1FF1}"/>
    <dgm:cxn modelId="{02D61A21-2782-4A94-975B-10B0D8733A96}" type="presOf" srcId="{843E55EB-88DF-4444-9B78-06357B5BDF57}" destId="{70751EFB-A0E7-4868-B67E-2B9E4268743B}" srcOrd="0" destOrd="0" presId="urn:microsoft.com/office/officeart/2005/8/layout/vList5"/>
    <dgm:cxn modelId="{6FF96B1B-1857-4221-BB7D-E480E9F748AE}" srcId="{402FA32E-7901-4E02-BCDF-A591E2FC7442}" destId="{CA44C8E1-CBE0-4835-B239-43327BECCFC7}" srcOrd="1" destOrd="0" parTransId="{A0F57372-69C6-4EC4-BCBE-639C3D260944}" sibTransId="{7ED24669-8826-4525-9DB5-02F5162C7F94}"/>
    <dgm:cxn modelId="{5FBD0DA8-9CCD-4A77-88AC-5CE0198B94C9}" srcId="{CA44C8E1-CBE0-4835-B239-43327BECCFC7}" destId="{127804C4-C3BB-45F1-A976-34762D677BEC}" srcOrd="1" destOrd="0" parTransId="{635F57D0-65D9-4394-81E0-93156DEE5DFC}" sibTransId="{248CB178-D264-4C4B-8A4A-967FED155500}"/>
    <dgm:cxn modelId="{5DA5E21F-374C-4917-A28C-A7810A87E2C9}" type="presOf" srcId="{402FA32E-7901-4E02-BCDF-A591E2FC7442}" destId="{B8569419-EB89-4881-90F8-54976E0776B0}" srcOrd="0" destOrd="0" presId="urn:microsoft.com/office/officeart/2005/8/layout/vList5"/>
    <dgm:cxn modelId="{08EE9D27-0FD0-43D2-982B-9BD8A7B799DA}" type="presOf" srcId="{25E590E7-11F1-4D40-A3E7-0501B23E3803}" destId="{F0E27FA1-AE47-4C1F-B4F6-EC7DBBFF8E49}" srcOrd="0" destOrd="0" presId="urn:microsoft.com/office/officeart/2005/8/layout/vList5"/>
    <dgm:cxn modelId="{6DEAE81E-E77B-4047-9F0C-4BD94992957C}" srcId="{402FA32E-7901-4E02-BCDF-A591E2FC7442}" destId="{23BF8C7C-D58B-4D97-85A8-B510BED4F1C2}" srcOrd="2" destOrd="0" parTransId="{567A85CD-B19B-44AE-9DA4-217D5859CCAB}" sibTransId="{A985258E-C759-4712-9BD3-CB8E20EFA342}"/>
    <dgm:cxn modelId="{9894FB71-E45F-4BA0-902B-7C22AE5E1DCB}" srcId="{843E55EB-88DF-4444-9B78-06357B5BDF57}" destId="{0088139D-DA72-41B7-A388-86B35C389B0B}" srcOrd="0" destOrd="0" parTransId="{2E6050E0-1BFF-4CB8-BDE4-5090F284C1CA}" sibTransId="{471800BB-856E-4339-8A6F-4D9F0B7CB247}"/>
    <dgm:cxn modelId="{F8A6B2C1-95C9-46E9-A375-19BC57AB65B8}" type="presOf" srcId="{0088139D-DA72-41B7-A388-86B35C389B0B}" destId="{D8DF4CFA-FEA9-46D9-B8AE-1B8C00AFB385}" srcOrd="0" destOrd="0" presId="urn:microsoft.com/office/officeart/2005/8/layout/vList5"/>
    <dgm:cxn modelId="{9A17DDE5-734A-4D87-9C28-4C3BA2A761B4}" srcId="{23BF8C7C-D58B-4D97-85A8-B510BED4F1C2}" destId="{EB6A81CA-581C-4419-8421-91C7BE6C6512}" srcOrd="0" destOrd="0" parTransId="{545CC7AE-AE1E-415D-A33E-7DAA675C107C}" sibTransId="{FF1722BB-DED6-4632-9035-B12623EEFB91}"/>
    <dgm:cxn modelId="{E16184C5-F0B0-429C-8783-561F35EBF977}" type="presOf" srcId="{127804C4-C3BB-45F1-A976-34762D677BEC}" destId="{F0E27FA1-AE47-4C1F-B4F6-EC7DBBFF8E49}" srcOrd="0" destOrd="1" presId="urn:microsoft.com/office/officeart/2005/8/layout/vList5"/>
    <dgm:cxn modelId="{793925C5-1F12-4796-A165-2C5F891F0866}" type="presOf" srcId="{17CD0E9B-4C76-43EC-98DD-2A6E1A1A80B3}" destId="{D8DF4CFA-FEA9-46D9-B8AE-1B8C00AFB385}" srcOrd="0" destOrd="1" presId="urn:microsoft.com/office/officeart/2005/8/layout/vList5"/>
    <dgm:cxn modelId="{E77705F9-A7D8-48A5-ACBB-DD3F800CDC1E}" type="presOf" srcId="{EB6A81CA-581C-4419-8421-91C7BE6C6512}" destId="{BAA5D66B-8E16-465A-917D-529FCBC70860}" srcOrd="0" destOrd="0" presId="urn:microsoft.com/office/officeart/2005/8/layout/vList5"/>
    <dgm:cxn modelId="{E0709E0F-CC7E-4800-9B75-5547F991D202}" type="presOf" srcId="{23BF8C7C-D58B-4D97-85A8-B510BED4F1C2}" destId="{3885AA88-7AC6-48B3-A96E-A26B14DF2C12}" srcOrd="0" destOrd="0" presId="urn:microsoft.com/office/officeart/2005/8/layout/vList5"/>
    <dgm:cxn modelId="{9A663468-059D-44A1-A690-D416A1ECE050}" srcId="{402FA32E-7901-4E02-BCDF-A591E2FC7442}" destId="{843E55EB-88DF-4444-9B78-06357B5BDF57}" srcOrd="0" destOrd="0" parTransId="{59561EEC-7F33-4D52-90D3-19090CB1AC89}" sibTransId="{913D32AE-FB9F-40FB-9780-0C9AE26A22DE}"/>
    <dgm:cxn modelId="{F5DC2953-6591-4D02-A98B-E3E6C7FC2B09}" type="presOf" srcId="{CA44C8E1-CBE0-4835-B239-43327BECCFC7}" destId="{3BEF55BE-9B48-4EF1-8C88-DF84CBFC3B4D}" srcOrd="0" destOrd="0" presId="urn:microsoft.com/office/officeart/2005/8/layout/vList5"/>
    <dgm:cxn modelId="{E976A2FA-9098-49B2-92CD-9704FF766E51}" srcId="{843E55EB-88DF-4444-9B78-06357B5BDF57}" destId="{17CD0E9B-4C76-43EC-98DD-2A6E1A1A80B3}" srcOrd="1" destOrd="0" parTransId="{A32D98DD-76B9-4670-9544-D35981913FB0}" sibTransId="{457923FC-2E11-4F88-88CE-89CCBB4073BF}"/>
    <dgm:cxn modelId="{BACE8C39-FA78-468C-AE34-C9B466998B52}" type="presParOf" srcId="{B8569419-EB89-4881-90F8-54976E0776B0}" destId="{E38ACE07-CCB2-4324-99CB-A07F6B57AC29}" srcOrd="0" destOrd="0" presId="urn:microsoft.com/office/officeart/2005/8/layout/vList5"/>
    <dgm:cxn modelId="{6B29BD5D-A684-4016-82DF-AEA44ED375CD}" type="presParOf" srcId="{E38ACE07-CCB2-4324-99CB-A07F6B57AC29}" destId="{70751EFB-A0E7-4868-B67E-2B9E4268743B}" srcOrd="0" destOrd="0" presId="urn:microsoft.com/office/officeart/2005/8/layout/vList5"/>
    <dgm:cxn modelId="{8B783CA6-FA43-4BA0-8C66-C1FEDC2EDAFD}" type="presParOf" srcId="{E38ACE07-CCB2-4324-99CB-A07F6B57AC29}" destId="{D8DF4CFA-FEA9-46D9-B8AE-1B8C00AFB385}" srcOrd="1" destOrd="0" presId="urn:microsoft.com/office/officeart/2005/8/layout/vList5"/>
    <dgm:cxn modelId="{36DBE883-A0CB-4274-AC06-9D1F0284128C}" type="presParOf" srcId="{B8569419-EB89-4881-90F8-54976E0776B0}" destId="{1AC29FFC-B41F-4888-A752-D53DFF882587}" srcOrd="1" destOrd="0" presId="urn:microsoft.com/office/officeart/2005/8/layout/vList5"/>
    <dgm:cxn modelId="{EA28388D-2285-427F-99C1-A31B0FF879D7}" type="presParOf" srcId="{B8569419-EB89-4881-90F8-54976E0776B0}" destId="{0ADAC0B9-0EB8-4205-93AC-942F529890E2}" srcOrd="2" destOrd="0" presId="urn:microsoft.com/office/officeart/2005/8/layout/vList5"/>
    <dgm:cxn modelId="{8A1882D6-F78C-447D-97BD-B040387E986E}" type="presParOf" srcId="{0ADAC0B9-0EB8-4205-93AC-942F529890E2}" destId="{3BEF55BE-9B48-4EF1-8C88-DF84CBFC3B4D}" srcOrd="0" destOrd="0" presId="urn:microsoft.com/office/officeart/2005/8/layout/vList5"/>
    <dgm:cxn modelId="{565CE4C4-C607-40D8-AFD1-D337794AD344}" type="presParOf" srcId="{0ADAC0B9-0EB8-4205-93AC-942F529890E2}" destId="{F0E27FA1-AE47-4C1F-B4F6-EC7DBBFF8E49}" srcOrd="1" destOrd="0" presId="urn:microsoft.com/office/officeart/2005/8/layout/vList5"/>
    <dgm:cxn modelId="{3A1B6E54-EAE7-4CC4-9F70-921E229C0865}" type="presParOf" srcId="{B8569419-EB89-4881-90F8-54976E0776B0}" destId="{51EDD02B-C6FB-45E6-B0DF-283F17BBBF4C}" srcOrd="3" destOrd="0" presId="urn:microsoft.com/office/officeart/2005/8/layout/vList5"/>
    <dgm:cxn modelId="{0B50F6E5-2CFB-4261-B7E3-F1666FDA9837}" type="presParOf" srcId="{B8569419-EB89-4881-90F8-54976E0776B0}" destId="{48D95F0A-8D2D-42AB-A5A5-DF449BDC50D7}" srcOrd="4" destOrd="0" presId="urn:microsoft.com/office/officeart/2005/8/layout/vList5"/>
    <dgm:cxn modelId="{3CAC7ECF-F514-4C69-B12D-F59B28C2457C}" type="presParOf" srcId="{48D95F0A-8D2D-42AB-A5A5-DF449BDC50D7}" destId="{3885AA88-7AC6-48B3-A96E-A26B14DF2C12}" srcOrd="0" destOrd="0" presId="urn:microsoft.com/office/officeart/2005/8/layout/vList5"/>
    <dgm:cxn modelId="{051B9922-CBF1-4A58-81D9-482397D45102}" type="presParOf" srcId="{48D95F0A-8D2D-42AB-A5A5-DF449BDC50D7}" destId="{BAA5D66B-8E16-465A-917D-529FCBC708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01624-66D9-44D7-8E6C-A0D0980AEB7B}"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en-US"/>
        </a:p>
      </dgm:t>
    </dgm:pt>
    <dgm:pt modelId="{210C0832-47F9-4240-AEA2-D52E2A5420E8}">
      <dgm:prSet phldrT="[Text]"/>
      <dgm:spPr/>
      <dgm:t>
        <a:bodyPr/>
        <a:lstStyle/>
        <a:p>
          <a:r>
            <a:rPr lang="en-US" dirty="0"/>
            <a:t>Challenges</a:t>
          </a:r>
        </a:p>
      </dgm:t>
    </dgm:pt>
    <dgm:pt modelId="{9288210B-EEF7-4322-8255-457A22DC4014}" type="parTrans" cxnId="{D04451E9-A9D0-4BE0-8A89-603EFC242633}">
      <dgm:prSet/>
      <dgm:spPr/>
      <dgm:t>
        <a:bodyPr/>
        <a:lstStyle/>
        <a:p>
          <a:endParaRPr lang="en-US"/>
        </a:p>
      </dgm:t>
    </dgm:pt>
    <dgm:pt modelId="{560BAD99-FD11-4982-B27A-A3A981DD4598}" type="sibTrans" cxnId="{D04451E9-A9D0-4BE0-8A89-603EFC242633}">
      <dgm:prSet/>
      <dgm:spPr/>
      <dgm:t>
        <a:bodyPr/>
        <a:lstStyle/>
        <a:p>
          <a:endParaRPr lang="en-US"/>
        </a:p>
      </dgm:t>
    </dgm:pt>
    <dgm:pt modelId="{AE46D5D7-FB82-46E7-8707-86F581117AA3}">
      <dgm:prSet phldrT="[Text]"/>
      <dgm:spPr/>
      <dgm:t>
        <a:bodyPr/>
        <a:lstStyle/>
        <a:p>
          <a:r>
            <a:rPr lang="en-US" dirty="0"/>
            <a:t>Processed data after verification and authentication approved by core committee is not available in public domain. </a:t>
          </a:r>
        </a:p>
      </dgm:t>
    </dgm:pt>
    <dgm:pt modelId="{87298C58-2B47-4BDB-BE5B-E2DBCCB61EAD}" type="parTrans" cxnId="{89202ECF-5F6F-4DF0-A060-D2AFE49B80B8}">
      <dgm:prSet/>
      <dgm:spPr/>
      <dgm:t>
        <a:bodyPr/>
        <a:lstStyle/>
        <a:p>
          <a:endParaRPr lang="en-US"/>
        </a:p>
      </dgm:t>
    </dgm:pt>
    <dgm:pt modelId="{BC507588-1D03-4D79-B4CD-8636A5742666}" type="sibTrans" cxnId="{89202ECF-5F6F-4DF0-A060-D2AFE49B80B8}">
      <dgm:prSet/>
      <dgm:spPr/>
      <dgm:t>
        <a:bodyPr/>
        <a:lstStyle/>
        <a:p>
          <a:endParaRPr lang="en-US"/>
        </a:p>
      </dgm:t>
    </dgm:pt>
    <dgm:pt modelId="{B2C6F6BF-8C4B-46E4-B133-B70FF470F378}">
      <dgm:prSet phldrT="[Text]"/>
      <dgm:spPr/>
      <dgm:t>
        <a:bodyPr/>
        <a:lstStyle/>
        <a:p>
          <a:r>
            <a:rPr lang="en-US" dirty="0"/>
            <a:t>NIRF does not disclose the functions except that it is a relative evaluation rather than absolute scoring.</a:t>
          </a:r>
        </a:p>
      </dgm:t>
    </dgm:pt>
    <dgm:pt modelId="{581AC74D-39B5-4117-B3AB-B1ADF3F3D79B}" type="parTrans" cxnId="{E9F6FC1D-136B-4CC4-A3F0-A6A64D762807}">
      <dgm:prSet/>
      <dgm:spPr/>
      <dgm:t>
        <a:bodyPr/>
        <a:lstStyle/>
        <a:p>
          <a:endParaRPr lang="en-US"/>
        </a:p>
      </dgm:t>
    </dgm:pt>
    <dgm:pt modelId="{E0B498F9-C52E-4339-BCD6-2F7F80027C7A}" type="sibTrans" cxnId="{E9F6FC1D-136B-4CC4-A3F0-A6A64D762807}">
      <dgm:prSet/>
      <dgm:spPr/>
      <dgm:t>
        <a:bodyPr/>
        <a:lstStyle/>
        <a:p>
          <a:endParaRPr lang="en-US"/>
        </a:p>
      </dgm:t>
    </dgm:pt>
    <dgm:pt modelId="{1FBD8782-7701-4ECE-A436-2281D3E0E0AF}">
      <dgm:prSet phldrT="[Text]"/>
      <dgm:spPr/>
      <dgm:t>
        <a:bodyPr/>
        <a:lstStyle/>
        <a:p>
          <a:r>
            <a:rPr lang="en-US" dirty="0"/>
            <a:t>Predefined thresholds and bench marks are not available.</a:t>
          </a:r>
        </a:p>
      </dgm:t>
    </dgm:pt>
    <dgm:pt modelId="{5E2CF476-B8A6-4ACC-8C72-6418BE7DEDB0}" type="parTrans" cxnId="{31E4490F-406F-4F3D-9B8E-6E668C600ED3}">
      <dgm:prSet/>
      <dgm:spPr/>
      <dgm:t>
        <a:bodyPr/>
        <a:lstStyle/>
        <a:p>
          <a:endParaRPr lang="en-US"/>
        </a:p>
      </dgm:t>
    </dgm:pt>
    <dgm:pt modelId="{F96AC2D3-12FF-46D2-8765-908AA9229186}" type="sibTrans" cxnId="{31E4490F-406F-4F3D-9B8E-6E668C600ED3}">
      <dgm:prSet/>
      <dgm:spPr/>
      <dgm:t>
        <a:bodyPr/>
        <a:lstStyle/>
        <a:p>
          <a:endParaRPr lang="en-US"/>
        </a:p>
      </dgm:t>
    </dgm:pt>
    <dgm:pt modelId="{1DEFDA82-7FD7-4F94-8FD5-8AC0F0E94A7A}" type="pres">
      <dgm:prSet presAssocID="{3BD01624-66D9-44D7-8E6C-A0D0980AEB7B}" presName="cycle" presStyleCnt="0">
        <dgm:presLayoutVars>
          <dgm:chMax val="1"/>
          <dgm:dir/>
          <dgm:animLvl val="ctr"/>
          <dgm:resizeHandles val="exact"/>
        </dgm:presLayoutVars>
      </dgm:prSet>
      <dgm:spPr/>
      <dgm:t>
        <a:bodyPr/>
        <a:lstStyle/>
        <a:p>
          <a:endParaRPr lang="en-US"/>
        </a:p>
      </dgm:t>
    </dgm:pt>
    <dgm:pt modelId="{34FD2F6F-A8E2-4B63-9562-AAEA81BC25E1}" type="pres">
      <dgm:prSet presAssocID="{210C0832-47F9-4240-AEA2-D52E2A5420E8}" presName="centerShape" presStyleLbl="node0" presStyleIdx="0" presStyleCnt="1"/>
      <dgm:spPr/>
      <dgm:t>
        <a:bodyPr/>
        <a:lstStyle/>
        <a:p>
          <a:endParaRPr lang="en-US"/>
        </a:p>
      </dgm:t>
    </dgm:pt>
    <dgm:pt modelId="{012FE149-2BB6-47CE-869F-022E96FA3AFD}" type="pres">
      <dgm:prSet presAssocID="{87298C58-2B47-4BDB-BE5B-E2DBCCB61EAD}" presName="parTrans" presStyleLbl="bgSibTrans2D1" presStyleIdx="0" presStyleCnt="3"/>
      <dgm:spPr/>
      <dgm:t>
        <a:bodyPr/>
        <a:lstStyle/>
        <a:p>
          <a:endParaRPr lang="en-US"/>
        </a:p>
      </dgm:t>
    </dgm:pt>
    <dgm:pt modelId="{778C4086-E88F-42E9-BEFF-604E10988AFE}" type="pres">
      <dgm:prSet presAssocID="{AE46D5D7-FB82-46E7-8707-86F581117AA3}" presName="node" presStyleLbl="node1" presStyleIdx="0" presStyleCnt="3">
        <dgm:presLayoutVars>
          <dgm:bulletEnabled val="1"/>
        </dgm:presLayoutVars>
      </dgm:prSet>
      <dgm:spPr/>
      <dgm:t>
        <a:bodyPr/>
        <a:lstStyle/>
        <a:p>
          <a:endParaRPr lang="en-US"/>
        </a:p>
      </dgm:t>
    </dgm:pt>
    <dgm:pt modelId="{9AE5CCFC-297D-4561-8235-0CA5F810C398}" type="pres">
      <dgm:prSet presAssocID="{581AC74D-39B5-4117-B3AB-B1ADF3F3D79B}" presName="parTrans" presStyleLbl="bgSibTrans2D1" presStyleIdx="1" presStyleCnt="3"/>
      <dgm:spPr/>
      <dgm:t>
        <a:bodyPr/>
        <a:lstStyle/>
        <a:p>
          <a:endParaRPr lang="en-US"/>
        </a:p>
      </dgm:t>
    </dgm:pt>
    <dgm:pt modelId="{91B658B9-FDF4-45A4-ABA3-3EE85366A881}" type="pres">
      <dgm:prSet presAssocID="{B2C6F6BF-8C4B-46E4-B133-B70FF470F378}" presName="node" presStyleLbl="node1" presStyleIdx="1" presStyleCnt="3">
        <dgm:presLayoutVars>
          <dgm:bulletEnabled val="1"/>
        </dgm:presLayoutVars>
      </dgm:prSet>
      <dgm:spPr/>
      <dgm:t>
        <a:bodyPr/>
        <a:lstStyle/>
        <a:p>
          <a:endParaRPr lang="en-US"/>
        </a:p>
      </dgm:t>
    </dgm:pt>
    <dgm:pt modelId="{69CF4C89-42F9-479C-86C3-78748690A594}" type="pres">
      <dgm:prSet presAssocID="{5E2CF476-B8A6-4ACC-8C72-6418BE7DEDB0}" presName="parTrans" presStyleLbl="bgSibTrans2D1" presStyleIdx="2" presStyleCnt="3"/>
      <dgm:spPr/>
      <dgm:t>
        <a:bodyPr/>
        <a:lstStyle/>
        <a:p>
          <a:endParaRPr lang="en-US"/>
        </a:p>
      </dgm:t>
    </dgm:pt>
    <dgm:pt modelId="{0FB55AD8-E562-4932-9FCD-BAEA13210E8B}" type="pres">
      <dgm:prSet presAssocID="{1FBD8782-7701-4ECE-A436-2281D3E0E0AF}" presName="node" presStyleLbl="node1" presStyleIdx="2" presStyleCnt="3">
        <dgm:presLayoutVars>
          <dgm:bulletEnabled val="1"/>
        </dgm:presLayoutVars>
      </dgm:prSet>
      <dgm:spPr/>
      <dgm:t>
        <a:bodyPr/>
        <a:lstStyle/>
        <a:p>
          <a:endParaRPr lang="en-US"/>
        </a:p>
      </dgm:t>
    </dgm:pt>
  </dgm:ptLst>
  <dgm:cxnLst>
    <dgm:cxn modelId="{A51B0E25-76AE-4689-A14D-09A36E19BCF6}" type="presOf" srcId="{5E2CF476-B8A6-4ACC-8C72-6418BE7DEDB0}" destId="{69CF4C89-42F9-479C-86C3-78748690A594}" srcOrd="0" destOrd="0" presId="urn:microsoft.com/office/officeart/2005/8/layout/radial4"/>
    <dgm:cxn modelId="{31E4490F-406F-4F3D-9B8E-6E668C600ED3}" srcId="{210C0832-47F9-4240-AEA2-D52E2A5420E8}" destId="{1FBD8782-7701-4ECE-A436-2281D3E0E0AF}" srcOrd="2" destOrd="0" parTransId="{5E2CF476-B8A6-4ACC-8C72-6418BE7DEDB0}" sibTransId="{F96AC2D3-12FF-46D2-8765-908AA9229186}"/>
    <dgm:cxn modelId="{51276738-4828-47DC-A8B6-38AF5266A1F4}" type="presOf" srcId="{1FBD8782-7701-4ECE-A436-2281D3E0E0AF}" destId="{0FB55AD8-E562-4932-9FCD-BAEA13210E8B}" srcOrd="0" destOrd="0" presId="urn:microsoft.com/office/officeart/2005/8/layout/radial4"/>
    <dgm:cxn modelId="{89202ECF-5F6F-4DF0-A060-D2AFE49B80B8}" srcId="{210C0832-47F9-4240-AEA2-D52E2A5420E8}" destId="{AE46D5D7-FB82-46E7-8707-86F581117AA3}" srcOrd="0" destOrd="0" parTransId="{87298C58-2B47-4BDB-BE5B-E2DBCCB61EAD}" sibTransId="{BC507588-1D03-4D79-B4CD-8636A5742666}"/>
    <dgm:cxn modelId="{404E167D-5BE8-4790-8D14-259D3071D736}" type="presOf" srcId="{3BD01624-66D9-44D7-8E6C-A0D0980AEB7B}" destId="{1DEFDA82-7FD7-4F94-8FD5-8AC0F0E94A7A}" srcOrd="0" destOrd="0" presId="urn:microsoft.com/office/officeart/2005/8/layout/radial4"/>
    <dgm:cxn modelId="{8DF2BEFA-8E74-4352-816E-3BAA50C1EAEF}" type="presOf" srcId="{210C0832-47F9-4240-AEA2-D52E2A5420E8}" destId="{34FD2F6F-A8E2-4B63-9562-AAEA81BC25E1}" srcOrd="0" destOrd="0" presId="urn:microsoft.com/office/officeart/2005/8/layout/radial4"/>
    <dgm:cxn modelId="{D04451E9-A9D0-4BE0-8A89-603EFC242633}" srcId="{3BD01624-66D9-44D7-8E6C-A0D0980AEB7B}" destId="{210C0832-47F9-4240-AEA2-D52E2A5420E8}" srcOrd="0" destOrd="0" parTransId="{9288210B-EEF7-4322-8255-457A22DC4014}" sibTransId="{560BAD99-FD11-4982-B27A-A3A981DD4598}"/>
    <dgm:cxn modelId="{DFAA7B48-95CC-4D18-93F9-2DCCDB8514BD}" type="presOf" srcId="{87298C58-2B47-4BDB-BE5B-E2DBCCB61EAD}" destId="{012FE149-2BB6-47CE-869F-022E96FA3AFD}" srcOrd="0" destOrd="0" presId="urn:microsoft.com/office/officeart/2005/8/layout/radial4"/>
    <dgm:cxn modelId="{E9F6FC1D-136B-4CC4-A3F0-A6A64D762807}" srcId="{210C0832-47F9-4240-AEA2-D52E2A5420E8}" destId="{B2C6F6BF-8C4B-46E4-B133-B70FF470F378}" srcOrd="1" destOrd="0" parTransId="{581AC74D-39B5-4117-B3AB-B1ADF3F3D79B}" sibTransId="{E0B498F9-C52E-4339-BCD6-2F7F80027C7A}"/>
    <dgm:cxn modelId="{6AC0DFFF-F13E-40AF-BCF0-B81A014766B4}" type="presOf" srcId="{581AC74D-39B5-4117-B3AB-B1ADF3F3D79B}" destId="{9AE5CCFC-297D-4561-8235-0CA5F810C398}" srcOrd="0" destOrd="0" presId="urn:microsoft.com/office/officeart/2005/8/layout/radial4"/>
    <dgm:cxn modelId="{4B676784-F81D-47C3-A1AF-98F2071F62F6}" type="presOf" srcId="{B2C6F6BF-8C4B-46E4-B133-B70FF470F378}" destId="{91B658B9-FDF4-45A4-ABA3-3EE85366A881}" srcOrd="0" destOrd="0" presId="urn:microsoft.com/office/officeart/2005/8/layout/radial4"/>
    <dgm:cxn modelId="{3E087A12-B568-4E3F-A28B-4A953FA1D6B4}" type="presOf" srcId="{AE46D5D7-FB82-46E7-8707-86F581117AA3}" destId="{778C4086-E88F-42E9-BEFF-604E10988AFE}" srcOrd="0" destOrd="0" presId="urn:microsoft.com/office/officeart/2005/8/layout/radial4"/>
    <dgm:cxn modelId="{68038CE2-D1A8-40DF-ABFF-7D3027107284}" type="presParOf" srcId="{1DEFDA82-7FD7-4F94-8FD5-8AC0F0E94A7A}" destId="{34FD2F6F-A8E2-4B63-9562-AAEA81BC25E1}" srcOrd="0" destOrd="0" presId="urn:microsoft.com/office/officeart/2005/8/layout/radial4"/>
    <dgm:cxn modelId="{71819872-0C49-4BB0-BECA-7A988932FFEA}" type="presParOf" srcId="{1DEFDA82-7FD7-4F94-8FD5-8AC0F0E94A7A}" destId="{012FE149-2BB6-47CE-869F-022E96FA3AFD}" srcOrd="1" destOrd="0" presId="urn:microsoft.com/office/officeart/2005/8/layout/radial4"/>
    <dgm:cxn modelId="{7B6ED64A-793E-4264-AE7C-2385EA6D3D29}" type="presParOf" srcId="{1DEFDA82-7FD7-4F94-8FD5-8AC0F0E94A7A}" destId="{778C4086-E88F-42E9-BEFF-604E10988AFE}" srcOrd="2" destOrd="0" presId="urn:microsoft.com/office/officeart/2005/8/layout/radial4"/>
    <dgm:cxn modelId="{4B03FCCA-EAD2-4D38-8973-F0AD38CA9602}" type="presParOf" srcId="{1DEFDA82-7FD7-4F94-8FD5-8AC0F0E94A7A}" destId="{9AE5CCFC-297D-4561-8235-0CA5F810C398}" srcOrd="3" destOrd="0" presId="urn:microsoft.com/office/officeart/2005/8/layout/radial4"/>
    <dgm:cxn modelId="{38D50796-D20C-42F3-A847-63C39322D6BF}" type="presParOf" srcId="{1DEFDA82-7FD7-4F94-8FD5-8AC0F0E94A7A}" destId="{91B658B9-FDF4-45A4-ABA3-3EE85366A881}" srcOrd="4" destOrd="0" presId="urn:microsoft.com/office/officeart/2005/8/layout/radial4"/>
    <dgm:cxn modelId="{4CD1404F-E531-4874-A9DD-E584B6D404CE}" type="presParOf" srcId="{1DEFDA82-7FD7-4F94-8FD5-8AC0F0E94A7A}" destId="{69CF4C89-42F9-479C-86C3-78748690A594}" srcOrd="5" destOrd="0" presId="urn:microsoft.com/office/officeart/2005/8/layout/radial4"/>
    <dgm:cxn modelId="{3F52A2B8-5219-41F2-9BC8-E6994D74C39F}" type="presParOf" srcId="{1DEFDA82-7FD7-4F94-8FD5-8AC0F0E94A7A}" destId="{0FB55AD8-E562-4932-9FCD-BAEA13210E8B}"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0FA234-38B0-42E2-9A80-6AA0E6BA33B0}" type="doc">
      <dgm:prSet loTypeId="urn:microsoft.com/office/officeart/2005/8/layout/target1" loCatId="relationship" qsTypeId="urn:microsoft.com/office/officeart/2005/8/quickstyle/simple1" qsCatId="simple" csTypeId="urn:microsoft.com/office/officeart/2005/8/colors/colorful5" csCatId="colorful" phldr="1"/>
      <dgm:spPr/>
      <dgm:t>
        <a:bodyPr/>
        <a:lstStyle/>
        <a:p>
          <a:endParaRPr lang="en-US"/>
        </a:p>
      </dgm:t>
    </dgm:pt>
    <dgm:pt modelId="{5FA03759-239A-4FAB-A9B8-CD58ABF8085B}">
      <dgm:prSet phldrT="[Text]"/>
      <dgm:spPr/>
      <dgm:t>
        <a:bodyPr/>
        <a:lstStyle/>
        <a:p>
          <a:r>
            <a:rPr lang="en-US" dirty="0"/>
            <a:t>Category-specific and domain - specific metrics.</a:t>
          </a:r>
        </a:p>
      </dgm:t>
    </dgm:pt>
    <dgm:pt modelId="{16D7F1B1-5058-4292-AD2D-93A731C263D5}" type="parTrans" cxnId="{2BE7FA2B-A911-4536-99BA-5A64AF9502EB}">
      <dgm:prSet/>
      <dgm:spPr/>
      <dgm:t>
        <a:bodyPr/>
        <a:lstStyle/>
        <a:p>
          <a:endParaRPr lang="en-US"/>
        </a:p>
      </dgm:t>
    </dgm:pt>
    <dgm:pt modelId="{DA1E405D-5657-44D8-8208-ABCB5025BD09}" type="sibTrans" cxnId="{2BE7FA2B-A911-4536-99BA-5A64AF9502EB}">
      <dgm:prSet/>
      <dgm:spPr/>
      <dgm:t>
        <a:bodyPr/>
        <a:lstStyle/>
        <a:p>
          <a:endParaRPr lang="en-US"/>
        </a:p>
      </dgm:t>
    </dgm:pt>
    <dgm:pt modelId="{D6DEAEA1-14F4-4416-8BA0-4A8DE9989663}">
      <dgm:prSet phldrT="[Text]"/>
      <dgm:spPr/>
      <dgm:t>
        <a:bodyPr/>
        <a:lstStyle/>
        <a:p>
          <a:r>
            <a:rPr lang="en-US" dirty="0"/>
            <a:t>5 broad generic parameters.</a:t>
          </a:r>
        </a:p>
      </dgm:t>
    </dgm:pt>
    <dgm:pt modelId="{BED6E3D0-5610-4CC1-8107-EB73748163EF}" type="parTrans" cxnId="{75A0282F-3144-4C2D-AF44-A04817254E06}">
      <dgm:prSet/>
      <dgm:spPr/>
      <dgm:t>
        <a:bodyPr/>
        <a:lstStyle/>
        <a:p>
          <a:endParaRPr lang="en-US"/>
        </a:p>
      </dgm:t>
    </dgm:pt>
    <dgm:pt modelId="{A2C70EBD-656D-407D-87BB-3611A4ED204C}" type="sibTrans" cxnId="{75A0282F-3144-4C2D-AF44-A04817254E06}">
      <dgm:prSet/>
      <dgm:spPr/>
      <dgm:t>
        <a:bodyPr/>
        <a:lstStyle/>
        <a:p>
          <a:endParaRPr lang="en-US"/>
        </a:p>
      </dgm:t>
    </dgm:pt>
    <dgm:pt modelId="{7D2D0A1F-8261-472A-AF93-B34F6E236B86}">
      <dgm:prSet phldrT="[Text]"/>
      <dgm:spPr/>
      <dgm:t>
        <a:bodyPr/>
        <a:lstStyle/>
        <a:p>
          <a:r>
            <a:rPr lang="en-US" dirty="0"/>
            <a:t>16 to 18 sub parameters. </a:t>
          </a:r>
        </a:p>
      </dgm:t>
    </dgm:pt>
    <dgm:pt modelId="{49598D53-1B94-408B-927B-D2455919CA7F}" type="parTrans" cxnId="{F8DA1CC7-E8D9-4804-AC92-F6660EBC0D46}">
      <dgm:prSet/>
      <dgm:spPr/>
      <dgm:t>
        <a:bodyPr/>
        <a:lstStyle/>
        <a:p>
          <a:endParaRPr lang="en-US"/>
        </a:p>
      </dgm:t>
    </dgm:pt>
    <dgm:pt modelId="{C865280E-8643-44DA-8397-B39313899B10}" type="sibTrans" cxnId="{F8DA1CC7-E8D9-4804-AC92-F6660EBC0D46}">
      <dgm:prSet/>
      <dgm:spPr/>
      <dgm:t>
        <a:bodyPr/>
        <a:lstStyle/>
        <a:p>
          <a:endParaRPr lang="en-US"/>
        </a:p>
      </dgm:t>
    </dgm:pt>
    <dgm:pt modelId="{E1E58392-80A4-4EA7-99FF-BF386356D048}">
      <dgm:prSet/>
      <dgm:spPr/>
      <dgm:t>
        <a:bodyPr/>
        <a:lstStyle/>
        <a:p>
          <a:r>
            <a:rPr lang="en-US" dirty="0"/>
            <a:t>About 110 data entry fields in the DCS. </a:t>
          </a:r>
        </a:p>
      </dgm:t>
    </dgm:pt>
    <dgm:pt modelId="{3EFD36FB-FEF8-413B-A51B-99DCF74FBD53}" type="parTrans" cxnId="{2C6501C9-2035-4D83-A965-0BB7E30C17BB}">
      <dgm:prSet/>
      <dgm:spPr/>
      <dgm:t>
        <a:bodyPr/>
        <a:lstStyle/>
        <a:p>
          <a:endParaRPr lang="en-US"/>
        </a:p>
      </dgm:t>
    </dgm:pt>
    <dgm:pt modelId="{5BE6CF0A-E500-4ECE-9E88-25894521AC24}" type="sibTrans" cxnId="{2C6501C9-2035-4D83-A965-0BB7E30C17BB}">
      <dgm:prSet/>
      <dgm:spPr/>
      <dgm:t>
        <a:bodyPr/>
        <a:lstStyle/>
        <a:p>
          <a:endParaRPr lang="en-US"/>
        </a:p>
      </dgm:t>
    </dgm:pt>
    <dgm:pt modelId="{01373364-C8C4-4926-B794-70BB62675FDE}" type="pres">
      <dgm:prSet presAssocID="{680FA234-38B0-42E2-9A80-6AA0E6BA33B0}" presName="composite" presStyleCnt="0">
        <dgm:presLayoutVars>
          <dgm:chMax val="5"/>
          <dgm:dir/>
          <dgm:resizeHandles val="exact"/>
        </dgm:presLayoutVars>
      </dgm:prSet>
      <dgm:spPr/>
      <dgm:t>
        <a:bodyPr/>
        <a:lstStyle/>
        <a:p>
          <a:endParaRPr lang="en-US"/>
        </a:p>
      </dgm:t>
    </dgm:pt>
    <dgm:pt modelId="{268061EA-2BDC-4DE8-8681-47D2ADCC00B4}" type="pres">
      <dgm:prSet presAssocID="{5FA03759-239A-4FAB-A9B8-CD58ABF8085B}" presName="circle1" presStyleLbl="lnNode1" presStyleIdx="0" presStyleCnt="4"/>
      <dgm:spPr/>
    </dgm:pt>
    <dgm:pt modelId="{CDF570D2-AB1C-436C-BF69-7C7E1FCDBDF0}" type="pres">
      <dgm:prSet presAssocID="{5FA03759-239A-4FAB-A9B8-CD58ABF8085B}" presName="text1" presStyleLbl="revTx" presStyleIdx="0" presStyleCnt="4">
        <dgm:presLayoutVars>
          <dgm:bulletEnabled val="1"/>
        </dgm:presLayoutVars>
      </dgm:prSet>
      <dgm:spPr/>
      <dgm:t>
        <a:bodyPr/>
        <a:lstStyle/>
        <a:p>
          <a:endParaRPr lang="en-US"/>
        </a:p>
      </dgm:t>
    </dgm:pt>
    <dgm:pt modelId="{F73EB824-5392-4317-8E1D-494DC3D8AF7E}" type="pres">
      <dgm:prSet presAssocID="{5FA03759-239A-4FAB-A9B8-CD58ABF8085B}" presName="line1" presStyleLbl="callout" presStyleIdx="0" presStyleCnt="8"/>
      <dgm:spPr/>
    </dgm:pt>
    <dgm:pt modelId="{1E30C899-B09A-4119-9D41-B5DDF75E16F0}" type="pres">
      <dgm:prSet presAssocID="{5FA03759-239A-4FAB-A9B8-CD58ABF8085B}" presName="d1" presStyleLbl="callout" presStyleIdx="1" presStyleCnt="8"/>
      <dgm:spPr/>
    </dgm:pt>
    <dgm:pt modelId="{F78ED729-24B2-48D0-B44E-339B75690F88}" type="pres">
      <dgm:prSet presAssocID="{D6DEAEA1-14F4-4416-8BA0-4A8DE9989663}" presName="circle2" presStyleLbl="lnNode1" presStyleIdx="1" presStyleCnt="4"/>
      <dgm:spPr/>
    </dgm:pt>
    <dgm:pt modelId="{D2D50F07-F256-4AC4-B6ED-53D521C41968}" type="pres">
      <dgm:prSet presAssocID="{D6DEAEA1-14F4-4416-8BA0-4A8DE9989663}" presName="text2" presStyleLbl="revTx" presStyleIdx="1" presStyleCnt="4">
        <dgm:presLayoutVars>
          <dgm:bulletEnabled val="1"/>
        </dgm:presLayoutVars>
      </dgm:prSet>
      <dgm:spPr/>
      <dgm:t>
        <a:bodyPr/>
        <a:lstStyle/>
        <a:p>
          <a:endParaRPr lang="en-US"/>
        </a:p>
      </dgm:t>
    </dgm:pt>
    <dgm:pt modelId="{FCA9897E-CC69-4579-BEA3-2FEF3403E099}" type="pres">
      <dgm:prSet presAssocID="{D6DEAEA1-14F4-4416-8BA0-4A8DE9989663}" presName="line2" presStyleLbl="callout" presStyleIdx="2" presStyleCnt="8"/>
      <dgm:spPr/>
    </dgm:pt>
    <dgm:pt modelId="{31B2B8B3-AA0F-489A-AF40-3ABE03B43DBB}" type="pres">
      <dgm:prSet presAssocID="{D6DEAEA1-14F4-4416-8BA0-4A8DE9989663}" presName="d2" presStyleLbl="callout" presStyleIdx="3" presStyleCnt="8"/>
      <dgm:spPr/>
    </dgm:pt>
    <dgm:pt modelId="{85137F8D-0EC8-4EC5-B9A2-B83B999E3BA6}" type="pres">
      <dgm:prSet presAssocID="{7D2D0A1F-8261-472A-AF93-B34F6E236B86}" presName="circle3" presStyleLbl="lnNode1" presStyleIdx="2" presStyleCnt="4"/>
      <dgm:spPr/>
    </dgm:pt>
    <dgm:pt modelId="{7CC5ED55-F4E9-49F5-8DB3-229FAE97CCFA}" type="pres">
      <dgm:prSet presAssocID="{7D2D0A1F-8261-472A-AF93-B34F6E236B86}" presName="text3" presStyleLbl="revTx" presStyleIdx="2" presStyleCnt="4">
        <dgm:presLayoutVars>
          <dgm:bulletEnabled val="1"/>
        </dgm:presLayoutVars>
      </dgm:prSet>
      <dgm:spPr/>
      <dgm:t>
        <a:bodyPr/>
        <a:lstStyle/>
        <a:p>
          <a:endParaRPr lang="en-US"/>
        </a:p>
      </dgm:t>
    </dgm:pt>
    <dgm:pt modelId="{9589760C-1C65-4391-99B5-23DBEB8E5C1F}" type="pres">
      <dgm:prSet presAssocID="{7D2D0A1F-8261-472A-AF93-B34F6E236B86}" presName="line3" presStyleLbl="callout" presStyleIdx="4" presStyleCnt="8"/>
      <dgm:spPr/>
    </dgm:pt>
    <dgm:pt modelId="{90BB99D7-3F46-44FE-8243-3AB4A481AD0B}" type="pres">
      <dgm:prSet presAssocID="{7D2D0A1F-8261-472A-AF93-B34F6E236B86}" presName="d3" presStyleLbl="callout" presStyleIdx="5" presStyleCnt="8"/>
      <dgm:spPr/>
    </dgm:pt>
    <dgm:pt modelId="{4BE08F41-BD42-4051-8811-E6F2EC13B311}" type="pres">
      <dgm:prSet presAssocID="{E1E58392-80A4-4EA7-99FF-BF386356D048}" presName="circle4" presStyleLbl="lnNode1" presStyleIdx="3" presStyleCnt="4"/>
      <dgm:spPr/>
    </dgm:pt>
    <dgm:pt modelId="{1345E1C3-6618-4C6B-868C-F36602DAD8F7}" type="pres">
      <dgm:prSet presAssocID="{E1E58392-80A4-4EA7-99FF-BF386356D048}" presName="text4" presStyleLbl="revTx" presStyleIdx="3" presStyleCnt="4">
        <dgm:presLayoutVars>
          <dgm:bulletEnabled val="1"/>
        </dgm:presLayoutVars>
      </dgm:prSet>
      <dgm:spPr/>
      <dgm:t>
        <a:bodyPr/>
        <a:lstStyle/>
        <a:p>
          <a:endParaRPr lang="en-US"/>
        </a:p>
      </dgm:t>
    </dgm:pt>
    <dgm:pt modelId="{B33C7D18-852A-4BBB-99AD-B3B3C649FB8A}" type="pres">
      <dgm:prSet presAssocID="{E1E58392-80A4-4EA7-99FF-BF386356D048}" presName="line4" presStyleLbl="callout" presStyleIdx="6" presStyleCnt="8"/>
      <dgm:spPr/>
    </dgm:pt>
    <dgm:pt modelId="{6092299C-9BB6-4370-89ED-E67DACDE48AA}" type="pres">
      <dgm:prSet presAssocID="{E1E58392-80A4-4EA7-99FF-BF386356D048}" presName="d4" presStyleLbl="callout" presStyleIdx="7" presStyleCnt="8"/>
      <dgm:spPr/>
    </dgm:pt>
  </dgm:ptLst>
  <dgm:cxnLst>
    <dgm:cxn modelId="{03AADE0C-8CC9-4B6B-9187-B32555F14A0E}" type="presOf" srcId="{D6DEAEA1-14F4-4416-8BA0-4A8DE9989663}" destId="{D2D50F07-F256-4AC4-B6ED-53D521C41968}" srcOrd="0" destOrd="0" presId="urn:microsoft.com/office/officeart/2005/8/layout/target1"/>
    <dgm:cxn modelId="{75A0282F-3144-4C2D-AF44-A04817254E06}" srcId="{680FA234-38B0-42E2-9A80-6AA0E6BA33B0}" destId="{D6DEAEA1-14F4-4416-8BA0-4A8DE9989663}" srcOrd="1" destOrd="0" parTransId="{BED6E3D0-5610-4CC1-8107-EB73748163EF}" sibTransId="{A2C70EBD-656D-407D-87BB-3611A4ED204C}"/>
    <dgm:cxn modelId="{6139E44C-CA9A-4159-8753-9F0D560268B1}" type="presOf" srcId="{E1E58392-80A4-4EA7-99FF-BF386356D048}" destId="{1345E1C3-6618-4C6B-868C-F36602DAD8F7}" srcOrd="0" destOrd="0" presId="urn:microsoft.com/office/officeart/2005/8/layout/target1"/>
    <dgm:cxn modelId="{F8DA1CC7-E8D9-4804-AC92-F6660EBC0D46}" srcId="{680FA234-38B0-42E2-9A80-6AA0E6BA33B0}" destId="{7D2D0A1F-8261-472A-AF93-B34F6E236B86}" srcOrd="2" destOrd="0" parTransId="{49598D53-1B94-408B-927B-D2455919CA7F}" sibTransId="{C865280E-8643-44DA-8397-B39313899B10}"/>
    <dgm:cxn modelId="{F42B3133-3158-4997-8AEB-5EC5FA861C9C}" type="presOf" srcId="{7D2D0A1F-8261-472A-AF93-B34F6E236B86}" destId="{7CC5ED55-F4E9-49F5-8DB3-229FAE97CCFA}" srcOrd="0" destOrd="0" presId="urn:microsoft.com/office/officeart/2005/8/layout/target1"/>
    <dgm:cxn modelId="{B1420A7F-1B25-45AC-9CFB-86669927D139}" type="presOf" srcId="{5FA03759-239A-4FAB-A9B8-CD58ABF8085B}" destId="{CDF570D2-AB1C-436C-BF69-7C7E1FCDBDF0}" srcOrd="0" destOrd="0" presId="urn:microsoft.com/office/officeart/2005/8/layout/target1"/>
    <dgm:cxn modelId="{4733E2F8-69BA-46AD-B1F2-3860F22C1D64}" type="presOf" srcId="{680FA234-38B0-42E2-9A80-6AA0E6BA33B0}" destId="{01373364-C8C4-4926-B794-70BB62675FDE}" srcOrd="0" destOrd="0" presId="urn:microsoft.com/office/officeart/2005/8/layout/target1"/>
    <dgm:cxn modelId="{2C6501C9-2035-4D83-A965-0BB7E30C17BB}" srcId="{680FA234-38B0-42E2-9A80-6AA0E6BA33B0}" destId="{E1E58392-80A4-4EA7-99FF-BF386356D048}" srcOrd="3" destOrd="0" parTransId="{3EFD36FB-FEF8-413B-A51B-99DCF74FBD53}" sibTransId="{5BE6CF0A-E500-4ECE-9E88-25894521AC24}"/>
    <dgm:cxn modelId="{2BE7FA2B-A911-4536-99BA-5A64AF9502EB}" srcId="{680FA234-38B0-42E2-9A80-6AA0E6BA33B0}" destId="{5FA03759-239A-4FAB-A9B8-CD58ABF8085B}" srcOrd="0" destOrd="0" parTransId="{16D7F1B1-5058-4292-AD2D-93A731C263D5}" sibTransId="{DA1E405D-5657-44D8-8208-ABCB5025BD09}"/>
    <dgm:cxn modelId="{D0C548CA-809F-443B-8D25-8586074CF4EE}" type="presParOf" srcId="{01373364-C8C4-4926-B794-70BB62675FDE}" destId="{268061EA-2BDC-4DE8-8681-47D2ADCC00B4}" srcOrd="0" destOrd="0" presId="urn:microsoft.com/office/officeart/2005/8/layout/target1"/>
    <dgm:cxn modelId="{28B430CA-0DB9-45D2-8F7A-7EAFCF763268}" type="presParOf" srcId="{01373364-C8C4-4926-B794-70BB62675FDE}" destId="{CDF570D2-AB1C-436C-BF69-7C7E1FCDBDF0}" srcOrd="1" destOrd="0" presId="urn:microsoft.com/office/officeart/2005/8/layout/target1"/>
    <dgm:cxn modelId="{12526436-D8F9-4FAC-8EDF-F88BAC559BF7}" type="presParOf" srcId="{01373364-C8C4-4926-B794-70BB62675FDE}" destId="{F73EB824-5392-4317-8E1D-494DC3D8AF7E}" srcOrd="2" destOrd="0" presId="urn:microsoft.com/office/officeart/2005/8/layout/target1"/>
    <dgm:cxn modelId="{30BD7465-2BA4-4D72-BBF8-628C8C41A94E}" type="presParOf" srcId="{01373364-C8C4-4926-B794-70BB62675FDE}" destId="{1E30C899-B09A-4119-9D41-B5DDF75E16F0}" srcOrd="3" destOrd="0" presId="urn:microsoft.com/office/officeart/2005/8/layout/target1"/>
    <dgm:cxn modelId="{D615D935-4EE1-4B14-AA90-F10908A3F8F0}" type="presParOf" srcId="{01373364-C8C4-4926-B794-70BB62675FDE}" destId="{F78ED729-24B2-48D0-B44E-339B75690F88}" srcOrd="4" destOrd="0" presId="urn:microsoft.com/office/officeart/2005/8/layout/target1"/>
    <dgm:cxn modelId="{A7DC58F8-36CF-4A4D-8D8B-639C947D023E}" type="presParOf" srcId="{01373364-C8C4-4926-B794-70BB62675FDE}" destId="{D2D50F07-F256-4AC4-B6ED-53D521C41968}" srcOrd="5" destOrd="0" presId="urn:microsoft.com/office/officeart/2005/8/layout/target1"/>
    <dgm:cxn modelId="{AC01123D-5D60-4FC5-BCAD-45FC5D235CBD}" type="presParOf" srcId="{01373364-C8C4-4926-B794-70BB62675FDE}" destId="{FCA9897E-CC69-4579-BEA3-2FEF3403E099}" srcOrd="6" destOrd="0" presId="urn:microsoft.com/office/officeart/2005/8/layout/target1"/>
    <dgm:cxn modelId="{447C6227-68C3-47E2-A9AA-D8CF39CAF902}" type="presParOf" srcId="{01373364-C8C4-4926-B794-70BB62675FDE}" destId="{31B2B8B3-AA0F-489A-AF40-3ABE03B43DBB}" srcOrd="7" destOrd="0" presId="urn:microsoft.com/office/officeart/2005/8/layout/target1"/>
    <dgm:cxn modelId="{6D02E7B2-A525-4CCE-9694-427FCA67F2B3}" type="presParOf" srcId="{01373364-C8C4-4926-B794-70BB62675FDE}" destId="{85137F8D-0EC8-4EC5-B9A2-B83B999E3BA6}" srcOrd="8" destOrd="0" presId="urn:microsoft.com/office/officeart/2005/8/layout/target1"/>
    <dgm:cxn modelId="{802D401F-A888-4C3C-AD2A-4B307BB5CF38}" type="presParOf" srcId="{01373364-C8C4-4926-B794-70BB62675FDE}" destId="{7CC5ED55-F4E9-49F5-8DB3-229FAE97CCFA}" srcOrd="9" destOrd="0" presId="urn:microsoft.com/office/officeart/2005/8/layout/target1"/>
    <dgm:cxn modelId="{15CEC948-633E-4530-8BD0-77F010BF460E}" type="presParOf" srcId="{01373364-C8C4-4926-B794-70BB62675FDE}" destId="{9589760C-1C65-4391-99B5-23DBEB8E5C1F}" srcOrd="10" destOrd="0" presId="urn:microsoft.com/office/officeart/2005/8/layout/target1"/>
    <dgm:cxn modelId="{80B8C84E-401A-4770-B165-02D1EF04191D}" type="presParOf" srcId="{01373364-C8C4-4926-B794-70BB62675FDE}" destId="{90BB99D7-3F46-44FE-8243-3AB4A481AD0B}" srcOrd="11" destOrd="0" presId="urn:microsoft.com/office/officeart/2005/8/layout/target1"/>
    <dgm:cxn modelId="{AB1306E4-7483-43FB-8F48-A95751938DD8}" type="presParOf" srcId="{01373364-C8C4-4926-B794-70BB62675FDE}" destId="{4BE08F41-BD42-4051-8811-E6F2EC13B311}" srcOrd="12" destOrd="0" presId="urn:microsoft.com/office/officeart/2005/8/layout/target1"/>
    <dgm:cxn modelId="{D8132E6A-A32A-419F-AA25-E4FD90EF6232}" type="presParOf" srcId="{01373364-C8C4-4926-B794-70BB62675FDE}" destId="{1345E1C3-6618-4C6B-868C-F36602DAD8F7}" srcOrd="13" destOrd="0" presId="urn:microsoft.com/office/officeart/2005/8/layout/target1"/>
    <dgm:cxn modelId="{6E554E6B-8983-434D-9F11-E4D561306CA4}" type="presParOf" srcId="{01373364-C8C4-4926-B794-70BB62675FDE}" destId="{B33C7D18-852A-4BBB-99AD-B3B3C649FB8A}" srcOrd="14" destOrd="0" presId="urn:microsoft.com/office/officeart/2005/8/layout/target1"/>
    <dgm:cxn modelId="{5EDBE365-C388-41CC-903A-7BF96B964031}" type="presParOf" srcId="{01373364-C8C4-4926-B794-70BB62675FDE}" destId="{6092299C-9BB6-4370-89ED-E67DACDE48AA}"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F4CFA-FEA9-46D9-B8AE-1B8C00AFB385}">
      <dsp:nvSpPr>
        <dsp:cNvPr id="0" name=""/>
        <dsp:cNvSpPr/>
      </dsp:nvSpPr>
      <dsp:spPr>
        <a:xfrm rot="5400000">
          <a:off x="4535590" y="-1790770"/>
          <a:ext cx="877490" cy="4681728"/>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To provide a clear understanding of all parameters and data required to calculate them.</a:t>
          </a:r>
        </a:p>
        <a:p>
          <a:pPr marL="114300" lvl="1" indent="-114300" algn="l" defTabSz="622300">
            <a:lnSpc>
              <a:spcPct val="90000"/>
            </a:lnSpc>
            <a:spcBef>
              <a:spcPct val="0"/>
            </a:spcBef>
            <a:spcAft>
              <a:spcPct val="15000"/>
            </a:spcAft>
            <a:buChar char="••"/>
          </a:pPr>
          <a:r>
            <a:rPr lang="en-US" sz="1400" kern="1200" dirty="0"/>
            <a:t>Preview of how data inputs to DCS will reflect in final score.</a:t>
          </a:r>
        </a:p>
      </dsp:txBody>
      <dsp:txXfrm rot="-5400000">
        <a:off x="2633471" y="154185"/>
        <a:ext cx="4638892" cy="791818"/>
      </dsp:txXfrm>
    </dsp:sp>
    <dsp:sp modelId="{70751EFB-A0E7-4868-B67E-2B9E4268743B}">
      <dsp:nvSpPr>
        <dsp:cNvPr id="0" name=""/>
        <dsp:cNvSpPr/>
      </dsp:nvSpPr>
      <dsp:spPr>
        <a:xfrm>
          <a:off x="0" y="1661"/>
          <a:ext cx="2633472" cy="109686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a:t>Intro</a:t>
          </a:r>
        </a:p>
      </dsp:txBody>
      <dsp:txXfrm>
        <a:off x="53544" y="55205"/>
        <a:ext cx="2526384" cy="989775"/>
      </dsp:txXfrm>
    </dsp:sp>
    <dsp:sp modelId="{F0E27FA1-AE47-4C1F-B4F6-EC7DBBFF8E49}">
      <dsp:nvSpPr>
        <dsp:cNvPr id="0" name=""/>
        <dsp:cNvSpPr/>
      </dsp:nvSpPr>
      <dsp:spPr>
        <a:xfrm rot="5400000">
          <a:off x="4535590" y="-639064"/>
          <a:ext cx="877490" cy="4681728"/>
        </a:xfrm>
        <a:prstGeom prst="round2SameRect">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To demonstrate the individual data points on NIRF score.</a:t>
          </a:r>
        </a:p>
        <a:p>
          <a:pPr marL="114300" lvl="1" indent="-114300" algn="l" defTabSz="622300">
            <a:lnSpc>
              <a:spcPct val="90000"/>
            </a:lnSpc>
            <a:spcBef>
              <a:spcPct val="0"/>
            </a:spcBef>
            <a:spcAft>
              <a:spcPct val="15000"/>
            </a:spcAft>
            <a:buChar char="••"/>
          </a:pPr>
          <a:r>
            <a:rPr lang="en-US" sz="1400" kern="1200" dirty="0"/>
            <a:t>Use existing data to quantify various parameters of NIRF</a:t>
          </a:r>
        </a:p>
      </dsp:txBody>
      <dsp:txXfrm rot="-5400000">
        <a:off x="2633471" y="1305891"/>
        <a:ext cx="4638892" cy="791818"/>
      </dsp:txXfrm>
    </dsp:sp>
    <dsp:sp modelId="{3BEF55BE-9B48-4EF1-8C88-DF84CBFC3B4D}">
      <dsp:nvSpPr>
        <dsp:cNvPr id="0" name=""/>
        <dsp:cNvSpPr/>
      </dsp:nvSpPr>
      <dsp:spPr>
        <a:xfrm>
          <a:off x="0" y="1153368"/>
          <a:ext cx="2633472" cy="1096863"/>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a:t>Demo</a:t>
          </a:r>
        </a:p>
      </dsp:txBody>
      <dsp:txXfrm>
        <a:off x="53544" y="1206912"/>
        <a:ext cx="2526384" cy="989775"/>
      </dsp:txXfrm>
    </dsp:sp>
    <dsp:sp modelId="{BAA5D66B-8E16-465A-917D-529FCBC70860}">
      <dsp:nvSpPr>
        <dsp:cNvPr id="0" name=""/>
        <dsp:cNvSpPr/>
      </dsp:nvSpPr>
      <dsp:spPr>
        <a:xfrm rot="5400000">
          <a:off x="4535590" y="512642"/>
          <a:ext cx="877490" cy="4681728"/>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To help institutions to develop a heuristic model to take strategic decisions on policies to better align to areas for score improvement.</a:t>
          </a:r>
        </a:p>
      </dsp:txBody>
      <dsp:txXfrm rot="-5400000">
        <a:off x="2633471" y="2457597"/>
        <a:ext cx="4638892" cy="791818"/>
      </dsp:txXfrm>
    </dsp:sp>
    <dsp:sp modelId="{3885AA88-7AC6-48B3-A96E-A26B14DF2C12}">
      <dsp:nvSpPr>
        <dsp:cNvPr id="0" name=""/>
        <dsp:cNvSpPr/>
      </dsp:nvSpPr>
      <dsp:spPr>
        <a:xfrm>
          <a:off x="0" y="2305074"/>
          <a:ext cx="2633472" cy="1096863"/>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a:t>Heuristics</a:t>
          </a:r>
        </a:p>
      </dsp:txBody>
      <dsp:txXfrm>
        <a:off x="53544" y="2358618"/>
        <a:ext cx="2526384" cy="989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D2F6F-A8E2-4B63-9562-AAEA81BC25E1}">
      <dsp:nvSpPr>
        <dsp:cNvPr id="0" name=""/>
        <dsp:cNvSpPr/>
      </dsp:nvSpPr>
      <dsp:spPr>
        <a:xfrm>
          <a:off x="2113788" y="1990899"/>
          <a:ext cx="1563624" cy="156362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a:t>Challenges</a:t>
          </a:r>
        </a:p>
      </dsp:txBody>
      <dsp:txXfrm>
        <a:off x="2342775" y="2219886"/>
        <a:ext cx="1105650" cy="1105650"/>
      </dsp:txXfrm>
    </dsp:sp>
    <dsp:sp modelId="{012FE149-2BB6-47CE-869F-022E96FA3AFD}">
      <dsp:nvSpPr>
        <dsp:cNvPr id="0" name=""/>
        <dsp:cNvSpPr/>
      </dsp:nvSpPr>
      <dsp:spPr>
        <a:xfrm rot="12900000">
          <a:off x="993033" y="1679318"/>
          <a:ext cx="1318507" cy="445632"/>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8C4086-E88F-42E9-BEFF-604E10988AFE}">
      <dsp:nvSpPr>
        <dsp:cNvPr id="0" name=""/>
        <dsp:cNvSpPr/>
      </dsp:nvSpPr>
      <dsp:spPr>
        <a:xfrm>
          <a:off x="369537" y="929825"/>
          <a:ext cx="1485442" cy="11883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35000"/>
            </a:spcAft>
          </a:pPr>
          <a:r>
            <a:rPr lang="en-US" sz="1100" kern="1200" dirty="0"/>
            <a:t>Processed data after verification and authentication approved by core committee is not available in public domain. </a:t>
          </a:r>
        </a:p>
      </dsp:txBody>
      <dsp:txXfrm>
        <a:off x="404343" y="964631"/>
        <a:ext cx="1415830" cy="1118742"/>
      </dsp:txXfrm>
    </dsp:sp>
    <dsp:sp modelId="{9AE5CCFC-297D-4561-8235-0CA5F810C398}">
      <dsp:nvSpPr>
        <dsp:cNvPr id="0" name=""/>
        <dsp:cNvSpPr/>
      </dsp:nvSpPr>
      <dsp:spPr>
        <a:xfrm rot="16200000">
          <a:off x="2236346" y="1032090"/>
          <a:ext cx="1318507" cy="445632"/>
        </a:xfrm>
        <a:prstGeom prst="leftArrow">
          <a:avLst>
            <a:gd name="adj1" fmla="val 60000"/>
            <a:gd name="adj2" fmla="val 50000"/>
          </a:avLst>
        </a:prstGeom>
        <a:solidFill>
          <a:schemeClr val="accent3">
            <a:hueOff val="5625132"/>
            <a:satOff val="-8440"/>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B658B9-FDF4-45A4-ABA3-3EE85366A881}">
      <dsp:nvSpPr>
        <dsp:cNvPr id="0" name=""/>
        <dsp:cNvSpPr/>
      </dsp:nvSpPr>
      <dsp:spPr>
        <a:xfrm>
          <a:off x="2152878" y="1476"/>
          <a:ext cx="1485442" cy="1188354"/>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35000"/>
            </a:spcAft>
          </a:pPr>
          <a:r>
            <a:rPr lang="en-US" sz="1100" kern="1200" dirty="0"/>
            <a:t>NIRF does not disclose the functions except that it is a relative evaluation rather than absolute scoring.</a:t>
          </a:r>
        </a:p>
      </dsp:txBody>
      <dsp:txXfrm>
        <a:off x="2187684" y="36282"/>
        <a:ext cx="1415830" cy="1118742"/>
      </dsp:txXfrm>
    </dsp:sp>
    <dsp:sp modelId="{69CF4C89-42F9-479C-86C3-78748690A594}">
      <dsp:nvSpPr>
        <dsp:cNvPr id="0" name=""/>
        <dsp:cNvSpPr/>
      </dsp:nvSpPr>
      <dsp:spPr>
        <a:xfrm rot="19500000">
          <a:off x="3479658" y="1679318"/>
          <a:ext cx="1318507" cy="445632"/>
        </a:xfrm>
        <a:prstGeom prst="lef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B55AD8-E562-4932-9FCD-BAEA13210E8B}">
      <dsp:nvSpPr>
        <dsp:cNvPr id="0" name=""/>
        <dsp:cNvSpPr/>
      </dsp:nvSpPr>
      <dsp:spPr>
        <a:xfrm>
          <a:off x="3936219" y="929825"/>
          <a:ext cx="1485442" cy="1188354"/>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488950">
            <a:lnSpc>
              <a:spcPct val="90000"/>
            </a:lnSpc>
            <a:spcBef>
              <a:spcPct val="0"/>
            </a:spcBef>
            <a:spcAft>
              <a:spcPct val="35000"/>
            </a:spcAft>
          </a:pPr>
          <a:r>
            <a:rPr lang="en-US" sz="1100" kern="1200" dirty="0"/>
            <a:t>Predefined thresholds and bench marks are not available.</a:t>
          </a:r>
        </a:p>
      </dsp:txBody>
      <dsp:txXfrm>
        <a:off x="3971025" y="964631"/>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08F41-BD42-4051-8811-E6F2EC13B311}">
      <dsp:nvSpPr>
        <dsp:cNvPr id="0" name=""/>
        <dsp:cNvSpPr/>
      </dsp:nvSpPr>
      <dsp:spPr>
        <a:xfrm>
          <a:off x="508000" y="1015999"/>
          <a:ext cx="3048000" cy="304800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137F8D-0EC8-4EC5-B9A2-B83B999E3BA6}">
      <dsp:nvSpPr>
        <dsp:cNvPr id="0" name=""/>
        <dsp:cNvSpPr/>
      </dsp:nvSpPr>
      <dsp:spPr>
        <a:xfrm>
          <a:off x="943610" y="1451610"/>
          <a:ext cx="2176780" cy="2176780"/>
        </a:xfrm>
        <a:prstGeom prst="ellipse">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ED729-24B2-48D0-B44E-339B75690F88}">
      <dsp:nvSpPr>
        <dsp:cNvPr id="0" name=""/>
        <dsp:cNvSpPr/>
      </dsp:nvSpPr>
      <dsp:spPr>
        <a:xfrm>
          <a:off x="1378966" y="1886966"/>
          <a:ext cx="1306067" cy="1306067"/>
        </a:xfrm>
        <a:prstGeom prst="ellipse">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8061EA-2BDC-4DE8-8681-47D2ADCC00B4}">
      <dsp:nvSpPr>
        <dsp:cNvPr id="0" name=""/>
        <dsp:cNvSpPr/>
      </dsp:nvSpPr>
      <dsp:spPr>
        <a:xfrm>
          <a:off x="1814322" y="2322321"/>
          <a:ext cx="435356" cy="43535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F570D2-AB1C-436C-BF69-7C7E1FCDBDF0}">
      <dsp:nvSpPr>
        <dsp:cNvPr id="0" name=""/>
        <dsp:cNvSpPr/>
      </dsp:nvSpPr>
      <dsp:spPr>
        <a:xfrm>
          <a:off x="4064000" y="0"/>
          <a:ext cx="1524000" cy="72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a:lnSpc>
              <a:spcPct val="90000"/>
            </a:lnSpc>
            <a:spcBef>
              <a:spcPct val="0"/>
            </a:spcBef>
            <a:spcAft>
              <a:spcPct val="35000"/>
            </a:spcAft>
          </a:pPr>
          <a:r>
            <a:rPr lang="en-US" sz="1500" kern="1200" dirty="0"/>
            <a:t>Category-specific and domain - specific metrics.</a:t>
          </a:r>
        </a:p>
      </dsp:txBody>
      <dsp:txXfrm>
        <a:off x="4064000" y="0"/>
        <a:ext cx="1524000" cy="728980"/>
      </dsp:txXfrm>
    </dsp:sp>
    <dsp:sp modelId="{F73EB824-5392-4317-8E1D-494DC3D8AF7E}">
      <dsp:nvSpPr>
        <dsp:cNvPr id="0" name=""/>
        <dsp:cNvSpPr/>
      </dsp:nvSpPr>
      <dsp:spPr>
        <a:xfrm>
          <a:off x="3683000" y="364489"/>
          <a:ext cx="38100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30C899-B09A-4119-9D41-B5DDF75E16F0}">
      <dsp:nvSpPr>
        <dsp:cNvPr id="0" name=""/>
        <dsp:cNvSpPr/>
      </dsp:nvSpPr>
      <dsp:spPr>
        <a:xfrm rot="5400000">
          <a:off x="1767840" y="604519"/>
          <a:ext cx="2153920" cy="167640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D50F07-F256-4AC4-B6ED-53D521C41968}">
      <dsp:nvSpPr>
        <dsp:cNvPr id="0" name=""/>
        <dsp:cNvSpPr/>
      </dsp:nvSpPr>
      <dsp:spPr>
        <a:xfrm>
          <a:off x="4064000" y="728979"/>
          <a:ext cx="1524000" cy="72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a:lnSpc>
              <a:spcPct val="90000"/>
            </a:lnSpc>
            <a:spcBef>
              <a:spcPct val="0"/>
            </a:spcBef>
            <a:spcAft>
              <a:spcPct val="35000"/>
            </a:spcAft>
          </a:pPr>
          <a:r>
            <a:rPr lang="en-US" sz="1500" kern="1200" dirty="0"/>
            <a:t>5 broad generic parameters.</a:t>
          </a:r>
        </a:p>
      </dsp:txBody>
      <dsp:txXfrm>
        <a:off x="4064000" y="728979"/>
        <a:ext cx="1524000" cy="728980"/>
      </dsp:txXfrm>
    </dsp:sp>
    <dsp:sp modelId="{FCA9897E-CC69-4579-BEA3-2FEF3403E099}">
      <dsp:nvSpPr>
        <dsp:cNvPr id="0" name=""/>
        <dsp:cNvSpPr/>
      </dsp:nvSpPr>
      <dsp:spPr>
        <a:xfrm>
          <a:off x="3683000" y="1093469"/>
          <a:ext cx="38100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2B8B3-AA0F-489A-AF40-3ABE03B43DBB}">
      <dsp:nvSpPr>
        <dsp:cNvPr id="0" name=""/>
        <dsp:cNvSpPr/>
      </dsp:nvSpPr>
      <dsp:spPr>
        <a:xfrm rot="5400000">
          <a:off x="2140712" y="1321561"/>
          <a:ext cx="1768856" cy="131318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C5ED55-F4E9-49F5-8DB3-229FAE97CCFA}">
      <dsp:nvSpPr>
        <dsp:cNvPr id="0" name=""/>
        <dsp:cNvSpPr/>
      </dsp:nvSpPr>
      <dsp:spPr>
        <a:xfrm>
          <a:off x="4064000" y="1457959"/>
          <a:ext cx="1524000" cy="72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a:lnSpc>
              <a:spcPct val="90000"/>
            </a:lnSpc>
            <a:spcBef>
              <a:spcPct val="0"/>
            </a:spcBef>
            <a:spcAft>
              <a:spcPct val="35000"/>
            </a:spcAft>
          </a:pPr>
          <a:r>
            <a:rPr lang="en-US" sz="1500" kern="1200" dirty="0"/>
            <a:t>16 to 18 sub parameters. </a:t>
          </a:r>
        </a:p>
      </dsp:txBody>
      <dsp:txXfrm>
        <a:off x="4064000" y="1457959"/>
        <a:ext cx="1524000" cy="728980"/>
      </dsp:txXfrm>
    </dsp:sp>
    <dsp:sp modelId="{9589760C-1C65-4391-99B5-23DBEB8E5C1F}">
      <dsp:nvSpPr>
        <dsp:cNvPr id="0" name=""/>
        <dsp:cNvSpPr/>
      </dsp:nvSpPr>
      <dsp:spPr>
        <a:xfrm>
          <a:off x="3683000" y="1822449"/>
          <a:ext cx="38100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BB99D7-3F46-44FE-8243-3AB4A481AD0B}">
      <dsp:nvSpPr>
        <dsp:cNvPr id="0" name=""/>
        <dsp:cNvSpPr/>
      </dsp:nvSpPr>
      <dsp:spPr>
        <a:xfrm rot="5400000">
          <a:off x="2501646" y="1989835"/>
          <a:ext cx="1349248" cy="101346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45E1C3-6618-4C6B-868C-F36602DAD8F7}">
      <dsp:nvSpPr>
        <dsp:cNvPr id="0" name=""/>
        <dsp:cNvSpPr/>
      </dsp:nvSpPr>
      <dsp:spPr>
        <a:xfrm>
          <a:off x="4064000" y="2186939"/>
          <a:ext cx="1524000" cy="72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a:lnSpc>
              <a:spcPct val="90000"/>
            </a:lnSpc>
            <a:spcBef>
              <a:spcPct val="0"/>
            </a:spcBef>
            <a:spcAft>
              <a:spcPct val="35000"/>
            </a:spcAft>
          </a:pPr>
          <a:r>
            <a:rPr lang="en-US" sz="1500" kern="1200" dirty="0"/>
            <a:t>About 110 data entry fields in the DCS. </a:t>
          </a:r>
        </a:p>
      </dsp:txBody>
      <dsp:txXfrm>
        <a:off x="4064000" y="2186939"/>
        <a:ext cx="1524000" cy="728980"/>
      </dsp:txXfrm>
    </dsp:sp>
    <dsp:sp modelId="{B33C7D18-852A-4BBB-99AD-B3B3C649FB8A}">
      <dsp:nvSpPr>
        <dsp:cNvPr id="0" name=""/>
        <dsp:cNvSpPr/>
      </dsp:nvSpPr>
      <dsp:spPr>
        <a:xfrm>
          <a:off x="3683000" y="2551429"/>
          <a:ext cx="38100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2299C-9BB6-4370-89ED-E67DACDE48AA}">
      <dsp:nvSpPr>
        <dsp:cNvPr id="0" name=""/>
        <dsp:cNvSpPr/>
      </dsp:nvSpPr>
      <dsp:spPr>
        <a:xfrm rot="5400000">
          <a:off x="2863443" y="2660751"/>
          <a:ext cx="927404" cy="708152"/>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EEEA9-07F7-406A-A0C6-9EDC1EF79489}" type="datetimeFigureOut">
              <a:rPr lang="en-US" smtClean="0"/>
              <a:pPr/>
              <a:t>1/18/2021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24F5D-5331-4E9B-B308-F7A9CD1BB0A3}" type="slidenum">
              <a:rPr lang="en-US" smtClean="0"/>
              <a:pPr/>
              <a:t>‹#›</a:t>
            </a:fld>
            <a:endParaRPr lang="en-US"/>
          </a:p>
        </p:txBody>
      </p:sp>
    </p:spTree>
    <p:extLst>
      <p:ext uri="{BB962C8B-B14F-4D97-AF65-F5344CB8AC3E}">
        <p14:creationId xmlns:p14="http://schemas.microsoft.com/office/powerpoint/2010/main" val="337794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24F5D-5331-4E9B-B308-F7A9CD1BB0A3}" type="slidenum">
              <a:rPr lang="en-US" smtClean="0"/>
              <a:pPr/>
              <a:t>21</a:t>
            </a:fld>
            <a:endParaRPr lang="en-US"/>
          </a:p>
        </p:txBody>
      </p:sp>
    </p:spTree>
    <p:extLst>
      <p:ext uri="{BB962C8B-B14F-4D97-AF65-F5344CB8AC3E}">
        <p14:creationId xmlns:p14="http://schemas.microsoft.com/office/powerpoint/2010/main" val="317329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24F5D-5331-4E9B-B308-F7A9CD1BB0A3}" type="slidenum">
              <a:rPr lang="en-US" smtClean="0"/>
              <a:pPr/>
              <a:t>22</a:t>
            </a:fld>
            <a:endParaRPr lang="en-US"/>
          </a:p>
        </p:txBody>
      </p:sp>
    </p:spTree>
    <p:extLst>
      <p:ext uri="{BB962C8B-B14F-4D97-AF65-F5344CB8AC3E}">
        <p14:creationId xmlns:p14="http://schemas.microsoft.com/office/powerpoint/2010/main" val="388522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lvl1pPr>
              <a:defRPr sz="3200" b="1">
                <a:solidFill>
                  <a:schemeClr val="accent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sz="24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0549"/>
            <a:ext cx="8229600" cy="472679"/>
          </a:xfrm>
          <a:prstGeom prst="rect">
            <a:avLst/>
          </a:prstGeom>
        </p:spPr>
        <p:txBody>
          <a:bodyPr/>
          <a:lstStyle>
            <a:lvl1pPr algn="l">
              <a:defRPr sz="2800" b="1"/>
            </a:lvl1pPr>
          </a:lstStyle>
          <a:p>
            <a:r>
              <a:rPr lang="en-US" dirty="0"/>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857250"/>
          </a:xfrm>
          <a:prstGeom prst="rect">
            <a:avLst/>
          </a:prstGeom>
        </p:spPr>
        <p:txBody>
          <a:bodyPr/>
          <a:lstStyle>
            <a:lvl1pPr algn="l">
              <a:defRPr sz="2800" b="1"/>
            </a:lvl1pPr>
          </a:lstStyle>
          <a:p>
            <a:r>
              <a:rPr lang="en-US" dirty="0"/>
              <a:t>Click to edit Master title style</a:t>
            </a:r>
          </a:p>
        </p:txBody>
      </p:sp>
      <p:sp>
        <p:nvSpPr>
          <p:cNvPr id="3" name="Content Placeholder 2"/>
          <p:cNvSpPr>
            <a:spLocks noGrp="1"/>
          </p:cNvSpPr>
          <p:nvPr>
            <p:ph sz="half" idx="1"/>
          </p:nvPr>
        </p:nvSpPr>
        <p:spPr>
          <a:xfrm>
            <a:off x="457200" y="1397794"/>
            <a:ext cx="4038600" cy="2545556"/>
          </a:xfrm>
          <a:prstGeom prst="rect">
            <a:avLst/>
          </a:prstGeo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794"/>
            <a:ext cx="4038600" cy="2545556"/>
          </a:xfrm>
          <a:prstGeom prst="rect">
            <a:avLst/>
          </a:prstGeo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152400" y="0"/>
            <a:ext cx="2599991" cy="581025"/>
            <a:chOff x="3352800" y="0"/>
            <a:chExt cx="2599991" cy="581025"/>
          </a:xfrm>
        </p:grpSpPr>
        <p:pic>
          <p:nvPicPr>
            <p:cNvPr id="16386" name="Picture 2" descr="Telengana State Portal"/>
            <p:cNvPicPr>
              <a:picLocks noChangeAspect="1" noChangeArrowheads="1"/>
            </p:cNvPicPr>
            <p:nvPr userDrawn="1"/>
          </p:nvPicPr>
          <p:blipFill>
            <a:blip r:embed="rId5"/>
            <a:srcRect/>
            <a:stretch>
              <a:fillRect/>
            </a:stretch>
          </p:blipFill>
          <p:spPr bwMode="auto">
            <a:xfrm>
              <a:off x="3352800" y="0"/>
              <a:ext cx="581025" cy="581025"/>
            </a:xfrm>
            <a:prstGeom prst="rect">
              <a:avLst/>
            </a:prstGeom>
            <a:noFill/>
          </p:spPr>
        </p:pic>
        <p:sp>
          <p:nvSpPr>
            <p:cNvPr id="5" name="TextBox 4"/>
            <p:cNvSpPr txBox="1"/>
            <p:nvPr userDrawn="1"/>
          </p:nvSpPr>
          <p:spPr>
            <a:xfrm>
              <a:off x="3886200" y="121235"/>
              <a:ext cx="2066591" cy="338554"/>
            </a:xfrm>
            <a:prstGeom prst="rect">
              <a:avLst/>
            </a:prstGeom>
            <a:noFill/>
          </p:spPr>
          <p:txBody>
            <a:bodyPr wrap="none" rtlCol="0">
              <a:spAutoFit/>
            </a:bodyPr>
            <a:lstStyle/>
            <a:p>
              <a:pPr algn="ctr"/>
              <a:r>
                <a:rPr lang="en-US" sz="800" b="1" dirty="0">
                  <a:solidFill>
                    <a:schemeClr val="bg1"/>
                  </a:solidFill>
                </a:rPr>
                <a:t>Collegiate Education &amp; Technical Education </a:t>
              </a:r>
            </a:p>
            <a:p>
              <a:pPr algn="l"/>
              <a:r>
                <a:rPr lang="en-US" sz="800" b="1" dirty="0">
                  <a:solidFill>
                    <a:schemeClr val="bg1"/>
                  </a:solidFill>
                </a:rPr>
                <a:t> Department,</a:t>
              </a:r>
              <a:r>
                <a:rPr lang="en-US" sz="800" b="1" baseline="0" dirty="0">
                  <a:solidFill>
                    <a:schemeClr val="bg1"/>
                  </a:solidFill>
                </a:rPr>
                <a:t> </a:t>
              </a:r>
              <a:r>
                <a:rPr lang="en-US" sz="800" b="1" dirty="0">
                  <a:solidFill>
                    <a:schemeClr val="bg1"/>
                  </a:solidFill>
                </a:rPr>
                <a:t>Government of Telangana</a:t>
              </a:r>
              <a:r>
                <a:rPr lang="en-US" sz="800" b="1" baseline="0" dirty="0">
                  <a:solidFill>
                    <a:schemeClr val="bg1"/>
                  </a:solidFill>
                </a:rPr>
                <a:t> </a:t>
              </a:r>
              <a:endParaRPr lang="en-US" sz="800" b="1" dirty="0">
                <a:solidFill>
                  <a:schemeClr val="bg1"/>
                </a:solidFill>
              </a:endParaRPr>
            </a:p>
          </p:txBody>
        </p:sp>
      </p:grpSp>
      <p:grpSp>
        <p:nvGrpSpPr>
          <p:cNvPr id="8" name="Group 7"/>
          <p:cNvGrpSpPr/>
          <p:nvPr userDrawn="1"/>
        </p:nvGrpSpPr>
        <p:grpSpPr>
          <a:xfrm>
            <a:off x="3543928" y="106878"/>
            <a:ext cx="2217734" cy="367268"/>
            <a:chOff x="6858000" y="64016"/>
            <a:chExt cx="2217734" cy="367268"/>
          </a:xfrm>
        </p:grpSpPr>
        <p:pic>
          <p:nvPicPr>
            <p:cNvPr id="2" name="Picture 2" descr="F:\Logos\IAE Logo\IAE Logo.jpg"/>
            <p:cNvPicPr>
              <a:picLocks noChangeAspect="1" noChangeArrowheads="1"/>
            </p:cNvPicPr>
            <p:nvPr userDrawn="1"/>
          </p:nvPicPr>
          <p:blipFill>
            <a:blip r:embed="rId6" cstate="print"/>
            <a:srcRect/>
            <a:stretch>
              <a:fillRect/>
            </a:stretch>
          </p:blipFill>
          <p:spPr bwMode="auto">
            <a:xfrm>
              <a:off x="6858000" y="64016"/>
              <a:ext cx="588099" cy="367268"/>
            </a:xfrm>
            <a:prstGeom prst="rect">
              <a:avLst/>
            </a:prstGeom>
            <a:noFill/>
          </p:spPr>
        </p:pic>
        <p:sp>
          <p:nvSpPr>
            <p:cNvPr id="6" name="TextBox 5"/>
            <p:cNvSpPr txBox="1"/>
            <p:nvPr userDrawn="1"/>
          </p:nvSpPr>
          <p:spPr>
            <a:xfrm>
              <a:off x="7467600" y="78373"/>
              <a:ext cx="1608134" cy="338554"/>
            </a:xfrm>
            <a:prstGeom prst="rect">
              <a:avLst/>
            </a:prstGeom>
            <a:noFill/>
          </p:spPr>
          <p:txBody>
            <a:bodyPr wrap="none" rtlCol="0">
              <a:spAutoFit/>
            </a:bodyPr>
            <a:lstStyle/>
            <a:p>
              <a:pPr algn="ctr"/>
              <a:r>
                <a:rPr lang="en-US" sz="800" b="1" dirty="0">
                  <a:solidFill>
                    <a:schemeClr val="bg1"/>
                  </a:solidFill>
                </a:rPr>
                <a:t>Institute For Academic Excellence</a:t>
              </a:r>
            </a:p>
            <a:p>
              <a:pPr algn="l"/>
              <a:r>
                <a:rPr lang="en-US" sz="800" b="1" dirty="0">
                  <a:solidFill>
                    <a:schemeClr val="bg1"/>
                  </a:solidFill>
                </a:rPr>
                <a:t>Hyderabad</a:t>
              </a:r>
            </a:p>
          </p:txBody>
        </p:sp>
      </p:grpSp>
      <p:sp>
        <p:nvSpPr>
          <p:cNvPr id="10" name="Rectangle 9"/>
          <p:cNvSpPr/>
          <p:nvPr userDrawn="1"/>
        </p:nvSpPr>
        <p:spPr>
          <a:xfrm>
            <a:off x="0" y="4933950"/>
            <a:ext cx="9144000" cy="209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National Workshop NIRF INDIA RANKINGS – 2021</a:t>
            </a:r>
            <a:r>
              <a:rPr lang="en-US" sz="1000" b="1" baseline="0" dirty="0"/>
              <a:t> </a:t>
            </a:r>
            <a:r>
              <a:rPr lang="en-US" sz="1000" b="1" dirty="0"/>
              <a:t> For Higher Educational Institutions   Awareness Programme                 18</a:t>
            </a:r>
            <a:r>
              <a:rPr lang="en-US" sz="1000" b="1" baseline="30000" dirty="0"/>
              <a:t>th</a:t>
            </a:r>
            <a:r>
              <a:rPr lang="en-US" sz="1000" b="1" dirty="0"/>
              <a:t> &amp; 19</a:t>
            </a:r>
            <a:r>
              <a:rPr lang="en-US" sz="1000" b="1" baseline="30000" dirty="0"/>
              <a:t>th</a:t>
            </a:r>
            <a:r>
              <a:rPr lang="en-US" sz="1000" b="1" dirty="0"/>
              <a:t> January 2021</a:t>
            </a:r>
          </a:p>
        </p:txBody>
      </p:sp>
      <p:sp>
        <p:nvSpPr>
          <p:cNvPr id="11" name="TextBox 10"/>
          <p:cNvSpPr txBox="1"/>
          <p:nvPr userDrawn="1"/>
        </p:nvSpPr>
        <p:spPr>
          <a:xfrm>
            <a:off x="8686800" y="4857750"/>
            <a:ext cx="457200" cy="246221"/>
          </a:xfrm>
          <a:prstGeom prst="rect">
            <a:avLst/>
          </a:prstGeom>
          <a:noFill/>
        </p:spPr>
        <p:txBody>
          <a:bodyPr wrap="square" rtlCol="0">
            <a:spAutoFit/>
          </a:bodyPr>
          <a:lstStyle/>
          <a:p>
            <a:fld id="{E425881E-D4F9-4A91-82EB-BF7C5BADFBC0}" type="slidenum">
              <a:rPr lang="en-US" sz="1000" smtClean="0"/>
              <a:pPr/>
              <a:t>‹#›</a:t>
            </a:fld>
            <a:endParaRPr lang="en-US" sz="1000" dirty="0"/>
          </a:p>
        </p:txBody>
      </p:sp>
      <p:grpSp>
        <p:nvGrpSpPr>
          <p:cNvPr id="13" name="Group 12"/>
          <p:cNvGrpSpPr/>
          <p:nvPr userDrawn="1"/>
        </p:nvGrpSpPr>
        <p:grpSpPr>
          <a:xfrm>
            <a:off x="6553200" y="121235"/>
            <a:ext cx="2438400" cy="338554"/>
            <a:chOff x="6705600" y="171450"/>
            <a:chExt cx="2438400" cy="338554"/>
          </a:xfrm>
        </p:grpSpPr>
        <p:pic>
          <p:nvPicPr>
            <p:cNvPr id="3" name="Picture 3" descr="F:\Logos\KAB logo.jpg"/>
            <p:cNvPicPr>
              <a:picLocks noChangeAspect="1" noChangeArrowheads="1"/>
            </p:cNvPicPr>
            <p:nvPr userDrawn="1"/>
          </p:nvPicPr>
          <p:blipFill>
            <a:blip r:embed="rId7" cstate="print"/>
            <a:srcRect/>
            <a:stretch>
              <a:fillRect/>
            </a:stretch>
          </p:blipFill>
          <p:spPr bwMode="auto">
            <a:xfrm>
              <a:off x="6705600" y="172894"/>
              <a:ext cx="838200" cy="335667"/>
            </a:xfrm>
            <a:prstGeom prst="rect">
              <a:avLst/>
            </a:prstGeom>
            <a:noFill/>
          </p:spPr>
        </p:pic>
        <p:sp>
          <p:nvSpPr>
            <p:cNvPr id="12" name="Rectangle 11"/>
            <p:cNvSpPr/>
            <p:nvPr userDrawn="1"/>
          </p:nvSpPr>
          <p:spPr>
            <a:xfrm>
              <a:off x="7620000" y="171450"/>
              <a:ext cx="1524000" cy="338554"/>
            </a:xfrm>
            <a:prstGeom prst="rect">
              <a:avLst/>
            </a:prstGeom>
          </p:spPr>
          <p:txBody>
            <a:bodyPr wrap="square">
              <a:spAutoFit/>
            </a:bodyPr>
            <a:lstStyle/>
            <a:p>
              <a:pPr algn="l"/>
              <a:r>
                <a:rPr lang="en-US" sz="800" b="1" dirty="0">
                  <a:solidFill>
                    <a:schemeClr val="bg1"/>
                  </a:solidFill>
                </a:rPr>
                <a:t>KAB Educational Consultants</a:t>
              </a:r>
            </a:p>
            <a:p>
              <a:pPr algn="l"/>
              <a:r>
                <a:rPr lang="en-US" sz="800" b="1" dirty="0">
                  <a:solidFill>
                    <a:schemeClr val="bg1"/>
                  </a:solidFill>
                </a:rPr>
                <a:t>Hyderabad</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lvl="0"/>
            <a:r>
              <a:rPr lang="en-US" dirty="0">
                <a:solidFill>
                  <a:schemeClr val="accent6">
                    <a:lumMod val="75000"/>
                  </a:schemeClr>
                </a:solidFill>
                <a:latin typeface="Arial Rounded MT Bold" pitchFamily="34" charset="0"/>
              </a:rPr>
              <a:t>WELCOME </a:t>
            </a:r>
            <a:br>
              <a:rPr lang="en-US" dirty="0">
                <a:solidFill>
                  <a:schemeClr val="accent6">
                    <a:lumMod val="75000"/>
                  </a:schemeClr>
                </a:solidFill>
                <a:latin typeface="Arial Rounded MT Bold" pitchFamily="34" charset="0"/>
              </a:rPr>
            </a:br>
            <a:r>
              <a:rPr lang="en-US" dirty="0">
                <a:latin typeface="Arial Rounded MT Bold" pitchFamily="34" charset="0"/>
                <a:cs typeface="MV Boli" pitchFamily="2" charset="0"/>
              </a:rPr>
              <a:t> </a:t>
            </a:r>
            <a:r>
              <a:rPr lang="en-US" sz="2400" dirty="0">
                <a:solidFill>
                  <a:schemeClr val="accent3">
                    <a:lumMod val="50000"/>
                  </a:schemeClr>
                </a:solidFill>
                <a:latin typeface="Arial Rounded MT Bold" pitchFamily="34" charset="0"/>
                <a:cs typeface="MV Boli" pitchFamily="2" charset="0"/>
              </a:rPr>
              <a:t>HEURISTICS FOR FUTURE – NIRF PERSPECTIVE</a:t>
            </a:r>
          </a:p>
        </p:txBody>
      </p:sp>
      <p:sp>
        <p:nvSpPr>
          <p:cNvPr id="5" name="Subtitle 4"/>
          <p:cNvSpPr>
            <a:spLocks noGrp="1"/>
          </p:cNvSpPr>
          <p:nvPr>
            <p:ph type="subTitle" idx="1"/>
          </p:nvPr>
        </p:nvSpPr>
        <p:spPr>
          <a:xfrm>
            <a:off x="1371600" y="2914650"/>
            <a:ext cx="6400800" cy="1714500"/>
          </a:xfrm>
        </p:spPr>
        <p:txBody>
          <a:bodyPr/>
          <a:lstStyle/>
          <a:p>
            <a:pPr algn="l"/>
            <a:r>
              <a:rPr lang="en-US" sz="2000" b="1" dirty="0" smtClean="0"/>
              <a:t>Dr</a:t>
            </a:r>
            <a:r>
              <a:rPr lang="en-US" sz="2000" b="1" dirty="0"/>
              <a:t>. </a:t>
            </a:r>
            <a:r>
              <a:rPr lang="en-US" sz="2000" b="1" dirty="0" smtClean="0"/>
              <a:t>M. Kamala </a:t>
            </a:r>
            <a:r>
              <a:rPr lang="en-US" sz="2000" b="1" dirty="0" smtClean="0"/>
              <a:t>Rani</a:t>
            </a:r>
          </a:p>
          <a:p>
            <a:pPr algn="l"/>
            <a:r>
              <a:rPr lang="en-US" sz="1400" dirty="0" smtClean="0"/>
              <a:t>PhD.,M.Phil.,</a:t>
            </a:r>
            <a:r>
              <a:rPr lang="en-US" sz="1400" dirty="0" err="1" smtClean="0"/>
              <a:t>M.Com</a:t>
            </a:r>
            <a:r>
              <a:rPr lang="en-US" sz="1400" dirty="0" smtClean="0"/>
              <a:t>,</a:t>
            </a:r>
          </a:p>
          <a:p>
            <a:pPr algn="l"/>
            <a:r>
              <a:rPr lang="en-US" sz="1400" dirty="0" smtClean="0"/>
              <a:t>MHRM, M.A.(Psychology),PGDGC MCJ and MBA</a:t>
            </a:r>
          </a:p>
          <a:p>
            <a:pPr algn="l"/>
            <a:r>
              <a:rPr lang="en-US" sz="1400" i="1" dirty="0" smtClean="0"/>
              <a:t>Chief Academic Guidance Officer</a:t>
            </a:r>
          </a:p>
          <a:p>
            <a:pPr algn="l"/>
            <a:r>
              <a:rPr lang="en-US" dirty="0" smtClean="0"/>
              <a:t>Institute for Academic Excellence(IAE),</a:t>
            </a:r>
          </a:p>
          <a:p>
            <a:pPr algn="l"/>
            <a:r>
              <a:rPr lang="en-US" sz="1400" dirty="0" smtClean="0"/>
              <a:t>Hyderabad</a:t>
            </a:r>
            <a:endParaRPr lang="en-US" sz="1400" dirty="0" smtClean="0"/>
          </a:p>
          <a:p>
            <a:pPr algn="l"/>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Top 5 Colleges across Sub-Parameters </a:t>
            </a:r>
            <a:r>
              <a:rPr lang="en-US" dirty="0" smtClean="0"/>
              <a:t>Outreach and Inclusivity(OI)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46893760"/>
              </p:ext>
            </p:extLst>
          </p:nvPr>
        </p:nvGraphicFramePr>
        <p:xfrm>
          <a:off x="457200" y="14287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23812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Performance of Colleges Ranked 96-100 in all Parameters</a:t>
            </a:r>
            <a:endParaRPr lang="en-US" sz="2400" dirty="0"/>
          </a:p>
        </p:txBody>
      </p:sp>
      <p:sp>
        <p:nvSpPr>
          <p:cNvPr id="6" name="Content Placeholder 5"/>
          <p:cNvSpPr>
            <a:spLocks noGrp="1"/>
          </p:cNvSpPr>
          <p:nvPr>
            <p:ph idx="1"/>
          </p:nvPr>
        </p:nvSpPr>
        <p:spPr/>
        <p:txBody>
          <a:bodyPr/>
          <a:lstStyle/>
          <a:p>
            <a:endParaRPr lang="en-US"/>
          </a:p>
        </p:txBody>
      </p:sp>
      <p:graphicFrame>
        <p:nvGraphicFramePr>
          <p:cNvPr id="7" name="Chart 6"/>
          <p:cNvGraphicFramePr>
            <a:graphicFrameLocks/>
          </p:cNvGraphicFramePr>
          <p:nvPr>
            <p:extLst>
              <p:ext uri="{D42A27DB-BD31-4B8C-83A1-F6EECF244321}">
                <p14:modId xmlns:p14="http://schemas.microsoft.com/office/powerpoint/2010/main" val="2486850519"/>
              </p:ext>
            </p:extLst>
          </p:nvPr>
        </p:nvGraphicFramePr>
        <p:xfrm>
          <a:off x="838200" y="1581150"/>
          <a:ext cx="7315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710594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of </a:t>
            </a:r>
            <a:r>
              <a:rPr lang="en-US" sz="2400" dirty="0" smtClean="0"/>
              <a:t>Colleges Ranked 96-100 across </a:t>
            </a:r>
            <a:r>
              <a:rPr lang="en-US" sz="2400" dirty="0"/>
              <a:t>Sub-Parameters Teaching Learning &amp; Resources(TLR)</a:t>
            </a:r>
          </a:p>
        </p:txBody>
      </p:sp>
      <p:sp>
        <p:nvSpPr>
          <p:cNvPr id="3" name="Content Placeholder 2"/>
          <p:cNvSpPr>
            <a:spLocks noGrp="1"/>
          </p:cNvSpPr>
          <p:nvPr>
            <p:ph idx="1"/>
          </p:nvPr>
        </p:nvSpPr>
        <p:spPr/>
        <p:txBody>
          <a:bodyPr/>
          <a:lstStyle/>
          <a:p>
            <a:endParaRPr lang="en-US"/>
          </a:p>
        </p:txBody>
      </p:sp>
      <p:graphicFrame>
        <p:nvGraphicFramePr>
          <p:cNvPr id="5" name="Chart 4"/>
          <p:cNvGraphicFramePr>
            <a:graphicFrameLocks/>
          </p:cNvGraphicFramePr>
          <p:nvPr>
            <p:extLst>
              <p:ext uri="{D42A27DB-BD31-4B8C-83A1-F6EECF244321}">
                <p14:modId xmlns:p14="http://schemas.microsoft.com/office/powerpoint/2010/main" val="2972268090"/>
              </p:ext>
            </p:extLst>
          </p:nvPr>
        </p:nvGraphicFramePr>
        <p:xfrm>
          <a:off x="762000" y="1581150"/>
          <a:ext cx="7696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5957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of Colleges Ranked 96-100 across Sub-Parameters </a:t>
            </a:r>
            <a:r>
              <a:rPr lang="en-US" sz="2400" dirty="0" smtClean="0"/>
              <a:t>Research and Professional Practice(RPC)</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9146710"/>
              </p:ext>
            </p:extLst>
          </p:nvPr>
        </p:nvGraphicFramePr>
        <p:xfrm>
          <a:off x="457200" y="14287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55774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of Colleges Ranked 96-100 across Sub-Parameters </a:t>
            </a:r>
            <a:r>
              <a:rPr lang="en-US" sz="2400" dirty="0" smtClean="0"/>
              <a:t>Graduation Outcomes(GO)</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4496778"/>
              </p:ext>
            </p:extLst>
          </p:nvPr>
        </p:nvGraphicFramePr>
        <p:xfrm>
          <a:off x="457200" y="13525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13360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of Colleges Ranked 96-100 across Sub-Parameters </a:t>
            </a:r>
            <a:r>
              <a:rPr lang="en-US" sz="2400" dirty="0" smtClean="0"/>
              <a:t>Outreach and Inclusivity (OI)</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7994711"/>
              </p:ext>
            </p:extLst>
          </p:nvPr>
        </p:nvGraphicFramePr>
        <p:xfrm>
          <a:off x="457200" y="1352550"/>
          <a:ext cx="8229600" cy="3241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19565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28600" y="666750"/>
            <a:ext cx="8229600" cy="857250"/>
          </a:xfrm>
        </p:spPr>
        <p:txBody>
          <a:bodyPr/>
          <a:lstStyle/>
          <a:p>
            <a:r>
              <a:rPr lang="en-US" dirty="0">
                <a:solidFill>
                  <a:schemeClr val="accent6">
                    <a:lumMod val="50000"/>
                  </a:schemeClr>
                </a:solidFill>
                <a:latin typeface="Arial Rounded MT Bold" pitchFamily="34" charset="0"/>
              </a:rPr>
              <a:t>Rank vs. Score</a:t>
            </a:r>
          </a:p>
        </p:txBody>
      </p:sp>
      <p:graphicFrame>
        <p:nvGraphicFramePr>
          <p:cNvPr id="5" name="Chart 4">
            <a:extLst>
              <a:ext uri="{FF2B5EF4-FFF2-40B4-BE49-F238E27FC236}">
                <a16:creationId xmlns="" xmlns:a16="http://schemas.microsoft.com/office/drawing/2014/main" id="{87EEACBE-42D0-4EFB-BCDA-EFC3C6BF5139}"/>
              </a:ext>
            </a:extLst>
          </p:cNvPr>
          <p:cNvGraphicFramePr/>
          <p:nvPr/>
        </p:nvGraphicFramePr>
        <p:xfrm>
          <a:off x="990600" y="1123950"/>
          <a:ext cx="7000875" cy="33623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1000" y="666750"/>
          <a:ext cx="8153400" cy="4064005"/>
        </p:xfrm>
        <a:graphic>
          <a:graphicData uri="http://schemas.openxmlformats.org/drawingml/2006/table">
            <a:tbl>
              <a:tblPr/>
              <a:tblGrid>
                <a:gridCol w="747400">
                  <a:extLst>
                    <a:ext uri="{9D8B030D-6E8A-4147-A177-3AD203B41FA5}">
                      <a16:colId xmlns="" xmlns:a16="http://schemas.microsoft.com/office/drawing/2014/main" val="20000"/>
                    </a:ext>
                  </a:extLst>
                </a:gridCol>
                <a:gridCol w="755077">
                  <a:extLst>
                    <a:ext uri="{9D8B030D-6E8A-4147-A177-3AD203B41FA5}">
                      <a16:colId xmlns="" xmlns:a16="http://schemas.microsoft.com/office/drawing/2014/main" val="20001"/>
                    </a:ext>
                  </a:extLst>
                </a:gridCol>
                <a:gridCol w="838973">
                  <a:extLst>
                    <a:ext uri="{9D8B030D-6E8A-4147-A177-3AD203B41FA5}">
                      <a16:colId xmlns="" xmlns:a16="http://schemas.microsoft.com/office/drawing/2014/main" val="20002"/>
                    </a:ext>
                  </a:extLst>
                </a:gridCol>
                <a:gridCol w="838973">
                  <a:extLst>
                    <a:ext uri="{9D8B030D-6E8A-4147-A177-3AD203B41FA5}">
                      <a16:colId xmlns="" xmlns:a16="http://schemas.microsoft.com/office/drawing/2014/main" val="20003"/>
                    </a:ext>
                  </a:extLst>
                </a:gridCol>
                <a:gridCol w="724917">
                  <a:extLst>
                    <a:ext uri="{9D8B030D-6E8A-4147-A177-3AD203B41FA5}">
                      <a16:colId xmlns="" xmlns:a16="http://schemas.microsoft.com/office/drawing/2014/main" val="20004"/>
                    </a:ext>
                  </a:extLst>
                </a:gridCol>
                <a:gridCol w="724917">
                  <a:extLst>
                    <a:ext uri="{9D8B030D-6E8A-4147-A177-3AD203B41FA5}">
                      <a16:colId xmlns="" xmlns:a16="http://schemas.microsoft.com/office/drawing/2014/main" val="20005"/>
                    </a:ext>
                  </a:extLst>
                </a:gridCol>
                <a:gridCol w="518191">
                  <a:extLst>
                    <a:ext uri="{9D8B030D-6E8A-4147-A177-3AD203B41FA5}">
                      <a16:colId xmlns="" xmlns:a16="http://schemas.microsoft.com/office/drawing/2014/main" val="20006"/>
                    </a:ext>
                  </a:extLst>
                </a:gridCol>
                <a:gridCol w="868585">
                  <a:extLst>
                    <a:ext uri="{9D8B030D-6E8A-4147-A177-3AD203B41FA5}">
                      <a16:colId xmlns="" xmlns:a16="http://schemas.microsoft.com/office/drawing/2014/main" val="20007"/>
                    </a:ext>
                  </a:extLst>
                </a:gridCol>
                <a:gridCol w="868585">
                  <a:extLst>
                    <a:ext uri="{9D8B030D-6E8A-4147-A177-3AD203B41FA5}">
                      <a16:colId xmlns="" xmlns:a16="http://schemas.microsoft.com/office/drawing/2014/main" val="20008"/>
                    </a:ext>
                  </a:extLst>
                </a:gridCol>
                <a:gridCol w="633891">
                  <a:extLst>
                    <a:ext uri="{9D8B030D-6E8A-4147-A177-3AD203B41FA5}">
                      <a16:colId xmlns="" xmlns:a16="http://schemas.microsoft.com/office/drawing/2014/main" val="20009"/>
                    </a:ext>
                  </a:extLst>
                </a:gridCol>
                <a:gridCol w="633891">
                  <a:extLst>
                    <a:ext uri="{9D8B030D-6E8A-4147-A177-3AD203B41FA5}">
                      <a16:colId xmlns="" xmlns:a16="http://schemas.microsoft.com/office/drawing/2014/main" val="20010"/>
                    </a:ext>
                  </a:extLst>
                </a:gridCol>
              </a:tblGrid>
              <a:tr h="191679">
                <a:tc gridSpan="11">
                  <a:txBody>
                    <a:bodyPr/>
                    <a:lstStyle/>
                    <a:p>
                      <a:pPr algn="ctr">
                        <a:lnSpc>
                          <a:spcPct val="107000"/>
                        </a:lnSpc>
                      </a:pPr>
                      <a:r>
                        <a:rPr lang="en-US" sz="1000" b="1" dirty="0">
                          <a:latin typeface="Calibri"/>
                          <a:cs typeface="Times New Roman"/>
                        </a:rPr>
                        <a:t>KEY SUB PARAMETERS BY WEIGHTS</a:t>
                      </a:r>
                    </a:p>
                  </a:txBody>
                  <a:tcPr marL="44328" marR="44328" marT="0" marB="0" anchor="b">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60783">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S.No.</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Parameter</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Sub Parameter</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Engineering</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Medical</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Pharmacy</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Law</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Mgmt</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Architecture</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College</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tc>
                  <a:txBody>
                    <a:bodyPr/>
                    <a:lstStyle/>
                    <a:p>
                      <a:pPr marL="0" marR="0" algn="ctr">
                        <a:lnSpc>
                          <a:spcPct val="107000"/>
                        </a:lnSpc>
                        <a:spcBef>
                          <a:spcPts val="0"/>
                        </a:spcBef>
                        <a:spcAft>
                          <a:spcPts val="0"/>
                        </a:spcAft>
                      </a:pPr>
                      <a:r>
                        <a:rPr lang="en-US" sz="900" b="1" dirty="0">
                          <a:solidFill>
                            <a:srgbClr val="000000"/>
                          </a:solidFill>
                          <a:latin typeface="Calibri"/>
                          <a:ea typeface="Times New Roman"/>
                          <a:cs typeface="Calibri"/>
                        </a:rPr>
                        <a:t>Overall</a:t>
                      </a:r>
                      <a:endParaRPr lang="en-US" sz="800" b="1" dirty="0">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A6A6A6"/>
                    </a:solidFill>
                  </a:tcPr>
                </a:tc>
                <a:extLst>
                  <a:ext uri="{0D108BD9-81ED-4DB2-BD59-A6C34878D82A}">
                    <a16:rowId xmlns="" xmlns:a16="http://schemas.microsoft.com/office/drawing/2014/main" val="10001"/>
                  </a:ext>
                </a:extLst>
              </a:tr>
              <a:tr h="191679">
                <a:tc rowSpan="4">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1</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rowSpan="4">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TLR</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SS</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8</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8</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8</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2"/>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FSR</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9</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9</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3"/>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FQE</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6</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8</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6</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8</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8</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4"/>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FRU</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9</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5"/>
                  </a:ext>
                </a:extLst>
              </a:tr>
              <a:tr h="191679">
                <a:tc rowSpan="4">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rowSpan="4">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RP</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PU</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11</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11</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8</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11</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11</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6"/>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QP</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5</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4</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5</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11</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7"/>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IPR</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5</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5</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5</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8"/>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FPPP</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6</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4</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5</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 xmlns:a16="http://schemas.microsoft.com/office/drawing/2014/main" val="10009"/>
                  </a:ext>
                </a:extLst>
              </a:tr>
              <a:tr h="191679">
                <a:tc rowSpan="5">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3</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rowSpan="5">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GO</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GPH</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8</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8</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8</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8</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10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10"/>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GUE</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3</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3</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4</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4</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8</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11"/>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GMS</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5</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5</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6</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8</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6</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5</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12"/>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GPHD</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4</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6</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4</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5</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13"/>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GSS</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0</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3</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14"/>
                  </a:ext>
                </a:extLst>
              </a:tr>
              <a:tr h="191679">
                <a:tc rowSpan="4">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4</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rowSpan="4">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OI</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RD</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algn="l">
                        <a:lnSpc>
                          <a:spcPct val="107000"/>
                        </a:lnSpc>
                      </a:pPr>
                      <a:endParaRPr lang="en-US" sz="800" dirty="0">
                        <a:solidFill>
                          <a:srgbClr val="002060"/>
                        </a:solidFill>
                        <a:latin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5"/>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WD</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3</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3</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3</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6"/>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ESCS</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7"/>
                  </a:ext>
                </a:extLst>
              </a:tr>
              <a:tr h="19167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b="1">
                          <a:solidFill>
                            <a:srgbClr val="002060"/>
                          </a:solidFill>
                          <a:latin typeface="Calibri"/>
                          <a:ea typeface="Times New Roman"/>
                          <a:cs typeface="Calibri"/>
                        </a:rPr>
                        <a:t>PCS</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a:solidFill>
                            <a:srgbClr val="002060"/>
                          </a:solidFill>
                          <a:latin typeface="Calibri"/>
                          <a:ea typeface="Times New Roman"/>
                          <a:cs typeface="Calibri"/>
                        </a:rPr>
                        <a:t>2</a:t>
                      </a:r>
                      <a:endParaRPr lang="en-US" sz="80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2</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8"/>
                  </a:ext>
                </a:extLst>
              </a:tr>
              <a:tr h="253000">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5</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Perception</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b="1" dirty="0">
                          <a:solidFill>
                            <a:srgbClr val="002060"/>
                          </a:solidFill>
                          <a:latin typeface="Calibri"/>
                          <a:ea typeface="Times New Roman"/>
                          <a:cs typeface="Calibri"/>
                        </a:rPr>
                        <a:t>Precp</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marL="0" marR="0" algn="ctr">
                        <a:lnSpc>
                          <a:spcPct val="107000"/>
                        </a:lnSpc>
                        <a:spcBef>
                          <a:spcPts val="0"/>
                        </a:spcBef>
                        <a:spcAft>
                          <a:spcPts val="0"/>
                        </a:spcAft>
                      </a:pPr>
                      <a:r>
                        <a:rPr lang="en-US" sz="900" dirty="0">
                          <a:solidFill>
                            <a:srgbClr val="002060"/>
                          </a:solidFill>
                          <a:latin typeface="Calibri"/>
                          <a:ea typeface="Times New Roman"/>
                          <a:cs typeface="Calibri"/>
                        </a:rPr>
                        <a:t>10</a:t>
                      </a:r>
                      <a:endParaRPr lang="en-US" sz="800" dirty="0">
                        <a:solidFill>
                          <a:srgbClr val="002060"/>
                        </a:solidFill>
                        <a:latin typeface="Calibri"/>
                        <a:ea typeface="Calibri"/>
                        <a:cs typeface="Times New Roman"/>
                      </a:endParaRPr>
                    </a:p>
                  </a:txBody>
                  <a:tcPr marL="44328" marR="44328" marT="0" marB="0" anchor="ctr">
                    <a:lnL>
                      <a:noFill/>
                    </a:lnL>
                    <a:lnR>
                      <a:noFill/>
                    </a:lnR>
                    <a:lnT>
                      <a:noFill/>
                    </a:lnT>
                    <a:lnB>
                      <a:noFill/>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19"/>
                  </a:ext>
                </a:extLst>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6">
                    <a:lumMod val="50000"/>
                  </a:schemeClr>
                </a:solidFill>
                <a:latin typeface="Arial Rounded MT Bold" pitchFamily="34" charset="0"/>
              </a:rPr>
              <a:t>Main Contributors to Final Score</a:t>
            </a:r>
          </a:p>
        </p:txBody>
      </p:sp>
      <p:graphicFrame>
        <p:nvGraphicFramePr>
          <p:cNvPr id="5" name="Chart 4"/>
          <p:cNvGraphicFramePr/>
          <p:nvPr/>
        </p:nvGraphicFramePr>
        <p:xfrm>
          <a:off x="381000" y="285750"/>
          <a:ext cx="7772400" cy="48577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457200" y="819150"/>
          <a:ext cx="8001001" cy="3733797"/>
        </p:xfrm>
        <a:graphic>
          <a:graphicData uri="http://schemas.openxmlformats.org/drawingml/2006/table">
            <a:tbl>
              <a:tblPr/>
              <a:tblGrid>
                <a:gridCol w="578507">
                  <a:extLst>
                    <a:ext uri="{9D8B030D-6E8A-4147-A177-3AD203B41FA5}">
                      <a16:colId xmlns="" xmlns:a16="http://schemas.microsoft.com/office/drawing/2014/main" val="20000"/>
                    </a:ext>
                  </a:extLst>
                </a:gridCol>
                <a:gridCol w="716895">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4952999">
                  <a:extLst>
                    <a:ext uri="{9D8B030D-6E8A-4147-A177-3AD203B41FA5}">
                      <a16:colId xmlns="" xmlns:a16="http://schemas.microsoft.com/office/drawing/2014/main" val="20003"/>
                    </a:ext>
                  </a:extLst>
                </a:gridCol>
              </a:tblGrid>
              <a:tr h="137803">
                <a:tc gridSpan="4">
                  <a:txBody>
                    <a:bodyPr/>
                    <a:lstStyle/>
                    <a:p>
                      <a:pPr marL="0" marR="0" algn="ctr">
                        <a:lnSpc>
                          <a:spcPct val="107000"/>
                        </a:lnSpc>
                        <a:spcBef>
                          <a:spcPts val="0"/>
                        </a:spcBef>
                        <a:spcAft>
                          <a:spcPts val="0"/>
                        </a:spcAft>
                      </a:pPr>
                      <a:endParaRPr lang="en-US" sz="40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90232">
                <a:tc>
                  <a:txBody>
                    <a:bodyPr/>
                    <a:lstStyle/>
                    <a:p>
                      <a:pPr marL="0" marR="0" algn="ctr">
                        <a:lnSpc>
                          <a:spcPct val="107000"/>
                        </a:lnSpc>
                        <a:spcBef>
                          <a:spcPts val="0"/>
                        </a:spcBef>
                        <a:spcAft>
                          <a:spcPts val="0"/>
                        </a:spcAft>
                      </a:pPr>
                      <a:r>
                        <a:rPr lang="en-US" sz="1200" b="1" dirty="0">
                          <a:latin typeface="Calibri"/>
                          <a:ea typeface="Times New Roman"/>
                          <a:cs typeface="Calibri"/>
                        </a:rPr>
                        <a:t>S.No</a:t>
                      </a:r>
                      <a:endParaRPr lang="en-US" sz="120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BFBFBF"/>
                    </a:solidFill>
                  </a:tcPr>
                </a:tc>
                <a:tc>
                  <a:txBody>
                    <a:bodyPr/>
                    <a:lstStyle/>
                    <a:p>
                      <a:pPr marL="0" marR="0" algn="ctr">
                        <a:lnSpc>
                          <a:spcPct val="107000"/>
                        </a:lnSpc>
                        <a:spcBef>
                          <a:spcPts val="0"/>
                        </a:spcBef>
                        <a:spcAft>
                          <a:spcPts val="0"/>
                        </a:spcAft>
                      </a:pPr>
                      <a:r>
                        <a:rPr lang="en-US" sz="1200" b="1" dirty="0">
                          <a:latin typeface="Calibri"/>
                          <a:ea typeface="Times New Roman"/>
                          <a:cs typeface="Calibri"/>
                        </a:rPr>
                        <a:t>Parameter </a:t>
                      </a:r>
                      <a:endParaRPr lang="en-US" sz="120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BFBFBF"/>
                    </a:solidFill>
                  </a:tcPr>
                </a:tc>
                <a:tc>
                  <a:txBody>
                    <a:bodyPr/>
                    <a:lstStyle/>
                    <a:p>
                      <a:pPr marL="0" marR="0" algn="ctr">
                        <a:lnSpc>
                          <a:spcPct val="107000"/>
                        </a:lnSpc>
                        <a:spcBef>
                          <a:spcPts val="0"/>
                        </a:spcBef>
                        <a:spcAft>
                          <a:spcPts val="0"/>
                        </a:spcAft>
                      </a:pPr>
                      <a:r>
                        <a:rPr lang="en-US" sz="1200" b="1" dirty="0">
                          <a:latin typeface="Calibri"/>
                          <a:ea typeface="Times New Roman"/>
                          <a:cs typeface="Calibri"/>
                        </a:rPr>
                        <a:t>Sub parameter </a:t>
                      </a:r>
                      <a:endParaRPr lang="en-US" sz="120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BFBFBF"/>
                    </a:solidFill>
                  </a:tcPr>
                </a:tc>
                <a:tc>
                  <a:txBody>
                    <a:bodyPr/>
                    <a:lstStyle/>
                    <a:p>
                      <a:pPr marL="0" marR="0" algn="ctr">
                        <a:lnSpc>
                          <a:spcPct val="107000"/>
                        </a:lnSpc>
                        <a:spcBef>
                          <a:spcPts val="0"/>
                        </a:spcBef>
                        <a:spcAft>
                          <a:spcPts val="0"/>
                        </a:spcAft>
                      </a:pPr>
                      <a:r>
                        <a:rPr lang="en-US" sz="1200" b="1" dirty="0">
                          <a:latin typeface="Calibri"/>
                          <a:ea typeface="Times New Roman"/>
                          <a:cs typeface="Calibri"/>
                        </a:rPr>
                        <a:t>Input values which influence the score</a:t>
                      </a:r>
                      <a:endParaRPr lang="en-US" sz="120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BFBFBF"/>
                    </a:solidFill>
                  </a:tcPr>
                </a:tc>
                <a:extLst>
                  <a:ext uri="{0D108BD9-81ED-4DB2-BD59-A6C34878D82A}">
                    <a16:rowId xmlns="" xmlns:a16="http://schemas.microsoft.com/office/drawing/2014/main" val="10001"/>
                  </a:ext>
                </a:extLst>
              </a:tr>
              <a:tr h="220384">
                <a:tc rowSpan="4">
                  <a:txBody>
                    <a:bodyPr/>
                    <a:lstStyle/>
                    <a:p>
                      <a:pPr marL="0" marR="0" algn="ctr">
                        <a:lnSpc>
                          <a:spcPct val="107000"/>
                        </a:lnSpc>
                        <a:spcBef>
                          <a:spcPts val="0"/>
                        </a:spcBef>
                        <a:spcAft>
                          <a:spcPts val="0"/>
                        </a:spcAft>
                      </a:pPr>
                      <a:r>
                        <a:rPr lang="en-US" sz="1050" b="1" dirty="0">
                          <a:latin typeface="Calibri"/>
                          <a:ea typeface="Times New Roman"/>
                          <a:cs typeface="Calibri"/>
                        </a:rPr>
                        <a:t>1</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rowSpan="4">
                  <a:txBody>
                    <a:bodyPr/>
                    <a:lstStyle/>
                    <a:p>
                      <a:pPr marL="0" marR="0" algn="ctr">
                        <a:lnSpc>
                          <a:spcPct val="107000"/>
                        </a:lnSpc>
                        <a:spcBef>
                          <a:spcPts val="0"/>
                        </a:spcBef>
                        <a:spcAft>
                          <a:spcPts val="0"/>
                        </a:spcAft>
                      </a:pPr>
                      <a:r>
                        <a:rPr lang="en-US" sz="1050" b="1" dirty="0">
                          <a:latin typeface="Calibri"/>
                          <a:ea typeface="Times New Roman"/>
                          <a:cs typeface="Calibri"/>
                        </a:rPr>
                        <a:t>TLR</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nSpc>
                          <a:spcPct val="107000"/>
                        </a:lnSpc>
                        <a:spcBef>
                          <a:spcPts val="0"/>
                        </a:spcBef>
                        <a:spcAft>
                          <a:spcPts val="0"/>
                        </a:spcAft>
                      </a:pPr>
                      <a:r>
                        <a:rPr lang="en-US" sz="1050" b="1" dirty="0">
                          <a:latin typeface="Calibri"/>
                          <a:ea typeface="Times New Roman"/>
                          <a:cs typeface="Calibri"/>
                        </a:rPr>
                        <a:t>SS  8 %</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nSpc>
                          <a:spcPct val="107000"/>
                        </a:lnSpc>
                        <a:spcBef>
                          <a:spcPts val="0"/>
                        </a:spcBef>
                        <a:spcAft>
                          <a:spcPts val="0"/>
                        </a:spcAft>
                      </a:pPr>
                      <a:r>
                        <a:rPr lang="en-US" sz="1050">
                          <a:latin typeface="Calibri"/>
                          <a:ea typeface="Times New Roman"/>
                          <a:cs typeface="Calibri"/>
                        </a:rPr>
                        <a:t>NT ( intake) , NE ( admitted) </a:t>
                      </a:r>
                      <a:endParaRPr lang="en-US" sz="105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2"/>
                  </a:ext>
                </a:extLst>
              </a:tr>
              <a:tr h="22038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dirty="0">
                          <a:latin typeface="Calibri"/>
                          <a:ea typeface="Times New Roman"/>
                          <a:cs typeface="Calibri"/>
                        </a:rPr>
                        <a:t>FSR 12%</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nSpc>
                          <a:spcPct val="107000"/>
                        </a:lnSpc>
                        <a:spcBef>
                          <a:spcPts val="0"/>
                        </a:spcBef>
                        <a:spcAft>
                          <a:spcPts val="0"/>
                        </a:spcAft>
                      </a:pPr>
                      <a:r>
                        <a:rPr lang="en-US" sz="1050">
                          <a:latin typeface="Calibri"/>
                          <a:ea typeface="Times New Roman"/>
                          <a:cs typeface="Calibri"/>
                        </a:rPr>
                        <a:t>N ( intake NT + NE ) ,  F ( Total Faculty)</a:t>
                      </a:r>
                      <a:endParaRPr lang="en-US" sz="105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3"/>
                  </a:ext>
                </a:extLst>
              </a:tr>
              <a:tr h="44076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dirty="0">
                          <a:latin typeface="Calibri"/>
                          <a:ea typeface="Times New Roman"/>
                          <a:cs typeface="Calibri"/>
                        </a:rPr>
                        <a:t>FQE  8%</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nSpc>
                          <a:spcPct val="107000"/>
                        </a:lnSpc>
                        <a:spcBef>
                          <a:spcPts val="0"/>
                        </a:spcBef>
                        <a:spcAft>
                          <a:spcPts val="0"/>
                        </a:spcAft>
                      </a:pPr>
                      <a:r>
                        <a:rPr lang="en-US" sz="1050" dirty="0">
                          <a:latin typeface="Calibri"/>
                          <a:ea typeface="Times New Roman"/>
                          <a:cs typeface="Calibri"/>
                        </a:rPr>
                        <a:t>FRA ( Percentage of No. of PhDs in staff) , F1 , F2, F3 ( Fraction of faculty with experience w.r.t 8 Yrs, 8 to 15 Yrs&amp;&gt; 15 Yrs</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4"/>
                  </a:ext>
                </a:extLst>
              </a:tr>
              <a:tr h="440769">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dirty="0">
                          <a:latin typeface="Calibri"/>
                          <a:ea typeface="Times New Roman"/>
                          <a:cs typeface="Calibri"/>
                        </a:rPr>
                        <a:t>FRU  12%</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tc>
                  <a:txBody>
                    <a:bodyPr/>
                    <a:lstStyle/>
                    <a:p>
                      <a:pPr marL="0" marR="0">
                        <a:lnSpc>
                          <a:spcPct val="107000"/>
                        </a:lnSpc>
                        <a:spcBef>
                          <a:spcPts val="0"/>
                        </a:spcBef>
                        <a:spcAft>
                          <a:spcPts val="0"/>
                        </a:spcAft>
                      </a:pPr>
                      <a:r>
                        <a:rPr lang="en-US" sz="1050" dirty="0">
                          <a:latin typeface="Calibri"/>
                          <a:ea typeface="Times New Roman"/>
                          <a:cs typeface="Calibri"/>
                        </a:rPr>
                        <a:t>Average annual capital expenditure , Average annual operational expenditure &amp; intake of students</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 xmlns:a16="http://schemas.microsoft.com/office/drawing/2014/main" val="10005"/>
                  </a:ext>
                </a:extLst>
              </a:tr>
              <a:tr h="220384">
                <a:tc rowSpan="2">
                  <a:txBody>
                    <a:bodyPr/>
                    <a:lstStyle/>
                    <a:p>
                      <a:pPr marL="0" marR="0" algn="ctr">
                        <a:lnSpc>
                          <a:spcPct val="107000"/>
                        </a:lnSpc>
                        <a:spcBef>
                          <a:spcPts val="0"/>
                        </a:spcBef>
                        <a:spcAft>
                          <a:spcPts val="0"/>
                        </a:spcAft>
                      </a:pPr>
                      <a:r>
                        <a:rPr lang="en-US" sz="1050" b="1" dirty="0">
                          <a:latin typeface="Calibri"/>
                          <a:ea typeface="Times New Roman"/>
                          <a:cs typeface="Calibri"/>
                        </a:rPr>
                        <a:t>2</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70C0"/>
                    </a:solidFill>
                  </a:tcPr>
                </a:tc>
                <a:tc rowSpan="2">
                  <a:txBody>
                    <a:bodyPr/>
                    <a:lstStyle/>
                    <a:p>
                      <a:pPr marL="0" marR="0" algn="ctr">
                        <a:lnSpc>
                          <a:spcPct val="107000"/>
                        </a:lnSpc>
                        <a:spcBef>
                          <a:spcPts val="0"/>
                        </a:spcBef>
                        <a:spcAft>
                          <a:spcPts val="0"/>
                        </a:spcAft>
                      </a:pPr>
                      <a:r>
                        <a:rPr lang="en-US" sz="1050" b="1" dirty="0">
                          <a:latin typeface="Calibri"/>
                          <a:ea typeface="Times New Roman"/>
                          <a:cs typeface="Calibri"/>
                        </a:rPr>
                        <a:t>RP</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nSpc>
                          <a:spcPct val="107000"/>
                        </a:lnSpc>
                        <a:spcBef>
                          <a:spcPts val="0"/>
                        </a:spcBef>
                        <a:spcAft>
                          <a:spcPts val="0"/>
                        </a:spcAft>
                      </a:pPr>
                      <a:r>
                        <a:rPr lang="en-US" sz="1050" b="1">
                          <a:latin typeface="Calibri"/>
                          <a:ea typeface="Times New Roman"/>
                          <a:cs typeface="Calibri"/>
                        </a:rPr>
                        <a:t>PU  11%</a:t>
                      </a:r>
                      <a:endParaRPr lang="en-US" sz="105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nSpc>
                          <a:spcPct val="107000"/>
                        </a:lnSpc>
                        <a:spcBef>
                          <a:spcPts val="0"/>
                        </a:spcBef>
                        <a:spcAft>
                          <a:spcPts val="0"/>
                        </a:spcAft>
                      </a:pPr>
                      <a:r>
                        <a:rPr lang="en-US" sz="1050">
                          <a:latin typeface="Calibri"/>
                          <a:ea typeface="Times New Roman"/>
                          <a:cs typeface="Calibri"/>
                        </a:rPr>
                        <a:t>P ( Total publications in 3 calendar years) , Faculty as per 1:15 i.e intake of students / 15</a:t>
                      </a:r>
                      <a:endParaRPr lang="en-US" sz="105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06"/>
                  </a:ext>
                </a:extLst>
              </a:tr>
              <a:tr h="22038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dirty="0">
                          <a:latin typeface="Calibri"/>
                          <a:ea typeface="Times New Roman"/>
                          <a:cs typeface="Calibri"/>
                        </a:rPr>
                        <a:t>QP  5%</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p>
                      <a:pPr marL="0" marR="0">
                        <a:lnSpc>
                          <a:spcPct val="107000"/>
                        </a:lnSpc>
                        <a:spcBef>
                          <a:spcPts val="0"/>
                        </a:spcBef>
                        <a:spcAft>
                          <a:spcPts val="0"/>
                        </a:spcAft>
                      </a:pPr>
                      <a:r>
                        <a:rPr lang="en-US" sz="1050" dirty="0">
                          <a:latin typeface="Calibri"/>
                          <a:ea typeface="Times New Roman"/>
                          <a:cs typeface="Calibri"/>
                        </a:rPr>
                        <a:t>CC ( Citation count in 3 years),  Faculty count as per 1 :15</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07"/>
                  </a:ext>
                </a:extLst>
              </a:tr>
              <a:tr h="220384">
                <a:tc rowSpan="3">
                  <a:txBody>
                    <a:bodyPr/>
                    <a:lstStyle/>
                    <a:p>
                      <a:pPr marL="0" marR="0" algn="ctr">
                        <a:lnSpc>
                          <a:spcPct val="107000"/>
                        </a:lnSpc>
                        <a:spcBef>
                          <a:spcPts val="0"/>
                        </a:spcBef>
                        <a:spcAft>
                          <a:spcPts val="0"/>
                        </a:spcAft>
                      </a:pPr>
                      <a:r>
                        <a:rPr lang="en-US" sz="1050" b="1" dirty="0">
                          <a:latin typeface="Calibri"/>
                          <a:ea typeface="Times New Roman"/>
                          <a:cs typeface="Calibri"/>
                        </a:rPr>
                        <a:t>3</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tc rowSpan="3">
                  <a:txBody>
                    <a:bodyPr/>
                    <a:lstStyle/>
                    <a:p>
                      <a:pPr marL="0" marR="0" algn="ctr">
                        <a:lnSpc>
                          <a:spcPct val="107000"/>
                        </a:lnSpc>
                        <a:spcBef>
                          <a:spcPts val="0"/>
                        </a:spcBef>
                        <a:spcAft>
                          <a:spcPts val="0"/>
                        </a:spcAft>
                      </a:pPr>
                      <a:r>
                        <a:rPr lang="en-US" sz="1050" b="1" dirty="0">
                          <a:latin typeface="Calibri"/>
                          <a:ea typeface="Times New Roman"/>
                          <a:cs typeface="Calibri"/>
                        </a:rPr>
                        <a:t>GO</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tc>
                  <a:txBody>
                    <a:bodyPr/>
                    <a:lstStyle/>
                    <a:p>
                      <a:pPr marL="0" marR="0">
                        <a:lnSpc>
                          <a:spcPct val="107000"/>
                        </a:lnSpc>
                        <a:spcBef>
                          <a:spcPts val="0"/>
                        </a:spcBef>
                        <a:spcAft>
                          <a:spcPts val="0"/>
                        </a:spcAft>
                      </a:pPr>
                      <a:r>
                        <a:rPr lang="en-US" sz="1050" b="1" dirty="0">
                          <a:latin typeface="Calibri"/>
                          <a:ea typeface="Times New Roman"/>
                          <a:cs typeface="Calibri"/>
                        </a:rPr>
                        <a:t>GPH  10%</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tc>
                  <a:txBody>
                    <a:bodyPr/>
                    <a:lstStyle/>
                    <a:p>
                      <a:pPr marL="0" marR="0">
                        <a:lnSpc>
                          <a:spcPct val="107000"/>
                        </a:lnSpc>
                        <a:spcBef>
                          <a:spcPts val="0"/>
                        </a:spcBef>
                        <a:spcAft>
                          <a:spcPts val="0"/>
                        </a:spcAft>
                      </a:pPr>
                      <a:r>
                        <a:rPr lang="en-US" sz="1050" dirty="0">
                          <a:latin typeface="Calibri"/>
                          <a:ea typeface="Times New Roman"/>
                          <a:cs typeface="Calibri"/>
                        </a:rPr>
                        <a:t>NP ( Students placed); Nhs ( Students going for higher studies);  Total students graduated</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extLst>
                  <a:ext uri="{0D108BD9-81ED-4DB2-BD59-A6C34878D82A}">
                    <a16:rowId xmlns="" xmlns:a16="http://schemas.microsoft.com/office/drawing/2014/main" val="10008"/>
                  </a:ext>
                </a:extLst>
              </a:tr>
              <a:tr h="22038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dirty="0">
                          <a:latin typeface="Calibri"/>
                          <a:ea typeface="Times New Roman"/>
                          <a:cs typeface="Calibri"/>
                        </a:rPr>
                        <a:t>GUE  10%</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tc>
                  <a:txBody>
                    <a:bodyPr/>
                    <a:lstStyle/>
                    <a:p>
                      <a:pPr marL="0" marR="0">
                        <a:lnSpc>
                          <a:spcPct val="107000"/>
                        </a:lnSpc>
                        <a:spcBef>
                          <a:spcPts val="0"/>
                        </a:spcBef>
                        <a:spcAft>
                          <a:spcPts val="0"/>
                        </a:spcAft>
                      </a:pPr>
                      <a:r>
                        <a:rPr lang="en-US" sz="1050" dirty="0">
                          <a:latin typeface="Calibri"/>
                          <a:ea typeface="Times New Roman"/>
                          <a:cs typeface="Calibri"/>
                        </a:rPr>
                        <a:t>Ng  No. of students passing examination &amp; Total intake (averaged over 3 years)</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extLst>
                  <a:ext uri="{0D108BD9-81ED-4DB2-BD59-A6C34878D82A}">
                    <a16:rowId xmlns="" xmlns:a16="http://schemas.microsoft.com/office/drawing/2014/main" val="10009"/>
                  </a:ext>
                </a:extLst>
              </a:tr>
              <a:tr h="22038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dirty="0">
                          <a:latin typeface="Calibri"/>
                          <a:ea typeface="Times New Roman"/>
                          <a:cs typeface="Calibri"/>
                        </a:rPr>
                        <a:t>GMS5%</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tc>
                  <a:txBody>
                    <a:bodyPr/>
                    <a:lstStyle/>
                    <a:p>
                      <a:pPr marL="0" marR="0">
                        <a:lnSpc>
                          <a:spcPct val="107000"/>
                        </a:lnSpc>
                        <a:spcBef>
                          <a:spcPts val="0"/>
                        </a:spcBef>
                        <a:spcAft>
                          <a:spcPts val="0"/>
                        </a:spcAft>
                      </a:pPr>
                      <a:r>
                        <a:rPr lang="en-US" sz="1050" dirty="0">
                          <a:latin typeface="Calibri"/>
                          <a:ea typeface="Times New Roman"/>
                          <a:cs typeface="Calibri"/>
                        </a:rPr>
                        <a:t>Median salary in previous 3 years</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7030A0"/>
                    </a:solidFill>
                  </a:tcPr>
                </a:tc>
                <a:extLst>
                  <a:ext uri="{0D108BD9-81ED-4DB2-BD59-A6C34878D82A}">
                    <a16:rowId xmlns="" xmlns:a16="http://schemas.microsoft.com/office/drawing/2014/main" val="10010"/>
                  </a:ext>
                </a:extLst>
              </a:tr>
              <a:tr h="220384">
                <a:tc rowSpan="4">
                  <a:txBody>
                    <a:bodyPr/>
                    <a:lstStyle/>
                    <a:p>
                      <a:pPr marL="0" marR="0" algn="ctr">
                        <a:lnSpc>
                          <a:spcPct val="107000"/>
                        </a:lnSpc>
                        <a:spcBef>
                          <a:spcPts val="0"/>
                        </a:spcBef>
                        <a:spcAft>
                          <a:spcPts val="0"/>
                        </a:spcAft>
                      </a:pPr>
                      <a:r>
                        <a:rPr lang="en-US" sz="1050" b="1" dirty="0">
                          <a:latin typeface="Calibri"/>
                          <a:ea typeface="Times New Roman"/>
                          <a:cs typeface="Calibri"/>
                        </a:rPr>
                        <a:t>4</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tc rowSpan="4">
                  <a:txBody>
                    <a:bodyPr/>
                    <a:lstStyle/>
                    <a:p>
                      <a:pPr marL="0" marR="0" algn="ctr">
                        <a:lnSpc>
                          <a:spcPct val="107000"/>
                        </a:lnSpc>
                        <a:spcBef>
                          <a:spcPts val="0"/>
                        </a:spcBef>
                        <a:spcAft>
                          <a:spcPts val="0"/>
                        </a:spcAft>
                      </a:pPr>
                      <a:r>
                        <a:rPr lang="en-US" sz="1050" b="1" dirty="0">
                          <a:latin typeface="Calibri"/>
                          <a:ea typeface="Times New Roman"/>
                          <a:cs typeface="Calibri"/>
                        </a:rPr>
                        <a:t>OI</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nSpc>
                          <a:spcPct val="107000"/>
                        </a:lnSpc>
                        <a:spcBef>
                          <a:spcPts val="0"/>
                        </a:spcBef>
                        <a:spcAft>
                          <a:spcPts val="0"/>
                        </a:spcAft>
                      </a:pPr>
                      <a:r>
                        <a:rPr lang="en-US" sz="1050" b="1" dirty="0">
                          <a:latin typeface="Calibri"/>
                          <a:ea typeface="Times New Roman"/>
                          <a:cs typeface="Calibri"/>
                        </a:rPr>
                        <a:t>RD  3%</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nSpc>
                          <a:spcPct val="107000"/>
                        </a:lnSpc>
                        <a:spcBef>
                          <a:spcPts val="0"/>
                        </a:spcBef>
                        <a:spcAft>
                          <a:spcPts val="0"/>
                        </a:spcAft>
                      </a:pPr>
                      <a:r>
                        <a:rPr lang="en-US" sz="1050" dirty="0">
                          <a:latin typeface="Calibri"/>
                          <a:ea typeface="Times New Roman"/>
                          <a:cs typeface="Calibri"/>
                        </a:rPr>
                        <a:t>Ns Students  from other States,  Nc Students from others Countries</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1"/>
                  </a:ext>
                </a:extLst>
              </a:tr>
              <a:tr h="22038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dirty="0">
                          <a:latin typeface="Calibri"/>
                          <a:ea typeface="Times New Roman"/>
                          <a:cs typeface="Calibri"/>
                        </a:rPr>
                        <a:t>WD  3%</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nSpc>
                          <a:spcPct val="107000"/>
                        </a:lnSpc>
                        <a:spcBef>
                          <a:spcPts val="0"/>
                        </a:spcBef>
                        <a:spcAft>
                          <a:spcPts val="0"/>
                        </a:spcAft>
                      </a:pPr>
                      <a:r>
                        <a:rPr lang="en-US" sz="1050" dirty="0">
                          <a:latin typeface="Calibri"/>
                          <a:ea typeface="Times New Roman"/>
                          <a:cs typeface="Calibri"/>
                        </a:rPr>
                        <a:t>Women Students Nws&amp;  Women faculty Nwf</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2"/>
                  </a:ext>
                </a:extLst>
              </a:tr>
              <a:tr h="22038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a:latin typeface="Calibri"/>
                          <a:ea typeface="Times New Roman"/>
                          <a:cs typeface="Calibri"/>
                        </a:rPr>
                        <a:t>Nesc2%</a:t>
                      </a:r>
                      <a:endParaRPr lang="en-US" sz="105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nSpc>
                          <a:spcPct val="107000"/>
                        </a:lnSpc>
                        <a:spcBef>
                          <a:spcPts val="0"/>
                        </a:spcBef>
                        <a:spcAft>
                          <a:spcPts val="0"/>
                        </a:spcAft>
                      </a:pPr>
                      <a:r>
                        <a:rPr lang="en-US" sz="1050" dirty="0">
                          <a:latin typeface="Calibri"/>
                          <a:ea typeface="Times New Roman"/>
                          <a:cs typeface="Calibri"/>
                        </a:rPr>
                        <a:t>No. of UG students receiving reimbursement from Institution funds</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3"/>
                  </a:ext>
                </a:extLst>
              </a:tr>
              <a:tr h="220384">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050" b="1">
                          <a:latin typeface="Calibri"/>
                          <a:ea typeface="Times New Roman"/>
                          <a:cs typeface="Calibri"/>
                        </a:rPr>
                        <a:t>PCS  2%</a:t>
                      </a:r>
                      <a:endParaRPr lang="en-US" sz="105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a:lnSpc>
                          <a:spcPct val="107000"/>
                        </a:lnSpc>
                        <a:spcBef>
                          <a:spcPts val="0"/>
                        </a:spcBef>
                        <a:spcAft>
                          <a:spcPts val="0"/>
                        </a:spcAft>
                      </a:pPr>
                      <a:r>
                        <a:rPr lang="en-US" sz="1050" dirty="0">
                          <a:latin typeface="Calibri"/>
                          <a:ea typeface="Times New Roman"/>
                          <a:cs typeface="Calibri"/>
                        </a:rPr>
                        <a:t>Facilities for PC category</a:t>
                      </a:r>
                      <a:endParaRPr lang="en-US" sz="1050" dirty="0">
                        <a:latin typeface="Calibri"/>
                        <a:ea typeface="Calibri"/>
                        <a:cs typeface="Times New Roman"/>
                      </a:endParaRPr>
                    </a:p>
                  </a:txBody>
                  <a:tcPr marL="26335" marR="26335" marT="0" marB="0" anchor="ctr">
                    <a:lnL>
                      <a:noFill/>
                    </a:lnL>
                    <a:lnR>
                      <a:noFill/>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14"/>
                  </a:ext>
                </a:extLst>
              </a:tr>
            </a:tbl>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lumMod val="50000"/>
                  </a:schemeClr>
                </a:solidFill>
                <a:latin typeface="Arial Rounded MT Bold" pitchFamily="34" charset="0"/>
              </a:rPr>
              <a:t>Outline</a:t>
            </a:r>
          </a:p>
        </p:txBody>
      </p:sp>
      <p:graphicFrame>
        <p:nvGraphicFramePr>
          <p:cNvPr id="12" name="Diagram 11"/>
          <p:cNvGraphicFramePr/>
          <p:nvPr/>
        </p:nvGraphicFramePr>
        <p:xfrm>
          <a:off x="609600" y="1200150"/>
          <a:ext cx="7315200" cy="340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66750"/>
            <a:ext cx="8229600" cy="267890"/>
          </a:xfrm>
        </p:spPr>
        <p:txBody>
          <a:bodyPr/>
          <a:lstStyle/>
          <a:p>
            <a:pPr lvl="0" algn="ctr"/>
            <a:r>
              <a:rPr lang="en-US" sz="1400" dirty="0">
                <a:solidFill>
                  <a:schemeClr val="accent6">
                    <a:lumMod val="50000"/>
                  </a:schemeClr>
                </a:solidFill>
                <a:latin typeface="Arial Rounded MT Bold" pitchFamily="34" charset="0"/>
              </a:rPr>
              <a:t>         </a:t>
            </a:r>
            <a:r>
              <a:rPr lang="en-US" sz="1400" dirty="0" smtClean="0">
                <a:solidFill>
                  <a:schemeClr val="accent6">
                    <a:lumMod val="50000"/>
                  </a:schemeClr>
                </a:solidFill>
                <a:latin typeface="Arial Rounded MT Bold" pitchFamily="34" charset="0"/>
              </a:rPr>
              <a:t>BIRD’S </a:t>
            </a:r>
            <a:r>
              <a:rPr lang="en-US" sz="1400" dirty="0">
                <a:solidFill>
                  <a:schemeClr val="accent6">
                    <a:lumMod val="50000"/>
                  </a:schemeClr>
                </a:solidFill>
                <a:latin typeface="Arial Rounded MT Bold" pitchFamily="34" charset="0"/>
              </a:rPr>
              <a:t>EYE VIEW ON NIRF 2020 RANKING</a:t>
            </a:r>
            <a:r>
              <a:rPr lang="en-US" dirty="0"/>
              <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03850525"/>
              </p:ext>
            </p:extLst>
          </p:nvPr>
        </p:nvGraphicFramePr>
        <p:xfrm>
          <a:off x="304798" y="971550"/>
          <a:ext cx="8839202" cy="3434229"/>
        </p:xfrm>
        <a:graphic>
          <a:graphicData uri="http://schemas.openxmlformats.org/drawingml/2006/table">
            <a:tbl>
              <a:tblPr>
                <a:tableStyleId>{2D5ABB26-0587-4C30-8999-92F81FD0307C}</a:tableStyleId>
              </a:tblPr>
              <a:tblGrid>
                <a:gridCol w="365526">
                  <a:extLst>
                    <a:ext uri="{9D8B030D-6E8A-4147-A177-3AD203B41FA5}">
                      <a16:colId xmlns="" xmlns:a16="http://schemas.microsoft.com/office/drawing/2014/main" val="20000"/>
                    </a:ext>
                  </a:extLst>
                </a:gridCol>
                <a:gridCol w="674936">
                  <a:extLst>
                    <a:ext uri="{9D8B030D-6E8A-4147-A177-3AD203B41FA5}">
                      <a16:colId xmlns="" xmlns:a16="http://schemas.microsoft.com/office/drawing/2014/main" val="20001"/>
                    </a:ext>
                  </a:extLst>
                </a:gridCol>
                <a:gridCol w="384574">
                  <a:extLst>
                    <a:ext uri="{9D8B030D-6E8A-4147-A177-3AD203B41FA5}">
                      <a16:colId xmlns="" xmlns:a16="http://schemas.microsoft.com/office/drawing/2014/main" val="20002"/>
                    </a:ext>
                  </a:extLst>
                </a:gridCol>
                <a:gridCol w="384574">
                  <a:extLst>
                    <a:ext uri="{9D8B030D-6E8A-4147-A177-3AD203B41FA5}">
                      <a16:colId xmlns="" xmlns:a16="http://schemas.microsoft.com/office/drawing/2014/main" val="20003"/>
                    </a:ext>
                  </a:extLst>
                </a:gridCol>
                <a:gridCol w="384574">
                  <a:extLst>
                    <a:ext uri="{9D8B030D-6E8A-4147-A177-3AD203B41FA5}">
                      <a16:colId xmlns="" xmlns:a16="http://schemas.microsoft.com/office/drawing/2014/main" val="20004"/>
                    </a:ext>
                  </a:extLst>
                </a:gridCol>
                <a:gridCol w="323310">
                  <a:extLst>
                    <a:ext uri="{9D8B030D-6E8A-4147-A177-3AD203B41FA5}">
                      <a16:colId xmlns="" xmlns:a16="http://schemas.microsoft.com/office/drawing/2014/main" val="20005"/>
                    </a:ext>
                  </a:extLst>
                </a:gridCol>
                <a:gridCol w="231672">
                  <a:extLst>
                    <a:ext uri="{9D8B030D-6E8A-4147-A177-3AD203B41FA5}">
                      <a16:colId xmlns="" xmlns:a16="http://schemas.microsoft.com/office/drawing/2014/main" val="20006"/>
                    </a:ext>
                  </a:extLst>
                </a:gridCol>
                <a:gridCol w="414434">
                  <a:extLst>
                    <a:ext uri="{9D8B030D-6E8A-4147-A177-3AD203B41FA5}">
                      <a16:colId xmlns="" xmlns:a16="http://schemas.microsoft.com/office/drawing/2014/main" val="20007"/>
                    </a:ext>
                  </a:extLst>
                </a:gridCol>
                <a:gridCol w="384574">
                  <a:extLst>
                    <a:ext uri="{9D8B030D-6E8A-4147-A177-3AD203B41FA5}">
                      <a16:colId xmlns="" xmlns:a16="http://schemas.microsoft.com/office/drawing/2014/main" val="20008"/>
                    </a:ext>
                  </a:extLst>
                </a:gridCol>
                <a:gridCol w="384574">
                  <a:extLst>
                    <a:ext uri="{9D8B030D-6E8A-4147-A177-3AD203B41FA5}">
                      <a16:colId xmlns="" xmlns:a16="http://schemas.microsoft.com/office/drawing/2014/main" val="20009"/>
                    </a:ext>
                  </a:extLst>
                </a:gridCol>
                <a:gridCol w="384574">
                  <a:extLst>
                    <a:ext uri="{9D8B030D-6E8A-4147-A177-3AD203B41FA5}">
                      <a16:colId xmlns="" xmlns:a16="http://schemas.microsoft.com/office/drawing/2014/main" val="20010"/>
                    </a:ext>
                  </a:extLst>
                </a:gridCol>
                <a:gridCol w="323310">
                  <a:extLst>
                    <a:ext uri="{9D8B030D-6E8A-4147-A177-3AD203B41FA5}">
                      <a16:colId xmlns="" xmlns:a16="http://schemas.microsoft.com/office/drawing/2014/main" val="20011"/>
                    </a:ext>
                  </a:extLst>
                </a:gridCol>
                <a:gridCol w="384574">
                  <a:extLst>
                    <a:ext uri="{9D8B030D-6E8A-4147-A177-3AD203B41FA5}">
                      <a16:colId xmlns="" xmlns:a16="http://schemas.microsoft.com/office/drawing/2014/main" val="20012"/>
                    </a:ext>
                  </a:extLst>
                </a:gridCol>
                <a:gridCol w="636694">
                  <a:extLst>
                    <a:ext uri="{9D8B030D-6E8A-4147-A177-3AD203B41FA5}">
                      <a16:colId xmlns="" xmlns:a16="http://schemas.microsoft.com/office/drawing/2014/main" val="20013"/>
                    </a:ext>
                  </a:extLst>
                </a:gridCol>
                <a:gridCol w="446913">
                  <a:extLst>
                    <a:ext uri="{9D8B030D-6E8A-4147-A177-3AD203B41FA5}">
                      <a16:colId xmlns="" xmlns:a16="http://schemas.microsoft.com/office/drawing/2014/main" val="20014"/>
                    </a:ext>
                  </a:extLst>
                </a:gridCol>
                <a:gridCol w="449272">
                  <a:extLst>
                    <a:ext uri="{9D8B030D-6E8A-4147-A177-3AD203B41FA5}">
                      <a16:colId xmlns="" xmlns:a16="http://schemas.microsoft.com/office/drawing/2014/main" val="20015"/>
                    </a:ext>
                  </a:extLst>
                </a:gridCol>
                <a:gridCol w="499237">
                  <a:extLst>
                    <a:ext uri="{9D8B030D-6E8A-4147-A177-3AD203B41FA5}">
                      <a16:colId xmlns="" xmlns:a16="http://schemas.microsoft.com/office/drawing/2014/main" val="20016"/>
                    </a:ext>
                  </a:extLst>
                </a:gridCol>
                <a:gridCol w="464785">
                  <a:extLst>
                    <a:ext uri="{9D8B030D-6E8A-4147-A177-3AD203B41FA5}">
                      <a16:colId xmlns="" xmlns:a16="http://schemas.microsoft.com/office/drawing/2014/main" val="20017"/>
                    </a:ext>
                  </a:extLst>
                </a:gridCol>
                <a:gridCol w="766848">
                  <a:extLst>
                    <a:ext uri="{9D8B030D-6E8A-4147-A177-3AD203B41FA5}">
                      <a16:colId xmlns="" xmlns:a16="http://schemas.microsoft.com/office/drawing/2014/main" val="20018"/>
                    </a:ext>
                  </a:extLst>
                </a:gridCol>
                <a:gridCol w="470034">
                  <a:extLst>
                    <a:ext uri="{9D8B030D-6E8A-4147-A177-3AD203B41FA5}">
                      <a16:colId xmlns="" xmlns:a16="http://schemas.microsoft.com/office/drawing/2014/main" val="20019"/>
                    </a:ext>
                  </a:extLst>
                </a:gridCol>
                <a:gridCol w="80213">
                  <a:extLst>
                    <a:ext uri="{9D8B030D-6E8A-4147-A177-3AD203B41FA5}">
                      <a16:colId xmlns="" xmlns:a16="http://schemas.microsoft.com/office/drawing/2014/main" val="20020"/>
                    </a:ext>
                  </a:extLst>
                </a:gridCol>
              </a:tblGrid>
              <a:tr h="294850">
                <a:tc gridSpan="21">
                  <a:txBody>
                    <a:bodyPr/>
                    <a:lstStyle/>
                    <a:p>
                      <a:pPr marL="0" marR="0" algn="ctr">
                        <a:lnSpc>
                          <a:spcPct val="107000"/>
                        </a:lnSpc>
                        <a:spcBef>
                          <a:spcPts val="0"/>
                        </a:spcBef>
                        <a:spcAft>
                          <a:spcPts val="0"/>
                        </a:spcAft>
                      </a:pPr>
                      <a:r>
                        <a:rPr lang="en-US" sz="1050" b="1" dirty="0"/>
                        <a:t>TOTAL SCORE RANGE</a:t>
                      </a:r>
                      <a:endParaRPr lang="en-US" sz="1050" b="1" dirty="0">
                        <a:latin typeface="Calibri"/>
                        <a:ea typeface="Calibri"/>
                        <a:cs typeface="Times New Roman"/>
                      </a:endParaRPr>
                    </a:p>
                  </a:txBody>
                  <a:tcPr marL="43862" marR="43862"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35999">
                <a:tc>
                  <a:txBody>
                    <a:bodyPr/>
                    <a:lstStyle/>
                    <a:p>
                      <a:pPr marL="0" marR="0" algn="ctr">
                        <a:lnSpc>
                          <a:spcPct val="107000"/>
                        </a:lnSpc>
                        <a:spcBef>
                          <a:spcPts val="0"/>
                        </a:spcBef>
                        <a:spcAft>
                          <a:spcPts val="0"/>
                        </a:spcAft>
                      </a:pPr>
                      <a:r>
                        <a:rPr lang="en-US" sz="800" b="1" dirty="0"/>
                        <a:t>S.No.</a:t>
                      </a:r>
                      <a:endParaRPr lang="en-US" sz="800" b="1" dirty="0">
                        <a:latin typeface="Calibri"/>
                        <a:ea typeface="Calibri"/>
                        <a:cs typeface="Times New Roman"/>
                      </a:endParaRPr>
                    </a:p>
                  </a:txBody>
                  <a:tcPr marL="43862" marR="43862" marT="0" marB="0" anchor="ctr"/>
                </a:tc>
                <a:tc>
                  <a:txBody>
                    <a:bodyPr/>
                    <a:lstStyle/>
                    <a:p>
                      <a:pPr marL="0" marR="0" algn="ctr">
                        <a:lnSpc>
                          <a:spcPct val="107000"/>
                        </a:lnSpc>
                        <a:spcBef>
                          <a:spcPts val="0"/>
                        </a:spcBef>
                        <a:spcAft>
                          <a:spcPts val="0"/>
                        </a:spcAft>
                      </a:pPr>
                      <a:r>
                        <a:rPr lang="en-US" sz="800" b="1" dirty="0"/>
                        <a:t>RANK BAND</a:t>
                      </a:r>
                      <a:endParaRPr lang="en-US" sz="800" b="1" dirty="0">
                        <a:latin typeface="Calibri"/>
                        <a:ea typeface="Calibri"/>
                        <a:cs typeface="Times New Roman"/>
                      </a:endParaRPr>
                    </a:p>
                  </a:txBody>
                  <a:tcPr marL="43862" marR="43862" marT="0" marB="0" anchor="ctr"/>
                </a:tc>
                <a:tc gridSpan="2">
                  <a:txBody>
                    <a:bodyPr/>
                    <a:lstStyle/>
                    <a:p>
                      <a:pPr marL="0" marR="0" algn="ctr">
                        <a:lnSpc>
                          <a:spcPct val="107000"/>
                        </a:lnSpc>
                        <a:spcBef>
                          <a:spcPts val="0"/>
                        </a:spcBef>
                        <a:spcAft>
                          <a:spcPts val="0"/>
                        </a:spcAft>
                      </a:pPr>
                      <a:r>
                        <a:rPr lang="en-US" sz="800" b="1" dirty="0"/>
                        <a:t>SCORE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800" b="1" dirty="0"/>
                        <a:t>SS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800" b="1" dirty="0"/>
                        <a:t>FSR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800" b="1" dirty="0"/>
                        <a:t>FQE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800" b="1" dirty="0"/>
                        <a:t>FRU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800" b="1" dirty="0"/>
                        <a:t>PU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800" b="1" dirty="0"/>
                        <a:t>QP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2">
                  <a:txBody>
                    <a:bodyPr/>
                    <a:lstStyle/>
                    <a:p>
                      <a:pPr marL="0" marR="0" algn="ctr">
                        <a:lnSpc>
                          <a:spcPct val="107000"/>
                        </a:lnSpc>
                        <a:spcBef>
                          <a:spcPts val="0"/>
                        </a:spcBef>
                        <a:spcAft>
                          <a:spcPts val="0"/>
                        </a:spcAft>
                      </a:pPr>
                      <a:r>
                        <a:rPr lang="en-US" sz="800" b="1" dirty="0"/>
                        <a:t>GPH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gridSpan="3">
                  <a:txBody>
                    <a:bodyPr/>
                    <a:lstStyle/>
                    <a:p>
                      <a:pPr marL="0" marR="0" algn="ctr">
                        <a:lnSpc>
                          <a:spcPct val="107000"/>
                        </a:lnSpc>
                        <a:spcBef>
                          <a:spcPts val="0"/>
                        </a:spcBef>
                        <a:spcAft>
                          <a:spcPts val="0"/>
                        </a:spcAft>
                      </a:pPr>
                      <a:r>
                        <a:rPr lang="en-US" sz="800" b="1" dirty="0"/>
                        <a:t>PERCEPTION SCORE RANGE</a:t>
                      </a:r>
                      <a:endParaRPr lang="en-US" sz="800" b="1" dirty="0">
                        <a:latin typeface="Calibri"/>
                        <a:ea typeface="Calibri"/>
                        <a:cs typeface="Times New Roman"/>
                      </a:endParaRPr>
                    </a:p>
                  </a:txBody>
                  <a:tcPr marL="43862" marR="43862" marT="0"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625845">
                <a:tc>
                  <a:txBody>
                    <a:bodyPr/>
                    <a:lstStyle/>
                    <a:p>
                      <a:pPr marL="0" marR="0" algn="ctr">
                        <a:lnSpc>
                          <a:spcPct val="107000"/>
                        </a:lnSpc>
                        <a:spcBef>
                          <a:spcPts val="0"/>
                        </a:spcBef>
                        <a:spcAft>
                          <a:spcPts val="0"/>
                        </a:spcAft>
                      </a:pPr>
                      <a:r>
                        <a:rPr lang="en-US" sz="1000" dirty="0"/>
                        <a:t>1</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1-25</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smtClean="0"/>
                        <a:t>75.45</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60.74</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19.38</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6.28</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30</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20.06</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15.84</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11.7</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24.58</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9.92</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70</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0.15</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30</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0.74</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39.45</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10.69</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100</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gn="ctr">
                        <a:lnSpc>
                          <a:spcPct val="107000"/>
                        </a:lnSpc>
                        <a:spcBef>
                          <a:spcPts val="0"/>
                        </a:spcBef>
                        <a:spcAft>
                          <a:spcPts val="0"/>
                        </a:spcAft>
                      </a:pPr>
                      <a:r>
                        <a:rPr lang="en-US" sz="1000" dirty="0"/>
                        <a:t>2.99</a:t>
                      </a:r>
                      <a:endParaRPr lang="en-US" sz="900" dirty="0">
                        <a:latin typeface="Calibri"/>
                        <a:ea typeface="Calibri"/>
                        <a:cs typeface="Times New Roman"/>
                      </a:endParaRPr>
                    </a:p>
                  </a:txBody>
                  <a:tcPr marL="43862" marR="43862" marT="0" marB="0" anchor="ctr">
                    <a:solidFill>
                      <a:schemeClr val="accent6">
                        <a:lumMod val="75000"/>
                      </a:schemeClr>
                    </a:solidFill>
                  </a:tcPr>
                </a:tc>
                <a:tc>
                  <a:txBody>
                    <a:bodyPr/>
                    <a:lstStyle/>
                    <a:p>
                      <a:pPr marL="0" marR="0">
                        <a:lnSpc>
                          <a:spcPct val="107000"/>
                        </a:lnSpc>
                        <a:spcBef>
                          <a:spcPts val="0"/>
                        </a:spcBef>
                        <a:spcAft>
                          <a:spcPts val="800"/>
                        </a:spcAft>
                      </a:pPr>
                      <a:r>
                        <a:rPr lang="en-US" sz="700"/>
                        <a:t> </a:t>
                      </a:r>
                      <a:endParaRPr lang="en-US" sz="700">
                        <a:latin typeface="Calibri"/>
                        <a:ea typeface="Calibri"/>
                        <a:cs typeface="Times New Roman"/>
                      </a:endParaRPr>
                    </a:p>
                  </a:txBody>
                  <a:tcPr marL="0" marR="0" marT="0" marB="0" anchor="ctr"/>
                </a:tc>
                <a:extLst>
                  <a:ext uri="{0D108BD9-81ED-4DB2-BD59-A6C34878D82A}">
                    <a16:rowId xmlns="" xmlns:a16="http://schemas.microsoft.com/office/drawing/2014/main" val="10002"/>
                  </a:ext>
                </a:extLst>
              </a:tr>
              <a:tr h="625845">
                <a:tc>
                  <a:txBody>
                    <a:bodyPr/>
                    <a:lstStyle/>
                    <a:p>
                      <a:pPr marL="0" marR="0" algn="ctr">
                        <a:lnSpc>
                          <a:spcPct val="107000"/>
                        </a:lnSpc>
                        <a:spcBef>
                          <a:spcPts val="0"/>
                        </a:spcBef>
                        <a:spcAft>
                          <a:spcPts val="0"/>
                        </a:spcAft>
                      </a:pPr>
                      <a:r>
                        <a:rPr lang="en-US" sz="1000" dirty="0"/>
                        <a:t>2</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26-50</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60.4</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51.92</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18.48</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6.93</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30</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14.57</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19.45</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8.8</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24.86</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8.73</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58.55</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0</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23.77</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0</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36.35</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3.74</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75.91</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gn="ctr">
                        <a:lnSpc>
                          <a:spcPct val="107000"/>
                        </a:lnSpc>
                        <a:spcBef>
                          <a:spcPts val="0"/>
                        </a:spcBef>
                        <a:spcAft>
                          <a:spcPts val="0"/>
                        </a:spcAft>
                      </a:pPr>
                      <a:r>
                        <a:rPr lang="en-US" sz="1000" dirty="0"/>
                        <a:t>0</a:t>
                      </a:r>
                      <a:endParaRPr lang="en-US" sz="900" dirty="0">
                        <a:latin typeface="Calibri"/>
                        <a:ea typeface="Calibri"/>
                        <a:cs typeface="Times New Roman"/>
                      </a:endParaRPr>
                    </a:p>
                  </a:txBody>
                  <a:tcPr marL="43862" marR="43862" marT="0" marB="0" anchor="ctr">
                    <a:solidFill>
                      <a:schemeClr val="accent5">
                        <a:lumMod val="75000"/>
                      </a:schemeClr>
                    </a:solidFill>
                  </a:tcPr>
                </a:tc>
                <a:tc>
                  <a:txBody>
                    <a:bodyPr/>
                    <a:lstStyle/>
                    <a:p>
                      <a:pPr marL="0" marR="0">
                        <a:lnSpc>
                          <a:spcPct val="107000"/>
                        </a:lnSpc>
                        <a:spcBef>
                          <a:spcPts val="0"/>
                        </a:spcBef>
                        <a:spcAft>
                          <a:spcPts val="800"/>
                        </a:spcAft>
                      </a:pPr>
                      <a:r>
                        <a:rPr lang="en-US" sz="700"/>
                        <a:t> </a:t>
                      </a:r>
                      <a:endParaRPr lang="en-US" sz="700">
                        <a:latin typeface="Calibri"/>
                        <a:ea typeface="Calibri"/>
                        <a:cs typeface="Times New Roman"/>
                      </a:endParaRPr>
                    </a:p>
                  </a:txBody>
                  <a:tcPr marL="0" marR="0" marT="0" marB="0" anchor="ctr"/>
                </a:tc>
                <a:extLst>
                  <a:ext uri="{0D108BD9-81ED-4DB2-BD59-A6C34878D82A}">
                    <a16:rowId xmlns="" xmlns:a16="http://schemas.microsoft.com/office/drawing/2014/main" val="10003"/>
                  </a:ext>
                </a:extLst>
              </a:tr>
              <a:tr h="625845">
                <a:tc>
                  <a:txBody>
                    <a:bodyPr/>
                    <a:lstStyle/>
                    <a:p>
                      <a:pPr marL="0" marR="0" algn="ctr">
                        <a:lnSpc>
                          <a:spcPct val="107000"/>
                        </a:lnSpc>
                        <a:spcBef>
                          <a:spcPts val="0"/>
                        </a:spcBef>
                        <a:spcAft>
                          <a:spcPts val="0"/>
                        </a:spcAft>
                      </a:pPr>
                      <a:r>
                        <a:rPr lang="en-US" sz="1000" dirty="0"/>
                        <a:t>3</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51-75</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54.76</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51.92</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18.48</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6.93</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30</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14.57</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18.41</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10.54</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24.38</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9.61</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58.55</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0</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23.77</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0</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32.44</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3.74</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47.24</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gn="ctr">
                        <a:lnSpc>
                          <a:spcPct val="107000"/>
                        </a:lnSpc>
                        <a:spcBef>
                          <a:spcPts val="0"/>
                        </a:spcBef>
                        <a:spcAft>
                          <a:spcPts val="0"/>
                        </a:spcAft>
                      </a:pPr>
                      <a:r>
                        <a:rPr lang="en-US" sz="1000" dirty="0"/>
                        <a:t>0</a:t>
                      </a:r>
                      <a:endParaRPr lang="en-US" sz="900" dirty="0">
                        <a:latin typeface="Calibri"/>
                        <a:ea typeface="Calibri"/>
                        <a:cs typeface="Times New Roman"/>
                      </a:endParaRPr>
                    </a:p>
                  </a:txBody>
                  <a:tcPr marL="43862" marR="43862" marT="0" marB="0" anchor="ctr">
                    <a:solidFill>
                      <a:schemeClr val="accent1">
                        <a:lumMod val="50000"/>
                      </a:schemeClr>
                    </a:solidFill>
                  </a:tcPr>
                </a:tc>
                <a:tc>
                  <a:txBody>
                    <a:bodyPr/>
                    <a:lstStyle/>
                    <a:p>
                      <a:pPr marL="0" marR="0">
                        <a:lnSpc>
                          <a:spcPct val="107000"/>
                        </a:lnSpc>
                        <a:spcBef>
                          <a:spcPts val="0"/>
                        </a:spcBef>
                        <a:spcAft>
                          <a:spcPts val="800"/>
                        </a:spcAft>
                      </a:pPr>
                      <a:r>
                        <a:rPr lang="en-US" sz="700"/>
                        <a:t> </a:t>
                      </a:r>
                      <a:endParaRPr lang="en-US" sz="700">
                        <a:latin typeface="Calibri"/>
                        <a:ea typeface="Calibri"/>
                        <a:cs typeface="Times New Roman"/>
                      </a:endParaRPr>
                    </a:p>
                  </a:txBody>
                  <a:tcPr marL="0" marR="0" marT="0" marB="0" anchor="ctr"/>
                </a:tc>
                <a:extLst>
                  <a:ext uri="{0D108BD9-81ED-4DB2-BD59-A6C34878D82A}">
                    <a16:rowId xmlns="" xmlns:a16="http://schemas.microsoft.com/office/drawing/2014/main" val="10004"/>
                  </a:ext>
                </a:extLst>
              </a:tr>
              <a:tr h="625845">
                <a:tc>
                  <a:txBody>
                    <a:bodyPr/>
                    <a:lstStyle/>
                    <a:p>
                      <a:pPr marL="0" marR="0" algn="ctr">
                        <a:lnSpc>
                          <a:spcPct val="107000"/>
                        </a:lnSpc>
                        <a:spcBef>
                          <a:spcPts val="0"/>
                        </a:spcBef>
                        <a:spcAft>
                          <a:spcPts val="0"/>
                        </a:spcAft>
                      </a:pPr>
                      <a:r>
                        <a:rPr lang="en-US" sz="1000" dirty="0"/>
                        <a:t>4</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76-98</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51.75</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50.13</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16.58</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6.46</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30</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17.71</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18.16</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9.62</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21.24</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7.5</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16.93</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0.05</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21.35</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0.31</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32.02</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0.97</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58.78</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000" dirty="0"/>
                        <a:t>0</a:t>
                      </a:r>
                      <a:endParaRPr lang="en-US" sz="900" dirty="0">
                        <a:latin typeface="Calibri"/>
                        <a:ea typeface="Calibri"/>
                        <a:cs typeface="Times New Roman"/>
                      </a:endParaRPr>
                    </a:p>
                  </a:txBody>
                  <a:tcPr marL="43862" marR="43862" marT="0" marB="0" anchor="ctr">
                    <a:solidFill>
                      <a:schemeClr val="accent6">
                        <a:lumMod val="60000"/>
                        <a:lumOff val="40000"/>
                      </a:schemeClr>
                    </a:solidFill>
                  </a:tcPr>
                </a:tc>
                <a:tc>
                  <a:txBody>
                    <a:bodyPr/>
                    <a:lstStyle/>
                    <a:p>
                      <a:pPr marL="0" marR="0">
                        <a:lnSpc>
                          <a:spcPct val="107000"/>
                        </a:lnSpc>
                        <a:spcBef>
                          <a:spcPts val="0"/>
                        </a:spcBef>
                        <a:spcAft>
                          <a:spcPts val="800"/>
                        </a:spcAft>
                      </a:pPr>
                      <a:r>
                        <a:rPr lang="en-US" sz="700" dirty="0"/>
                        <a:t> </a:t>
                      </a:r>
                      <a:endParaRPr lang="en-US" sz="700" dirty="0">
                        <a:latin typeface="Calibri"/>
                        <a:ea typeface="Calibri"/>
                        <a:cs typeface="Times New Roman"/>
                      </a:endParaRPr>
                    </a:p>
                  </a:txBody>
                  <a:tcPr marL="0" marR="0" marT="0" marB="0" anchor="ctr"/>
                </a:tc>
                <a:extLst>
                  <a:ext uri="{0D108BD9-81ED-4DB2-BD59-A6C34878D82A}">
                    <a16:rowId xmlns="" xmlns:a16="http://schemas.microsoft.com/office/drawing/2014/main" val="10005"/>
                  </a:ext>
                </a:extLst>
              </a:tr>
            </a:tbl>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20290"/>
          </a:xfrm>
        </p:spPr>
        <p:txBody>
          <a:bodyPr/>
          <a:lstStyle/>
          <a:p>
            <a:r>
              <a:rPr lang="en-US" dirty="0">
                <a:solidFill>
                  <a:schemeClr val="accent6">
                    <a:lumMod val="50000"/>
                  </a:schemeClr>
                </a:solidFill>
              </a:rPr>
              <a:t>SS</a:t>
            </a:r>
          </a:p>
        </p:txBody>
      </p:sp>
      <p:graphicFrame>
        <p:nvGraphicFramePr>
          <p:cNvPr id="6" name="Table 5"/>
          <p:cNvGraphicFramePr>
            <a:graphicFrameLocks noGrp="1"/>
          </p:cNvGraphicFramePr>
          <p:nvPr>
            <p:extLst>
              <p:ext uri="{D42A27DB-BD31-4B8C-83A1-F6EECF244321}">
                <p14:modId xmlns:p14="http://schemas.microsoft.com/office/powerpoint/2010/main" val="2699114094"/>
              </p:ext>
            </p:extLst>
          </p:nvPr>
        </p:nvGraphicFramePr>
        <p:xfrm>
          <a:off x="1066800" y="1352550"/>
          <a:ext cx="7391399" cy="2121779"/>
        </p:xfrm>
        <a:graphic>
          <a:graphicData uri="http://schemas.openxmlformats.org/drawingml/2006/table">
            <a:tbl>
              <a:tblPr>
                <a:tableStyleId>{2D5ABB26-0587-4C30-8999-92F81FD0307C}</a:tableStyleId>
              </a:tblPr>
              <a:tblGrid>
                <a:gridCol w="487199">
                  <a:extLst>
                    <a:ext uri="{9D8B030D-6E8A-4147-A177-3AD203B41FA5}">
                      <a16:colId xmlns="" xmlns:a16="http://schemas.microsoft.com/office/drawing/2014/main" val="20000"/>
                    </a:ext>
                  </a:extLst>
                </a:gridCol>
                <a:gridCol w="711958">
                  <a:extLst>
                    <a:ext uri="{9D8B030D-6E8A-4147-A177-3AD203B41FA5}">
                      <a16:colId xmlns="" xmlns:a16="http://schemas.microsoft.com/office/drawing/2014/main" val="20001"/>
                    </a:ext>
                  </a:extLst>
                </a:gridCol>
                <a:gridCol w="944950">
                  <a:extLst>
                    <a:ext uri="{9D8B030D-6E8A-4147-A177-3AD203B41FA5}">
                      <a16:colId xmlns="" xmlns:a16="http://schemas.microsoft.com/office/drawing/2014/main" val="20002"/>
                    </a:ext>
                  </a:extLst>
                </a:gridCol>
                <a:gridCol w="559655">
                  <a:extLst>
                    <a:ext uri="{9D8B030D-6E8A-4147-A177-3AD203B41FA5}">
                      <a16:colId xmlns="" xmlns:a16="http://schemas.microsoft.com/office/drawing/2014/main" val="20003"/>
                    </a:ext>
                  </a:extLst>
                </a:gridCol>
                <a:gridCol w="1396165">
                  <a:extLst>
                    <a:ext uri="{9D8B030D-6E8A-4147-A177-3AD203B41FA5}">
                      <a16:colId xmlns="" xmlns:a16="http://schemas.microsoft.com/office/drawing/2014/main" val="20004"/>
                    </a:ext>
                  </a:extLst>
                </a:gridCol>
                <a:gridCol w="853974">
                  <a:extLst>
                    <a:ext uri="{9D8B030D-6E8A-4147-A177-3AD203B41FA5}">
                      <a16:colId xmlns="" xmlns:a16="http://schemas.microsoft.com/office/drawing/2014/main" val="20005"/>
                    </a:ext>
                  </a:extLst>
                </a:gridCol>
                <a:gridCol w="487199">
                  <a:extLst>
                    <a:ext uri="{9D8B030D-6E8A-4147-A177-3AD203B41FA5}">
                      <a16:colId xmlns="" xmlns:a16="http://schemas.microsoft.com/office/drawing/2014/main" val="20006"/>
                    </a:ext>
                  </a:extLst>
                </a:gridCol>
                <a:gridCol w="492697">
                  <a:extLst>
                    <a:ext uri="{9D8B030D-6E8A-4147-A177-3AD203B41FA5}">
                      <a16:colId xmlns="" xmlns:a16="http://schemas.microsoft.com/office/drawing/2014/main" val="20007"/>
                    </a:ext>
                  </a:extLst>
                </a:gridCol>
                <a:gridCol w="492697">
                  <a:extLst>
                    <a:ext uri="{9D8B030D-6E8A-4147-A177-3AD203B41FA5}">
                      <a16:colId xmlns="" xmlns:a16="http://schemas.microsoft.com/office/drawing/2014/main" val="20008"/>
                    </a:ext>
                  </a:extLst>
                </a:gridCol>
                <a:gridCol w="492697">
                  <a:extLst>
                    <a:ext uri="{9D8B030D-6E8A-4147-A177-3AD203B41FA5}">
                      <a16:colId xmlns="" xmlns:a16="http://schemas.microsoft.com/office/drawing/2014/main" val="20009"/>
                    </a:ext>
                  </a:extLst>
                </a:gridCol>
                <a:gridCol w="472208">
                  <a:extLst>
                    <a:ext uri="{9D8B030D-6E8A-4147-A177-3AD203B41FA5}">
                      <a16:colId xmlns="" xmlns:a16="http://schemas.microsoft.com/office/drawing/2014/main" val="20010"/>
                    </a:ext>
                  </a:extLst>
                </a:gridCol>
              </a:tblGrid>
              <a:tr h="406917">
                <a:tc rowSpan="2">
                  <a:txBody>
                    <a:bodyPr/>
                    <a:lstStyle/>
                    <a:p>
                      <a:pPr marL="0" marR="0" algn="ctr">
                        <a:lnSpc>
                          <a:spcPct val="107000"/>
                        </a:lnSpc>
                        <a:spcBef>
                          <a:spcPts val="0"/>
                        </a:spcBef>
                        <a:spcAft>
                          <a:spcPts val="0"/>
                        </a:spcAft>
                      </a:pPr>
                      <a:r>
                        <a:rPr lang="en-US" sz="1000" b="1" dirty="0"/>
                        <a:t>S.No.</a:t>
                      </a:r>
                      <a:endParaRPr lang="en-US" sz="900" b="1" dirty="0">
                        <a:latin typeface="Calibri"/>
                        <a:ea typeface="Calibri"/>
                        <a:cs typeface="Times New Roman"/>
                      </a:endParaRPr>
                    </a:p>
                  </a:txBody>
                  <a:tcPr marL="52318" marR="52318" marT="0" marB="0" anchor="ctr"/>
                </a:tc>
                <a:tc rowSpan="2">
                  <a:txBody>
                    <a:bodyPr/>
                    <a:lstStyle/>
                    <a:p>
                      <a:pPr marL="0" marR="0" algn="ctr">
                        <a:lnSpc>
                          <a:spcPct val="107000"/>
                        </a:lnSpc>
                        <a:spcBef>
                          <a:spcPts val="0"/>
                        </a:spcBef>
                        <a:spcAft>
                          <a:spcPts val="0"/>
                        </a:spcAft>
                      </a:pPr>
                      <a:r>
                        <a:rPr lang="en-US" sz="1000" b="1" dirty="0"/>
                        <a:t>Parameter</a:t>
                      </a:r>
                      <a:endParaRPr lang="en-US" sz="900" b="1" dirty="0">
                        <a:latin typeface="Calibri"/>
                        <a:ea typeface="Calibri"/>
                        <a:cs typeface="Times New Roman"/>
                      </a:endParaRPr>
                    </a:p>
                  </a:txBody>
                  <a:tcPr marL="52318" marR="52318" marT="0" marB="0" anchor="ctr"/>
                </a:tc>
                <a:tc rowSpan="2">
                  <a:txBody>
                    <a:bodyPr/>
                    <a:lstStyle/>
                    <a:p>
                      <a:pPr marL="0" marR="0" algn="ctr">
                        <a:lnSpc>
                          <a:spcPct val="107000"/>
                        </a:lnSpc>
                        <a:spcBef>
                          <a:spcPts val="0"/>
                        </a:spcBef>
                        <a:spcAft>
                          <a:spcPts val="0"/>
                        </a:spcAft>
                      </a:pPr>
                      <a:r>
                        <a:rPr lang="en-US" sz="1000" b="1" dirty="0"/>
                        <a:t>Sub Parameter</a:t>
                      </a:r>
                      <a:endParaRPr lang="en-US" sz="900" b="1" dirty="0">
                        <a:latin typeface="Calibri"/>
                        <a:ea typeface="Calibri"/>
                        <a:cs typeface="Times New Roman"/>
                      </a:endParaRPr>
                    </a:p>
                  </a:txBody>
                  <a:tcPr marL="52318" marR="52318" marT="0" marB="0" anchor="ctr"/>
                </a:tc>
                <a:tc rowSpan="2">
                  <a:txBody>
                    <a:bodyPr/>
                    <a:lstStyle/>
                    <a:p>
                      <a:pPr marL="0" marR="0" algn="ctr">
                        <a:lnSpc>
                          <a:spcPct val="107000"/>
                        </a:lnSpc>
                        <a:spcBef>
                          <a:spcPts val="0"/>
                        </a:spcBef>
                        <a:spcAft>
                          <a:spcPts val="0"/>
                        </a:spcAft>
                      </a:pPr>
                      <a:r>
                        <a:rPr lang="en-US" sz="1000" b="1" dirty="0"/>
                        <a:t>Final Rank</a:t>
                      </a:r>
                      <a:endParaRPr lang="en-US" sz="900" b="1" dirty="0">
                        <a:latin typeface="Calibri"/>
                        <a:ea typeface="Calibri"/>
                        <a:cs typeface="Times New Roman"/>
                      </a:endParaRPr>
                    </a:p>
                  </a:txBody>
                  <a:tcPr marL="52318" marR="52318" marT="0" marB="0" anchor="ctr"/>
                </a:tc>
                <a:tc rowSpan="2">
                  <a:txBody>
                    <a:bodyPr/>
                    <a:lstStyle/>
                    <a:p>
                      <a:pPr marL="0" marR="0" algn="ctr">
                        <a:lnSpc>
                          <a:spcPct val="107000"/>
                        </a:lnSpc>
                        <a:spcBef>
                          <a:spcPts val="0"/>
                        </a:spcBef>
                        <a:spcAft>
                          <a:spcPts val="0"/>
                        </a:spcAft>
                      </a:pPr>
                      <a:r>
                        <a:rPr lang="en-US" sz="1000" b="1" dirty="0"/>
                        <a:t>score in Sub Parameter</a:t>
                      </a:r>
                      <a:endParaRPr lang="en-US" sz="900" b="1" dirty="0">
                        <a:latin typeface="Calibri"/>
                        <a:ea typeface="Calibri"/>
                        <a:cs typeface="Times New Roman"/>
                      </a:endParaRPr>
                    </a:p>
                  </a:txBody>
                  <a:tcPr marL="52318" marR="52318" marT="0" marB="0" anchor="ctr"/>
                </a:tc>
                <a:tc rowSpan="2">
                  <a:txBody>
                    <a:bodyPr/>
                    <a:lstStyle/>
                    <a:p>
                      <a:pPr marL="0" marR="0" algn="ctr">
                        <a:lnSpc>
                          <a:spcPct val="107000"/>
                        </a:lnSpc>
                        <a:spcBef>
                          <a:spcPts val="0"/>
                        </a:spcBef>
                        <a:spcAft>
                          <a:spcPts val="0"/>
                        </a:spcAft>
                      </a:pPr>
                      <a:r>
                        <a:rPr lang="en-US" sz="1000" b="1" dirty="0"/>
                        <a:t>Rank in Sub</a:t>
                      </a:r>
                    </a:p>
                    <a:p>
                      <a:pPr marL="0" marR="0" algn="ctr">
                        <a:lnSpc>
                          <a:spcPct val="107000"/>
                        </a:lnSpc>
                        <a:spcBef>
                          <a:spcPts val="0"/>
                        </a:spcBef>
                        <a:spcAft>
                          <a:spcPts val="0"/>
                        </a:spcAft>
                      </a:pPr>
                      <a:r>
                        <a:rPr lang="en-US" sz="1000" b="1" dirty="0"/>
                        <a:t>Parameter</a:t>
                      </a:r>
                      <a:endParaRPr lang="en-US" sz="900" b="1" dirty="0">
                        <a:latin typeface="Calibri"/>
                        <a:ea typeface="Calibri"/>
                        <a:cs typeface="Times New Roman"/>
                      </a:endParaRPr>
                    </a:p>
                  </a:txBody>
                  <a:tcPr marL="52318" marR="52318" marT="0" marB="0" anchor="ctr"/>
                </a:tc>
                <a:tc gridSpan="2">
                  <a:txBody>
                    <a:bodyPr/>
                    <a:lstStyle/>
                    <a:p>
                      <a:pPr marL="0" marR="0" algn="ctr">
                        <a:lnSpc>
                          <a:spcPct val="107000"/>
                        </a:lnSpc>
                        <a:spcBef>
                          <a:spcPts val="0"/>
                        </a:spcBef>
                        <a:spcAft>
                          <a:spcPts val="0"/>
                        </a:spcAft>
                      </a:pPr>
                      <a:r>
                        <a:rPr lang="en-US" sz="1000" b="1" dirty="0"/>
                        <a:t>Data inputs</a:t>
                      </a:r>
                      <a:endParaRPr lang="en-US" sz="900" b="1" dirty="0">
                        <a:latin typeface="Calibri"/>
                        <a:ea typeface="Calibri"/>
                        <a:cs typeface="Times New Roman"/>
                      </a:endParaRPr>
                    </a:p>
                  </a:txBody>
                  <a:tcPr marL="52318" marR="52318" marT="0" marB="0" anchor="ctr"/>
                </a:tc>
                <a:tc hMerge="1">
                  <a:txBody>
                    <a:bodyPr/>
                    <a:lstStyle/>
                    <a:p>
                      <a:endParaRPr lang="en-US"/>
                    </a:p>
                  </a:txBody>
                  <a:tcPr/>
                </a:tc>
                <a:tc gridSpan="3">
                  <a:txBody>
                    <a:bodyPr/>
                    <a:lstStyle/>
                    <a:p>
                      <a:pPr marL="0" marR="0" algn="ctr">
                        <a:lnSpc>
                          <a:spcPct val="107000"/>
                        </a:lnSpc>
                        <a:spcBef>
                          <a:spcPts val="0"/>
                        </a:spcBef>
                        <a:spcAft>
                          <a:spcPts val="0"/>
                        </a:spcAft>
                      </a:pPr>
                      <a:r>
                        <a:rPr lang="en-US" sz="1000" b="1" dirty="0"/>
                        <a:t>Highest Value</a:t>
                      </a:r>
                      <a:endParaRPr lang="en-US" sz="900" b="1" dirty="0">
                        <a:latin typeface="Calibri"/>
                        <a:ea typeface="Calibri"/>
                        <a:cs typeface="Times New Roman"/>
                      </a:endParaRPr>
                    </a:p>
                  </a:txBody>
                  <a:tcPr marL="52318" marR="52318" marT="0"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0691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dirty="0"/>
                        <a:t>NT</a:t>
                      </a:r>
                      <a:endParaRPr lang="en-US" sz="900" b="1" dirty="0">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00" b="1" dirty="0"/>
                        <a:t>NE</a:t>
                      </a:r>
                      <a:endParaRPr lang="en-US" sz="900" b="1" dirty="0">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00" b="1" dirty="0"/>
                        <a:t>NT</a:t>
                      </a:r>
                      <a:endParaRPr lang="en-US" sz="900" b="1" dirty="0">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00" b="1" dirty="0"/>
                        <a:t>NE</a:t>
                      </a:r>
                      <a:endParaRPr lang="en-US" sz="900" b="1" dirty="0">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00" b="1" dirty="0"/>
                        <a:t>Score</a:t>
                      </a:r>
                      <a:endParaRPr lang="en-US" sz="900" b="1" dirty="0">
                        <a:latin typeface="Calibri"/>
                        <a:ea typeface="Calibri"/>
                        <a:cs typeface="Times New Roman"/>
                      </a:endParaRPr>
                    </a:p>
                  </a:txBody>
                  <a:tcPr marL="52318" marR="52318" marT="0" marB="0" anchor="ctr"/>
                </a:tc>
                <a:extLst>
                  <a:ext uri="{0D108BD9-81ED-4DB2-BD59-A6C34878D82A}">
                    <a16:rowId xmlns="" xmlns:a16="http://schemas.microsoft.com/office/drawing/2014/main" val="10001"/>
                  </a:ext>
                </a:extLst>
              </a:tr>
              <a:tr h="261589">
                <a:tc>
                  <a:txBody>
                    <a:bodyPr/>
                    <a:lstStyle/>
                    <a:p>
                      <a:pPr marL="0" marR="0" algn="ctr">
                        <a:lnSpc>
                          <a:spcPct val="107000"/>
                        </a:lnSpc>
                        <a:spcBef>
                          <a:spcPts val="0"/>
                        </a:spcBef>
                        <a:spcAft>
                          <a:spcPts val="0"/>
                        </a:spcAft>
                      </a:pPr>
                      <a:r>
                        <a:rPr lang="en-US" sz="1050" b="1" dirty="0">
                          <a:solidFill>
                            <a:srgbClr val="002060"/>
                          </a:solidFill>
                        </a:rPr>
                        <a:t>1</a:t>
                      </a:r>
                      <a:endParaRPr lang="en-US" sz="1000" b="1" dirty="0">
                        <a:solidFill>
                          <a:srgbClr val="002060"/>
                        </a:solidFill>
                        <a:latin typeface="Calibri"/>
                        <a:ea typeface="Calibri"/>
                        <a:cs typeface="Times New Roman"/>
                      </a:endParaRPr>
                    </a:p>
                  </a:txBody>
                  <a:tcPr marL="52318" marR="52318" marT="0" marB="0" anchor="ctr"/>
                </a:tc>
                <a:tc rowSpan="5">
                  <a:txBody>
                    <a:bodyPr/>
                    <a:lstStyle/>
                    <a:p>
                      <a:pPr marL="0" marR="0" algn="ctr">
                        <a:lnSpc>
                          <a:spcPct val="107000"/>
                        </a:lnSpc>
                        <a:spcBef>
                          <a:spcPts val="0"/>
                        </a:spcBef>
                        <a:spcAft>
                          <a:spcPts val="0"/>
                        </a:spcAft>
                      </a:pPr>
                      <a:r>
                        <a:rPr lang="en-US" sz="1050" b="1" dirty="0">
                          <a:solidFill>
                            <a:srgbClr val="002060"/>
                          </a:solidFill>
                        </a:rPr>
                        <a:t>TLR</a:t>
                      </a:r>
                      <a:endParaRPr lang="en-US" sz="1000" b="1" dirty="0">
                        <a:solidFill>
                          <a:srgbClr val="002060"/>
                        </a:solidFill>
                        <a:latin typeface="Calibri"/>
                        <a:ea typeface="Calibri"/>
                        <a:cs typeface="Times New Roman"/>
                      </a:endParaRPr>
                    </a:p>
                  </a:txBody>
                  <a:tcPr marL="52318" marR="52318" marT="0" marB="0" anchor="ctr"/>
                </a:tc>
                <a:tc rowSpan="5">
                  <a:txBody>
                    <a:bodyPr/>
                    <a:lstStyle/>
                    <a:p>
                      <a:pPr marL="0" marR="0" algn="ctr">
                        <a:lnSpc>
                          <a:spcPct val="107000"/>
                        </a:lnSpc>
                        <a:spcBef>
                          <a:spcPts val="0"/>
                        </a:spcBef>
                        <a:spcAft>
                          <a:spcPts val="0"/>
                        </a:spcAft>
                      </a:pPr>
                      <a:r>
                        <a:rPr lang="en-US" sz="1050" b="1">
                          <a:solidFill>
                            <a:srgbClr val="002060"/>
                          </a:solidFill>
                        </a:rPr>
                        <a:t>SS</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16</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19</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3865</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4108</a:t>
                      </a:r>
                      <a:endParaRPr lang="en-US" sz="1000" b="1">
                        <a:solidFill>
                          <a:srgbClr val="002060"/>
                        </a:solidFill>
                        <a:latin typeface="Calibri"/>
                        <a:ea typeface="Calibri"/>
                        <a:cs typeface="Times New Roman"/>
                      </a:endParaRPr>
                    </a:p>
                  </a:txBody>
                  <a:tcPr marL="52318" marR="52318" marT="0" marB="0" anchor="ctr"/>
                </a:tc>
                <a:tc rowSpan="5">
                  <a:txBody>
                    <a:bodyPr/>
                    <a:lstStyle/>
                    <a:p>
                      <a:pPr marL="0" marR="0" algn="ctr">
                        <a:lnSpc>
                          <a:spcPct val="107000"/>
                        </a:lnSpc>
                        <a:spcBef>
                          <a:spcPts val="0"/>
                        </a:spcBef>
                        <a:spcAft>
                          <a:spcPts val="0"/>
                        </a:spcAft>
                      </a:pPr>
                      <a:r>
                        <a:rPr lang="en-US" sz="1050" b="1">
                          <a:solidFill>
                            <a:srgbClr val="002060"/>
                          </a:solidFill>
                        </a:rPr>
                        <a:t>10740</a:t>
                      </a:r>
                      <a:endParaRPr lang="en-US" sz="1000" b="1">
                        <a:solidFill>
                          <a:srgbClr val="002060"/>
                        </a:solidFill>
                        <a:latin typeface="Calibri"/>
                        <a:ea typeface="Calibri"/>
                        <a:cs typeface="Times New Roman"/>
                      </a:endParaRPr>
                    </a:p>
                  </a:txBody>
                  <a:tcPr marL="52318" marR="52318" marT="0" marB="0" anchor="ctr"/>
                </a:tc>
                <a:tc rowSpan="5">
                  <a:txBody>
                    <a:bodyPr/>
                    <a:lstStyle/>
                    <a:p>
                      <a:pPr marL="0" marR="0" algn="ctr">
                        <a:lnSpc>
                          <a:spcPct val="107000"/>
                        </a:lnSpc>
                        <a:spcBef>
                          <a:spcPts val="0"/>
                        </a:spcBef>
                        <a:spcAft>
                          <a:spcPts val="0"/>
                        </a:spcAft>
                      </a:pPr>
                      <a:r>
                        <a:rPr lang="en-US" sz="1050" b="1">
                          <a:solidFill>
                            <a:srgbClr val="002060"/>
                          </a:solidFill>
                        </a:rPr>
                        <a:t>10407</a:t>
                      </a:r>
                      <a:endParaRPr lang="en-US" sz="1000" b="1">
                        <a:solidFill>
                          <a:srgbClr val="002060"/>
                        </a:solidFill>
                        <a:latin typeface="Calibri"/>
                        <a:ea typeface="Calibri"/>
                        <a:cs typeface="Times New Roman"/>
                      </a:endParaRPr>
                    </a:p>
                  </a:txBody>
                  <a:tcPr marL="52318" marR="52318" marT="0" marB="0" anchor="ctr"/>
                </a:tc>
                <a:tc rowSpan="5">
                  <a:txBody>
                    <a:bodyPr/>
                    <a:lstStyle/>
                    <a:p>
                      <a:pPr marL="0" marR="0" algn="ctr">
                        <a:lnSpc>
                          <a:spcPct val="107000"/>
                        </a:lnSpc>
                        <a:spcBef>
                          <a:spcPts val="0"/>
                        </a:spcBef>
                        <a:spcAft>
                          <a:spcPts val="0"/>
                        </a:spcAft>
                      </a:pPr>
                      <a:r>
                        <a:rPr lang="en-US" sz="1050" b="1" dirty="0" smtClean="0">
                          <a:solidFill>
                            <a:srgbClr val="002060"/>
                          </a:solidFill>
                        </a:rPr>
                        <a:t>19.38(6</a:t>
                      </a:r>
                      <a:r>
                        <a:rPr lang="en-US" sz="1050" b="1" baseline="30000" dirty="0" smtClean="0">
                          <a:solidFill>
                            <a:srgbClr val="002060"/>
                          </a:solidFill>
                        </a:rPr>
                        <a:t>th</a:t>
                      </a:r>
                      <a:r>
                        <a:rPr lang="en-US" sz="1050" b="1" dirty="0" smtClean="0">
                          <a:solidFill>
                            <a:srgbClr val="002060"/>
                          </a:solidFill>
                        </a:rPr>
                        <a:t> ranked)</a:t>
                      </a:r>
                      <a:endParaRPr lang="en-US" sz="1000" b="1" dirty="0">
                        <a:solidFill>
                          <a:srgbClr val="002060"/>
                        </a:solidFill>
                        <a:latin typeface="Calibri"/>
                        <a:ea typeface="Calibri"/>
                        <a:cs typeface="Times New Roman"/>
                      </a:endParaRPr>
                    </a:p>
                  </a:txBody>
                  <a:tcPr marL="52318" marR="52318" marT="0" marB="0" anchor="ctr"/>
                </a:tc>
                <a:extLst>
                  <a:ext uri="{0D108BD9-81ED-4DB2-BD59-A6C34878D82A}">
                    <a16:rowId xmlns="" xmlns:a16="http://schemas.microsoft.com/office/drawing/2014/main" val="10002"/>
                  </a:ext>
                </a:extLst>
              </a:tr>
              <a:tr h="261589">
                <a:tc>
                  <a:txBody>
                    <a:bodyPr/>
                    <a:lstStyle/>
                    <a:p>
                      <a:pPr marL="0" marR="0" algn="ctr">
                        <a:lnSpc>
                          <a:spcPct val="107000"/>
                        </a:lnSpc>
                        <a:spcBef>
                          <a:spcPts val="0"/>
                        </a:spcBef>
                        <a:spcAft>
                          <a:spcPts val="0"/>
                        </a:spcAft>
                      </a:pPr>
                      <a:r>
                        <a:rPr lang="en-US" sz="1050" b="1" dirty="0">
                          <a:solidFill>
                            <a:srgbClr val="002060"/>
                          </a:solidFill>
                        </a:rPr>
                        <a:t>2</a:t>
                      </a:r>
                      <a:endParaRPr lang="en-US" sz="1000" b="1" dirty="0">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b="1">
                          <a:solidFill>
                            <a:srgbClr val="002060"/>
                          </a:solidFill>
                        </a:rPr>
                        <a:t>25</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18.69</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2</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13193</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12329</a:t>
                      </a:r>
                      <a:endParaRPr lang="en-US" sz="1000" b="1">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261589">
                <a:tc>
                  <a:txBody>
                    <a:bodyPr/>
                    <a:lstStyle/>
                    <a:p>
                      <a:pPr marL="0" marR="0" algn="ctr">
                        <a:lnSpc>
                          <a:spcPct val="107000"/>
                        </a:lnSpc>
                        <a:spcBef>
                          <a:spcPts val="0"/>
                        </a:spcBef>
                        <a:spcAft>
                          <a:spcPts val="0"/>
                        </a:spcAft>
                      </a:pPr>
                      <a:r>
                        <a:rPr lang="en-US" sz="1050" b="1" dirty="0">
                          <a:solidFill>
                            <a:srgbClr val="002060"/>
                          </a:solidFill>
                        </a:rPr>
                        <a:t>3</a:t>
                      </a:r>
                      <a:endParaRPr lang="en-US" sz="1000" b="1" dirty="0">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b="1">
                          <a:solidFill>
                            <a:srgbClr val="002060"/>
                          </a:solidFill>
                        </a:rPr>
                        <a:t>51</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13.89</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44</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3812</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3738</a:t>
                      </a:r>
                      <a:endParaRPr lang="en-US" sz="1000" b="1">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261589">
                <a:tc>
                  <a:txBody>
                    <a:bodyPr/>
                    <a:lstStyle/>
                    <a:p>
                      <a:pPr marL="0" marR="0" algn="ctr">
                        <a:lnSpc>
                          <a:spcPct val="107000"/>
                        </a:lnSpc>
                        <a:spcBef>
                          <a:spcPts val="0"/>
                        </a:spcBef>
                        <a:spcAft>
                          <a:spcPts val="0"/>
                        </a:spcAft>
                      </a:pPr>
                      <a:r>
                        <a:rPr lang="en-US" sz="1050" b="1" dirty="0">
                          <a:solidFill>
                            <a:srgbClr val="002060"/>
                          </a:solidFill>
                        </a:rPr>
                        <a:t>4</a:t>
                      </a:r>
                      <a:endParaRPr lang="en-US" sz="1000" b="1" dirty="0">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b="1">
                          <a:solidFill>
                            <a:srgbClr val="002060"/>
                          </a:solidFill>
                        </a:rPr>
                        <a:t>75</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7.32</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93</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1145</a:t>
                      </a:r>
                      <a:endParaRPr lang="en-US" sz="1000" b="1">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a:solidFill>
                            <a:srgbClr val="002060"/>
                          </a:solidFill>
                        </a:rPr>
                        <a:t>838</a:t>
                      </a:r>
                      <a:endParaRPr lang="en-US" sz="1000" b="1">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261589">
                <a:tc>
                  <a:txBody>
                    <a:bodyPr/>
                    <a:lstStyle/>
                    <a:p>
                      <a:pPr marL="0" marR="0" algn="ctr">
                        <a:lnSpc>
                          <a:spcPct val="107000"/>
                        </a:lnSpc>
                        <a:spcBef>
                          <a:spcPts val="0"/>
                        </a:spcBef>
                        <a:spcAft>
                          <a:spcPts val="0"/>
                        </a:spcAft>
                      </a:pPr>
                      <a:r>
                        <a:rPr lang="en-US" sz="1050" b="1" dirty="0">
                          <a:solidFill>
                            <a:srgbClr val="002060"/>
                          </a:solidFill>
                        </a:rPr>
                        <a:t>5</a:t>
                      </a:r>
                      <a:endParaRPr lang="en-US" sz="1000" b="1" dirty="0">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b="1" dirty="0">
                          <a:solidFill>
                            <a:srgbClr val="002060"/>
                          </a:solidFill>
                        </a:rPr>
                        <a:t>100</a:t>
                      </a:r>
                      <a:endParaRPr lang="en-US" sz="1000" b="1" dirty="0">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dirty="0">
                          <a:solidFill>
                            <a:srgbClr val="002060"/>
                          </a:solidFill>
                        </a:rPr>
                        <a:t>12</a:t>
                      </a:r>
                      <a:endParaRPr lang="en-US" sz="1000" b="1" dirty="0">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dirty="0">
                          <a:solidFill>
                            <a:srgbClr val="002060"/>
                          </a:solidFill>
                        </a:rPr>
                        <a:t>60</a:t>
                      </a:r>
                      <a:endParaRPr lang="en-US" sz="1000" b="1" dirty="0">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dirty="0">
                          <a:solidFill>
                            <a:srgbClr val="002060"/>
                          </a:solidFill>
                        </a:rPr>
                        <a:t>2798</a:t>
                      </a:r>
                      <a:endParaRPr lang="en-US" sz="1000" b="1" dirty="0">
                        <a:solidFill>
                          <a:srgbClr val="002060"/>
                        </a:solidFill>
                        <a:latin typeface="Calibri"/>
                        <a:ea typeface="Calibri"/>
                        <a:cs typeface="Times New Roman"/>
                      </a:endParaRPr>
                    </a:p>
                  </a:txBody>
                  <a:tcPr marL="52318" marR="52318" marT="0" marB="0" anchor="ctr"/>
                </a:tc>
                <a:tc>
                  <a:txBody>
                    <a:bodyPr/>
                    <a:lstStyle/>
                    <a:p>
                      <a:pPr marL="0" marR="0" algn="ctr">
                        <a:lnSpc>
                          <a:spcPct val="107000"/>
                        </a:lnSpc>
                        <a:spcBef>
                          <a:spcPts val="0"/>
                        </a:spcBef>
                        <a:spcAft>
                          <a:spcPts val="0"/>
                        </a:spcAft>
                      </a:pPr>
                      <a:r>
                        <a:rPr lang="en-US" sz="1050" b="1" dirty="0">
                          <a:solidFill>
                            <a:srgbClr val="002060"/>
                          </a:solidFill>
                        </a:rPr>
                        <a:t>2894</a:t>
                      </a:r>
                      <a:endParaRPr lang="en-US" sz="1000" b="1" dirty="0">
                        <a:solidFill>
                          <a:srgbClr val="002060"/>
                        </a:solidFill>
                        <a:latin typeface="Calibri"/>
                        <a:ea typeface="Calibri"/>
                        <a:cs typeface="Times New Roman"/>
                      </a:endParaRPr>
                    </a:p>
                  </a:txBody>
                  <a:tcPr marL="52318" marR="52318"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20290"/>
          </a:xfrm>
        </p:spPr>
        <p:txBody>
          <a:bodyPr/>
          <a:lstStyle/>
          <a:p>
            <a:r>
              <a:rPr lang="en-US" dirty="0">
                <a:solidFill>
                  <a:schemeClr val="accent6">
                    <a:lumMod val="50000"/>
                  </a:schemeClr>
                </a:solidFill>
              </a:rPr>
              <a:t>FSR</a:t>
            </a:r>
          </a:p>
        </p:txBody>
      </p:sp>
      <p:graphicFrame>
        <p:nvGraphicFramePr>
          <p:cNvPr id="6" name="Table 5"/>
          <p:cNvGraphicFramePr>
            <a:graphicFrameLocks noGrp="1"/>
          </p:cNvGraphicFramePr>
          <p:nvPr/>
        </p:nvGraphicFramePr>
        <p:xfrm>
          <a:off x="457200" y="1428750"/>
          <a:ext cx="8305800" cy="2112154"/>
        </p:xfrm>
        <a:graphic>
          <a:graphicData uri="http://schemas.openxmlformats.org/drawingml/2006/table">
            <a:tbl>
              <a:tblPr>
                <a:tableStyleId>{2D5ABB26-0587-4C30-8999-92F81FD0307C}</a:tableStyleId>
              </a:tblPr>
              <a:tblGrid>
                <a:gridCol w="376447">
                  <a:extLst>
                    <a:ext uri="{9D8B030D-6E8A-4147-A177-3AD203B41FA5}">
                      <a16:colId xmlns="" xmlns:a16="http://schemas.microsoft.com/office/drawing/2014/main" val="20000"/>
                    </a:ext>
                  </a:extLst>
                </a:gridCol>
                <a:gridCol w="666058">
                  <a:extLst>
                    <a:ext uri="{9D8B030D-6E8A-4147-A177-3AD203B41FA5}">
                      <a16:colId xmlns="" xmlns:a16="http://schemas.microsoft.com/office/drawing/2014/main" val="20001"/>
                    </a:ext>
                  </a:extLst>
                </a:gridCol>
                <a:gridCol w="836736">
                  <a:extLst>
                    <a:ext uri="{9D8B030D-6E8A-4147-A177-3AD203B41FA5}">
                      <a16:colId xmlns="" xmlns:a16="http://schemas.microsoft.com/office/drawing/2014/main" val="20002"/>
                    </a:ext>
                  </a:extLst>
                </a:gridCol>
                <a:gridCol w="621705">
                  <a:extLst>
                    <a:ext uri="{9D8B030D-6E8A-4147-A177-3AD203B41FA5}">
                      <a16:colId xmlns="" xmlns:a16="http://schemas.microsoft.com/office/drawing/2014/main" val="20003"/>
                    </a:ext>
                  </a:extLst>
                </a:gridCol>
                <a:gridCol w="538023">
                  <a:extLst>
                    <a:ext uri="{9D8B030D-6E8A-4147-A177-3AD203B41FA5}">
                      <a16:colId xmlns="" xmlns:a16="http://schemas.microsoft.com/office/drawing/2014/main" val="20004"/>
                    </a:ext>
                  </a:extLst>
                </a:gridCol>
                <a:gridCol w="1334887">
                  <a:extLst>
                    <a:ext uri="{9D8B030D-6E8A-4147-A177-3AD203B41FA5}">
                      <a16:colId xmlns="" xmlns:a16="http://schemas.microsoft.com/office/drawing/2014/main" val="20005"/>
                    </a:ext>
                  </a:extLst>
                </a:gridCol>
                <a:gridCol w="398019">
                  <a:extLst>
                    <a:ext uri="{9D8B030D-6E8A-4147-A177-3AD203B41FA5}">
                      <a16:colId xmlns="" xmlns:a16="http://schemas.microsoft.com/office/drawing/2014/main" val="20006"/>
                    </a:ext>
                  </a:extLst>
                </a:gridCol>
                <a:gridCol w="661956">
                  <a:extLst>
                    <a:ext uri="{9D8B030D-6E8A-4147-A177-3AD203B41FA5}">
                      <a16:colId xmlns="" xmlns:a16="http://schemas.microsoft.com/office/drawing/2014/main" val="20007"/>
                    </a:ext>
                  </a:extLst>
                </a:gridCol>
                <a:gridCol w="720298">
                  <a:extLst>
                    <a:ext uri="{9D8B030D-6E8A-4147-A177-3AD203B41FA5}">
                      <a16:colId xmlns="" xmlns:a16="http://schemas.microsoft.com/office/drawing/2014/main" val="20008"/>
                    </a:ext>
                  </a:extLst>
                </a:gridCol>
                <a:gridCol w="345570">
                  <a:extLst>
                    <a:ext uri="{9D8B030D-6E8A-4147-A177-3AD203B41FA5}">
                      <a16:colId xmlns="" xmlns:a16="http://schemas.microsoft.com/office/drawing/2014/main" val="20009"/>
                    </a:ext>
                  </a:extLst>
                </a:gridCol>
                <a:gridCol w="709328">
                  <a:extLst>
                    <a:ext uri="{9D8B030D-6E8A-4147-A177-3AD203B41FA5}">
                      <a16:colId xmlns="" xmlns:a16="http://schemas.microsoft.com/office/drawing/2014/main" val="20010"/>
                    </a:ext>
                  </a:extLst>
                </a:gridCol>
                <a:gridCol w="709328">
                  <a:extLst>
                    <a:ext uri="{9D8B030D-6E8A-4147-A177-3AD203B41FA5}">
                      <a16:colId xmlns="" xmlns:a16="http://schemas.microsoft.com/office/drawing/2014/main" val="20011"/>
                    </a:ext>
                  </a:extLst>
                </a:gridCol>
                <a:gridCol w="387445">
                  <a:extLst>
                    <a:ext uri="{9D8B030D-6E8A-4147-A177-3AD203B41FA5}">
                      <a16:colId xmlns="" xmlns:a16="http://schemas.microsoft.com/office/drawing/2014/main" val="20012"/>
                    </a:ext>
                  </a:extLst>
                </a:gridCol>
              </a:tblGrid>
              <a:tr h="427630">
                <a:tc rowSpan="2">
                  <a:txBody>
                    <a:bodyPr/>
                    <a:lstStyle/>
                    <a:p>
                      <a:pPr marL="0" marR="0" algn="ctr">
                        <a:lnSpc>
                          <a:spcPct val="107000"/>
                        </a:lnSpc>
                        <a:spcBef>
                          <a:spcPts val="0"/>
                        </a:spcBef>
                        <a:spcAft>
                          <a:spcPts val="0"/>
                        </a:spcAft>
                      </a:pPr>
                      <a:r>
                        <a:rPr lang="en-US" sz="1000" b="1" dirty="0"/>
                        <a:t>S.No.</a:t>
                      </a:r>
                      <a:endParaRPr lang="en-US" sz="1000" b="1" dirty="0">
                        <a:latin typeface="Calibri"/>
                        <a:ea typeface="Calibri"/>
                        <a:cs typeface="Times New Roman"/>
                      </a:endParaRPr>
                    </a:p>
                  </a:txBody>
                  <a:tcPr marL="46792" marR="46792" marT="0" marB="0" anchor="ctr"/>
                </a:tc>
                <a:tc rowSpan="2">
                  <a:txBody>
                    <a:bodyPr/>
                    <a:lstStyle/>
                    <a:p>
                      <a:pPr marL="0" marR="0" algn="ctr">
                        <a:lnSpc>
                          <a:spcPct val="107000"/>
                        </a:lnSpc>
                        <a:spcBef>
                          <a:spcPts val="0"/>
                        </a:spcBef>
                        <a:spcAft>
                          <a:spcPts val="0"/>
                        </a:spcAft>
                      </a:pPr>
                      <a:r>
                        <a:rPr lang="en-US" sz="1000" b="1" dirty="0"/>
                        <a:t>Parameter</a:t>
                      </a:r>
                      <a:endParaRPr lang="en-US" sz="1000" b="1" dirty="0">
                        <a:latin typeface="Calibri"/>
                        <a:ea typeface="Calibri"/>
                        <a:cs typeface="Times New Roman"/>
                      </a:endParaRPr>
                    </a:p>
                  </a:txBody>
                  <a:tcPr marL="46792" marR="46792" marT="0" marB="0" anchor="ctr"/>
                </a:tc>
                <a:tc rowSpan="2">
                  <a:txBody>
                    <a:bodyPr/>
                    <a:lstStyle/>
                    <a:p>
                      <a:pPr marL="0" marR="0" algn="ctr">
                        <a:lnSpc>
                          <a:spcPct val="107000"/>
                        </a:lnSpc>
                        <a:spcBef>
                          <a:spcPts val="0"/>
                        </a:spcBef>
                        <a:spcAft>
                          <a:spcPts val="0"/>
                        </a:spcAft>
                      </a:pPr>
                      <a:r>
                        <a:rPr lang="en-US" sz="1000" b="1" dirty="0"/>
                        <a:t>Sub Parameter</a:t>
                      </a:r>
                      <a:endParaRPr lang="en-US" sz="1000" b="1" dirty="0">
                        <a:latin typeface="Calibri"/>
                        <a:ea typeface="Calibri"/>
                        <a:cs typeface="Times New Roman"/>
                      </a:endParaRPr>
                    </a:p>
                  </a:txBody>
                  <a:tcPr marL="46792" marR="46792" marT="0" marB="0" anchor="ctr"/>
                </a:tc>
                <a:tc rowSpan="2">
                  <a:txBody>
                    <a:bodyPr/>
                    <a:lstStyle/>
                    <a:p>
                      <a:pPr marL="0" marR="0" algn="ctr">
                        <a:lnSpc>
                          <a:spcPct val="107000"/>
                        </a:lnSpc>
                        <a:spcBef>
                          <a:spcPts val="0"/>
                        </a:spcBef>
                        <a:spcAft>
                          <a:spcPts val="0"/>
                        </a:spcAft>
                      </a:pPr>
                      <a:r>
                        <a:rPr lang="en-US" sz="1000" b="1" dirty="0"/>
                        <a:t>Final Rank</a:t>
                      </a:r>
                      <a:endParaRPr lang="en-US" sz="1000" b="1" dirty="0">
                        <a:latin typeface="Calibri"/>
                        <a:ea typeface="Calibri"/>
                        <a:cs typeface="Times New Roman"/>
                      </a:endParaRPr>
                    </a:p>
                  </a:txBody>
                  <a:tcPr marL="46792" marR="46792" marT="0" marB="0" anchor="ctr"/>
                </a:tc>
                <a:tc rowSpan="2">
                  <a:txBody>
                    <a:bodyPr/>
                    <a:lstStyle/>
                    <a:p>
                      <a:pPr marL="0" marR="0" algn="ctr">
                        <a:lnSpc>
                          <a:spcPct val="107000"/>
                        </a:lnSpc>
                        <a:spcBef>
                          <a:spcPts val="0"/>
                        </a:spcBef>
                        <a:spcAft>
                          <a:spcPts val="0"/>
                        </a:spcAft>
                      </a:pPr>
                      <a:r>
                        <a:rPr lang="en-US" sz="1000" b="1" dirty="0"/>
                        <a:t>score in Sub Parameter</a:t>
                      </a:r>
                      <a:endParaRPr lang="en-US" sz="1000" b="1" dirty="0">
                        <a:latin typeface="Calibri"/>
                        <a:ea typeface="Calibri"/>
                        <a:cs typeface="Times New Roman"/>
                      </a:endParaRPr>
                    </a:p>
                  </a:txBody>
                  <a:tcPr marL="46792" marR="46792" marT="0" marB="0" anchor="ctr"/>
                </a:tc>
                <a:tc rowSpan="2">
                  <a:txBody>
                    <a:bodyPr/>
                    <a:lstStyle/>
                    <a:p>
                      <a:pPr marL="0" marR="0" algn="ctr">
                        <a:lnSpc>
                          <a:spcPct val="107000"/>
                        </a:lnSpc>
                        <a:spcBef>
                          <a:spcPts val="0"/>
                        </a:spcBef>
                        <a:spcAft>
                          <a:spcPts val="0"/>
                        </a:spcAft>
                      </a:pPr>
                      <a:r>
                        <a:rPr lang="en-US" sz="1000" b="1" dirty="0"/>
                        <a:t>Rank in Sub</a:t>
                      </a:r>
                    </a:p>
                    <a:p>
                      <a:pPr marL="0" marR="0" algn="ctr">
                        <a:lnSpc>
                          <a:spcPct val="107000"/>
                        </a:lnSpc>
                        <a:spcBef>
                          <a:spcPts val="0"/>
                        </a:spcBef>
                        <a:spcAft>
                          <a:spcPts val="0"/>
                        </a:spcAft>
                      </a:pPr>
                      <a:r>
                        <a:rPr lang="en-US" sz="1000" b="1" dirty="0"/>
                        <a:t>Parameter</a:t>
                      </a:r>
                      <a:endParaRPr lang="en-US" sz="1000" b="1" dirty="0">
                        <a:latin typeface="Calibri"/>
                        <a:ea typeface="Calibri"/>
                        <a:cs typeface="Times New Roman"/>
                      </a:endParaRPr>
                    </a:p>
                  </a:txBody>
                  <a:tcPr marL="46792" marR="46792" marT="0" marB="0" anchor="ctr"/>
                </a:tc>
                <a:tc gridSpan="3">
                  <a:txBody>
                    <a:bodyPr/>
                    <a:lstStyle/>
                    <a:p>
                      <a:pPr marL="0" marR="0" algn="ctr">
                        <a:lnSpc>
                          <a:spcPct val="107000"/>
                        </a:lnSpc>
                        <a:spcBef>
                          <a:spcPts val="0"/>
                        </a:spcBef>
                        <a:spcAft>
                          <a:spcPts val="0"/>
                        </a:spcAft>
                      </a:pPr>
                      <a:r>
                        <a:rPr lang="en-US" sz="1000" b="1" dirty="0"/>
                        <a:t>Data inputs</a:t>
                      </a:r>
                      <a:endParaRPr lang="en-US" sz="1000" b="1" dirty="0">
                        <a:latin typeface="Calibri"/>
                        <a:ea typeface="Calibri"/>
                        <a:cs typeface="Times New Roman"/>
                      </a:endParaRPr>
                    </a:p>
                  </a:txBody>
                  <a:tcPr marL="46792" marR="46792" marT="0" marB="0" anchor="ct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000" b="1" dirty="0"/>
                        <a:t>Highest Value</a:t>
                      </a:r>
                      <a:endParaRPr lang="en-US" sz="1000" b="1" dirty="0">
                        <a:latin typeface="Calibri"/>
                        <a:ea typeface="Calibri"/>
                        <a:cs typeface="Times New Roman"/>
                      </a:endParaRPr>
                    </a:p>
                  </a:txBody>
                  <a:tcPr marL="46792" marR="46792"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8075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a:t>F</a:t>
                      </a:r>
                      <a:endParaRPr lang="en-US" sz="1000" b="1">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b="1"/>
                        <a:t>N</a:t>
                      </a:r>
                      <a:endParaRPr lang="en-US" sz="1000" b="1">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b="1"/>
                        <a:t>20(F/N)</a:t>
                      </a:r>
                      <a:endParaRPr lang="en-US" sz="1000" b="1">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b="1" dirty="0"/>
                        <a:t>F</a:t>
                      </a:r>
                      <a:endParaRPr lang="en-US" sz="1000" b="1"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b="1" dirty="0"/>
                        <a:t>N</a:t>
                      </a:r>
                      <a:endParaRPr lang="en-US" sz="1000" b="1"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b="1" dirty="0"/>
                        <a:t>20(F/N)</a:t>
                      </a:r>
                      <a:endParaRPr lang="en-US" sz="1000" b="1"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b="1" dirty="0"/>
                        <a:t>Score</a:t>
                      </a:r>
                      <a:endParaRPr lang="en-US" sz="1000" b="1" dirty="0">
                        <a:latin typeface="Calibri"/>
                        <a:ea typeface="Calibri"/>
                        <a:cs typeface="Times New Roman"/>
                      </a:endParaRPr>
                    </a:p>
                  </a:txBody>
                  <a:tcPr marL="46792" marR="46792" marT="0" marB="0" anchor="ctr"/>
                </a:tc>
                <a:extLst>
                  <a:ext uri="{0D108BD9-81ED-4DB2-BD59-A6C34878D82A}">
                    <a16:rowId xmlns="" xmlns:a16="http://schemas.microsoft.com/office/drawing/2014/main" val="10001"/>
                  </a:ext>
                </a:extLst>
              </a:tr>
              <a:tr h="280754">
                <a:tc>
                  <a:txBody>
                    <a:bodyPr/>
                    <a:lstStyle/>
                    <a:p>
                      <a:pPr marL="0" marR="0" algn="ctr">
                        <a:lnSpc>
                          <a:spcPct val="107000"/>
                        </a:lnSpc>
                        <a:spcBef>
                          <a:spcPts val="0"/>
                        </a:spcBef>
                        <a:spcAft>
                          <a:spcPts val="0"/>
                        </a:spcAft>
                      </a:pPr>
                      <a:r>
                        <a:rPr lang="en-US" sz="1000" dirty="0"/>
                        <a:t>1</a:t>
                      </a:r>
                      <a:endParaRPr lang="en-US" sz="1000" dirty="0">
                        <a:latin typeface="Calibri"/>
                        <a:ea typeface="Calibri"/>
                        <a:cs typeface="Times New Roman"/>
                      </a:endParaRPr>
                    </a:p>
                  </a:txBody>
                  <a:tcPr marL="46792" marR="46792" marT="0" marB="0" anchor="ctr"/>
                </a:tc>
                <a:tc rowSpan="5">
                  <a:txBody>
                    <a:bodyPr/>
                    <a:lstStyle/>
                    <a:p>
                      <a:pPr marL="0" marR="0" algn="ctr">
                        <a:lnSpc>
                          <a:spcPct val="107000"/>
                        </a:lnSpc>
                        <a:spcBef>
                          <a:spcPts val="0"/>
                        </a:spcBef>
                        <a:spcAft>
                          <a:spcPts val="0"/>
                        </a:spcAft>
                      </a:pPr>
                      <a:r>
                        <a:rPr lang="en-US" sz="1000" dirty="0"/>
                        <a:t>TLR</a:t>
                      </a:r>
                      <a:endParaRPr lang="en-US" sz="1000" dirty="0">
                        <a:latin typeface="Calibri"/>
                        <a:ea typeface="Calibri"/>
                        <a:cs typeface="Times New Roman"/>
                      </a:endParaRPr>
                    </a:p>
                  </a:txBody>
                  <a:tcPr marL="46792" marR="46792" marT="0" marB="0" anchor="ctr"/>
                </a:tc>
                <a:tc rowSpan="5">
                  <a:txBody>
                    <a:bodyPr/>
                    <a:lstStyle/>
                    <a:p>
                      <a:pPr marL="0" marR="0" algn="ctr">
                        <a:lnSpc>
                          <a:spcPct val="107000"/>
                        </a:lnSpc>
                        <a:spcBef>
                          <a:spcPts val="0"/>
                        </a:spcBef>
                        <a:spcAft>
                          <a:spcPts val="0"/>
                        </a:spcAft>
                      </a:pPr>
                      <a:r>
                        <a:rPr lang="en-US" sz="1000" dirty="0"/>
                        <a:t>FSR</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1</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26.73</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46</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263</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3865</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1.3609314</a:t>
                      </a:r>
                      <a:endParaRPr lang="en-US" sz="1000">
                        <a:latin typeface="Calibri"/>
                        <a:ea typeface="Calibri"/>
                        <a:cs typeface="Times New Roman"/>
                      </a:endParaRPr>
                    </a:p>
                  </a:txBody>
                  <a:tcPr marL="46792" marR="46792" marT="0" marB="0" anchor="ctr"/>
                </a:tc>
                <a:tc rowSpan="5">
                  <a:txBody>
                    <a:bodyPr/>
                    <a:lstStyle/>
                    <a:p>
                      <a:pPr marL="0" marR="0" algn="ctr">
                        <a:lnSpc>
                          <a:spcPct val="107000"/>
                        </a:lnSpc>
                        <a:spcBef>
                          <a:spcPts val="0"/>
                        </a:spcBef>
                        <a:spcAft>
                          <a:spcPts val="0"/>
                        </a:spcAft>
                      </a:pPr>
                      <a:r>
                        <a:rPr lang="en-US" sz="1000"/>
                        <a:t>94</a:t>
                      </a:r>
                      <a:endParaRPr lang="en-US" sz="1000">
                        <a:latin typeface="Calibri"/>
                        <a:ea typeface="Calibri"/>
                        <a:cs typeface="Times New Roman"/>
                      </a:endParaRPr>
                    </a:p>
                  </a:txBody>
                  <a:tcPr marL="46792" marR="46792" marT="0" marB="0" anchor="ctr"/>
                </a:tc>
                <a:tc rowSpan="5">
                  <a:txBody>
                    <a:bodyPr/>
                    <a:lstStyle/>
                    <a:p>
                      <a:pPr marL="0" marR="0" algn="ctr">
                        <a:lnSpc>
                          <a:spcPct val="107000"/>
                        </a:lnSpc>
                        <a:spcBef>
                          <a:spcPts val="0"/>
                        </a:spcBef>
                        <a:spcAft>
                          <a:spcPts val="0"/>
                        </a:spcAft>
                      </a:pPr>
                      <a:r>
                        <a:rPr lang="en-US" sz="1000"/>
                        <a:t>1380</a:t>
                      </a:r>
                      <a:endParaRPr lang="en-US" sz="1000">
                        <a:latin typeface="Calibri"/>
                        <a:ea typeface="Calibri"/>
                        <a:cs typeface="Times New Roman"/>
                      </a:endParaRPr>
                    </a:p>
                  </a:txBody>
                  <a:tcPr marL="46792" marR="46792" marT="0" marB="0" anchor="ctr"/>
                </a:tc>
                <a:tc rowSpan="5">
                  <a:txBody>
                    <a:bodyPr/>
                    <a:lstStyle/>
                    <a:p>
                      <a:pPr marL="0" marR="0" algn="ctr">
                        <a:lnSpc>
                          <a:spcPct val="107000"/>
                        </a:lnSpc>
                        <a:spcBef>
                          <a:spcPts val="0"/>
                        </a:spcBef>
                        <a:spcAft>
                          <a:spcPts val="0"/>
                        </a:spcAft>
                      </a:pPr>
                      <a:r>
                        <a:rPr lang="en-US" sz="1000"/>
                        <a:t>1.3623188</a:t>
                      </a:r>
                      <a:endParaRPr lang="en-US" sz="1000">
                        <a:latin typeface="Calibri"/>
                        <a:ea typeface="Calibri"/>
                        <a:cs typeface="Times New Roman"/>
                      </a:endParaRPr>
                    </a:p>
                  </a:txBody>
                  <a:tcPr marL="46792" marR="46792" marT="0" marB="0" anchor="ctr"/>
                </a:tc>
                <a:tc rowSpan="5">
                  <a:txBody>
                    <a:bodyPr/>
                    <a:lstStyle/>
                    <a:p>
                      <a:pPr marL="0" marR="0" algn="ctr">
                        <a:lnSpc>
                          <a:spcPct val="107000"/>
                        </a:lnSpc>
                        <a:spcBef>
                          <a:spcPts val="0"/>
                        </a:spcBef>
                        <a:spcAft>
                          <a:spcPts val="0"/>
                        </a:spcAft>
                      </a:pPr>
                      <a:r>
                        <a:rPr lang="en-US" sz="1000" dirty="0"/>
                        <a:t>30</a:t>
                      </a:r>
                      <a:endParaRPr lang="en-US" sz="1000" dirty="0">
                        <a:latin typeface="Calibri"/>
                        <a:ea typeface="Calibri"/>
                        <a:cs typeface="Times New Roman"/>
                      </a:endParaRPr>
                    </a:p>
                  </a:txBody>
                  <a:tcPr marL="46792" marR="46792" marT="0" marB="0" anchor="ctr"/>
                </a:tc>
                <a:extLst>
                  <a:ext uri="{0D108BD9-81ED-4DB2-BD59-A6C34878D82A}">
                    <a16:rowId xmlns="" xmlns:a16="http://schemas.microsoft.com/office/drawing/2014/main" val="10002"/>
                  </a:ext>
                </a:extLst>
              </a:tr>
              <a:tr h="280754">
                <a:tc>
                  <a:txBody>
                    <a:bodyPr/>
                    <a:lstStyle/>
                    <a:p>
                      <a:pPr marL="0" marR="0" algn="ctr">
                        <a:lnSpc>
                          <a:spcPct val="107000"/>
                        </a:lnSpc>
                        <a:spcBef>
                          <a:spcPts val="0"/>
                        </a:spcBef>
                        <a:spcAft>
                          <a:spcPts val="0"/>
                        </a:spcAft>
                      </a:pPr>
                      <a:r>
                        <a:rPr lang="en-US" sz="1000" dirty="0"/>
                        <a:t>2</a:t>
                      </a:r>
                      <a:endParaRPr lang="en-US" sz="1000" dirty="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a:t>25</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20.06</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91</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596</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13193</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0.9035094</a:t>
                      </a:r>
                      <a:endParaRPr lang="en-US" sz="100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280754">
                <a:tc>
                  <a:txBody>
                    <a:bodyPr/>
                    <a:lstStyle/>
                    <a:p>
                      <a:pPr marL="0" marR="0" algn="ctr">
                        <a:lnSpc>
                          <a:spcPct val="107000"/>
                        </a:lnSpc>
                        <a:spcBef>
                          <a:spcPts val="0"/>
                        </a:spcBef>
                        <a:spcAft>
                          <a:spcPts val="0"/>
                        </a:spcAft>
                      </a:pPr>
                      <a:r>
                        <a:rPr lang="en-US" sz="1000" dirty="0"/>
                        <a:t>3</a:t>
                      </a:r>
                      <a:endParaRPr lang="en-US" sz="1000" dirty="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dirty="0"/>
                        <a:t>51</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29.93</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24</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197</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3738</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1.0540396</a:t>
                      </a:r>
                      <a:endParaRPr lang="en-US" sz="1000" dirty="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280754">
                <a:tc>
                  <a:txBody>
                    <a:bodyPr/>
                    <a:lstStyle/>
                    <a:p>
                      <a:pPr marL="0" marR="0" algn="ctr">
                        <a:lnSpc>
                          <a:spcPct val="107000"/>
                        </a:lnSpc>
                        <a:spcBef>
                          <a:spcPts val="0"/>
                        </a:spcBef>
                        <a:spcAft>
                          <a:spcPts val="0"/>
                        </a:spcAft>
                      </a:pPr>
                      <a:r>
                        <a:rPr lang="en-US" sz="1000" dirty="0"/>
                        <a:t>4</a:t>
                      </a:r>
                      <a:endParaRPr lang="en-US" sz="1000" dirty="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a:t>75</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25.67</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55</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49</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1145</a:t>
                      </a:r>
                      <a:endParaRPr lang="en-US" sz="100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a:t>0.8558952</a:t>
                      </a:r>
                      <a:endParaRPr lang="en-US" sz="100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280754">
                <a:tc>
                  <a:txBody>
                    <a:bodyPr/>
                    <a:lstStyle/>
                    <a:p>
                      <a:pPr marL="0" marR="0" algn="ctr">
                        <a:lnSpc>
                          <a:spcPct val="107000"/>
                        </a:lnSpc>
                        <a:spcBef>
                          <a:spcPts val="0"/>
                        </a:spcBef>
                        <a:spcAft>
                          <a:spcPts val="0"/>
                        </a:spcAft>
                      </a:pPr>
                      <a:r>
                        <a:rPr lang="en-US" sz="1000" dirty="0"/>
                        <a:t>5</a:t>
                      </a:r>
                      <a:endParaRPr lang="en-US" sz="1000" dirty="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dirty="0"/>
                        <a:t>100</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21.98</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83</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143</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2798</a:t>
                      </a:r>
                      <a:endParaRPr lang="en-US" sz="1000" dirty="0">
                        <a:latin typeface="Calibri"/>
                        <a:ea typeface="Calibri"/>
                        <a:cs typeface="Times New Roman"/>
                      </a:endParaRPr>
                    </a:p>
                  </a:txBody>
                  <a:tcPr marL="46792" marR="46792" marT="0" marB="0" anchor="ctr"/>
                </a:tc>
                <a:tc>
                  <a:txBody>
                    <a:bodyPr/>
                    <a:lstStyle/>
                    <a:p>
                      <a:pPr marL="0" marR="0" algn="ctr">
                        <a:lnSpc>
                          <a:spcPct val="107000"/>
                        </a:lnSpc>
                        <a:spcBef>
                          <a:spcPts val="0"/>
                        </a:spcBef>
                        <a:spcAft>
                          <a:spcPts val="0"/>
                        </a:spcAft>
                      </a:pPr>
                      <a:r>
                        <a:rPr lang="en-US" sz="1000" dirty="0"/>
                        <a:t>1.0221587</a:t>
                      </a:r>
                      <a:endParaRPr lang="en-US" sz="1000" dirty="0">
                        <a:latin typeface="Calibri"/>
                        <a:ea typeface="Calibri"/>
                        <a:cs typeface="Times New Roman"/>
                      </a:endParaRPr>
                    </a:p>
                  </a:txBody>
                  <a:tcPr marL="46792" marR="4679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20290"/>
          </a:xfrm>
        </p:spPr>
        <p:txBody>
          <a:bodyPr/>
          <a:lstStyle/>
          <a:p>
            <a:r>
              <a:rPr lang="en-US" dirty="0">
                <a:solidFill>
                  <a:schemeClr val="accent6">
                    <a:lumMod val="50000"/>
                  </a:schemeClr>
                </a:solidFill>
              </a:rPr>
              <a:t>FQE</a:t>
            </a:r>
          </a:p>
        </p:txBody>
      </p:sp>
      <p:graphicFrame>
        <p:nvGraphicFramePr>
          <p:cNvPr id="6" name="Table 5"/>
          <p:cNvGraphicFramePr>
            <a:graphicFrameLocks noGrp="1"/>
          </p:cNvGraphicFramePr>
          <p:nvPr>
            <p:extLst>
              <p:ext uri="{D42A27DB-BD31-4B8C-83A1-F6EECF244321}">
                <p14:modId xmlns:p14="http://schemas.microsoft.com/office/powerpoint/2010/main" val="1666660658"/>
              </p:ext>
            </p:extLst>
          </p:nvPr>
        </p:nvGraphicFramePr>
        <p:xfrm>
          <a:off x="685800" y="1352550"/>
          <a:ext cx="8186770" cy="2411714"/>
        </p:xfrm>
        <a:graphic>
          <a:graphicData uri="http://schemas.openxmlformats.org/drawingml/2006/table">
            <a:tbl>
              <a:tblPr>
                <a:tableStyleId>{2D5ABB26-0587-4C30-8999-92F81FD0307C}</a:tableStyleId>
              </a:tblPr>
              <a:tblGrid>
                <a:gridCol w="433654">
                  <a:extLst>
                    <a:ext uri="{9D8B030D-6E8A-4147-A177-3AD203B41FA5}">
                      <a16:colId xmlns="" xmlns:a16="http://schemas.microsoft.com/office/drawing/2014/main" val="20000"/>
                    </a:ext>
                  </a:extLst>
                </a:gridCol>
                <a:gridCol w="716207">
                  <a:extLst>
                    <a:ext uri="{9D8B030D-6E8A-4147-A177-3AD203B41FA5}">
                      <a16:colId xmlns="" xmlns:a16="http://schemas.microsoft.com/office/drawing/2014/main" val="20001"/>
                    </a:ext>
                  </a:extLst>
                </a:gridCol>
                <a:gridCol w="835269">
                  <a:extLst>
                    <a:ext uri="{9D8B030D-6E8A-4147-A177-3AD203B41FA5}">
                      <a16:colId xmlns="" xmlns:a16="http://schemas.microsoft.com/office/drawing/2014/main" val="20002"/>
                    </a:ext>
                  </a:extLst>
                </a:gridCol>
                <a:gridCol w="701919">
                  <a:extLst>
                    <a:ext uri="{9D8B030D-6E8A-4147-A177-3AD203B41FA5}">
                      <a16:colId xmlns="" xmlns:a16="http://schemas.microsoft.com/office/drawing/2014/main" val="20003"/>
                    </a:ext>
                  </a:extLst>
                </a:gridCol>
                <a:gridCol w="1413119">
                  <a:extLst>
                    <a:ext uri="{9D8B030D-6E8A-4147-A177-3AD203B41FA5}">
                      <a16:colId xmlns="" xmlns:a16="http://schemas.microsoft.com/office/drawing/2014/main" val="20004"/>
                    </a:ext>
                  </a:extLst>
                </a:gridCol>
                <a:gridCol w="936970">
                  <a:extLst>
                    <a:ext uri="{9D8B030D-6E8A-4147-A177-3AD203B41FA5}">
                      <a16:colId xmlns="" xmlns:a16="http://schemas.microsoft.com/office/drawing/2014/main" val="20005"/>
                    </a:ext>
                  </a:extLst>
                </a:gridCol>
                <a:gridCol w="422519">
                  <a:extLst>
                    <a:ext uri="{9D8B030D-6E8A-4147-A177-3AD203B41FA5}">
                      <a16:colId xmlns="" xmlns:a16="http://schemas.microsoft.com/office/drawing/2014/main" val="20006"/>
                    </a:ext>
                  </a:extLst>
                </a:gridCol>
                <a:gridCol w="357432">
                  <a:extLst>
                    <a:ext uri="{9D8B030D-6E8A-4147-A177-3AD203B41FA5}">
                      <a16:colId xmlns="" xmlns:a16="http://schemas.microsoft.com/office/drawing/2014/main" val="20007"/>
                    </a:ext>
                  </a:extLst>
                </a:gridCol>
                <a:gridCol w="357432">
                  <a:extLst>
                    <a:ext uri="{9D8B030D-6E8A-4147-A177-3AD203B41FA5}">
                      <a16:colId xmlns="" xmlns:a16="http://schemas.microsoft.com/office/drawing/2014/main" val="20008"/>
                    </a:ext>
                  </a:extLst>
                </a:gridCol>
                <a:gridCol w="357432">
                  <a:extLst>
                    <a:ext uri="{9D8B030D-6E8A-4147-A177-3AD203B41FA5}">
                      <a16:colId xmlns="" xmlns:a16="http://schemas.microsoft.com/office/drawing/2014/main" val="20009"/>
                    </a:ext>
                  </a:extLst>
                </a:gridCol>
                <a:gridCol w="173647">
                  <a:extLst>
                    <a:ext uri="{9D8B030D-6E8A-4147-A177-3AD203B41FA5}">
                      <a16:colId xmlns="" xmlns:a16="http://schemas.microsoft.com/office/drawing/2014/main" val="20010"/>
                    </a:ext>
                  </a:extLst>
                </a:gridCol>
                <a:gridCol w="152400">
                  <a:extLst>
                    <a:ext uri="{9D8B030D-6E8A-4147-A177-3AD203B41FA5}">
                      <a16:colId xmlns="" xmlns:a16="http://schemas.microsoft.com/office/drawing/2014/main" val="20011"/>
                    </a:ext>
                  </a:extLst>
                </a:gridCol>
                <a:gridCol w="914400">
                  <a:extLst>
                    <a:ext uri="{9D8B030D-6E8A-4147-A177-3AD203B41FA5}">
                      <a16:colId xmlns="" xmlns:a16="http://schemas.microsoft.com/office/drawing/2014/main" val="20012"/>
                    </a:ext>
                  </a:extLst>
                </a:gridCol>
                <a:gridCol w="152400">
                  <a:extLst>
                    <a:ext uri="{9D8B030D-6E8A-4147-A177-3AD203B41FA5}">
                      <a16:colId xmlns="" xmlns:a16="http://schemas.microsoft.com/office/drawing/2014/main" val="20013"/>
                    </a:ext>
                  </a:extLst>
                </a:gridCol>
                <a:gridCol w="261970">
                  <a:extLst>
                    <a:ext uri="{9D8B030D-6E8A-4147-A177-3AD203B41FA5}">
                      <a16:colId xmlns="" xmlns:a16="http://schemas.microsoft.com/office/drawing/2014/main" val="20014"/>
                    </a:ext>
                  </a:extLst>
                </a:gridCol>
              </a:tblGrid>
              <a:tr h="544580">
                <a:tc rowSpan="2">
                  <a:txBody>
                    <a:bodyPr/>
                    <a:lstStyle/>
                    <a:p>
                      <a:pPr marL="0" marR="0" algn="ctr">
                        <a:lnSpc>
                          <a:spcPct val="107000"/>
                        </a:lnSpc>
                        <a:spcBef>
                          <a:spcPts val="0"/>
                        </a:spcBef>
                        <a:spcAft>
                          <a:spcPts val="0"/>
                        </a:spcAft>
                      </a:pPr>
                      <a:r>
                        <a:rPr lang="en-US" sz="1050" dirty="0"/>
                        <a:t>S.No.</a:t>
                      </a:r>
                      <a:endParaRPr lang="en-US" sz="1000" dirty="0">
                        <a:latin typeface="Calibri"/>
                        <a:ea typeface="Calibri"/>
                        <a:cs typeface="Times New Roman"/>
                      </a:endParaRPr>
                    </a:p>
                  </a:txBody>
                  <a:tcPr marL="50922" marR="50922" marT="0" marB="0" anchor="ctr"/>
                </a:tc>
                <a:tc rowSpan="2">
                  <a:txBody>
                    <a:bodyPr/>
                    <a:lstStyle/>
                    <a:p>
                      <a:pPr marL="0" marR="0" algn="ctr">
                        <a:lnSpc>
                          <a:spcPct val="107000"/>
                        </a:lnSpc>
                        <a:spcBef>
                          <a:spcPts val="0"/>
                        </a:spcBef>
                        <a:spcAft>
                          <a:spcPts val="0"/>
                        </a:spcAft>
                      </a:pPr>
                      <a:r>
                        <a:rPr lang="en-US" sz="1050" dirty="0"/>
                        <a:t>Parameter</a:t>
                      </a:r>
                      <a:endParaRPr lang="en-US" sz="1000" dirty="0">
                        <a:latin typeface="Calibri"/>
                        <a:ea typeface="Calibri"/>
                        <a:cs typeface="Times New Roman"/>
                      </a:endParaRPr>
                    </a:p>
                  </a:txBody>
                  <a:tcPr marL="50922" marR="50922" marT="0" marB="0" anchor="ctr"/>
                </a:tc>
                <a:tc rowSpan="2">
                  <a:txBody>
                    <a:bodyPr/>
                    <a:lstStyle/>
                    <a:p>
                      <a:pPr marL="0" marR="0" algn="ctr">
                        <a:lnSpc>
                          <a:spcPct val="107000"/>
                        </a:lnSpc>
                        <a:spcBef>
                          <a:spcPts val="0"/>
                        </a:spcBef>
                        <a:spcAft>
                          <a:spcPts val="0"/>
                        </a:spcAft>
                      </a:pPr>
                      <a:r>
                        <a:rPr lang="en-US" sz="1050" dirty="0"/>
                        <a:t>Sub Parameter</a:t>
                      </a:r>
                      <a:endParaRPr lang="en-US" sz="1000" dirty="0">
                        <a:latin typeface="Calibri"/>
                        <a:ea typeface="Calibri"/>
                        <a:cs typeface="Times New Roman"/>
                      </a:endParaRPr>
                    </a:p>
                  </a:txBody>
                  <a:tcPr marL="50922" marR="50922" marT="0" marB="0" anchor="ctr"/>
                </a:tc>
                <a:tc rowSpan="2">
                  <a:txBody>
                    <a:bodyPr/>
                    <a:lstStyle/>
                    <a:p>
                      <a:pPr marL="0" marR="0" algn="ctr">
                        <a:lnSpc>
                          <a:spcPct val="107000"/>
                        </a:lnSpc>
                        <a:spcBef>
                          <a:spcPts val="0"/>
                        </a:spcBef>
                        <a:spcAft>
                          <a:spcPts val="0"/>
                        </a:spcAft>
                      </a:pPr>
                      <a:r>
                        <a:rPr lang="en-US" sz="1050" dirty="0"/>
                        <a:t>Final Rank</a:t>
                      </a:r>
                      <a:endParaRPr lang="en-US" sz="1000" dirty="0">
                        <a:latin typeface="Calibri"/>
                        <a:ea typeface="Calibri"/>
                        <a:cs typeface="Times New Roman"/>
                      </a:endParaRPr>
                    </a:p>
                  </a:txBody>
                  <a:tcPr marL="50922" marR="50922" marT="0" marB="0" anchor="ctr"/>
                </a:tc>
                <a:tc rowSpan="2">
                  <a:txBody>
                    <a:bodyPr/>
                    <a:lstStyle/>
                    <a:p>
                      <a:pPr marL="0" marR="0" algn="ctr">
                        <a:lnSpc>
                          <a:spcPct val="107000"/>
                        </a:lnSpc>
                        <a:spcBef>
                          <a:spcPts val="0"/>
                        </a:spcBef>
                        <a:spcAft>
                          <a:spcPts val="0"/>
                        </a:spcAft>
                      </a:pPr>
                      <a:r>
                        <a:rPr lang="en-US" sz="1050" dirty="0"/>
                        <a:t>score in Sub Parameter</a:t>
                      </a:r>
                      <a:endParaRPr lang="en-US" sz="1000" dirty="0">
                        <a:latin typeface="Calibri"/>
                        <a:ea typeface="Calibri"/>
                        <a:cs typeface="Times New Roman"/>
                      </a:endParaRPr>
                    </a:p>
                  </a:txBody>
                  <a:tcPr marL="50922" marR="50922" marT="0" marB="0" anchor="ctr"/>
                </a:tc>
                <a:tc rowSpan="2">
                  <a:txBody>
                    <a:bodyPr/>
                    <a:lstStyle/>
                    <a:p>
                      <a:pPr marL="0" marR="0" algn="ctr">
                        <a:lnSpc>
                          <a:spcPct val="107000"/>
                        </a:lnSpc>
                        <a:spcBef>
                          <a:spcPts val="0"/>
                        </a:spcBef>
                        <a:spcAft>
                          <a:spcPts val="0"/>
                        </a:spcAft>
                      </a:pPr>
                      <a:r>
                        <a:rPr lang="en-US" sz="1050" dirty="0"/>
                        <a:t>Rank in Sub</a:t>
                      </a:r>
                    </a:p>
                    <a:p>
                      <a:pPr marL="0" marR="0" algn="ctr">
                        <a:lnSpc>
                          <a:spcPct val="107000"/>
                        </a:lnSpc>
                        <a:spcBef>
                          <a:spcPts val="0"/>
                        </a:spcBef>
                        <a:spcAft>
                          <a:spcPts val="0"/>
                        </a:spcAft>
                      </a:pPr>
                      <a:r>
                        <a:rPr lang="en-US" sz="1050" dirty="0"/>
                        <a:t>Parameter</a:t>
                      </a:r>
                      <a:endParaRPr lang="en-US" sz="1000" dirty="0">
                        <a:latin typeface="Calibri"/>
                        <a:ea typeface="Calibri"/>
                        <a:cs typeface="Times New Roman"/>
                      </a:endParaRPr>
                    </a:p>
                  </a:txBody>
                  <a:tcPr marL="50922" marR="50922" marT="0" marB="0" anchor="ctr"/>
                </a:tc>
                <a:tc gridSpan="4">
                  <a:txBody>
                    <a:bodyPr/>
                    <a:lstStyle/>
                    <a:p>
                      <a:pPr marL="0" marR="0" algn="ctr">
                        <a:lnSpc>
                          <a:spcPct val="107000"/>
                        </a:lnSpc>
                        <a:spcBef>
                          <a:spcPts val="0"/>
                        </a:spcBef>
                        <a:spcAft>
                          <a:spcPts val="0"/>
                        </a:spcAft>
                      </a:pPr>
                      <a:r>
                        <a:rPr lang="en-US" sz="1050" dirty="0"/>
                        <a:t>Data inputs</a:t>
                      </a:r>
                      <a:endParaRPr lang="en-US" sz="1000" dirty="0">
                        <a:latin typeface="Calibri"/>
                        <a:ea typeface="Calibri"/>
                        <a:cs typeface="Times New Roman"/>
                      </a:endParaRPr>
                    </a:p>
                  </a:txBody>
                  <a:tcPr marL="50922" marR="50922"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7000"/>
                        </a:lnSpc>
                        <a:spcBef>
                          <a:spcPts val="0"/>
                        </a:spcBef>
                        <a:spcAft>
                          <a:spcPts val="0"/>
                        </a:spcAft>
                      </a:pPr>
                      <a:r>
                        <a:rPr lang="en-US" sz="1050" dirty="0"/>
                        <a:t>Highest Value</a:t>
                      </a:r>
                      <a:endParaRPr lang="en-US" sz="1000" dirty="0">
                        <a:latin typeface="Calibri"/>
                        <a:ea typeface="Calibri"/>
                        <a:cs typeface="Times New Roman"/>
                      </a:endParaRPr>
                    </a:p>
                  </a:txBody>
                  <a:tcPr marL="50922" marR="50922"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1118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a:t>FRA</a:t>
                      </a:r>
                      <a:endParaRPr lang="en-US" sz="10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50"/>
                        <a:t>F1</a:t>
                      </a:r>
                      <a:endParaRPr lang="en-US" sz="10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50"/>
                        <a:t>F2</a:t>
                      </a:r>
                      <a:endParaRPr lang="en-US" sz="10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50"/>
                        <a:t>F3</a:t>
                      </a:r>
                      <a:endParaRPr lang="en-US" sz="10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endParaRPr lang="en-US" sz="10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endParaRPr lang="en-US" sz="10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endParaRPr lang="en-US" sz="10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endParaRPr lang="en-US" sz="10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endParaRPr lang="en-US" sz="1000" dirty="0">
                        <a:latin typeface="Calibri"/>
                        <a:ea typeface="Calibri"/>
                        <a:cs typeface="Times New Roman"/>
                      </a:endParaRPr>
                    </a:p>
                  </a:txBody>
                  <a:tcPr marL="50922" marR="50922" marT="0" marB="0" anchor="ctr"/>
                </a:tc>
                <a:extLst>
                  <a:ext uri="{0D108BD9-81ED-4DB2-BD59-A6C34878D82A}">
                    <a16:rowId xmlns="" xmlns:a16="http://schemas.microsoft.com/office/drawing/2014/main" val="10001"/>
                  </a:ext>
                </a:extLst>
              </a:tr>
              <a:tr h="311189">
                <a:tc>
                  <a:txBody>
                    <a:bodyPr/>
                    <a:lstStyle/>
                    <a:p>
                      <a:pPr marL="0" marR="0" algn="ctr">
                        <a:lnSpc>
                          <a:spcPct val="107000"/>
                        </a:lnSpc>
                        <a:spcBef>
                          <a:spcPts val="0"/>
                        </a:spcBef>
                        <a:spcAft>
                          <a:spcPts val="0"/>
                        </a:spcAft>
                      </a:pPr>
                      <a:r>
                        <a:rPr lang="en-US" sz="1000" dirty="0"/>
                        <a:t>1</a:t>
                      </a:r>
                      <a:endParaRPr lang="en-US" sz="900" dirty="0">
                        <a:latin typeface="Calibri"/>
                        <a:ea typeface="Calibri"/>
                        <a:cs typeface="Times New Roman"/>
                      </a:endParaRPr>
                    </a:p>
                  </a:txBody>
                  <a:tcPr marL="50922" marR="50922" marT="0" marB="0" anchor="ctr"/>
                </a:tc>
                <a:tc rowSpan="5">
                  <a:txBody>
                    <a:bodyPr/>
                    <a:lstStyle/>
                    <a:p>
                      <a:pPr marL="0" marR="0" algn="ctr">
                        <a:lnSpc>
                          <a:spcPct val="107000"/>
                        </a:lnSpc>
                        <a:spcBef>
                          <a:spcPts val="0"/>
                        </a:spcBef>
                        <a:spcAft>
                          <a:spcPts val="0"/>
                        </a:spcAft>
                      </a:pPr>
                      <a:r>
                        <a:rPr lang="en-US" sz="1000" dirty="0"/>
                        <a:t>TLR</a:t>
                      </a:r>
                      <a:endParaRPr lang="en-US" sz="900" dirty="0">
                        <a:latin typeface="Calibri"/>
                        <a:ea typeface="Calibri"/>
                        <a:cs typeface="Times New Roman"/>
                      </a:endParaRPr>
                    </a:p>
                  </a:txBody>
                  <a:tcPr marL="50922" marR="50922" marT="0" marB="0" anchor="ctr"/>
                </a:tc>
                <a:tc rowSpan="5">
                  <a:txBody>
                    <a:bodyPr/>
                    <a:lstStyle/>
                    <a:p>
                      <a:pPr marL="0" marR="0" algn="ctr">
                        <a:lnSpc>
                          <a:spcPct val="107000"/>
                        </a:lnSpc>
                        <a:spcBef>
                          <a:spcPts val="0"/>
                        </a:spcBef>
                        <a:spcAft>
                          <a:spcPts val="0"/>
                        </a:spcAft>
                      </a:pPr>
                      <a:r>
                        <a:rPr lang="en-US" sz="1000" dirty="0"/>
                        <a:t>FQE</a:t>
                      </a:r>
                      <a:endParaRPr lang="en-US" sz="9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1</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16.43</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27</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62.74</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0.57</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0.11</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dirty="0"/>
                        <a:t>0.31</a:t>
                      </a:r>
                      <a:endParaRPr lang="en-US" sz="900" dirty="0">
                        <a:latin typeface="Calibri"/>
                        <a:ea typeface="Calibri"/>
                        <a:cs typeface="Times New Roman"/>
                      </a:endParaRPr>
                    </a:p>
                  </a:txBody>
                  <a:tcPr marL="50922" marR="50922" marT="0" marB="0" anchor="ctr"/>
                </a:tc>
                <a:tc rowSpan="5">
                  <a:txBody>
                    <a:bodyPr/>
                    <a:lstStyle/>
                    <a:p>
                      <a:pPr marL="0" marR="0" algn="ctr">
                        <a:lnSpc>
                          <a:spcPct val="107000"/>
                        </a:lnSpc>
                        <a:spcBef>
                          <a:spcPts val="0"/>
                        </a:spcBef>
                        <a:spcAft>
                          <a:spcPts val="0"/>
                        </a:spcAft>
                      </a:pPr>
                      <a:r>
                        <a:rPr lang="en-US" sz="1000"/>
                        <a:t> </a:t>
                      </a:r>
                      <a:endParaRPr lang="en-US" sz="900">
                        <a:latin typeface="Calibri"/>
                        <a:ea typeface="Calibri"/>
                        <a:cs typeface="Times New Roman"/>
                      </a:endParaRPr>
                    </a:p>
                  </a:txBody>
                  <a:tcPr marL="50922" marR="50922" marT="0" marB="0" anchor="ctr"/>
                </a:tc>
                <a:tc rowSpan="5">
                  <a:txBody>
                    <a:bodyPr/>
                    <a:lstStyle/>
                    <a:p>
                      <a:pPr marL="0" marR="0" algn="ctr">
                        <a:lnSpc>
                          <a:spcPct val="107000"/>
                        </a:lnSpc>
                        <a:spcBef>
                          <a:spcPts val="0"/>
                        </a:spcBef>
                        <a:spcAft>
                          <a:spcPts val="0"/>
                        </a:spcAft>
                      </a:pPr>
                      <a:r>
                        <a:rPr lang="en-US" sz="1000"/>
                        <a:t> </a:t>
                      </a:r>
                      <a:endParaRPr lang="en-US" sz="900">
                        <a:latin typeface="Calibri"/>
                        <a:ea typeface="Calibri"/>
                        <a:cs typeface="Times New Roman"/>
                      </a:endParaRPr>
                    </a:p>
                  </a:txBody>
                  <a:tcPr marL="50922" marR="50922" marT="0" marB="0" anchor="ctr"/>
                </a:tc>
                <a:tc rowSpan="5">
                  <a:txBody>
                    <a:bodyPr/>
                    <a:lstStyle/>
                    <a:p>
                      <a:pPr marL="0" marR="0" algn="ctr">
                        <a:lnSpc>
                          <a:spcPct val="107000"/>
                        </a:lnSpc>
                        <a:spcBef>
                          <a:spcPts val="0"/>
                        </a:spcBef>
                        <a:spcAft>
                          <a:spcPts val="0"/>
                        </a:spcAft>
                      </a:pPr>
                      <a:r>
                        <a:rPr lang="en-US" sz="1000" dirty="0" smtClean="0">
                          <a:latin typeface="+mn-lt"/>
                          <a:ea typeface="+mn-ea"/>
                          <a:cs typeface="+mn-cs"/>
                        </a:rPr>
                        <a:t>19.45</a:t>
                      </a:r>
                      <a:r>
                        <a:rPr lang="en-US" sz="1000" baseline="0" dirty="0" smtClean="0">
                          <a:latin typeface="+mn-lt"/>
                          <a:ea typeface="+mn-ea"/>
                          <a:cs typeface="+mn-cs"/>
                        </a:rPr>
                        <a:t>(27</a:t>
                      </a:r>
                      <a:r>
                        <a:rPr lang="en-US" sz="1000" baseline="30000" dirty="0" smtClean="0">
                          <a:latin typeface="+mn-lt"/>
                          <a:ea typeface="+mn-ea"/>
                          <a:cs typeface="+mn-cs"/>
                        </a:rPr>
                        <a:t>th</a:t>
                      </a:r>
                      <a:r>
                        <a:rPr lang="en-US" sz="1000" baseline="0" dirty="0" smtClean="0">
                          <a:latin typeface="+mn-lt"/>
                          <a:ea typeface="+mn-ea"/>
                          <a:cs typeface="+mn-cs"/>
                        </a:rPr>
                        <a:t> ranked institution)</a:t>
                      </a:r>
                      <a:endParaRPr lang="en-US" sz="900" dirty="0">
                        <a:latin typeface="Calibri"/>
                        <a:ea typeface="Calibri"/>
                        <a:cs typeface="Times New Roman"/>
                      </a:endParaRPr>
                    </a:p>
                  </a:txBody>
                  <a:tcPr marL="50922" marR="50922" marT="0" marB="0" anchor="ctr"/>
                </a:tc>
                <a:tc rowSpan="5">
                  <a:txBody>
                    <a:bodyPr/>
                    <a:lstStyle/>
                    <a:p>
                      <a:pPr marL="0" marR="0" algn="ctr">
                        <a:lnSpc>
                          <a:spcPct val="107000"/>
                        </a:lnSpc>
                        <a:spcBef>
                          <a:spcPts val="0"/>
                        </a:spcBef>
                        <a:spcAft>
                          <a:spcPts val="0"/>
                        </a:spcAft>
                      </a:pPr>
                      <a:r>
                        <a:rPr lang="en-US" sz="1000" dirty="0"/>
                        <a:t> </a:t>
                      </a:r>
                      <a:endParaRPr lang="en-US" sz="900" dirty="0">
                        <a:latin typeface="Calibri"/>
                        <a:ea typeface="Calibri"/>
                        <a:cs typeface="Times New Roman"/>
                      </a:endParaRPr>
                    </a:p>
                  </a:txBody>
                  <a:tcPr marL="50922" marR="50922" marT="0" marB="0" anchor="ctr"/>
                </a:tc>
                <a:tc rowSpan="5">
                  <a:txBody>
                    <a:bodyPr/>
                    <a:lstStyle/>
                    <a:p>
                      <a:pPr marL="0" marR="0" algn="ctr">
                        <a:lnSpc>
                          <a:spcPct val="107000"/>
                        </a:lnSpc>
                        <a:spcBef>
                          <a:spcPts val="0"/>
                        </a:spcBef>
                        <a:spcAft>
                          <a:spcPts val="0"/>
                        </a:spcAft>
                      </a:pPr>
                      <a:endParaRPr lang="en-US" sz="900" b="1" dirty="0">
                        <a:latin typeface="Calibri"/>
                        <a:ea typeface="Calibri"/>
                        <a:cs typeface="Times New Roman"/>
                      </a:endParaRPr>
                    </a:p>
                  </a:txBody>
                  <a:tcPr marL="50922" marR="50922" marT="0" marB="0" anchor="ctr"/>
                </a:tc>
                <a:extLst>
                  <a:ext uri="{0D108BD9-81ED-4DB2-BD59-A6C34878D82A}">
                    <a16:rowId xmlns="" xmlns:a16="http://schemas.microsoft.com/office/drawing/2014/main" val="10002"/>
                  </a:ext>
                </a:extLst>
              </a:tr>
              <a:tr h="311189">
                <a:tc>
                  <a:txBody>
                    <a:bodyPr/>
                    <a:lstStyle/>
                    <a:p>
                      <a:pPr marL="0" marR="0" algn="ctr">
                        <a:lnSpc>
                          <a:spcPct val="107000"/>
                        </a:lnSpc>
                        <a:spcBef>
                          <a:spcPts val="0"/>
                        </a:spcBef>
                        <a:spcAft>
                          <a:spcPts val="0"/>
                        </a:spcAft>
                      </a:pPr>
                      <a:r>
                        <a:rPr lang="en-US" sz="1000" dirty="0"/>
                        <a:t>2</a:t>
                      </a:r>
                      <a:endParaRPr lang="en-US" sz="900" dirty="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a:t>25</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11.7</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78</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56.04</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0.44</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0.07</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0.48</a:t>
                      </a:r>
                      <a:endParaRPr lang="en-US" sz="90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311189">
                <a:tc>
                  <a:txBody>
                    <a:bodyPr/>
                    <a:lstStyle/>
                    <a:p>
                      <a:pPr marL="0" marR="0" algn="ctr">
                        <a:lnSpc>
                          <a:spcPct val="107000"/>
                        </a:lnSpc>
                        <a:spcBef>
                          <a:spcPts val="0"/>
                        </a:spcBef>
                        <a:spcAft>
                          <a:spcPts val="0"/>
                        </a:spcAft>
                      </a:pPr>
                      <a:r>
                        <a:rPr lang="en-US" sz="1000" dirty="0"/>
                        <a:t>3</a:t>
                      </a:r>
                      <a:endParaRPr lang="en-US" sz="900" dirty="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a:t>51</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15.74</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30</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60.4</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0.58</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0.02</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0.39</a:t>
                      </a:r>
                      <a:endParaRPr lang="en-US" sz="90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311189">
                <a:tc>
                  <a:txBody>
                    <a:bodyPr/>
                    <a:lstStyle/>
                    <a:p>
                      <a:pPr marL="0" marR="0" algn="ctr">
                        <a:lnSpc>
                          <a:spcPct val="107000"/>
                        </a:lnSpc>
                        <a:spcBef>
                          <a:spcPts val="0"/>
                        </a:spcBef>
                        <a:spcAft>
                          <a:spcPts val="0"/>
                        </a:spcAft>
                      </a:pPr>
                      <a:r>
                        <a:rPr lang="en-US" sz="1000" dirty="0"/>
                        <a:t>4</a:t>
                      </a:r>
                      <a:endParaRPr lang="en-US" sz="900" dirty="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a:t>75</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13.65</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54</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42.85</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0.32</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a:t>
                      </a:r>
                      <a:endParaRPr lang="en-US" sz="90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a:t>0.67</a:t>
                      </a:r>
                      <a:endParaRPr lang="en-US" sz="90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311189">
                <a:tc>
                  <a:txBody>
                    <a:bodyPr/>
                    <a:lstStyle/>
                    <a:p>
                      <a:pPr marL="0" marR="0" algn="ctr">
                        <a:lnSpc>
                          <a:spcPct val="107000"/>
                        </a:lnSpc>
                        <a:spcBef>
                          <a:spcPts val="0"/>
                        </a:spcBef>
                        <a:spcAft>
                          <a:spcPts val="0"/>
                        </a:spcAft>
                      </a:pPr>
                      <a:r>
                        <a:rPr lang="en-US" sz="1000" dirty="0"/>
                        <a:t>5</a:t>
                      </a:r>
                      <a:endParaRPr lang="en-US" sz="900" dirty="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dirty="0"/>
                        <a:t>100</a:t>
                      </a:r>
                      <a:endParaRPr lang="en-US" sz="9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dirty="0"/>
                        <a:t>12.27</a:t>
                      </a:r>
                      <a:endParaRPr lang="en-US" sz="9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dirty="0"/>
                        <a:t>72</a:t>
                      </a:r>
                      <a:endParaRPr lang="en-US" sz="9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dirty="0"/>
                        <a:t>48.25</a:t>
                      </a:r>
                      <a:endParaRPr lang="en-US" sz="9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dirty="0"/>
                        <a:t>0.45</a:t>
                      </a:r>
                      <a:endParaRPr lang="en-US" sz="9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dirty="0"/>
                        <a:t>0.08</a:t>
                      </a:r>
                      <a:endParaRPr lang="en-US" sz="900" dirty="0">
                        <a:latin typeface="Calibri"/>
                        <a:ea typeface="Calibri"/>
                        <a:cs typeface="Times New Roman"/>
                      </a:endParaRPr>
                    </a:p>
                  </a:txBody>
                  <a:tcPr marL="50922" marR="50922" marT="0" marB="0" anchor="ctr"/>
                </a:tc>
                <a:tc>
                  <a:txBody>
                    <a:bodyPr/>
                    <a:lstStyle/>
                    <a:p>
                      <a:pPr marL="0" marR="0" algn="ctr">
                        <a:lnSpc>
                          <a:spcPct val="107000"/>
                        </a:lnSpc>
                        <a:spcBef>
                          <a:spcPts val="0"/>
                        </a:spcBef>
                        <a:spcAft>
                          <a:spcPts val="0"/>
                        </a:spcAft>
                      </a:pPr>
                      <a:r>
                        <a:rPr lang="en-US" sz="1000" dirty="0"/>
                        <a:t>0.46</a:t>
                      </a:r>
                      <a:endParaRPr lang="en-US" sz="900" dirty="0">
                        <a:latin typeface="Calibri"/>
                        <a:ea typeface="Calibri"/>
                        <a:cs typeface="Times New Roman"/>
                      </a:endParaRPr>
                    </a:p>
                  </a:txBody>
                  <a:tcPr marL="50922" marR="5092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20290"/>
          </a:xfrm>
        </p:spPr>
        <p:txBody>
          <a:bodyPr/>
          <a:lstStyle/>
          <a:p>
            <a:r>
              <a:rPr lang="en-US" dirty="0">
                <a:solidFill>
                  <a:schemeClr val="accent6">
                    <a:lumMod val="50000"/>
                  </a:schemeClr>
                </a:solidFill>
              </a:rPr>
              <a:t>FRU</a:t>
            </a:r>
          </a:p>
        </p:txBody>
      </p:sp>
      <p:graphicFrame>
        <p:nvGraphicFramePr>
          <p:cNvPr id="6" name="Table 5"/>
          <p:cNvGraphicFramePr>
            <a:graphicFrameLocks noGrp="1"/>
          </p:cNvGraphicFramePr>
          <p:nvPr/>
        </p:nvGraphicFramePr>
        <p:xfrm>
          <a:off x="533400" y="1352550"/>
          <a:ext cx="8153400" cy="2169816"/>
        </p:xfrm>
        <a:graphic>
          <a:graphicData uri="http://schemas.openxmlformats.org/drawingml/2006/table">
            <a:tbl>
              <a:tblPr>
                <a:tableStyleId>{2D5ABB26-0587-4C30-8999-92F81FD0307C}</a:tableStyleId>
              </a:tblPr>
              <a:tblGrid>
                <a:gridCol w="535651">
                  <a:extLst>
                    <a:ext uri="{9D8B030D-6E8A-4147-A177-3AD203B41FA5}">
                      <a16:colId xmlns="" xmlns:a16="http://schemas.microsoft.com/office/drawing/2014/main" val="20000"/>
                    </a:ext>
                  </a:extLst>
                </a:gridCol>
                <a:gridCol w="715736">
                  <a:extLst>
                    <a:ext uri="{9D8B030D-6E8A-4147-A177-3AD203B41FA5}">
                      <a16:colId xmlns="" xmlns:a16="http://schemas.microsoft.com/office/drawing/2014/main" val="20001"/>
                    </a:ext>
                  </a:extLst>
                </a:gridCol>
                <a:gridCol w="947075">
                  <a:extLst>
                    <a:ext uri="{9D8B030D-6E8A-4147-A177-3AD203B41FA5}">
                      <a16:colId xmlns="" xmlns:a16="http://schemas.microsoft.com/office/drawing/2014/main" val="20002"/>
                    </a:ext>
                  </a:extLst>
                </a:gridCol>
                <a:gridCol w="435591">
                  <a:extLst>
                    <a:ext uri="{9D8B030D-6E8A-4147-A177-3AD203B41FA5}">
                      <a16:colId xmlns="" xmlns:a16="http://schemas.microsoft.com/office/drawing/2014/main" val="20003"/>
                    </a:ext>
                  </a:extLst>
                </a:gridCol>
                <a:gridCol w="1397095">
                  <a:extLst>
                    <a:ext uri="{9D8B030D-6E8A-4147-A177-3AD203B41FA5}">
                      <a16:colId xmlns="" xmlns:a16="http://schemas.microsoft.com/office/drawing/2014/main" val="20004"/>
                    </a:ext>
                  </a:extLst>
                </a:gridCol>
                <a:gridCol w="913659">
                  <a:extLst>
                    <a:ext uri="{9D8B030D-6E8A-4147-A177-3AD203B41FA5}">
                      <a16:colId xmlns="" xmlns:a16="http://schemas.microsoft.com/office/drawing/2014/main" val="20005"/>
                    </a:ext>
                  </a:extLst>
                </a:gridCol>
                <a:gridCol w="624598">
                  <a:extLst>
                    <a:ext uri="{9D8B030D-6E8A-4147-A177-3AD203B41FA5}">
                      <a16:colId xmlns="" xmlns:a16="http://schemas.microsoft.com/office/drawing/2014/main" val="20006"/>
                    </a:ext>
                  </a:extLst>
                </a:gridCol>
                <a:gridCol w="756097">
                  <a:extLst>
                    <a:ext uri="{9D8B030D-6E8A-4147-A177-3AD203B41FA5}">
                      <a16:colId xmlns="" xmlns:a16="http://schemas.microsoft.com/office/drawing/2014/main" val="20007"/>
                    </a:ext>
                  </a:extLst>
                </a:gridCol>
                <a:gridCol w="664586">
                  <a:extLst>
                    <a:ext uri="{9D8B030D-6E8A-4147-A177-3AD203B41FA5}">
                      <a16:colId xmlns="" xmlns:a16="http://schemas.microsoft.com/office/drawing/2014/main" val="20008"/>
                    </a:ext>
                  </a:extLst>
                </a:gridCol>
                <a:gridCol w="756097">
                  <a:extLst>
                    <a:ext uri="{9D8B030D-6E8A-4147-A177-3AD203B41FA5}">
                      <a16:colId xmlns="" xmlns:a16="http://schemas.microsoft.com/office/drawing/2014/main" val="20009"/>
                    </a:ext>
                  </a:extLst>
                </a:gridCol>
                <a:gridCol w="407215">
                  <a:extLst>
                    <a:ext uri="{9D8B030D-6E8A-4147-A177-3AD203B41FA5}">
                      <a16:colId xmlns="" xmlns:a16="http://schemas.microsoft.com/office/drawing/2014/main" val="20010"/>
                    </a:ext>
                  </a:extLst>
                </a:gridCol>
              </a:tblGrid>
              <a:tr h="490488">
                <a:tc rowSpan="2">
                  <a:txBody>
                    <a:bodyPr/>
                    <a:lstStyle/>
                    <a:p>
                      <a:pPr marL="0" marR="0" algn="ctr">
                        <a:lnSpc>
                          <a:spcPct val="107000"/>
                        </a:lnSpc>
                        <a:spcBef>
                          <a:spcPts val="0"/>
                        </a:spcBef>
                        <a:spcAft>
                          <a:spcPts val="0"/>
                        </a:spcAft>
                      </a:pPr>
                      <a:r>
                        <a:rPr lang="en-US" sz="1050" b="1" dirty="0"/>
                        <a:t>S.No.</a:t>
                      </a:r>
                      <a:endParaRPr lang="en-US" sz="1000" b="1" dirty="0">
                        <a:latin typeface="Calibri"/>
                        <a:ea typeface="Calibri"/>
                        <a:cs typeface="Times New Roman"/>
                      </a:endParaRPr>
                    </a:p>
                  </a:txBody>
                  <a:tcPr marL="49231" marR="49231" marT="0" marB="0" anchor="ctr"/>
                </a:tc>
                <a:tc rowSpan="2">
                  <a:txBody>
                    <a:bodyPr/>
                    <a:lstStyle/>
                    <a:p>
                      <a:pPr marL="0" marR="0" algn="ctr">
                        <a:lnSpc>
                          <a:spcPct val="107000"/>
                        </a:lnSpc>
                        <a:spcBef>
                          <a:spcPts val="0"/>
                        </a:spcBef>
                        <a:spcAft>
                          <a:spcPts val="0"/>
                        </a:spcAft>
                      </a:pPr>
                      <a:r>
                        <a:rPr lang="en-US" sz="1050" b="1" dirty="0"/>
                        <a:t>Parameter</a:t>
                      </a:r>
                      <a:endParaRPr lang="en-US" sz="1000" b="1" dirty="0">
                        <a:latin typeface="Calibri"/>
                        <a:ea typeface="Calibri"/>
                        <a:cs typeface="Times New Roman"/>
                      </a:endParaRPr>
                    </a:p>
                  </a:txBody>
                  <a:tcPr marL="49231" marR="49231" marT="0" marB="0" anchor="ctr"/>
                </a:tc>
                <a:tc rowSpan="2">
                  <a:txBody>
                    <a:bodyPr/>
                    <a:lstStyle/>
                    <a:p>
                      <a:pPr marL="0" marR="0" algn="ctr">
                        <a:lnSpc>
                          <a:spcPct val="107000"/>
                        </a:lnSpc>
                        <a:spcBef>
                          <a:spcPts val="0"/>
                        </a:spcBef>
                        <a:spcAft>
                          <a:spcPts val="0"/>
                        </a:spcAft>
                      </a:pPr>
                      <a:r>
                        <a:rPr lang="en-US" sz="1050" b="1" dirty="0"/>
                        <a:t>Sub </a:t>
                      </a:r>
                    </a:p>
                    <a:p>
                      <a:pPr marL="0" marR="0" algn="ctr">
                        <a:lnSpc>
                          <a:spcPct val="107000"/>
                        </a:lnSpc>
                        <a:spcBef>
                          <a:spcPts val="0"/>
                        </a:spcBef>
                        <a:spcAft>
                          <a:spcPts val="0"/>
                        </a:spcAft>
                      </a:pPr>
                      <a:r>
                        <a:rPr lang="en-US" sz="1050" b="1" dirty="0"/>
                        <a:t>Parameter</a:t>
                      </a:r>
                      <a:endParaRPr lang="en-US" sz="1000" b="1" dirty="0">
                        <a:latin typeface="Calibri"/>
                        <a:ea typeface="Calibri"/>
                        <a:cs typeface="Times New Roman"/>
                      </a:endParaRPr>
                    </a:p>
                  </a:txBody>
                  <a:tcPr marL="49231" marR="49231" marT="0" marB="0" anchor="ctr"/>
                </a:tc>
                <a:tc rowSpan="2">
                  <a:txBody>
                    <a:bodyPr/>
                    <a:lstStyle/>
                    <a:p>
                      <a:pPr marL="0" marR="0" algn="ctr">
                        <a:lnSpc>
                          <a:spcPct val="107000"/>
                        </a:lnSpc>
                        <a:spcBef>
                          <a:spcPts val="0"/>
                        </a:spcBef>
                        <a:spcAft>
                          <a:spcPts val="0"/>
                        </a:spcAft>
                      </a:pPr>
                      <a:r>
                        <a:rPr lang="en-US" sz="1050" b="1" dirty="0"/>
                        <a:t>Final Rank</a:t>
                      </a:r>
                      <a:endParaRPr lang="en-US" sz="1000" b="1" dirty="0">
                        <a:latin typeface="Calibri"/>
                        <a:ea typeface="Calibri"/>
                        <a:cs typeface="Times New Roman"/>
                      </a:endParaRPr>
                    </a:p>
                  </a:txBody>
                  <a:tcPr marL="49231" marR="49231" marT="0" marB="0" anchor="ctr"/>
                </a:tc>
                <a:tc rowSpan="2">
                  <a:txBody>
                    <a:bodyPr/>
                    <a:lstStyle/>
                    <a:p>
                      <a:pPr marL="0" marR="0" algn="ctr">
                        <a:lnSpc>
                          <a:spcPct val="107000"/>
                        </a:lnSpc>
                        <a:spcBef>
                          <a:spcPts val="0"/>
                        </a:spcBef>
                        <a:spcAft>
                          <a:spcPts val="0"/>
                        </a:spcAft>
                      </a:pPr>
                      <a:r>
                        <a:rPr lang="en-US" sz="1050" b="1" dirty="0"/>
                        <a:t>score in Sub</a:t>
                      </a:r>
                    </a:p>
                    <a:p>
                      <a:pPr marL="0" marR="0" algn="ctr">
                        <a:lnSpc>
                          <a:spcPct val="107000"/>
                        </a:lnSpc>
                        <a:spcBef>
                          <a:spcPts val="0"/>
                        </a:spcBef>
                        <a:spcAft>
                          <a:spcPts val="0"/>
                        </a:spcAft>
                      </a:pPr>
                      <a:r>
                        <a:rPr lang="en-US" sz="1050" b="1" dirty="0"/>
                        <a:t> Parameter</a:t>
                      </a:r>
                      <a:endParaRPr lang="en-US" sz="1000" b="1" dirty="0">
                        <a:latin typeface="Calibri"/>
                        <a:ea typeface="Calibri"/>
                        <a:cs typeface="Times New Roman"/>
                      </a:endParaRPr>
                    </a:p>
                  </a:txBody>
                  <a:tcPr marL="49231" marR="49231" marT="0" marB="0" anchor="ctr"/>
                </a:tc>
                <a:tc rowSpan="2">
                  <a:txBody>
                    <a:bodyPr/>
                    <a:lstStyle/>
                    <a:p>
                      <a:pPr marL="0" marR="0" algn="ctr">
                        <a:lnSpc>
                          <a:spcPct val="107000"/>
                        </a:lnSpc>
                        <a:spcBef>
                          <a:spcPts val="0"/>
                        </a:spcBef>
                        <a:spcAft>
                          <a:spcPts val="0"/>
                        </a:spcAft>
                      </a:pPr>
                      <a:r>
                        <a:rPr lang="en-US" sz="1050" b="1" dirty="0"/>
                        <a:t>Rank in Sub</a:t>
                      </a:r>
                    </a:p>
                    <a:p>
                      <a:pPr marL="0" marR="0" algn="ctr">
                        <a:lnSpc>
                          <a:spcPct val="107000"/>
                        </a:lnSpc>
                        <a:spcBef>
                          <a:spcPts val="0"/>
                        </a:spcBef>
                        <a:spcAft>
                          <a:spcPts val="0"/>
                        </a:spcAft>
                      </a:pPr>
                      <a:r>
                        <a:rPr lang="en-US" sz="1050" b="1" dirty="0"/>
                        <a:t>Parameter</a:t>
                      </a:r>
                      <a:endParaRPr lang="en-US" sz="1000" b="1" dirty="0">
                        <a:latin typeface="Calibri"/>
                        <a:ea typeface="Calibri"/>
                        <a:cs typeface="Times New Roman"/>
                      </a:endParaRPr>
                    </a:p>
                  </a:txBody>
                  <a:tcPr marL="49231" marR="49231" marT="0" marB="0" anchor="ctr"/>
                </a:tc>
                <a:tc gridSpan="2">
                  <a:txBody>
                    <a:bodyPr/>
                    <a:lstStyle/>
                    <a:p>
                      <a:pPr marL="0" marR="0" algn="ctr">
                        <a:lnSpc>
                          <a:spcPct val="107000"/>
                        </a:lnSpc>
                        <a:spcBef>
                          <a:spcPts val="0"/>
                        </a:spcBef>
                        <a:spcAft>
                          <a:spcPts val="0"/>
                        </a:spcAft>
                      </a:pPr>
                      <a:r>
                        <a:rPr lang="en-US" sz="1050" b="1" dirty="0"/>
                        <a:t>Data inputs</a:t>
                      </a:r>
                      <a:endParaRPr lang="en-US" sz="1000" b="1" dirty="0">
                        <a:latin typeface="Calibri"/>
                        <a:ea typeface="Calibri"/>
                        <a:cs typeface="Times New Roman"/>
                      </a:endParaRPr>
                    </a:p>
                  </a:txBody>
                  <a:tcPr marL="49231" marR="49231" marT="0" marB="0" anchor="ctr"/>
                </a:tc>
                <a:tc hMerge="1">
                  <a:txBody>
                    <a:bodyPr/>
                    <a:lstStyle/>
                    <a:p>
                      <a:endParaRPr lang="en-US"/>
                    </a:p>
                  </a:txBody>
                  <a:tcPr/>
                </a:tc>
                <a:tc gridSpan="3">
                  <a:txBody>
                    <a:bodyPr/>
                    <a:lstStyle/>
                    <a:p>
                      <a:pPr marL="0" marR="0" algn="ctr">
                        <a:lnSpc>
                          <a:spcPct val="107000"/>
                        </a:lnSpc>
                        <a:spcBef>
                          <a:spcPts val="0"/>
                        </a:spcBef>
                        <a:spcAft>
                          <a:spcPts val="0"/>
                        </a:spcAft>
                      </a:pPr>
                      <a:r>
                        <a:rPr lang="en-US" sz="1050" b="1" dirty="0"/>
                        <a:t>Highest Value</a:t>
                      </a:r>
                      <a:endParaRPr lang="en-US" sz="1000" b="1" dirty="0">
                        <a:latin typeface="Calibri"/>
                        <a:ea typeface="Calibri"/>
                        <a:cs typeface="Times New Roman"/>
                      </a:endParaRPr>
                    </a:p>
                  </a:txBody>
                  <a:tcPr marL="49231" marR="49231" marT="0"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7988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b="1"/>
                        <a:t>BC</a:t>
                      </a:r>
                      <a:endParaRPr lang="en-US" sz="1000" b="1">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50" b="1"/>
                        <a:t>BO</a:t>
                      </a:r>
                      <a:endParaRPr lang="en-US" sz="1000" b="1">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50" b="1" dirty="0"/>
                        <a:t>BC</a:t>
                      </a:r>
                      <a:endParaRPr lang="en-US" sz="1000" b="1" dirty="0">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50" b="1" dirty="0"/>
                        <a:t>BO</a:t>
                      </a:r>
                      <a:endParaRPr lang="en-US" sz="1000" b="1" dirty="0">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50" b="1" dirty="0"/>
                        <a:t>Score</a:t>
                      </a:r>
                      <a:endParaRPr lang="en-US" sz="1000" b="1" dirty="0">
                        <a:latin typeface="Calibri"/>
                        <a:ea typeface="Calibri"/>
                        <a:cs typeface="Times New Roman"/>
                      </a:endParaRPr>
                    </a:p>
                  </a:txBody>
                  <a:tcPr marL="49231" marR="49231" marT="0" marB="0" anchor="ctr"/>
                </a:tc>
                <a:extLst>
                  <a:ext uri="{0D108BD9-81ED-4DB2-BD59-A6C34878D82A}">
                    <a16:rowId xmlns="" xmlns:a16="http://schemas.microsoft.com/office/drawing/2014/main" val="10001"/>
                  </a:ext>
                </a:extLst>
              </a:tr>
              <a:tr h="279888">
                <a:tc>
                  <a:txBody>
                    <a:bodyPr/>
                    <a:lstStyle/>
                    <a:p>
                      <a:pPr marL="0" marR="0" algn="ctr">
                        <a:lnSpc>
                          <a:spcPct val="107000"/>
                        </a:lnSpc>
                        <a:spcBef>
                          <a:spcPts val="0"/>
                        </a:spcBef>
                        <a:spcAft>
                          <a:spcPts val="0"/>
                        </a:spcAft>
                      </a:pPr>
                      <a:r>
                        <a:rPr lang="en-US" sz="1000" b="1" dirty="0">
                          <a:solidFill>
                            <a:srgbClr val="002060"/>
                          </a:solidFill>
                        </a:rPr>
                        <a:t>1</a:t>
                      </a:r>
                      <a:endParaRPr lang="en-US" sz="900" b="1" dirty="0">
                        <a:solidFill>
                          <a:srgbClr val="002060"/>
                        </a:solidFill>
                        <a:latin typeface="Calibri"/>
                        <a:ea typeface="Calibri"/>
                        <a:cs typeface="Times New Roman"/>
                      </a:endParaRPr>
                    </a:p>
                  </a:txBody>
                  <a:tcPr marL="49231" marR="49231" marT="0" marB="0" anchor="ctr"/>
                </a:tc>
                <a:tc rowSpan="5">
                  <a:txBody>
                    <a:bodyPr/>
                    <a:lstStyle/>
                    <a:p>
                      <a:pPr marL="0" marR="0" algn="ctr">
                        <a:lnSpc>
                          <a:spcPct val="107000"/>
                        </a:lnSpc>
                        <a:spcBef>
                          <a:spcPts val="0"/>
                        </a:spcBef>
                        <a:spcAft>
                          <a:spcPts val="0"/>
                        </a:spcAft>
                      </a:pPr>
                      <a:r>
                        <a:rPr lang="en-US" sz="1000" b="1">
                          <a:solidFill>
                            <a:srgbClr val="002060"/>
                          </a:solidFill>
                        </a:rPr>
                        <a:t>TLR</a:t>
                      </a:r>
                      <a:endParaRPr lang="en-US" sz="900" b="1">
                        <a:solidFill>
                          <a:srgbClr val="002060"/>
                        </a:solidFill>
                        <a:latin typeface="Calibri"/>
                        <a:ea typeface="Calibri"/>
                        <a:cs typeface="Times New Roman"/>
                      </a:endParaRPr>
                    </a:p>
                  </a:txBody>
                  <a:tcPr marL="49231" marR="49231" marT="0" marB="0" anchor="ctr"/>
                </a:tc>
                <a:tc rowSpan="5">
                  <a:txBody>
                    <a:bodyPr/>
                    <a:lstStyle/>
                    <a:p>
                      <a:pPr marL="0" marR="0" algn="ctr">
                        <a:lnSpc>
                          <a:spcPct val="107000"/>
                        </a:lnSpc>
                        <a:spcBef>
                          <a:spcPts val="0"/>
                        </a:spcBef>
                        <a:spcAft>
                          <a:spcPts val="0"/>
                        </a:spcAft>
                      </a:pPr>
                      <a:r>
                        <a:rPr lang="en-US" sz="1000" b="1">
                          <a:solidFill>
                            <a:srgbClr val="002060"/>
                          </a:solidFill>
                        </a:rPr>
                        <a:t>FRU</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1</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19.99</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12</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3923.34</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133748.06</a:t>
                      </a:r>
                      <a:endParaRPr lang="en-US" sz="900" b="1">
                        <a:solidFill>
                          <a:srgbClr val="002060"/>
                        </a:solidFill>
                        <a:latin typeface="Calibri"/>
                        <a:ea typeface="Calibri"/>
                        <a:cs typeface="Times New Roman"/>
                      </a:endParaRPr>
                    </a:p>
                  </a:txBody>
                  <a:tcPr marL="49231" marR="49231" marT="0" marB="0" anchor="ctr"/>
                </a:tc>
                <a:tc rowSpan="5">
                  <a:txBody>
                    <a:bodyPr/>
                    <a:lstStyle/>
                    <a:p>
                      <a:pPr marL="0" marR="0" algn="ctr">
                        <a:lnSpc>
                          <a:spcPct val="107000"/>
                        </a:lnSpc>
                        <a:spcBef>
                          <a:spcPts val="0"/>
                        </a:spcBef>
                        <a:spcAft>
                          <a:spcPts val="0"/>
                        </a:spcAft>
                      </a:pPr>
                      <a:r>
                        <a:rPr lang="en-US" sz="1000" b="1">
                          <a:solidFill>
                            <a:srgbClr val="002060"/>
                          </a:solidFill>
                        </a:rPr>
                        <a:t>2801.01</a:t>
                      </a:r>
                      <a:endParaRPr lang="en-US" sz="900" b="1">
                        <a:solidFill>
                          <a:srgbClr val="002060"/>
                        </a:solidFill>
                        <a:latin typeface="Calibri"/>
                        <a:ea typeface="Calibri"/>
                        <a:cs typeface="Times New Roman"/>
                      </a:endParaRPr>
                    </a:p>
                  </a:txBody>
                  <a:tcPr marL="49231" marR="49231" marT="0" marB="0" anchor="ctr"/>
                </a:tc>
                <a:tc rowSpan="5">
                  <a:txBody>
                    <a:bodyPr/>
                    <a:lstStyle/>
                    <a:p>
                      <a:pPr marL="0" marR="0" algn="ctr">
                        <a:lnSpc>
                          <a:spcPct val="107000"/>
                        </a:lnSpc>
                        <a:spcBef>
                          <a:spcPts val="0"/>
                        </a:spcBef>
                        <a:spcAft>
                          <a:spcPts val="0"/>
                        </a:spcAft>
                      </a:pPr>
                      <a:r>
                        <a:rPr lang="en-US" sz="1000" b="1" dirty="0">
                          <a:solidFill>
                            <a:srgbClr val="002060"/>
                          </a:solidFill>
                        </a:rPr>
                        <a:t>235333.19</a:t>
                      </a:r>
                      <a:endParaRPr lang="en-US" sz="900" b="1" dirty="0">
                        <a:solidFill>
                          <a:srgbClr val="002060"/>
                        </a:solidFill>
                        <a:latin typeface="Calibri"/>
                        <a:ea typeface="Calibri"/>
                        <a:cs typeface="Times New Roman"/>
                      </a:endParaRPr>
                    </a:p>
                  </a:txBody>
                  <a:tcPr marL="49231" marR="49231" marT="0" marB="0" anchor="ctr"/>
                </a:tc>
                <a:tc rowSpan="5">
                  <a:txBody>
                    <a:bodyPr/>
                    <a:lstStyle/>
                    <a:p>
                      <a:pPr marL="0" marR="0" algn="ctr">
                        <a:lnSpc>
                          <a:spcPct val="107000"/>
                        </a:lnSpc>
                        <a:spcBef>
                          <a:spcPts val="0"/>
                        </a:spcBef>
                        <a:spcAft>
                          <a:spcPts val="0"/>
                        </a:spcAft>
                      </a:pPr>
                      <a:r>
                        <a:rPr lang="en-US" sz="1000" b="1">
                          <a:solidFill>
                            <a:srgbClr val="002060"/>
                          </a:solidFill>
                        </a:rPr>
                        <a:t>24.86</a:t>
                      </a:r>
                      <a:endParaRPr lang="en-US" sz="900" b="1">
                        <a:solidFill>
                          <a:srgbClr val="002060"/>
                        </a:solidFill>
                        <a:latin typeface="Calibri"/>
                        <a:ea typeface="Calibri"/>
                        <a:cs typeface="Times New Roman"/>
                      </a:endParaRPr>
                    </a:p>
                  </a:txBody>
                  <a:tcPr marL="49231" marR="49231" marT="0" marB="0" anchor="ctr"/>
                </a:tc>
                <a:extLst>
                  <a:ext uri="{0D108BD9-81ED-4DB2-BD59-A6C34878D82A}">
                    <a16:rowId xmlns="" xmlns:a16="http://schemas.microsoft.com/office/drawing/2014/main" val="10002"/>
                  </a:ext>
                </a:extLst>
              </a:tr>
              <a:tr h="279888">
                <a:tc>
                  <a:txBody>
                    <a:bodyPr/>
                    <a:lstStyle/>
                    <a:p>
                      <a:pPr marL="0" marR="0" algn="ctr">
                        <a:lnSpc>
                          <a:spcPct val="107000"/>
                        </a:lnSpc>
                        <a:spcBef>
                          <a:spcPts val="0"/>
                        </a:spcBef>
                        <a:spcAft>
                          <a:spcPts val="0"/>
                        </a:spcAft>
                      </a:pPr>
                      <a:r>
                        <a:rPr lang="en-US" sz="1000" b="1" dirty="0">
                          <a:solidFill>
                            <a:srgbClr val="002060"/>
                          </a:solidFill>
                        </a:rPr>
                        <a:t>2</a:t>
                      </a:r>
                      <a:endParaRPr lang="en-US" sz="900" b="1" dirty="0">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a:solidFill>
                            <a:srgbClr val="002060"/>
                          </a:solidFill>
                        </a:rPr>
                        <a:t>25</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9.92</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93</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2523.02</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32163.62</a:t>
                      </a:r>
                      <a:endParaRPr lang="en-US" sz="900" b="1">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279888">
                <a:tc>
                  <a:txBody>
                    <a:bodyPr/>
                    <a:lstStyle/>
                    <a:p>
                      <a:pPr marL="0" marR="0" algn="ctr">
                        <a:lnSpc>
                          <a:spcPct val="107000"/>
                        </a:lnSpc>
                        <a:spcBef>
                          <a:spcPts val="0"/>
                        </a:spcBef>
                        <a:spcAft>
                          <a:spcPts val="0"/>
                        </a:spcAft>
                      </a:pPr>
                      <a:r>
                        <a:rPr lang="en-US" sz="1000" b="1" dirty="0">
                          <a:solidFill>
                            <a:srgbClr val="002060"/>
                          </a:solidFill>
                        </a:rPr>
                        <a:t>3</a:t>
                      </a:r>
                      <a:endParaRPr lang="en-US" sz="900" b="1" dirty="0">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a:solidFill>
                            <a:srgbClr val="002060"/>
                          </a:solidFill>
                        </a:rPr>
                        <a:t>51</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15.59</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38</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1600.92</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86644.6</a:t>
                      </a:r>
                      <a:endParaRPr lang="en-US" sz="900" b="1">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279888">
                <a:tc>
                  <a:txBody>
                    <a:bodyPr/>
                    <a:lstStyle/>
                    <a:p>
                      <a:pPr marL="0" marR="0" algn="ctr">
                        <a:lnSpc>
                          <a:spcPct val="107000"/>
                        </a:lnSpc>
                        <a:spcBef>
                          <a:spcPts val="0"/>
                        </a:spcBef>
                        <a:spcAft>
                          <a:spcPts val="0"/>
                        </a:spcAft>
                      </a:pPr>
                      <a:r>
                        <a:rPr lang="en-US" sz="1000" b="1" dirty="0">
                          <a:solidFill>
                            <a:srgbClr val="002060"/>
                          </a:solidFill>
                        </a:rPr>
                        <a:t>4</a:t>
                      </a:r>
                      <a:endParaRPr lang="en-US" sz="900" b="1" dirty="0">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a:solidFill>
                            <a:srgbClr val="002060"/>
                          </a:solidFill>
                        </a:rPr>
                        <a:t>75</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13.81</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54</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6038.84</a:t>
                      </a:r>
                      <a:endParaRPr lang="en-US" sz="900" b="1">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a:solidFill>
                            <a:srgbClr val="002060"/>
                          </a:solidFill>
                        </a:rPr>
                        <a:t>50583.75</a:t>
                      </a:r>
                      <a:endParaRPr lang="en-US" sz="900" b="1">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279888">
                <a:tc>
                  <a:txBody>
                    <a:bodyPr/>
                    <a:lstStyle/>
                    <a:p>
                      <a:pPr marL="0" marR="0" algn="ctr">
                        <a:lnSpc>
                          <a:spcPct val="107000"/>
                        </a:lnSpc>
                        <a:spcBef>
                          <a:spcPts val="0"/>
                        </a:spcBef>
                        <a:spcAft>
                          <a:spcPts val="0"/>
                        </a:spcAft>
                      </a:pPr>
                      <a:r>
                        <a:rPr lang="en-US" sz="1000" b="1" dirty="0">
                          <a:solidFill>
                            <a:srgbClr val="002060"/>
                          </a:solidFill>
                        </a:rPr>
                        <a:t>5</a:t>
                      </a:r>
                      <a:endParaRPr lang="en-US" sz="900" b="1" dirty="0">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dirty="0">
                          <a:solidFill>
                            <a:srgbClr val="002060"/>
                          </a:solidFill>
                        </a:rPr>
                        <a:t>100</a:t>
                      </a:r>
                      <a:endParaRPr lang="en-US" sz="900" b="1" dirty="0">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dirty="0">
                          <a:solidFill>
                            <a:srgbClr val="002060"/>
                          </a:solidFill>
                        </a:rPr>
                        <a:t>11.17</a:t>
                      </a:r>
                      <a:endParaRPr lang="en-US" sz="900" b="1" dirty="0">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dirty="0">
                          <a:solidFill>
                            <a:srgbClr val="002060"/>
                          </a:solidFill>
                        </a:rPr>
                        <a:t>80</a:t>
                      </a:r>
                      <a:endParaRPr lang="en-US" sz="900" b="1" dirty="0">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dirty="0">
                          <a:solidFill>
                            <a:srgbClr val="002060"/>
                          </a:solidFill>
                        </a:rPr>
                        <a:t>2138.18</a:t>
                      </a:r>
                      <a:endParaRPr lang="en-US" sz="900" b="1" dirty="0">
                        <a:solidFill>
                          <a:srgbClr val="002060"/>
                        </a:solidFill>
                        <a:latin typeface="Calibri"/>
                        <a:ea typeface="Calibri"/>
                        <a:cs typeface="Times New Roman"/>
                      </a:endParaRPr>
                    </a:p>
                  </a:txBody>
                  <a:tcPr marL="49231" marR="49231" marT="0" marB="0" anchor="ctr"/>
                </a:tc>
                <a:tc>
                  <a:txBody>
                    <a:bodyPr/>
                    <a:lstStyle/>
                    <a:p>
                      <a:pPr marL="0" marR="0" algn="ctr">
                        <a:lnSpc>
                          <a:spcPct val="107000"/>
                        </a:lnSpc>
                        <a:spcBef>
                          <a:spcPts val="0"/>
                        </a:spcBef>
                        <a:spcAft>
                          <a:spcPts val="0"/>
                        </a:spcAft>
                      </a:pPr>
                      <a:r>
                        <a:rPr lang="en-US" sz="1000" b="1" dirty="0">
                          <a:solidFill>
                            <a:srgbClr val="002060"/>
                          </a:solidFill>
                        </a:rPr>
                        <a:t>31127.95</a:t>
                      </a:r>
                      <a:endParaRPr lang="en-US" sz="900" b="1" dirty="0">
                        <a:solidFill>
                          <a:srgbClr val="002060"/>
                        </a:solidFill>
                        <a:latin typeface="Calibri"/>
                        <a:ea typeface="Calibri"/>
                        <a:cs typeface="Times New Roman"/>
                      </a:endParaRPr>
                    </a:p>
                  </a:txBody>
                  <a:tcPr marL="49231" marR="49231"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20290"/>
          </a:xfrm>
        </p:spPr>
        <p:txBody>
          <a:bodyPr/>
          <a:lstStyle/>
          <a:p>
            <a:r>
              <a:rPr lang="en-US" dirty="0">
                <a:solidFill>
                  <a:schemeClr val="accent6">
                    <a:lumMod val="50000"/>
                  </a:schemeClr>
                </a:solidFill>
              </a:rPr>
              <a:t>PU</a:t>
            </a:r>
          </a:p>
        </p:txBody>
      </p:sp>
      <p:graphicFrame>
        <p:nvGraphicFramePr>
          <p:cNvPr id="6" name="Table 5"/>
          <p:cNvGraphicFramePr>
            <a:graphicFrameLocks noGrp="1"/>
          </p:cNvGraphicFramePr>
          <p:nvPr>
            <p:extLst>
              <p:ext uri="{D42A27DB-BD31-4B8C-83A1-F6EECF244321}">
                <p14:modId xmlns:p14="http://schemas.microsoft.com/office/powerpoint/2010/main" val="2722806391"/>
              </p:ext>
            </p:extLst>
          </p:nvPr>
        </p:nvGraphicFramePr>
        <p:xfrm>
          <a:off x="1219200" y="1352550"/>
          <a:ext cx="6477001" cy="2133600"/>
        </p:xfrm>
        <a:graphic>
          <a:graphicData uri="http://schemas.openxmlformats.org/drawingml/2006/table">
            <a:tbl>
              <a:tblPr>
                <a:tableStyleId>{2D5ABB26-0587-4C30-8999-92F81FD0307C}</a:tableStyleId>
              </a:tblPr>
              <a:tblGrid>
                <a:gridCol w="928592">
                  <a:extLst>
                    <a:ext uri="{9D8B030D-6E8A-4147-A177-3AD203B41FA5}">
                      <a16:colId xmlns="" xmlns:a16="http://schemas.microsoft.com/office/drawing/2014/main" val="20000"/>
                    </a:ext>
                  </a:extLst>
                </a:gridCol>
                <a:gridCol w="838433">
                  <a:extLst>
                    <a:ext uri="{9D8B030D-6E8A-4147-A177-3AD203B41FA5}">
                      <a16:colId xmlns="" xmlns:a16="http://schemas.microsoft.com/office/drawing/2014/main" val="20001"/>
                    </a:ext>
                  </a:extLst>
                </a:gridCol>
                <a:gridCol w="838433">
                  <a:extLst>
                    <a:ext uri="{9D8B030D-6E8A-4147-A177-3AD203B41FA5}">
                      <a16:colId xmlns="" xmlns:a16="http://schemas.microsoft.com/office/drawing/2014/main" val="20002"/>
                    </a:ext>
                  </a:extLst>
                </a:gridCol>
                <a:gridCol w="911235">
                  <a:extLst>
                    <a:ext uri="{9D8B030D-6E8A-4147-A177-3AD203B41FA5}">
                      <a16:colId xmlns="" xmlns:a16="http://schemas.microsoft.com/office/drawing/2014/main" val="20003"/>
                    </a:ext>
                  </a:extLst>
                </a:gridCol>
                <a:gridCol w="948841">
                  <a:extLst>
                    <a:ext uri="{9D8B030D-6E8A-4147-A177-3AD203B41FA5}">
                      <a16:colId xmlns="" xmlns:a16="http://schemas.microsoft.com/office/drawing/2014/main" val="20004"/>
                    </a:ext>
                  </a:extLst>
                </a:gridCol>
                <a:gridCol w="1082875">
                  <a:extLst>
                    <a:ext uri="{9D8B030D-6E8A-4147-A177-3AD203B41FA5}">
                      <a16:colId xmlns="" xmlns:a16="http://schemas.microsoft.com/office/drawing/2014/main" val="20005"/>
                    </a:ext>
                  </a:extLst>
                </a:gridCol>
                <a:gridCol w="928592">
                  <a:extLst>
                    <a:ext uri="{9D8B030D-6E8A-4147-A177-3AD203B41FA5}">
                      <a16:colId xmlns="" xmlns:a16="http://schemas.microsoft.com/office/drawing/2014/main" val="20006"/>
                    </a:ext>
                  </a:extLst>
                </a:gridCol>
              </a:tblGrid>
              <a:tr h="481494">
                <a:tc rowSpan="2">
                  <a:txBody>
                    <a:bodyPr/>
                    <a:lstStyle/>
                    <a:p>
                      <a:pPr marL="0" marR="0" algn="ctr">
                        <a:lnSpc>
                          <a:spcPct val="107000"/>
                        </a:lnSpc>
                        <a:spcBef>
                          <a:spcPts val="0"/>
                        </a:spcBef>
                        <a:spcAft>
                          <a:spcPts val="0"/>
                        </a:spcAft>
                      </a:pPr>
                      <a:r>
                        <a:rPr lang="en-US" sz="1100" b="1" dirty="0"/>
                        <a:t>S.No.</a:t>
                      </a:r>
                      <a:endParaRPr lang="en-US" sz="1050" b="1" dirty="0">
                        <a:latin typeface="Calibri"/>
                        <a:ea typeface="Calibri"/>
                        <a:cs typeface="Times New Roman"/>
                      </a:endParaRPr>
                    </a:p>
                  </a:txBody>
                  <a:tcPr marL="51584" marR="51584" marT="0" marB="0" anchor="ctr"/>
                </a:tc>
                <a:tc rowSpan="2">
                  <a:txBody>
                    <a:bodyPr/>
                    <a:lstStyle/>
                    <a:p>
                      <a:pPr marL="0" marR="0" algn="ctr">
                        <a:lnSpc>
                          <a:spcPct val="107000"/>
                        </a:lnSpc>
                        <a:spcBef>
                          <a:spcPts val="0"/>
                        </a:spcBef>
                        <a:spcAft>
                          <a:spcPts val="0"/>
                        </a:spcAft>
                      </a:pPr>
                      <a:r>
                        <a:rPr lang="en-US" sz="1100" b="1" dirty="0"/>
                        <a:t>Parameter</a:t>
                      </a:r>
                      <a:endParaRPr lang="en-US" sz="1050" b="1" dirty="0">
                        <a:latin typeface="Calibri"/>
                        <a:ea typeface="Calibri"/>
                        <a:cs typeface="Times New Roman"/>
                      </a:endParaRPr>
                    </a:p>
                  </a:txBody>
                  <a:tcPr marL="51584" marR="51584" marT="0" marB="0" anchor="ctr"/>
                </a:tc>
                <a:tc rowSpan="2">
                  <a:txBody>
                    <a:bodyPr/>
                    <a:lstStyle/>
                    <a:p>
                      <a:pPr marL="0" marR="0" algn="ctr">
                        <a:lnSpc>
                          <a:spcPct val="107000"/>
                        </a:lnSpc>
                        <a:spcBef>
                          <a:spcPts val="0"/>
                        </a:spcBef>
                        <a:spcAft>
                          <a:spcPts val="0"/>
                        </a:spcAft>
                      </a:pPr>
                      <a:r>
                        <a:rPr lang="en-US" sz="1100" b="1" dirty="0"/>
                        <a:t>Sub Parameter</a:t>
                      </a:r>
                      <a:endParaRPr lang="en-US" sz="1050" b="1" dirty="0">
                        <a:latin typeface="Calibri"/>
                        <a:ea typeface="Calibri"/>
                        <a:cs typeface="Times New Roman"/>
                      </a:endParaRPr>
                    </a:p>
                  </a:txBody>
                  <a:tcPr marL="51584" marR="51584" marT="0" marB="0" anchor="ctr"/>
                </a:tc>
                <a:tc rowSpan="2">
                  <a:txBody>
                    <a:bodyPr/>
                    <a:lstStyle/>
                    <a:p>
                      <a:pPr marL="0" marR="0" algn="ctr">
                        <a:lnSpc>
                          <a:spcPct val="107000"/>
                        </a:lnSpc>
                        <a:spcBef>
                          <a:spcPts val="0"/>
                        </a:spcBef>
                        <a:spcAft>
                          <a:spcPts val="0"/>
                        </a:spcAft>
                      </a:pPr>
                      <a:r>
                        <a:rPr lang="en-US" sz="1100" b="1" dirty="0"/>
                        <a:t>Final Rank</a:t>
                      </a:r>
                      <a:endParaRPr lang="en-US" sz="1050" b="1" dirty="0">
                        <a:latin typeface="Calibri"/>
                        <a:ea typeface="Calibri"/>
                        <a:cs typeface="Times New Roman"/>
                      </a:endParaRPr>
                    </a:p>
                  </a:txBody>
                  <a:tcPr marL="51584" marR="51584" marT="0" marB="0" anchor="ctr"/>
                </a:tc>
                <a:tc rowSpan="2">
                  <a:txBody>
                    <a:bodyPr/>
                    <a:lstStyle/>
                    <a:p>
                      <a:pPr marL="0" marR="0" algn="ctr">
                        <a:lnSpc>
                          <a:spcPct val="107000"/>
                        </a:lnSpc>
                        <a:spcBef>
                          <a:spcPts val="0"/>
                        </a:spcBef>
                        <a:spcAft>
                          <a:spcPts val="0"/>
                        </a:spcAft>
                      </a:pPr>
                      <a:r>
                        <a:rPr lang="en-US" sz="1100" b="1" dirty="0"/>
                        <a:t>score in Sub Parameter</a:t>
                      </a:r>
                      <a:endParaRPr lang="en-US" sz="1050" b="1" dirty="0">
                        <a:latin typeface="Calibri"/>
                        <a:ea typeface="Calibri"/>
                        <a:cs typeface="Times New Roman"/>
                      </a:endParaRPr>
                    </a:p>
                  </a:txBody>
                  <a:tcPr marL="51584" marR="51584" marT="0" marB="0" anchor="ctr"/>
                </a:tc>
                <a:tc rowSpan="2">
                  <a:txBody>
                    <a:bodyPr/>
                    <a:lstStyle/>
                    <a:p>
                      <a:pPr marL="0" marR="0" algn="ctr">
                        <a:lnSpc>
                          <a:spcPct val="107000"/>
                        </a:lnSpc>
                        <a:spcBef>
                          <a:spcPts val="0"/>
                        </a:spcBef>
                        <a:spcAft>
                          <a:spcPts val="0"/>
                        </a:spcAft>
                      </a:pPr>
                      <a:r>
                        <a:rPr lang="en-US" sz="1100" b="1" dirty="0"/>
                        <a:t>Rank in Sub</a:t>
                      </a:r>
                    </a:p>
                    <a:p>
                      <a:pPr marL="0" marR="0" algn="ctr">
                        <a:lnSpc>
                          <a:spcPct val="107000"/>
                        </a:lnSpc>
                        <a:spcBef>
                          <a:spcPts val="0"/>
                        </a:spcBef>
                        <a:spcAft>
                          <a:spcPts val="0"/>
                        </a:spcAft>
                      </a:pPr>
                      <a:r>
                        <a:rPr lang="en-US" sz="1100" b="1" dirty="0"/>
                        <a:t>Parameter</a:t>
                      </a:r>
                      <a:endParaRPr lang="en-US" sz="1050" b="1" dirty="0">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b="1" dirty="0"/>
                        <a:t>Highest Value</a:t>
                      </a:r>
                      <a:endParaRPr lang="en-US" sz="1050" b="1" dirty="0">
                        <a:latin typeface="Calibri"/>
                        <a:ea typeface="Calibri"/>
                        <a:cs typeface="Times New Roman"/>
                      </a:endParaRPr>
                    </a:p>
                  </a:txBody>
                  <a:tcPr marL="51584" marR="51584" marT="0" marB="0" anchor="ctr"/>
                </a:tc>
                <a:extLst>
                  <a:ext uri="{0D108BD9-81ED-4DB2-BD59-A6C34878D82A}">
                    <a16:rowId xmlns="" xmlns:a16="http://schemas.microsoft.com/office/drawing/2014/main" val="10000"/>
                  </a:ext>
                </a:extLst>
              </a:tr>
              <a:tr h="27535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b="1" dirty="0"/>
                        <a:t>Score</a:t>
                      </a:r>
                      <a:endParaRPr lang="en-US" sz="1050" b="1" dirty="0">
                        <a:latin typeface="Calibri"/>
                        <a:ea typeface="Calibri"/>
                        <a:cs typeface="Times New Roman"/>
                      </a:endParaRPr>
                    </a:p>
                  </a:txBody>
                  <a:tcPr marL="51584" marR="51584" marT="0" marB="0" anchor="ctr"/>
                </a:tc>
                <a:extLst>
                  <a:ext uri="{0D108BD9-81ED-4DB2-BD59-A6C34878D82A}">
                    <a16:rowId xmlns="" xmlns:a16="http://schemas.microsoft.com/office/drawing/2014/main" val="10001"/>
                  </a:ext>
                </a:extLst>
              </a:tr>
              <a:tr h="275351">
                <a:tc>
                  <a:txBody>
                    <a:bodyPr/>
                    <a:lstStyle/>
                    <a:p>
                      <a:pPr marL="0" marR="0" algn="ctr">
                        <a:lnSpc>
                          <a:spcPct val="107000"/>
                        </a:lnSpc>
                        <a:spcBef>
                          <a:spcPts val="0"/>
                        </a:spcBef>
                        <a:spcAft>
                          <a:spcPts val="0"/>
                        </a:spcAft>
                      </a:pPr>
                      <a:r>
                        <a:rPr lang="en-US" sz="1100" dirty="0">
                          <a:solidFill>
                            <a:srgbClr val="002060"/>
                          </a:solidFill>
                        </a:rPr>
                        <a:t>1</a:t>
                      </a:r>
                      <a:endParaRPr lang="en-US" sz="1050" dirty="0">
                        <a:solidFill>
                          <a:srgbClr val="002060"/>
                        </a:solidFill>
                        <a:latin typeface="Calibri"/>
                        <a:ea typeface="Calibri"/>
                        <a:cs typeface="Times New Roman"/>
                      </a:endParaRPr>
                    </a:p>
                  </a:txBody>
                  <a:tcPr marL="51584" marR="51584" marT="0" marB="0" anchor="ctr"/>
                </a:tc>
                <a:tc rowSpan="5">
                  <a:txBody>
                    <a:bodyPr/>
                    <a:lstStyle/>
                    <a:p>
                      <a:pPr marL="0" marR="0" algn="ctr">
                        <a:lnSpc>
                          <a:spcPct val="107000"/>
                        </a:lnSpc>
                        <a:spcBef>
                          <a:spcPts val="0"/>
                        </a:spcBef>
                        <a:spcAft>
                          <a:spcPts val="0"/>
                        </a:spcAft>
                      </a:pPr>
                      <a:r>
                        <a:rPr lang="en-US" sz="1100">
                          <a:solidFill>
                            <a:srgbClr val="002060"/>
                          </a:solidFill>
                        </a:rPr>
                        <a:t>RP</a:t>
                      </a:r>
                      <a:endParaRPr lang="en-US" sz="1050">
                        <a:solidFill>
                          <a:srgbClr val="002060"/>
                        </a:solidFill>
                        <a:latin typeface="Calibri"/>
                        <a:ea typeface="Calibri"/>
                        <a:cs typeface="Times New Roman"/>
                      </a:endParaRPr>
                    </a:p>
                  </a:txBody>
                  <a:tcPr marL="51584" marR="51584" marT="0" marB="0" anchor="ctr"/>
                </a:tc>
                <a:tc rowSpan="5">
                  <a:txBody>
                    <a:bodyPr/>
                    <a:lstStyle/>
                    <a:p>
                      <a:pPr marL="0" marR="0" algn="ctr">
                        <a:lnSpc>
                          <a:spcPct val="107000"/>
                        </a:lnSpc>
                        <a:spcBef>
                          <a:spcPts val="0"/>
                        </a:spcBef>
                        <a:spcAft>
                          <a:spcPts val="0"/>
                        </a:spcAft>
                      </a:pPr>
                      <a:r>
                        <a:rPr lang="en-US" sz="1100">
                          <a:solidFill>
                            <a:srgbClr val="002060"/>
                          </a:solidFill>
                        </a:rPr>
                        <a:t>PU</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1</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37.79</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6</a:t>
                      </a:r>
                      <a:endParaRPr lang="en-US" sz="1050">
                        <a:solidFill>
                          <a:srgbClr val="002060"/>
                        </a:solidFill>
                        <a:latin typeface="Calibri"/>
                        <a:ea typeface="Calibri"/>
                        <a:cs typeface="Times New Roman"/>
                      </a:endParaRPr>
                    </a:p>
                  </a:txBody>
                  <a:tcPr marL="51584" marR="51584" marT="0" marB="0" anchor="ctr"/>
                </a:tc>
                <a:tc rowSpan="5">
                  <a:txBody>
                    <a:bodyPr/>
                    <a:lstStyle/>
                    <a:p>
                      <a:pPr marL="0" marR="0" algn="ctr">
                        <a:lnSpc>
                          <a:spcPct val="107000"/>
                        </a:lnSpc>
                        <a:spcBef>
                          <a:spcPts val="0"/>
                        </a:spcBef>
                        <a:spcAft>
                          <a:spcPts val="0"/>
                        </a:spcAft>
                      </a:pPr>
                      <a:r>
                        <a:rPr lang="en-US" sz="1100" dirty="0" smtClean="0">
                          <a:solidFill>
                            <a:srgbClr val="002060"/>
                          </a:solidFill>
                        </a:rPr>
                        <a:t>70 (5</a:t>
                      </a:r>
                      <a:r>
                        <a:rPr lang="en-US" sz="1100" baseline="30000" dirty="0" smtClean="0">
                          <a:solidFill>
                            <a:srgbClr val="002060"/>
                          </a:solidFill>
                        </a:rPr>
                        <a:t>th</a:t>
                      </a:r>
                      <a:r>
                        <a:rPr lang="en-US" sz="1100" baseline="0" dirty="0" smtClean="0">
                          <a:solidFill>
                            <a:srgbClr val="002060"/>
                          </a:solidFill>
                        </a:rPr>
                        <a:t> ranked institution)</a:t>
                      </a:r>
                      <a:endParaRPr lang="en-US" sz="1050" dirty="0">
                        <a:solidFill>
                          <a:srgbClr val="002060"/>
                        </a:solidFill>
                        <a:latin typeface="Calibri"/>
                        <a:ea typeface="Calibri"/>
                        <a:cs typeface="Times New Roman"/>
                      </a:endParaRPr>
                    </a:p>
                  </a:txBody>
                  <a:tcPr marL="51584" marR="51584" marT="0" marB="0" anchor="ctr"/>
                </a:tc>
                <a:extLst>
                  <a:ext uri="{0D108BD9-81ED-4DB2-BD59-A6C34878D82A}">
                    <a16:rowId xmlns="" xmlns:a16="http://schemas.microsoft.com/office/drawing/2014/main" val="10002"/>
                  </a:ext>
                </a:extLst>
              </a:tr>
              <a:tr h="275351">
                <a:tc>
                  <a:txBody>
                    <a:bodyPr/>
                    <a:lstStyle/>
                    <a:p>
                      <a:pPr marL="0" marR="0" algn="ctr">
                        <a:lnSpc>
                          <a:spcPct val="107000"/>
                        </a:lnSpc>
                        <a:spcBef>
                          <a:spcPts val="0"/>
                        </a:spcBef>
                        <a:spcAft>
                          <a:spcPts val="0"/>
                        </a:spcAft>
                      </a:pPr>
                      <a:r>
                        <a:rPr lang="en-US" sz="1100" dirty="0">
                          <a:solidFill>
                            <a:srgbClr val="002060"/>
                          </a:solidFill>
                        </a:rPr>
                        <a:t>2</a:t>
                      </a:r>
                      <a:endParaRPr lang="en-US" sz="1050" dirty="0">
                        <a:solidFill>
                          <a:srgbClr val="002060"/>
                        </a:solidFill>
                        <a:latin typeface="Calibri"/>
                        <a:ea typeface="Calibri"/>
                        <a:cs typeface="Times New Roman"/>
                      </a:endParaRPr>
                    </a:p>
                  </a:txBody>
                  <a:tcPr marL="51584" marR="51584"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2060"/>
                          </a:solidFill>
                        </a:rPr>
                        <a:t>25</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21.85</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19</a:t>
                      </a:r>
                      <a:endParaRPr lang="en-US" sz="1050">
                        <a:solidFill>
                          <a:srgbClr val="002060"/>
                        </a:solidFill>
                        <a:latin typeface="Calibri"/>
                        <a:ea typeface="Calibri"/>
                        <a:cs typeface="Times New Roman"/>
                      </a:endParaRPr>
                    </a:p>
                  </a:txBody>
                  <a:tcPr marL="51584" marR="51584" marT="0" marB="0" anchor="ctr"/>
                </a:tc>
                <a:tc vMerge="1">
                  <a:txBody>
                    <a:bodyPr/>
                    <a:lstStyle/>
                    <a:p>
                      <a:endParaRPr lang="en-US"/>
                    </a:p>
                  </a:txBody>
                  <a:tcPr/>
                </a:tc>
                <a:extLst>
                  <a:ext uri="{0D108BD9-81ED-4DB2-BD59-A6C34878D82A}">
                    <a16:rowId xmlns="" xmlns:a16="http://schemas.microsoft.com/office/drawing/2014/main" val="10003"/>
                  </a:ext>
                </a:extLst>
              </a:tr>
              <a:tr h="275351">
                <a:tc>
                  <a:txBody>
                    <a:bodyPr/>
                    <a:lstStyle/>
                    <a:p>
                      <a:pPr marL="0" marR="0" algn="ctr">
                        <a:lnSpc>
                          <a:spcPct val="107000"/>
                        </a:lnSpc>
                        <a:spcBef>
                          <a:spcPts val="0"/>
                        </a:spcBef>
                        <a:spcAft>
                          <a:spcPts val="0"/>
                        </a:spcAft>
                      </a:pPr>
                      <a:r>
                        <a:rPr lang="en-US" sz="1100" dirty="0">
                          <a:solidFill>
                            <a:srgbClr val="002060"/>
                          </a:solidFill>
                        </a:rPr>
                        <a:t>3</a:t>
                      </a:r>
                      <a:endParaRPr lang="en-US" sz="1050" dirty="0">
                        <a:solidFill>
                          <a:srgbClr val="002060"/>
                        </a:solidFill>
                        <a:latin typeface="Calibri"/>
                        <a:ea typeface="Calibri"/>
                        <a:cs typeface="Times New Roman"/>
                      </a:endParaRPr>
                    </a:p>
                  </a:txBody>
                  <a:tcPr marL="51584" marR="51584"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2060"/>
                          </a:solidFill>
                        </a:rPr>
                        <a:t>51</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3.99</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57</a:t>
                      </a:r>
                      <a:endParaRPr lang="en-US" sz="1050">
                        <a:solidFill>
                          <a:srgbClr val="002060"/>
                        </a:solidFill>
                        <a:latin typeface="Calibri"/>
                        <a:ea typeface="Calibri"/>
                        <a:cs typeface="Times New Roman"/>
                      </a:endParaRPr>
                    </a:p>
                  </a:txBody>
                  <a:tcPr marL="51584" marR="51584" marT="0" marB="0" anchor="ctr"/>
                </a:tc>
                <a:tc vMerge="1">
                  <a:txBody>
                    <a:bodyPr/>
                    <a:lstStyle/>
                    <a:p>
                      <a:endParaRPr lang="en-US"/>
                    </a:p>
                  </a:txBody>
                  <a:tcPr/>
                </a:tc>
                <a:extLst>
                  <a:ext uri="{0D108BD9-81ED-4DB2-BD59-A6C34878D82A}">
                    <a16:rowId xmlns="" xmlns:a16="http://schemas.microsoft.com/office/drawing/2014/main" val="10004"/>
                  </a:ext>
                </a:extLst>
              </a:tr>
              <a:tr h="275351">
                <a:tc>
                  <a:txBody>
                    <a:bodyPr/>
                    <a:lstStyle/>
                    <a:p>
                      <a:pPr marL="0" marR="0" algn="ctr">
                        <a:lnSpc>
                          <a:spcPct val="107000"/>
                        </a:lnSpc>
                        <a:spcBef>
                          <a:spcPts val="0"/>
                        </a:spcBef>
                        <a:spcAft>
                          <a:spcPts val="0"/>
                        </a:spcAft>
                      </a:pPr>
                      <a:r>
                        <a:rPr lang="en-US" sz="1100" dirty="0">
                          <a:solidFill>
                            <a:srgbClr val="002060"/>
                          </a:solidFill>
                        </a:rPr>
                        <a:t>4</a:t>
                      </a:r>
                      <a:endParaRPr lang="en-US" sz="1050" dirty="0">
                        <a:solidFill>
                          <a:srgbClr val="002060"/>
                        </a:solidFill>
                        <a:latin typeface="Calibri"/>
                        <a:ea typeface="Calibri"/>
                        <a:cs typeface="Times New Roman"/>
                      </a:endParaRPr>
                    </a:p>
                  </a:txBody>
                  <a:tcPr marL="51584" marR="51584"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2060"/>
                          </a:solidFill>
                        </a:rPr>
                        <a:t>75</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0.23</a:t>
                      </a:r>
                      <a:endParaRPr lang="en-US" sz="105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a:solidFill>
                            <a:srgbClr val="002060"/>
                          </a:solidFill>
                        </a:rPr>
                        <a:t>90</a:t>
                      </a:r>
                      <a:endParaRPr lang="en-US" sz="1050">
                        <a:solidFill>
                          <a:srgbClr val="002060"/>
                        </a:solidFill>
                        <a:latin typeface="Calibri"/>
                        <a:ea typeface="Calibri"/>
                        <a:cs typeface="Times New Roman"/>
                      </a:endParaRPr>
                    </a:p>
                  </a:txBody>
                  <a:tcPr marL="51584" marR="51584" marT="0" marB="0" anchor="ctr"/>
                </a:tc>
                <a:tc vMerge="1">
                  <a:txBody>
                    <a:bodyPr/>
                    <a:lstStyle/>
                    <a:p>
                      <a:endParaRPr lang="en-US"/>
                    </a:p>
                  </a:txBody>
                  <a:tcPr/>
                </a:tc>
                <a:extLst>
                  <a:ext uri="{0D108BD9-81ED-4DB2-BD59-A6C34878D82A}">
                    <a16:rowId xmlns="" xmlns:a16="http://schemas.microsoft.com/office/drawing/2014/main" val="10005"/>
                  </a:ext>
                </a:extLst>
              </a:tr>
              <a:tr h="275351">
                <a:tc>
                  <a:txBody>
                    <a:bodyPr/>
                    <a:lstStyle/>
                    <a:p>
                      <a:pPr marL="0" marR="0" algn="ctr">
                        <a:lnSpc>
                          <a:spcPct val="107000"/>
                        </a:lnSpc>
                        <a:spcBef>
                          <a:spcPts val="0"/>
                        </a:spcBef>
                        <a:spcAft>
                          <a:spcPts val="0"/>
                        </a:spcAft>
                      </a:pPr>
                      <a:r>
                        <a:rPr lang="en-US" sz="1100" dirty="0">
                          <a:solidFill>
                            <a:srgbClr val="002060"/>
                          </a:solidFill>
                        </a:rPr>
                        <a:t>5</a:t>
                      </a:r>
                      <a:endParaRPr lang="en-US" sz="1050" dirty="0">
                        <a:solidFill>
                          <a:srgbClr val="002060"/>
                        </a:solidFill>
                        <a:latin typeface="Calibri"/>
                        <a:ea typeface="Calibri"/>
                        <a:cs typeface="Times New Roman"/>
                      </a:endParaRPr>
                    </a:p>
                  </a:txBody>
                  <a:tcPr marL="51584" marR="51584"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rgbClr val="002060"/>
                          </a:solidFill>
                        </a:rPr>
                        <a:t>100</a:t>
                      </a:r>
                      <a:endParaRPr lang="en-US" sz="1050" dirty="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dirty="0">
                          <a:solidFill>
                            <a:srgbClr val="002060"/>
                          </a:solidFill>
                        </a:rPr>
                        <a:t>16.21</a:t>
                      </a:r>
                      <a:endParaRPr lang="en-US" sz="1050" dirty="0">
                        <a:solidFill>
                          <a:srgbClr val="002060"/>
                        </a:solidFill>
                        <a:latin typeface="Calibri"/>
                        <a:ea typeface="Calibri"/>
                        <a:cs typeface="Times New Roman"/>
                      </a:endParaRPr>
                    </a:p>
                  </a:txBody>
                  <a:tcPr marL="51584" marR="51584" marT="0" marB="0" anchor="ctr"/>
                </a:tc>
                <a:tc>
                  <a:txBody>
                    <a:bodyPr/>
                    <a:lstStyle/>
                    <a:p>
                      <a:pPr marL="0" marR="0" algn="ctr">
                        <a:lnSpc>
                          <a:spcPct val="107000"/>
                        </a:lnSpc>
                        <a:spcBef>
                          <a:spcPts val="0"/>
                        </a:spcBef>
                        <a:spcAft>
                          <a:spcPts val="0"/>
                        </a:spcAft>
                      </a:pPr>
                      <a:r>
                        <a:rPr lang="en-US" sz="1100" dirty="0">
                          <a:solidFill>
                            <a:srgbClr val="002060"/>
                          </a:solidFill>
                        </a:rPr>
                        <a:t>27</a:t>
                      </a:r>
                      <a:endParaRPr lang="en-US" sz="1050" dirty="0">
                        <a:solidFill>
                          <a:srgbClr val="002060"/>
                        </a:solidFill>
                        <a:latin typeface="Calibri"/>
                        <a:ea typeface="Calibri"/>
                        <a:cs typeface="Times New Roman"/>
                      </a:endParaRPr>
                    </a:p>
                  </a:txBody>
                  <a:tcPr marL="51584" marR="51584" marT="0" marB="0" anchor="ctr"/>
                </a:tc>
                <a:tc v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latin typeface="Arial Rounded MT Bold" pitchFamily="34" charset="0"/>
              </a:rPr>
              <a:t>POINTS TO PONDER ON RP</a:t>
            </a:r>
            <a:br>
              <a:rPr lang="en-US" dirty="0">
                <a:solidFill>
                  <a:schemeClr val="accent6">
                    <a:lumMod val="50000"/>
                  </a:schemeClr>
                </a:solidFill>
                <a:latin typeface="Arial Rounded MT Bold" pitchFamily="34" charset="0"/>
              </a:rPr>
            </a:br>
            <a:endParaRPr lang="en-US" dirty="0"/>
          </a:p>
        </p:txBody>
      </p:sp>
      <p:sp>
        <p:nvSpPr>
          <p:cNvPr id="3" name="Content Placeholder 2"/>
          <p:cNvSpPr>
            <a:spLocks noGrp="1"/>
          </p:cNvSpPr>
          <p:nvPr>
            <p:ph idx="1"/>
          </p:nvPr>
        </p:nvSpPr>
        <p:spPr/>
        <p:txBody>
          <a:bodyPr/>
          <a:lstStyle/>
          <a:p>
            <a:r>
              <a:rPr lang="en-US" b="1" dirty="0"/>
              <a:t>Sources of data: Institutions and Third Party Sources</a:t>
            </a:r>
          </a:p>
          <a:p>
            <a:pPr marL="0" indent="0">
              <a:buNone/>
            </a:pPr>
            <a:r>
              <a:rPr lang="en-US" dirty="0"/>
              <a:t>In the absence of a reliable and comprehensive database that would supply all relevant data required for computing the scores ranking, registered institutions were invited to submit the required data through an online Data Capturing System (DCS). Publications and citations data pertaining to research output of applicant were taken from </a:t>
            </a:r>
            <a:r>
              <a:rPr lang="en-US" b="1" dirty="0"/>
              <a:t>Scopus</a:t>
            </a:r>
            <a:r>
              <a:rPr lang="en-US" dirty="0"/>
              <a:t> and </a:t>
            </a:r>
            <a:r>
              <a:rPr lang="en-US" b="1" dirty="0"/>
              <a:t>Web of Science</a:t>
            </a:r>
            <a:r>
              <a:rPr lang="en-US" dirty="0"/>
              <a:t>. Data on patent published and grant was taken from </a:t>
            </a:r>
            <a:r>
              <a:rPr lang="en-US" b="1" dirty="0" err="1"/>
              <a:t>Derwent</a:t>
            </a:r>
            <a:r>
              <a:rPr lang="en-US" b="1" dirty="0"/>
              <a:t> Innovation</a:t>
            </a:r>
            <a:r>
              <a:rPr lang="en-US" dirty="0"/>
              <a:t>. Moreover, number of papers that appeared in the top </a:t>
            </a:r>
            <a:r>
              <a:rPr lang="en-US" b="1" dirty="0"/>
              <a:t>25</a:t>
            </a:r>
            <a:r>
              <a:rPr lang="en-US" dirty="0"/>
              <a:t> percentile of cited papers in the world for a given disciple was taken as sub parameter for evaluating research performance of institutions.</a:t>
            </a:r>
          </a:p>
          <a:p>
            <a:endParaRPr lang="en-US" dirty="0"/>
          </a:p>
        </p:txBody>
      </p:sp>
    </p:spTree>
    <p:extLst>
      <p:ext uri="{BB962C8B-B14F-4D97-AF65-F5344CB8AC3E}">
        <p14:creationId xmlns:p14="http://schemas.microsoft.com/office/powerpoint/2010/main" val="36053622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Publications, Citations and Highly Cited Papers (HCP):Web of Science(</a:t>
            </a:r>
            <a:r>
              <a:rPr lang="en-US" b="1" dirty="0" err="1"/>
              <a:t>WoS</a:t>
            </a:r>
            <a:r>
              <a:rPr lang="en-US" b="1" dirty="0"/>
              <a:t>) and </a:t>
            </a:r>
            <a:r>
              <a:rPr lang="en-US" b="1" dirty="0" smtClean="0"/>
              <a:t>Scopus</a:t>
            </a:r>
          </a:p>
          <a:p>
            <a:pPr marL="0" indent="0">
              <a:buNone/>
            </a:pPr>
            <a:r>
              <a:rPr lang="en-US" sz="1800" dirty="0" smtClean="0"/>
              <a:t>The </a:t>
            </a:r>
            <a:r>
              <a:rPr lang="en-US" sz="1800" dirty="0"/>
              <a:t>databases that were used to determine the quantitative productivity of all applicant institutions that registered themselves for </a:t>
            </a:r>
            <a:r>
              <a:rPr lang="en-US" sz="1800" dirty="0" smtClean="0"/>
              <a:t>ranking. The search included number of research articles published and citations received by them in last 3 years.</a:t>
            </a:r>
            <a:endParaRPr lang="en-US" sz="1800" dirty="0"/>
          </a:p>
          <a:p>
            <a:pPr lvl="0"/>
            <a:r>
              <a:rPr lang="en-US" sz="1800" dirty="0"/>
              <a:t>Science Citation Index – Expanded (SCI- Expanded)</a:t>
            </a:r>
          </a:p>
          <a:p>
            <a:pPr lvl="0"/>
            <a:r>
              <a:rPr lang="en-US" sz="1800" dirty="0"/>
              <a:t>Social Sciences Citation Index(SSCI)</a:t>
            </a:r>
          </a:p>
          <a:p>
            <a:pPr lvl="0"/>
            <a:r>
              <a:rPr lang="en-US" sz="1800" dirty="0"/>
              <a:t>Arts and Humanities Citation Index(A&amp;HCI)</a:t>
            </a:r>
          </a:p>
          <a:p>
            <a:pPr lvl="0"/>
            <a:r>
              <a:rPr lang="en-US" sz="1800" dirty="0"/>
              <a:t>Conference Proceeding  Citation Index- Science(CPCI-S)</a:t>
            </a:r>
          </a:p>
          <a:p>
            <a:pPr lvl="0"/>
            <a:r>
              <a:rPr lang="en-US" sz="1800" dirty="0"/>
              <a:t> Conference Proceeding  Citation Index-Social Sciences and Humanities(CPCI-SSH)</a:t>
            </a:r>
          </a:p>
          <a:p>
            <a:pPr marL="0" indent="0">
              <a:buNone/>
            </a:pPr>
            <a:r>
              <a:rPr lang="en-US" sz="1800" dirty="0"/>
              <a:t> </a:t>
            </a:r>
          </a:p>
          <a:p>
            <a:pPr marL="0" indent="0">
              <a:buNone/>
            </a:pPr>
            <a:r>
              <a:rPr lang="en-US" sz="1800" dirty="0"/>
              <a:t> </a:t>
            </a:r>
          </a:p>
          <a:p>
            <a:pPr marL="0" indent="0">
              <a:buNone/>
            </a:pPr>
            <a:endParaRPr lang="en-US" dirty="0"/>
          </a:p>
          <a:p>
            <a:endParaRPr lang="en-US" dirty="0"/>
          </a:p>
        </p:txBody>
      </p:sp>
    </p:spTree>
    <p:extLst>
      <p:ext uri="{BB962C8B-B14F-4D97-AF65-F5344CB8AC3E}">
        <p14:creationId xmlns:p14="http://schemas.microsoft.com/office/powerpoint/2010/main" val="18754149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20290"/>
          </a:xfrm>
        </p:spPr>
        <p:txBody>
          <a:bodyPr/>
          <a:lstStyle/>
          <a:p>
            <a:r>
              <a:rPr lang="en-US" dirty="0">
                <a:solidFill>
                  <a:schemeClr val="accent6">
                    <a:lumMod val="50000"/>
                  </a:schemeClr>
                </a:solidFill>
              </a:rPr>
              <a:t>GPH</a:t>
            </a:r>
          </a:p>
        </p:txBody>
      </p:sp>
      <p:graphicFrame>
        <p:nvGraphicFramePr>
          <p:cNvPr id="7" name="Table 6"/>
          <p:cNvGraphicFramePr>
            <a:graphicFrameLocks noGrp="1"/>
          </p:cNvGraphicFramePr>
          <p:nvPr>
            <p:extLst>
              <p:ext uri="{D42A27DB-BD31-4B8C-83A1-F6EECF244321}">
                <p14:modId xmlns:p14="http://schemas.microsoft.com/office/powerpoint/2010/main" val="907792349"/>
              </p:ext>
            </p:extLst>
          </p:nvPr>
        </p:nvGraphicFramePr>
        <p:xfrm>
          <a:off x="1066801" y="1276350"/>
          <a:ext cx="7696199" cy="2475923"/>
        </p:xfrm>
        <a:graphic>
          <a:graphicData uri="http://schemas.openxmlformats.org/drawingml/2006/table">
            <a:tbl>
              <a:tblPr>
                <a:tableStyleId>{68D230F3-CF80-4859-8CE7-A43EE81993B5}</a:tableStyleId>
              </a:tblPr>
              <a:tblGrid>
                <a:gridCol w="523681">
                  <a:extLst>
                    <a:ext uri="{9D8B030D-6E8A-4147-A177-3AD203B41FA5}">
                      <a16:colId xmlns="" xmlns:a16="http://schemas.microsoft.com/office/drawing/2014/main" val="20000"/>
                    </a:ext>
                  </a:extLst>
                </a:gridCol>
                <a:gridCol w="740381">
                  <a:extLst>
                    <a:ext uri="{9D8B030D-6E8A-4147-A177-3AD203B41FA5}">
                      <a16:colId xmlns="" xmlns:a16="http://schemas.microsoft.com/office/drawing/2014/main" val="20001"/>
                    </a:ext>
                  </a:extLst>
                </a:gridCol>
                <a:gridCol w="985096">
                  <a:extLst>
                    <a:ext uri="{9D8B030D-6E8A-4147-A177-3AD203B41FA5}">
                      <a16:colId xmlns="" xmlns:a16="http://schemas.microsoft.com/office/drawing/2014/main" val="20002"/>
                    </a:ext>
                  </a:extLst>
                </a:gridCol>
                <a:gridCol w="430678">
                  <a:extLst>
                    <a:ext uri="{9D8B030D-6E8A-4147-A177-3AD203B41FA5}">
                      <a16:colId xmlns="" xmlns:a16="http://schemas.microsoft.com/office/drawing/2014/main" val="20003"/>
                    </a:ext>
                  </a:extLst>
                </a:gridCol>
                <a:gridCol w="1462790">
                  <a:extLst>
                    <a:ext uri="{9D8B030D-6E8A-4147-A177-3AD203B41FA5}">
                      <a16:colId xmlns="" xmlns:a16="http://schemas.microsoft.com/office/drawing/2014/main" val="20004"/>
                    </a:ext>
                  </a:extLst>
                </a:gridCol>
                <a:gridCol w="863262">
                  <a:extLst>
                    <a:ext uri="{9D8B030D-6E8A-4147-A177-3AD203B41FA5}">
                      <a16:colId xmlns="" xmlns:a16="http://schemas.microsoft.com/office/drawing/2014/main" val="20005"/>
                    </a:ext>
                  </a:extLst>
                </a:gridCol>
                <a:gridCol w="523681">
                  <a:extLst>
                    <a:ext uri="{9D8B030D-6E8A-4147-A177-3AD203B41FA5}">
                      <a16:colId xmlns="" xmlns:a16="http://schemas.microsoft.com/office/drawing/2014/main" val="20006"/>
                    </a:ext>
                  </a:extLst>
                </a:gridCol>
                <a:gridCol w="523681">
                  <a:extLst>
                    <a:ext uri="{9D8B030D-6E8A-4147-A177-3AD203B41FA5}">
                      <a16:colId xmlns="" xmlns:a16="http://schemas.microsoft.com/office/drawing/2014/main" val="20007"/>
                    </a:ext>
                  </a:extLst>
                </a:gridCol>
                <a:gridCol w="521296">
                  <a:extLst>
                    <a:ext uri="{9D8B030D-6E8A-4147-A177-3AD203B41FA5}">
                      <a16:colId xmlns="" xmlns:a16="http://schemas.microsoft.com/office/drawing/2014/main" val="20008"/>
                    </a:ext>
                  </a:extLst>
                </a:gridCol>
                <a:gridCol w="522727">
                  <a:extLst>
                    <a:ext uri="{9D8B030D-6E8A-4147-A177-3AD203B41FA5}">
                      <a16:colId xmlns="" xmlns:a16="http://schemas.microsoft.com/office/drawing/2014/main" val="20009"/>
                    </a:ext>
                  </a:extLst>
                </a:gridCol>
                <a:gridCol w="598926">
                  <a:extLst>
                    <a:ext uri="{9D8B030D-6E8A-4147-A177-3AD203B41FA5}">
                      <a16:colId xmlns="" xmlns:a16="http://schemas.microsoft.com/office/drawing/2014/main" val="20010"/>
                    </a:ext>
                  </a:extLst>
                </a:gridCol>
              </a:tblGrid>
              <a:tr h="559169">
                <a:tc rowSpan="2">
                  <a:txBody>
                    <a:bodyPr/>
                    <a:lstStyle/>
                    <a:p>
                      <a:pPr marL="0" marR="0" algn="ctr">
                        <a:lnSpc>
                          <a:spcPct val="107000"/>
                        </a:lnSpc>
                        <a:spcBef>
                          <a:spcPts val="0"/>
                        </a:spcBef>
                        <a:spcAft>
                          <a:spcPts val="0"/>
                        </a:spcAft>
                      </a:pPr>
                      <a:r>
                        <a:rPr lang="en-US" sz="1050" b="1" dirty="0"/>
                        <a:t>S.No.</a:t>
                      </a:r>
                      <a:endParaRPr lang="en-US" sz="1000" b="1" dirty="0">
                        <a:latin typeface="Calibri"/>
                        <a:ea typeface="Calibri"/>
                        <a:cs typeface="Times New Roman"/>
                      </a:endParaRPr>
                    </a:p>
                  </a:txBody>
                  <a:tcPr marL="49786" marR="49786" marT="0" marB="0" anchor="ctr"/>
                </a:tc>
                <a:tc rowSpan="2">
                  <a:txBody>
                    <a:bodyPr/>
                    <a:lstStyle/>
                    <a:p>
                      <a:pPr marL="0" marR="0" algn="ctr">
                        <a:lnSpc>
                          <a:spcPct val="107000"/>
                        </a:lnSpc>
                        <a:spcBef>
                          <a:spcPts val="0"/>
                        </a:spcBef>
                        <a:spcAft>
                          <a:spcPts val="0"/>
                        </a:spcAft>
                      </a:pPr>
                      <a:r>
                        <a:rPr lang="en-US" sz="1050" b="1" dirty="0"/>
                        <a:t>Parameter</a:t>
                      </a:r>
                      <a:endParaRPr lang="en-US" sz="1000" b="1" dirty="0">
                        <a:latin typeface="Calibri"/>
                        <a:ea typeface="Calibri"/>
                        <a:cs typeface="Times New Roman"/>
                      </a:endParaRPr>
                    </a:p>
                  </a:txBody>
                  <a:tcPr marL="49786" marR="49786" marT="0" marB="0" anchor="ctr"/>
                </a:tc>
                <a:tc rowSpan="2">
                  <a:txBody>
                    <a:bodyPr/>
                    <a:lstStyle/>
                    <a:p>
                      <a:pPr marL="0" marR="0" algn="ctr">
                        <a:lnSpc>
                          <a:spcPct val="107000"/>
                        </a:lnSpc>
                        <a:spcBef>
                          <a:spcPts val="0"/>
                        </a:spcBef>
                        <a:spcAft>
                          <a:spcPts val="0"/>
                        </a:spcAft>
                      </a:pPr>
                      <a:r>
                        <a:rPr lang="en-US" sz="1050" b="1" dirty="0"/>
                        <a:t>Sub </a:t>
                      </a:r>
                    </a:p>
                    <a:p>
                      <a:pPr marL="0" marR="0" algn="ctr">
                        <a:lnSpc>
                          <a:spcPct val="107000"/>
                        </a:lnSpc>
                        <a:spcBef>
                          <a:spcPts val="0"/>
                        </a:spcBef>
                        <a:spcAft>
                          <a:spcPts val="0"/>
                        </a:spcAft>
                      </a:pPr>
                      <a:r>
                        <a:rPr lang="en-US" sz="1050" b="1" dirty="0"/>
                        <a:t>Parameter</a:t>
                      </a:r>
                      <a:endParaRPr lang="en-US" sz="1000" b="1" dirty="0">
                        <a:latin typeface="Calibri"/>
                        <a:ea typeface="Calibri"/>
                        <a:cs typeface="Times New Roman"/>
                      </a:endParaRPr>
                    </a:p>
                  </a:txBody>
                  <a:tcPr marL="49786" marR="49786" marT="0" marB="0" anchor="ctr"/>
                </a:tc>
                <a:tc rowSpan="2">
                  <a:txBody>
                    <a:bodyPr/>
                    <a:lstStyle/>
                    <a:p>
                      <a:pPr marL="0" marR="0" algn="ctr">
                        <a:lnSpc>
                          <a:spcPct val="107000"/>
                        </a:lnSpc>
                        <a:spcBef>
                          <a:spcPts val="0"/>
                        </a:spcBef>
                        <a:spcAft>
                          <a:spcPts val="0"/>
                        </a:spcAft>
                      </a:pPr>
                      <a:r>
                        <a:rPr lang="en-US" sz="1050" b="1" dirty="0"/>
                        <a:t>Final Rank</a:t>
                      </a:r>
                      <a:endParaRPr lang="en-US" sz="1000" b="1" dirty="0">
                        <a:latin typeface="Calibri"/>
                        <a:ea typeface="Calibri"/>
                        <a:cs typeface="Times New Roman"/>
                      </a:endParaRPr>
                    </a:p>
                  </a:txBody>
                  <a:tcPr marL="49786" marR="49786" marT="0" marB="0" anchor="ctr"/>
                </a:tc>
                <a:tc rowSpan="2">
                  <a:txBody>
                    <a:bodyPr/>
                    <a:lstStyle/>
                    <a:p>
                      <a:pPr marL="0" marR="0" algn="ctr">
                        <a:lnSpc>
                          <a:spcPct val="107000"/>
                        </a:lnSpc>
                        <a:spcBef>
                          <a:spcPts val="0"/>
                        </a:spcBef>
                        <a:spcAft>
                          <a:spcPts val="0"/>
                        </a:spcAft>
                      </a:pPr>
                      <a:r>
                        <a:rPr lang="en-US" sz="1050" b="1" dirty="0"/>
                        <a:t>score in Sub </a:t>
                      </a:r>
                    </a:p>
                    <a:p>
                      <a:pPr marL="0" marR="0" algn="ctr">
                        <a:lnSpc>
                          <a:spcPct val="107000"/>
                        </a:lnSpc>
                        <a:spcBef>
                          <a:spcPts val="0"/>
                        </a:spcBef>
                        <a:spcAft>
                          <a:spcPts val="0"/>
                        </a:spcAft>
                      </a:pPr>
                      <a:r>
                        <a:rPr lang="en-US" sz="1050" b="1" dirty="0"/>
                        <a:t>Parameter</a:t>
                      </a:r>
                      <a:endParaRPr lang="en-US" sz="1000" b="1" dirty="0">
                        <a:latin typeface="Calibri"/>
                        <a:ea typeface="Calibri"/>
                        <a:cs typeface="Times New Roman"/>
                      </a:endParaRPr>
                    </a:p>
                  </a:txBody>
                  <a:tcPr marL="49786" marR="49786" marT="0" marB="0" anchor="ctr"/>
                </a:tc>
                <a:tc rowSpan="2">
                  <a:txBody>
                    <a:bodyPr/>
                    <a:lstStyle/>
                    <a:p>
                      <a:pPr marL="0" marR="0" algn="ctr">
                        <a:lnSpc>
                          <a:spcPct val="107000"/>
                        </a:lnSpc>
                        <a:spcBef>
                          <a:spcPts val="0"/>
                        </a:spcBef>
                        <a:spcAft>
                          <a:spcPts val="0"/>
                        </a:spcAft>
                      </a:pPr>
                      <a:r>
                        <a:rPr lang="en-US" sz="1050" b="1" dirty="0"/>
                        <a:t>Rank in Sub</a:t>
                      </a:r>
                    </a:p>
                    <a:p>
                      <a:pPr marL="0" marR="0" algn="ctr">
                        <a:lnSpc>
                          <a:spcPct val="107000"/>
                        </a:lnSpc>
                        <a:spcBef>
                          <a:spcPts val="0"/>
                        </a:spcBef>
                        <a:spcAft>
                          <a:spcPts val="0"/>
                        </a:spcAft>
                      </a:pPr>
                      <a:r>
                        <a:rPr lang="en-US" sz="1050" b="1" dirty="0"/>
                        <a:t>Parameter</a:t>
                      </a:r>
                      <a:endParaRPr lang="en-US" sz="1000" b="1" dirty="0">
                        <a:latin typeface="Calibri"/>
                        <a:ea typeface="Calibri"/>
                        <a:cs typeface="Times New Roman"/>
                      </a:endParaRPr>
                    </a:p>
                  </a:txBody>
                  <a:tcPr marL="49786" marR="49786" marT="0" marB="0" anchor="ctr"/>
                </a:tc>
                <a:tc gridSpan="2">
                  <a:txBody>
                    <a:bodyPr/>
                    <a:lstStyle/>
                    <a:p>
                      <a:pPr marL="0" marR="0" algn="ctr">
                        <a:lnSpc>
                          <a:spcPct val="107000"/>
                        </a:lnSpc>
                        <a:spcBef>
                          <a:spcPts val="0"/>
                        </a:spcBef>
                        <a:spcAft>
                          <a:spcPts val="0"/>
                        </a:spcAft>
                      </a:pPr>
                      <a:r>
                        <a:rPr lang="en-US" sz="1050" b="1" dirty="0"/>
                        <a:t>Data inputs</a:t>
                      </a:r>
                      <a:endParaRPr lang="en-US" sz="1000" b="1" dirty="0">
                        <a:latin typeface="Calibri"/>
                        <a:ea typeface="Calibri"/>
                        <a:cs typeface="Times New Roman"/>
                      </a:endParaRPr>
                    </a:p>
                  </a:txBody>
                  <a:tcPr marL="49786" marR="49786" marT="0" marB="0" anchor="ctr"/>
                </a:tc>
                <a:tc hMerge="1">
                  <a:txBody>
                    <a:bodyPr/>
                    <a:lstStyle/>
                    <a:p>
                      <a:endParaRPr lang="en-US"/>
                    </a:p>
                  </a:txBody>
                  <a:tcPr/>
                </a:tc>
                <a:tc gridSpan="3">
                  <a:txBody>
                    <a:bodyPr/>
                    <a:lstStyle/>
                    <a:p>
                      <a:pPr marL="0" marR="0" algn="ctr">
                        <a:lnSpc>
                          <a:spcPct val="107000"/>
                        </a:lnSpc>
                        <a:spcBef>
                          <a:spcPts val="0"/>
                        </a:spcBef>
                        <a:spcAft>
                          <a:spcPts val="0"/>
                        </a:spcAft>
                      </a:pPr>
                      <a:r>
                        <a:rPr lang="en-US" sz="1050" b="1" dirty="0"/>
                        <a:t>Highest Value</a:t>
                      </a:r>
                      <a:endParaRPr lang="en-US" sz="1000" b="1" dirty="0">
                        <a:latin typeface="Calibri"/>
                        <a:ea typeface="Calibri"/>
                        <a:cs typeface="Times New Roman"/>
                      </a:endParaRPr>
                    </a:p>
                  </a:txBody>
                  <a:tcPr marL="49786" marR="49786" marT="0"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1945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b="1" dirty="0"/>
                        <a:t>Np</a:t>
                      </a:r>
                      <a:endParaRPr lang="en-US" sz="1000" b="1" dirty="0">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b="1" dirty="0"/>
                        <a:t>Nhs</a:t>
                      </a:r>
                      <a:endParaRPr lang="en-US" sz="1000" b="1" dirty="0">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b="1" dirty="0"/>
                        <a:t>Np</a:t>
                      </a:r>
                      <a:endParaRPr lang="en-US" sz="1000" b="1" dirty="0">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b="1" dirty="0"/>
                        <a:t>Nhs</a:t>
                      </a:r>
                      <a:endParaRPr lang="en-US" sz="1000" b="1" dirty="0">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b="1" dirty="0"/>
                        <a:t>Score</a:t>
                      </a:r>
                      <a:endParaRPr lang="en-US" sz="1000" b="1" dirty="0">
                        <a:latin typeface="Calibri"/>
                        <a:ea typeface="Calibri"/>
                        <a:cs typeface="Times New Roman"/>
                      </a:endParaRPr>
                    </a:p>
                  </a:txBody>
                  <a:tcPr marL="49786" marR="49786" marT="0" marB="0" anchor="ctr"/>
                </a:tc>
                <a:extLst>
                  <a:ext uri="{0D108BD9-81ED-4DB2-BD59-A6C34878D82A}">
                    <a16:rowId xmlns="" xmlns:a16="http://schemas.microsoft.com/office/drawing/2014/main" val="10001"/>
                  </a:ext>
                </a:extLst>
              </a:tr>
              <a:tr h="319459">
                <a:tc>
                  <a:txBody>
                    <a:bodyPr/>
                    <a:lstStyle/>
                    <a:p>
                      <a:pPr marL="0" marR="0" algn="ctr">
                        <a:lnSpc>
                          <a:spcPct val="107000"/>
                        </a:lnSpc>
                        <a:spcBef>
                          <a:spcPts val="0"/>
                        </a:spcBef>
                        <a:spcAft>
                          <a:spcPts val="0"/>
                        </a:spcAft>
                      </a:pPr>
                      <a:r>
                        <a:rPr lang="en-US" sz="1050" dirty="0">
                          <a:solidFill>
                            <a:srgbClr val="002060"/>
                          </a:solidFill>
                        </a:rPr>
                        <a:t>1</a:t>
                      </a:r>
                      <a:endParaRPr lang="en-US" sz="1000" dirty="0">
                        <a:solidFill>
                          <a:srgbClr val="002060"/>
                        </a:solidFill>
                        <a:latin typeface="Calibri"/>
                        <a:ea typeface="Calibri"/>
                        <a:cs typeface="Times New Roman"/>
                      </a:endParaRPr>
                    </a:p>
                  </a:txBody>
                  <a:tcPr marL="49786" marR="49786" marT="0" marB="0" anchor="ctr"/>
                </a:tc>
                <a:tc rowSpan="5">
                  <a:txBody>
                    <a:bodyPr/>
                    <a:lstStyle/>
                    <a:p>
                      <a:pPr marL="0" marR="0" algn="ctr">
                        <a:lnSpc>
                          <a:spcPct val="107000"/>
                        </a:lnSpc>
                        <a:spcBef>
                          <a:spcPts val="0"/>
                        </a:spcBef>
                        <a:spcAft>
                          <a:spcPts val="0"/>
                        </a:spcAft>
                      </a:pPr>
                      <a:r>
                        <a:rPr lang="en-US" sz="1050">
                          <a:solidFill>
                            <a:srgbClr val="002060"/>
                          </a:solidFill>
                        </a:rPr>
                        <a:t>GO</a:t>
                      </a:r>
                      <a:endParaRPr lang="en-US" sz="1000">
                        <a:solidFill>
                          <a:srgbClr val="002060"/>
                        </a:solidFill>
                        <a:latin typeface="Calibri"/>
                        <a:ea typeface="Calibri"/>
                        <a:cs typeface="Times New Roman"/>
                      </a:endParaRPr>
                    </a:p>
                  </a:txBody>
                  <a:tcPr marL="49786" marR="49786" marT="0" marB="0" anchor="ctr"/>
                </a:tc>
                <a:tc rowSpan="5">
                  <a:txBody>
                    <a:bodyPr/>
                    <a:lstStyle/>
                    <a:p>
                      <a:pPr marL="0" marR="0" algn="ctr">
                        <a:lnSpc>
                          <a:spcPct val="107000"/>
                        </a:lnSpc>
                        <a:spcBef>
                          <a:spcPts val="0"/>
                        </a:spcBef>
                        <a:spcAft>
                          <a:spcPts val="0"/>
                        </a:spcAft>
                      </a:pPr>
                      <a:r>
                        <a:rPr lang="en-US" sz="1050">
                          <a:solidFill>
                            <a:srgbClr val="002060"/>
                          </a:solidFill>
                        </a:rPr>
                        <a:t>GPH</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1</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31.01</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13</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3.86</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72.14</a:t>
                      </a:r>
                      <a:endParaRPr lang="en-US" sz="1000">
                        <a:solidFill>
                          <a:srgbClr val="002060"/>
                        </a:solidFill>
                        <a:latin typeface="Calibri"/>
                        <a:ea typeface="Calibri"/>
                        <a:cs typeface="Times New Roman"/>
                      </a:endParaRPr>
                    </a:p>
                  </a:txBody>
                  <a:tcPr marL="49786" marR="49786" marT="0" marB="0" anchor="ctr"/>
                </a:tc>
                <a:tc rowSpan="5">
                  <a:txBody>
                    <a:bodyPr/>
                    <a:lstStyle/>
                    <a:p>
                      <a:pPr marL="0" marR="0" algn="ctr">
                        <a:lnSpc>
                          <a:spcPct val="107000"/>
                        </a:lnSpc>
                        <a:spcBef>
                          <a:spcPts val="0"/>
                        </a:spcBef>
                        <a:spcAft>
                          <a:spcPts val="0"/>
                        </a:spcAft>
                      </a:pPr>
                      <a:r>
                        <a:rPr lang="en-US" sz="1050">
                          <a:solidFill>
                            <a:srgbClr val="002060"/>
                          </a:solidFill>
                        </a:rPr>
                        <a:t>1.47</a:t>
                      </a:r>
                      <a:endParaRPr lang="en-US" sz="1000">
                        <a:solidFill>
                          <a:srgbClr val="002060"/>
                        </a:solidFill>
                        <a:latin typeface="Calibri"/>
                        <a:ea typeface="Calibri"/>
                        <a:cs typeface="Times New Roman"/>
                      </a:endParaRPr>
                    </a:p>
                  </a:txBody>
                  <a:tcPr marL="49786" marR="49786" marT="0" marB="0" anchor="ctr"/>
                </a:tc>
                <a:tc rowSpan="5">
                  <a:txBody>
                    <a:bodyPr/>
                    <a:lstStyle/>
                    <a:p>
                      <a:pPr marL="0" marR="0" algn="ctr">
                        <a:lnSpc>
                          <a:spcPct val="107000"/>
                        </a:lnSpc>
                        <a:spcBef>
                          <a:spcPts val="0"/>
                        </a:spcBef>
                        <a:spcAft>
                          <a:spcPts val="0"/>
                        </a:spcAft>
                      </a:pPr>
                      <a:r>
                        <a:rPr lang="en-US" sz="1050">
                          <a:solidFill>
                            <a:srgbClr val="002060"/>
                          </a:solidFill>
                        </a:rPr>
                        <a:t>97.79</a:t>
                      </a:r>
                      <a:endParaRPr lang="en-US" sz="1000">
                        <a:solidFill>
                          <a:srgbClr val="002060"/>
                        </a:solidFill>
                        <a:latin typeface="Calibri"/>
                        <a:ea typeface="Calibri"/>
                        <a:cs typeface="Times New Roman"/>
                      </a:endParaRPr>
                    </a:p>
                  </a:txBody>
                  <a:tcPr marL="49786" marR="49786" marT="0" marB="0" anchor="ctr"/>
                </a:tc>
                <a:tc rowSpan="5">
                  <a:txBody>
                    <a:bodyPr/>
                    <a:lstStyle/>
                    <a:p>
                      <a:pPr marL="0" marR="0" algn="ctr">
                        <a:lnSpc>
                          <a:spcPct val="107000"/>
                        </a:lnSpc>
                        <a:spcBef>
                          <a:spcPts val="0"/>
                        </a:spcBef>
                        <a:spcAft>
                          <a:spcPts val="0"/>
                        </a:spcAft>
                      </a:pPr>
                      <a:r>
                        <a:rPr lang="en-US" sz="1050" dirty="0" smtClean="0">
                          <a:solidFill>
                            <a:srgbClr val="002060"/>
                          </a:solidFill>
                        </a:rPr>
                        <a:t>39.45(7</a:t>
                      </a:r>
                      <a:r>
                        <a:rPr lang="en-US" sz="1050" baseline="30000" dirty="0" smtClean="0">
                          <a:solidFill>
                            <a:srgbClr val="002060"/>
                          </a:solidFill>
                        </a:rPr>
                        <a:t>th</a:t>
                      </a:r>
                      <a:r>
                        <a:rPr lang="en-US" sz="1050" dirty="0" smtClean="0">
                          <a:solidFill>
                            <a:srgbClr val="002060"/>
                          </a:solidFill>
                        </a:rPr>
                        <a:t> ranked institution)</a:t>
                      </a:r>
                      <a:endParaRPr lang="en-US" sz="1000" dirty="0">
                        <a:solidFill>
                          <a:srgbClr val="002060"/>
                        </a:solidFill>
                        <a:latin typeface="Calibri"/>
                        <a:ea typeface="Calibri"/>
                        <a:cs typeface="Times New Roman"/>
                      </a:endParaRPr>
                    </a:p>
                  </a:txBody>
                  <a:tcPr marL="49786" marR="49786" marT="0" marB="0" anchor="ctr"/>
                </a:tc>
                <a:extLst>
                  <a:ext uri="{0D108BD9-81ED-4DB2-BD59-A6C34878D82A}">
                    <a16:rowId xmlns="" xmlns:a16="http://schemas.microsoft.com/office/drawing/2014/main" val="10002"/>
                  </a:ext>
                </a:extLst>
              </a:tr>
              <a:tr h="319459">
                <a:tc>
                  <a:txBody>
                    <a:bodyPr/>
                    <a:lstStyle/>
                    <a:p>
                      <a:pPr marL="0" marR="0" algn="ctr">
                        <a:lnSpc>
                          <a:spcPct val="107000"/>
                        </a:lnSpc>
                        <a:spcBef>
                          <a:spcPts val="0"/>
                        </a:spcBef>
                        <a:spcAft>
                          <a:spcPts val="0"/>
                        </a:spcAft>
                      </a:pPr>
                      <a:r>
                        <a:rPr lang="en-US" sz="1050" dirty="0">
                          <a:solidFill>
                            <a:srgbClr val="002060"/>
                          </a:solidFill>
                        </a:rPr>
                        <a:t>2</a:t>
                      </a:r>
                      <a:endParaRPr lang="en-US" sz="1000" dirty="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a:solidFill>
                            <a:srgbClr val="002060"/>
                          </a:solidFill>
                        </a:rPr>
                        <a:t>25</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22.63</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53</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28.05</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34.35</a:t>
                      </a:r>
                      <a:endParaRPr lang="en-US" sz="100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319459">
                <a:tc>
                  <a:txBody>
                    <a:bodyPr/>
                    <a:lstStyle/>
                    <a:p>
                      <a:pPr marL="0" marR="0" algn="ctr">
                        <a:lnSpc>
                          <a:spcPct val="107000"/>
                        </a:lnSpc>
                        <a:spcBef>
                          <a:spcPts val="0"/>
                        </a:spcBef>
                        <a:spcAft>
                          <a:spcPts val="0"/>
                        </a:spcAft>
                      </a:pPr>
                      <a:r>
                        <a:rPr lang="en-US" sz="1050" dirty="0">
                          <a:solidFill>
                            <a:srgbClr val="002060"/>
                          </a:solidFill>
                        </a:rPr>
                        <a:t>3</a:t>
                      </a:r>
                      <a:endParaRPr lang="en-US" sz="1000" dirty="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a:solidFill>
                            <a:srgbClr val="002060"/>
                          </a:solidFill>
                        </a:rPr>
                        <a:t>51</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15.79</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84</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9.3</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40.58</a:t>
                      </a:r>
                      <a:endParaRPr lang="en-US" sz="100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319459">
                <a:tc>
                  <a:txBody>
                    <a:bodyPr/>
                    <a:lstStyle/>
                    <a:p>
                      <a:pPr marL="0" marR="0" algn="ctr">
                        <a:lnSpc>
                          <a:spcPct val="107000"/>
                        </a:lnSpc>
                        <a:spcBef>
                          <a:spcPts val="0"/>
                        </a:spcBef>
                        <a:spcAft>
                          <a:spcPts val="0"/>
                        </a:spcAft>
                      </a:pPr>
                      <a:r>
                        <a:rPr lang="en-US" sz="1050" dirty="0">
                          <a:solidFill>
                            <a:srgbClr val="002060"/>
                          </a:solidFill>
                        </a:rPr>
                        <a:t>4</a:t>
                      </a:r>
                      <a:endParaRPr lang="en-US" sz="1000" dirty="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a:solidFill>
                            <a:srgbClr val="002060"/>
                          </a:solidFill>
                        </a:rPr>
                        <a:t>75</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24.66</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42</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17.17</a:t>
                      </a:r>
                      <a:endParaRPr lang="en-US" sz="100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a:solidFill>
                            <a:srgbClr val="002060"/>
                          </a:solidFill>
                        </a:rPr>
                        <a:t>71.8</a:t>
                      </a:r>
                      <a:endParaRPr lang="en-US" sz="100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319459">
                <a:tc>
                  <a:txBody>
                    <a:bodyPr/>
                    <a:lstStyle/>
                    <a:p>
                      <a:pPr marL="0" marR="0" algn="ctr">
                        <a:lnSpc>
                          <a:spcPct val="107000"/>
                        </a:lnSpc>
                        <a:spcBef>
                          <a:spcPts val="0"/>
                        </a:spcBef>
                        <a:spcAft>
                          <a:spcPts val="0"/>
                        </a:spcAft>
                      </a:pPr>
                      <a:r>
                        <a:rPr lang="en-US" sz="1050" dirty="0">
                          <a:solidFill>
                            <a:srgbClr val="002060"/>
                          </a:solidFill>
                        </a:rPr>
                        <a:t>5</a:t>
                      </a:r>
                      <a:endParaRPr lang="en-US" sz="1000" dirty="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dirty="0">
                          <a:solidFill>
                            <a:srgbClr val="002060"/>
                          </a:solidFill>
                        </a:rPr>
                        <a:t>100</a:t>
                      </a:r>
                      <a:endParaRPr lang="en-US" sz="1000" dirty="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dirty="0">
                          <a:solidFill>
                            <a:srgbClr val="002060"/>
                          </a:solidFill>
                        </a:rPr>
                        <a:t>21.07</a:t>
                      </a:r>
                      <a:endParaRPr lang="en-US" sz="1000" dirty="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dirty="0">
                          <a:solidFill>
                            <a:srgbClr val="002060"/>
                          </a:solidFill>
                        </a:rPr>
                        <a:t>63</a:t>
                      </a:r>
                      <a:endParaRPr lang="en-US" sz="1000" dirty="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dirty="0">
                          <a:solidFill>
                            <a:srgbClr val="002060"/>
                          </a:solidFill>
                        </a:rPr>
                        <a:t>23.84</a:t>
                      </a:r>
                      <a:endParaRPr lang="en-US" sz="1000" dirty="0">
                        <a:solidFill>
                          <a:srgbClr val="002060"/>
                        </a:solidFill>
                        <a:latin typeface="Calibri"/>
                        <a:ea typeface="Calibri"/>
                        <a:cs typeface="Times New Roman"/>
                      </a:endParaRPr>
                    </a:p>
                  </a:txBody>
                  <a:tcPr marL="49786" marR="49786" marT="0" marB="0" anchor="ctr"/>
                </a:tc>
                <a:tc>
                  <a:txBody>
                    <a:bodyPr/>
                    <a:lstStyle/>
                    <a:p>
                      <a:pPr marL="0" marR="0" algn="ctr">
                        <a:lnSpc>
                          <a:spcPct val="107000"/>
                        </a:lnSpc>
                        <a:spcBef>
                          <a:spcPts val="0"/>
                        </a:spcBef>
                        <a:spcAft>
                          <a:spcPts val="0"/>
                        </a:spcAft>
                      </a:pPr>
                      <a:r>
                        <a:rPr lang="en-US" sz="1050" dirty="0">
                          <a:solidFill>
                            <a:srgbClr val="002060"/>
                          </a:solidFill>
                        </a:rPr>
                        <a:t>58.35</a:t>
                      </a:r>
                      <a:endParaRPr lang="en-US" sz="1000" dirty="0">
                        <a:solidFill>
                          <a:srgbClr val="002060"/>
                        </a:solidFill>
                        <a:latin typeface="Calibri"/>
                        <a:ea typeface="Calibri"/>
                        <a:cs typeface="Times New Roman"/>
                      </a:endParaRPr>
                    </a:p>
                  </a:txBody>
                  <a:tcPr marL="49786" marR="49786"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20290"/>
          </a:xfrm>
        </p:spPr>
        <p:txBody>
          <a:bodyPr/>
          <a:lstStyle/>
          <a:p>
            <a:r>
              <a:rPr lang="en-US" dirty="0">
                <a:solidFill>
                  <a:schemeClr val="accent6">
                    <a:lumMod val="50000"/>
                  </a:schemeClr>
                </a:solidFill>
              </a:rPr>
              <a:t>GUE</a:t>
            </a:r>
          </a:p>
        </p:txBody>
      </p:sp>
      <p:graphicFrame>
        <p:nvGraphicFramePr>
          <p:cNvPr id="5" name="Table 4"/>
          <p:cNvGraphicFramePr>
            <a:graphicFrameLocks noGrp="1"/>
          </p:cNvGraphicFramePr>
          <p:nvPr/>
        </p:nvGraphicFramePr>
        <p:xfrm>
          <a:off x="1295400" y="1276350"/>
          <a:ext cx="6096002" cy="2184445"/>
        </p:xfrm>
        <a:graphic>
          <a:graphicData uri="http://schemas.openxmlformats.org/drawingml/2006/table">
            <a:tbl>
              <a:tblPr>
                <a:tableStyleId>{68D230F3-CF80-4859-8CE7-A43EE81993B5}</a:tableStyleId>
              </a:tblPr>
              <a:tblGrid>
                <a:gridCol w="728687">
                  <a:extLst>
                    <a:ext uri="{9D8B030D-6E8A-4147-A177-3AD203B41FA5}">
                      <a16:colId xmlns="" xmlns:a16="http://schemas.microsoft.com/office/drawing/2014/main" val="20000"/>
                    </a:ext>
                  </a:extLst>
                </a:gridCol>
                <a:gridCol w="747756">
                  <a:extLst>
                    <a:ext uri="{9D8B030D-6E8A-4147-A177-3AD203B41FA5}">
                      <a16:colId xmlns="" xmlns:a16="http://schemas.microsoft.com/office/drawing/2014/main" val="20001"/>
                    </a:ext>
                  </a:extLst>
                </a:gridCol>
                <a:gridCol w="747756">
                  <a:extLst>
                    <a:ext uri="{9D8B030D-6E8A-4147-A177-3AD203B41FA5}">
                      <a16:colId xmlns="" xmlns:a16="http://schemas.microsoft.com/office/drawing/2014/main" val="20002"/>
                    </a:ext>
                  </a:extLst>
                </a:gridCol>
                <a:gridCol w="481705">
                  <a:extLst>
                    <a:ext uri="{9D8B030D-6E8A-4147-A177-3AD203B41FA5}">
                      <a16:colId xmlns="" xmlns:a16="http://schemas.microsoft.com/office/drawing/2014/main" val="20003"/>
                    </a:ext>
                  </a:extLst>
                </a:gridCol>
                <a:gridCol w="747756">
                  <a:extLst>
                    <a:ext uri="{9D8B030D-6E8A-4147-A177-3AD203B41FA5}">
                      <a16:colId xmlns="" xmlns:a16="http://schemas.microsoft.com/office/drawing/2014/main" val="20004"/>
                    </a:ext>
                  </a:extLst>
                </a:gridCol>
                <a:gridCol w="965681">
                  <a:extLst>
                    <a:ext uri="{9D8B030D-6E8A-4147-A177-3AD203B41FA5}">
                      <a16:colId xmlns="" xmlns:a16="http://schemas.microsoft.com/office/drawing/2014/main" val="20005"/>
                    </a:ext>
                  </a:extLst>
                </a:gridCol>
                <a:gridCol w="728687">
                  <a:extLst>
                    <a:ext uri="{9D8B030D-6E8A-4147-A177-3AD203B41FA5}">
                      <a16:colId xmlns="" xmlns:a16="http://schemas.microsoft.com/office/drawing/2014/main" val="20006"/>
                    </a:ext>
                  </a:extLst>
                </a:gridCol>
                <a:gridCol w="473987">
                  <a:extLst>
                    <a:ext uri="{9D8B030D-6E8A-4147-A177-3AD203B41FA5}">
                      <a16:colId xmlns="" xmlns:a16="http://schemas.microsoft.com/office/drawing/2014/main" val="20007"/>
                    </a:ext>
                  </a:extLst>
                </a:gridCol>
                <a:gridCol w="473987">
                  <a:extLst>
                    <a:ext uri="{9D8B030D-6E8A-4147-A177-3AD203B41FA5}">
                      <a16:colId xmlns="" xmlns:a16="http://schemas.microsoft.com/office/drawing/2014/main" val="20008"/>
                    </a:ext>
                  </a:extLst>
                </a:gridCol>
              </a:tblGrid>
              <a:tr h="493261">
                <a:tc rowSpan="2">
                  <a:txBody>
                    <a:bodyPr/>
                    <a:lstStyle/>
                    <a:p>
                      <a:pPr marL="0" marR="0" algn="ctr">
                        <a:lnSpc>
                          <a:spcPct val="107000"/>
                        </a:lnSpc>
                        <a:spcBef>
                          <a:spcPts val="0"/>
                        </a:spcBef>
                        <a:spcAft>
                          <a:spcPts val="0"/>
                        </a:spcAft>
                      </a:pPr>
                      <a:r>
                        <a:rPr lang="en-US" sz="1050" dirty="0"/>
                        <a:t>S.No.</a:t>
                      </a:r>
                      <a:endParaRPr lang="en-US" sz="1000" dirty="0">
                        <a:latin typeface="Calibri"/>
                        <a:ea typeface="Calibri"/>
                        <a:cs typeface="Times New Roman"/>
                      </a:endParaRPr>
                    </a:p>
                  </a:txBody>
                  <a:tcPr marL="50399" marR="50399" marT="0" marB="0" anchor="ctr"/>
                </a:tc>
                <a:tc rowSpan="2">
                  <a:txBody>
                    <a:bodyPr/>
                    <a:lstStyle/>
                    <a:p>
                      <a:pPr marL="0" marR="0" algn="ctr">
                        <a:lnSpc>
                          <a:spcPct val="107000"/>
                        </a:lnSpc>
                        <a:spcBef>
                          <a:spcPts val="0"/>
                        </a:spcBef>
                        <a:spcAft>
                          <a:spcPts val="0"/>
                        </a:spcAft>
                      </a:pPr>
                      <a:r>
                        <a:rPr lang="en-US" sz="1050" dirty="0"/>
                        <a:t>Parameter</a:t>
                      </a:r>
                      <a:endParaRPr lang="en-US" sz="1000" dirty="0">
                        <a:latin typeface="Calibri"/>
                        <a:ea typeface="Calibri"/>
                        <a:cs typeface="Times New Roman"/>
                      </a:endParaRPr>
                    </a:p>
                  </a:txBody>
                  <a:tcPr marL="50399" marR="50399" marT="0" marB="0" anchor="ctr"/>
                </a:tc>
                <a:tc rowSpan="2">
                  <a:txBody>
                    <a:bodyPr/>
                    <a:lstStyle/>
                    <a:p>
                      <a:pPr marL="0" marR="0" algn="ctr">
                        <a:lnSpc>
                          <a:spcPct val="107000"/>
                        </a:lnSpc>
                        <a:spcBef>
                          <a:spcPts val="0"/>
                        </a:spcBef>
                        <a:spcAft>
                          <a:spcPts val="0"/>
                        </a:spcAft>
                      </a:pPr>
                      <a:r>
                        <a:rPr lang="en-US" sz="1050" dirty="0"/>
                        <a:t>Sub Parameter</a:t>
                      </a:r>
                      <a:endParaRPr lang="en-US" sz="1000" dirty="0">
                        <a:latin typeface="Calibri"/>
                        <a:ea typeface="Calibri"/>
                        <a:cs typeface="Times New Roman"/>
                      </a:endParaRPr>
                    </a:p>
                  </a:txBody>
                  <a:tcPr marL="50399" marR="50399" marT="0" marB="0" anchor="ctr"/>
                </a:tc>
                <a:tc rowSpan="2">
                  <a:txBody>
                    <a:bodyPr/>
                    <a:lstStyle/>
                    <a:p>
                      <a:pPr marL="0" marR="0" algn="ctr">
                        <a:lnSpc>
                          <a:spcPct val="107000"/>
                        </a:lnSpc>
                        <a:spcBef>
                          <a:spcPts val="0"/>
                        </a:spcBef>
                        <a:spcAft>
                          <a:spcPts val="0"/>
                        </a:spcAft>
                      </a:pPr>
                      <a:r>
                        <a:rPr lang="en-US" sz="1050" dirty="0"/>
                        <a:t>Final Rank</a:t>
                      </a:r>
                      <a:endParaRPr lang="en-US" sz="1000" dirty="0">
                        <a:latin typeface="Calibri"/>
                        <a:ea typeface="Calibri"/>
                        <a:cs typeface="Times New Roman"/>
                      </a:endParaRPr>
                    </a:p>
                  </a:txBody>
                  <a:tcPr marL="50399" marR="50399" marT="0" marB="0" anchor="ctr"/>
                </a:tc>
                <a:tc rowSpan="2">
                  <a:txBody>
                    <a:bodyPr/>
                    <a:lstStyle/>
                    <a:p>
                      <a:pPr marL="0" marR="0" algn="ctr">
                        <a:lnSpc>
                          <a:spcPct val="107000"/>
                        </a:lnSpc>
                        <a:spcBef>
                          <a:spcPts val="0"/>
                        </a:spcBef>
                        <a:spcAft>
                          <a:spcPts val="0"/>
                        </a:spcAft>
                      </a:pPr>
                      <a:r>
                        <a:rPr lang="en-US" sz="1050" dirty="0"/>
                        <a:t>score in Sub Parameter</a:t>
                      </a:r>
                      <a:endParaRPr lang="en-US" sz="1000" dirty="0">
                        <a:latin typeface="Calibri"/>
                        <a:ea typeface="Calibri"/>
                        <a:cs typeface="Times New Roman"/>
                      </a:endParaRPr>
                    </a:p>
                  </a:txBody>
                  <a:tcPr marL="50399" marR="50399" marT="0" marB="0" anchor="ctr"/>
                </a:tc>
                <a:tc rowSpan="2">
                  <a:txBody>
                    <a:bodyPr/>
                    <a:lstStyle/>
                    <a:p>
                      <a:pPr marL="0" marR="0" algn="ctr">
                        <a:lnSpc>
                          <a:spcPct val="107000"/>
                        </a:lnSpc>
                        <a:spcBef>
                          <a:spcPts val="0"/>
                        </a:spcBef>
                        <a:spcAft>
                          <a:spcPts val="0"/>
                        </a:spcAft>
                      </a:pPr>
                      <a:r>
                        <a:rPr lang="en-US" sz="1050" dirty="0"/>
                        <a:t>Rank in Sub</a:t>
                      </a:r>
                    </a:p>
                    <a:p>
                      <a:pPr marL="0" marR="0" algn="ctr">
                        <a:lnSpc>
                          <a:spcPct val="107000"/>
                        </a:lnSpc>
                        <a:spcBef>
                          <a:spcPts val="0"/>
                        </a:spcBef>
                        <a:spcAft>
                          <a:spcPts val="0"/>
                        </a:spcAft>
                      </a:pPr>
                      <a:r>
                        <a:rPr lang="en-US" sz="1050" dirty="0"/>
                        <a:t>Parameter</a:t>
                      </a:r>
                      <a:endParaRPr lang="en-US" sz="1000" dirty="0">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050" dirty="0"/>
                        <a:t>Data inputs</a:t>
                      </a:r>
                      <a:endParaRPr lang="en-US" sz="1000" dirty="0">
                        <a:latin typeface="Calibri"/>
                        <a:ea typeface="Calibri"/>
                        <a:cs typeface="Times New Roman"/>
                      </a:endParaRPr>
                    </a:p>
                  </a:txBody>
                  <a:tcPr marL="50399" marR="50399" marT="0" marB="0" anchor="ctr"/>
                </a:tc>
                <a:tc gridSpan="2">
                  <a:txBody>
                    <a:bodyPr/>
                    <a:lstStyle/>
                    <a:p>
                      <a:pPr marL="0" marR="0" algn="ctr">
                        <a:lnSpc>
                          <a:spcPct val="107000"/>
                        </a:lnSpc>
                        <a:spcBef>
                          <a:spcPts val="0"/>
                        </a:spcBef>
                        <a:spcAft>
                          <a:spcPts val="0"/>
                        </a:spcAft>
                      </a:pPr>
                      <a:r>
                        <a:rPr lang="en-US" sz="1050" dirty="0"/>
                        <a:t>Highest Value</a:t>
                      </a:r>
                      <a:endParaRPr lang="en-US" sz="1000" dirty="0">
                        <a:latin typeface="Calibri"/>
                        <a:ea typeface="Calibri"/>
                        <a:cs typeface="Times New Roman"/>
                      </a:endParaRPr>
                    </a:p>
                  </a:txBody>
                  <a:tcPr marL="50399" marR="50399" marT="0" marB="0" anchor="ctr"/>
                </a:tc>
                <a:tc hMerge="1">
                  <a:txBody>
                    <a:bodyPr/>
                    <a:lstStyle/>
                    <a:p>
                      <a:endParaRPr lang="en-US"/>
                    </a:p>
                  </a:txBody>
                  <a:tcPr/>
                </a:tc>
                <a:extLst>
                  <a:ext uri="{0D108BD9-81ED-4DB2-BD59-A6C34878D82A}">
                    <a16:rowId xmlns="" xmlns:a16="http://schemas.microsoft.com/office/drawing/2014/main" val="10000"/>
                  </a:ext>
                </a:extLst>
              </a:tr>
              <a:tr h="28186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50"/>
                        <a:t>Ng</a:t>
                      </a:r>
                      <a:endParaRPr lang="en-US" sz="1000">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050" dirty="0"/>
                        <a:t>Ng</a:t>
                      </a:r>
                      <a:endParaRPr lang="en-US" sz="1000" dirty="0">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050" dirty="0"/>
                        <a:t>Score</a:t>
                      </a:r>
                      <a:endParaRPr lang="en-US" sz="1000" dirty="0">
                        <a:latin typeface="Calibri"/>
                        <a:ea typeface="Calibri"/>
                        <a:cs typeface="Times New Roman"/>
                      </a:endParaRPr>
                    </a:p>
                  </a:txBody>
                  <a:tcPr marL="50399" marR="50399" marT="0" marB="0" anchor="ctr"/>
                </a:tc>
                <a:extLst>
                  <a:ext uri="{0D108BD9-81ED-4DB2-BD59-A6C34878D82A}">
                    <a16:rowId xmlns="" xmlns:a16="http://schemas.microsoft.com/office/drawing/2014/main" val="10001"/>
                  </a:ext>
                </a:extLst>
              </a:tr>
              <a:tr h="281864">
                <a:tc>
                  <a:txBody>
                    <a:bodyPr/>
                    <a:lstStyle/>
                    <a:p>
                      <a:pPr marL="0" marR="0" algn="ctr">
                        <a:lnSpc>
                          <a:spcPct val="107000"/>
                        </a:lnSpc>
                        <a:spcBef>
                          <a:spcPts val="0"/>
                        </a:spcBef>
                        <a:spcAft>
                          <a:spcPts val="0"/>
                        </a:spcAft>
                      </a:pPr>
                      <a:r>
                        <a:rPr lang="en-US" sz="1100" dirty="0">
                          <a:solidFill>
                            <a:srgbClr val="002060"/>
                          </a:solidFill>
                        </a:rPr>
                        <a:t>1</a:t>
                      </a:r>
                      <a:endParaRPr lang="en-US" sz="1050" dirty="0">
                        <a:solidFill>
                          <a:srgbClr val="002060"/>
                        </a:solidFill>
                        <a:latin typeface="Calibri"/>
                        <a:ea typeface="Calibri"/>
                        <a:cs typeface="Times New Roman"/>
                      </a:endParaRPr>
                    </a:p>
                  </a:txBody>
                  <a:tcPr marL="50399" marR="50399" marT="0" marB="0" anchor="ctr"/>
                </a:tc>
                <a:tc rowSpan="5">
                  <a:txBody>
                    <a:bodyPr/>
                    <a:lstStyle/>
                    <a:p>
                      <a:pPr marL="0" marR="0" algn="ctr">
                        <a:lnSpc>
                          <a:spcPct val="107000"/>
                        </a:lnSpc>
                        <a:spcBef>
                          <a:spcPts val="0"/>
                        </a:spcBef>
                        <a:spcAft>
                          <a:spcPts val="0"/>
                        </a:spcAft>
                      </a:pPr>
                      <a:r>
                        <a:rPr lang="en-US" sz="1100" dirty="0">
                          <a:solidFill>
                            <a:srgbClr val="002060"/>
                          </a:solidFill>
                        </a:rPr>
                        <a:t>GO</a:t>
                      </a:r>
                      <a:endParaRPr lang="en-US" sz="1050" dirty="0">
                        <a:solidFill>
                          <a:srgbClr val="002060"/>
                        </a:solidFill>
                        <a:latin typeface="Calibri"/>
                        <a:ea typeface="Calibri"/>
                        <a:cs typeface="Times New Roman"/>
                      </a:endParaRPr>
                    </a:p>
                  </a:txBody>
                  <a:tcPr marL="50399" marR="50399" marT="0" marB="0" anchor="ctr"/>
                </a:tc>
                <a:tc rowSpan="5">
                  <a:txBody>
                    <a:bodyPr/>
                    <a:lstStyle/>
                    <a:p>
                      <a:pPr marL="0" marR="0" algn="ctr">
                        <a:lnSpc>
                          <a:spcPct val="107000"/>
                        </a:lnSpc>
                        <a:spcBef>
                          <a:spcPts val="0"/>
                        </a:spcBef>
                        <a:spcAft>
                          <a:spcPts val="0"/>
                        </a:spcAft>
                      </a:pPr>
                      <a:r>
                        <a:rPr lang="en-US" sz="1100" dirty="0">
                          <a:solidFill>
                            <a:srgbClr val="002060"/>
                          </a:solidFill>
                        </a:rPr>
                        <a:t>GUE</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100" dirty="0">
                          <a:solidFill>
                            <a:srgbClr val="002060"/>
                          </a:solidFill>
                        </a:rPr>
                        <a:t>1</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dirty="0">
                          <a:solidFill>
                            <a:srgbClr val="002060"/>
                          </a:solidFill>
                        </a:rPr>
                        <a:t>40</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100" dirty="0">
                          <a:solidFill>
                            <a:srgbClr val="002060"/>
                          </a:solidFill>
                        </a:rPr>
                        <a:t>1</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dirty="0">
                          <a:solidFill>
                            <a:srgbClr val="002060"/>
                          </a:solidFill>
                        </a:rPr>
                        <a:t>97.77</a:t>
                      </a:r>
                      <a:endParaRPr lang="en-US" sz="1050" dirty="0">
                        <a:solidFill>
                          <a:srgbClr val="002060"/>
                        </a:solidFill>
                        <a:latin typeface="Calibri"/>
                        <a:ea typeface="Calibri"/>
                        <a:cs typeface="Times New Roman"/>
                      </a:endParaRPr>
                    </a:p>
                  </a:txBody>
                  <a:tcPr marL="50399" marR="50399" marT="0" marB="0" anchor="ctr"/>
                </a:tc>
                <a:tc rowSpan="5">
                  <a:txBody>
                    <a:bodyPr/>
                    <a:lstStyle/>
                    <a:p>
                      <a:pPr marL="0" marR="0" algn="ctr">
                        <a:lnSpc>
                          <a:spcPct val="107000"/>
                        </a:lnSpc>
                        <a:spcBef>
                          <a:spcPts val="0"/>
                        </a:spcBef>
                        <a:spcAft>
                          <a:spcPts val="0"/>
                        </a:spcAft>
                      </a:pPr>
                      <a:r>
                        <a:rPr lang="en-US" sz="1100" dirty="0">
                          <a:solidFill>
                            <a:srgbClr val="002060"/>
                          </a:solidFill>
                        </a:rPr>
                        <a:t>97.77</a:t>
                      </a:r>
                      <a:endParaRPr lang="en-US" sz="1050" dirty="0">
                        <a:solidFill>
                          <a:srgbClr val="002060"/>
                        </a:solidFill>
                        <a:latin typeface="Calibri"/>
                        <a:ea typeface="Calibri"/>
                        <a:cs typeface="Times New Roman"/>
                      </a:endParaRPr>
                    </a:p>
                  </a:txBody>
                  <a:tcPr marL="50399" marR="50399" marT="0" marB="0" anchor="ctr"/>
                </a:tc>
                <a:tc rowSpan="5">
                  <a:txBody>
                    <a:bodyPr/>
                    <a:lstStyle/>
                    <a:p>
                      <a:pPr marL="0" marR="0" algn="ctr">
                        <a:lnSpc>
                          <a:spcPct val="107000"/>
                        </a:lnSpc>
                        <a:spcBef>
                          <a:spcPts val="0"/>
                        </a:spcBef>
                        <a:spcAft>
                          <a:spcPts val="0"/>
                        </a:spcAft>
                      </a:pPr>
                      <a:r>
                        <a:rPr lang="en-US" sz="1100" dirty="0">
                          <a:solidFill>
                            <a:srgbClr val="002060"/>
                          </a:solidFill>
                        </a:rPr>
                        <a:t>40</a:t>
                      </a:r>
                      <a:endParaRPr lang="en-US" sz="1050" dirty="0">
                        <a:solidFill>
                          <a:srgbClr val="002060"/>
                        </a:solidFill>
                        <a:latin typeface="Calibri"/>
                        <a:ea typeface="Calibri"/>
                        <a:cs typeface="Times New Roman"/>
                      </a:endParaRPr>
                    </a:p>
                  </a:txBody>
                  <a:tcPr marL="50399" marR="50399" marT="0" marB="0" anchor="ctr"/>
                </a:tc>
                <a:extLst>
                  <a:ext uri="{0D108BD9-81ED-4DB2-BD59-A6C34878D82A}">
                    <a16:rowId xmlns="" xmlns:a16="http://schemas.microsoft.com/office/drawing/2014/main" val="10002"/>
                  </a:ext>
                </a:extLst>
              </a:tr>
              <a:tr h="281864">
                <a:tc>
                  <a:txBody>
                    <a:bodyPr/>
                    <a:lstStyle/>
                    <a:p>
                      <a:pPr marL="0" marR="0" algn="ctr">
                        <a:lnSpc>
                          <a:spcPct val="107000"/>
                        </a:lnSpc>
                        <a:spcBef>
                          <a:spcPts val="0"/>
                        </a:spcBef>
                        <a:spcAft>
                          <a:spcPts val="0"/>
                        </a:spcAft>
                      </a:pPr>
                      <a:r>
                        <a:rPr lang="en-US" sz="1100" dirty="0">
                          <a:solidFill>
                            <a:srgbClr val="002060"/>
                          </a:solidFill>
                        </a:rPr>
                        <a:t>2</a:t>
                      </a:r>
                      <a:endParaRPr lang="en-US" sz="1050" dirty="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rgbClr val="002060"/>
                          </a:solidFill>
                        </a:rPr>
                        <a:t>25</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dirty="0">
                          <a:solidFill>
                            <a:srgbClr val="002060"/>
                          </a:solidFill>
                        </a:rPr>
                        <a:t>38.68</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100" dirty="0">
                          <a:solidFill>
                            <a:srgbClr val="002060"/>
                          </a:solidFill>
                        </a:rPr>
                        <a:t>60</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a:solidFill>
                            <a:srgbClr val="002060"/>
                          </a:solidFill>
                        </a:rPr>
                        <a:t>77.26</a:t>
                      </a:r>
                      <a:endParaRPr lang="en-US" sz="105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281864">
                <a:tc>
                  <a:txBody>
                    <a:bodyPr/>
                    <a:lstStyle/>
                    <a:p>
                      <a:pPr marL="0" marR="0" algn="ctr">
                        <a:lnSpc>
                          <a:spcPct val="107000"/>
                        </a:lnSpc>
                        <a:spcBef>
                          <a:spcPts val="0"/>
                        </a:spcBef>
                        <a:spcAft>
                          <a:spcPts val="0"/>
                        </a:spcAft>
                      </a:pPr>
                      <a:r>
                        <a:rPr lang="en-US" sz="1100" dirty="0">
                          <a:solidFill>
                            <a:srgbClr val="002060"/>
                          </a:solidFill>
                        </a:rPr>
                        <a:t>3</a:t>
                      </a:r>
                      <a:endParaRPr lang="en-US" sz="1050" dirty="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2060"/>
                          </a:solidFill>
                        </a:rPr>
                        <a:t>51</a:t>
                      </a:r>
                      <a:endParaRPr lang="en-US" sz="105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a:solidFill>
                            <a:srgbClr val="002060"/>
                          </a:solidFill>
                        </a:rPr>
                        <a:t>38.44</a:t>
                      </a:r>
                      <a:endParaRPr lang="en-US" sz="1050">
                        <a:solidFill>
                          <a:srgbClr val="002060"/>
                        </a:solidFill>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100" dirty="0">
                          <a:solidFill>
                            <a:srgbClr val="002060"/>
                          </a:solidFill>
                        </a:rPr>
                        <a:t>61</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dirty="0">
                          <a:solidFill>
                            <a:srgbClr val="002060"/>
                          </a:solidFill>
                        </a:rPr>
                        <a:t>87.09</a:t>
                      </a:r>
                      <a:endParaRPr lang="en-US" sz="1050" dirty="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281864">
                <a:tc>
                  <a:txBody>
                    <a:bodyPr/>
                    <a:lstStyle/>
                    <a:p>
                      <a:pPr marL="0" marR="0" algn="ctr">
                        <a:lnSpc>
                          <a:spcPct val="107000"/>
                        </a:lnSpc>
                        <a:spcBef>
                          <a:spcPts val="0"/>
                        </a:spcBef>
                        <a:spcAft>
                          <a:spcPts val="0"/>
                        </a:spcAft>
                      </a:pPr>
                      <a:r>
                        <a:rPr lang="en-US" sz="1100" dirty="0">
                          <a:solidFill>
                            <a:srgbClr val="002060"/>
                          </a:solidFill>
                        </a:rPr>
                        <a:t>4</a:t>
                      </a:r>
                      <a:endParaRPr lang="en-US" sz="1050" dirty="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2060"/>
                          </a:solidFill>
                        </a:rPr>
                        <a:t>75</a:t>
                      </a:r>
                      <a:endParaRPr lang="en-US" sz="105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a:solidFill>
                            <a:srgbClr val="002060"/>
                          </a:solidFill>
                        </a:rPr>
                        <a:t>34.85</a:t>
                      </a:r>
                      <a:endParaRPr lang="en-US" sz="1050">
                        <a:solidFill>
                          <a:srgbClr val="002060"/>
                        </a:solidFill>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100">
                          <a:solidFill>
                            <a:srgbClr val="002060"/>
                          </a:solidFill>
                        </a:rPr>
                        <a:t>78</a:t>
                      </a:r>
                      <a:endParaRPr lang="en-US" sz="105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a:solidFill>
                            <a:srgbClr val="002060"/>
                          </a:solidFill>
                        </a:rPr>
                        <a:t>69.6</a:t>
                      </a:r>
                      <a:endParaRPr lang="en-US" sz="105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281864">
                <a:tc>
                  <a:txBody>
                    <a:bodyPr/>
                    <a:lstStyle/>
                    <a:p>
                      <a:pPr marL="0" marR="0" algn="ctr">
                        <a:lnSpc>
                          <a:spcPct val="107000"/>
                        </a:lnSpc>
                        <a:spcBef>
                          <a:spcPts val="0"/>
                        </a:spcBef>
                        <a:spcAft>
                          <a:spcPts val="0"/>
                        </a:spcAft>
                      </a:pPr>
                      <a:r>
                        <a:rPr lang="en-US" sz="1100" dirty="0">
                          <a:solidFill>
                            <a:srgbClr val="002060"/>
                          </a:solidFill>
                        </a:rPr>
                        <a:t>5</a:t>
                      </a:r>
                      <a:endParaRPr lang="en-US" sz="1050" dirty="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rgbClr val="002060"/>
                          </a:solidFill>
                        </a:rPr>
                        <a:t>100</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dirty="0">
                          <a:solidFill>
                            <a:srgbClr val="002060"/>
                          </a:solidFill>
                        </a:rPr>
                        <a:t>32.33</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ctr">
                        <a:lnSpc>
                          <a:spcPct val="107000"/>
                        </a:lnSpc>
                        <a:spcBef>
                          <a:spcPts val="0"/>
                        </a:spcBef>
                        <a:spcAft>
                          <a:spcPts val="0"/>
                        </a:spcAft>
                      </a:pPr>
                      <a:r>
                        <a:rPr lang="en-US" sz="1100" dirty="0">
                          <a:solidFill>
                            <a:srgbClr val="002060"/>
                          </a:solidFill>
                        </a:rPr>
                        <a:t>90</a:t>
                      </a:r>
                      <a:endParaRPr lang="en-US" sz="1050" dirty="0">
                        <a:solidFill>
                          <a:srgbClr val="002060"/>
                        </a:solidFill>
                        <a:latin typeface="Calibri"/>
                        <a:ea typeface="Calibri"/>
                        <a:cs typeface="Times New Roman"/>
                      </a:endParaRPr>
                    </a:p>
                  </a:txBody>
                  <a:tcPr marL="50399" marR="50399" marT="0" marB="0" anchor="ctr"/>
                </a:tc>
                <a:tc>
                  <a:txBody>
                    <a:bodyPr/>
                    <a:lstStyle/>
                    <a:p>
                      <a:pPr marL="0" marR="0" algn="r">
                        <a:lnSpc>
                          <a:spcPct val="107000"/>
                        </a:lnSpc>
                        <a:spcBef>
                          <a:spcPts val="0"/>
                        </a:spcBef>
                        <a:spcAft>
                          <a:spcPts val="0"/>
                        </a:spcAft>
                      </a:pPr>
                      <a:r>
                        <a:rPr lang="en-US" sz="1100" dirty="0">
                          <a:solidFill>
                            <a:srgbClr val="002060"/>
                          </a:solidFill>
                        </a:rPr>
                        <a:t>70.09</a:t>
                      </a:r>
                      <a:endParaRPr lang="en-US" sz="1050" dirty="0">
                        <a:solidFill>
                          <a:srgbClr val="002060"/>
                        </a:solidFill>
                        <a:latin typeface="Calibri"/>
                        <a:ea typeface="Calibri"/>
                        <a:cs typeface="Times New Roman"/>
                      </a:endParaRPr>
                    </a:p>
                  </a:txBody>
                  <a:tcPr marL="50399" marR="50399"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0" y="1047750"/>
          <a:ext cx="5791200" cy="355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660"/>
            <a:ext cx="8229600" cy="496490"/>
          </a:xfrm>
        </p:spPr>
        <p:txBody>
          <a:bodyPr/>
          <a:lstStyle/>
          <a:p>
            <a:pPr lvl="0"/>
            <a:r>
              <a:rPr lang="en-US" sz="1600" dirty="0">
                <a:solidFill>
                  <a:schemeClr val="accent6">
                    <a:lumMod val="50000"/>
                  </a:schemeClr>
                </a:solidFill>
                <a:latin typeface="Arial Rounded MT Bold" pitchFamily="34" charset="0"/>
              </a:rPr>
              <a:t>HEURISTIC MODEL</a:t>
            </a:r>
            <a:br>
              <a:rPr lang="en-US" sz="1600" dirty="0">
                <a:solidFill>
                  <a:schemeClr val="accent6">
                    <a:lumMod val="50000"/>
                  </a:schemeClr>
                </a:solidFill>
                <a:latin typeface="Arial Rounded MT Bold" pitchFamily="34" charset="0"/>
              </a:rPr>
            </a:br>
            <a:r>
              <a:rPr lang="en-US" sz="1600" dirty="0">
                <a:solidFill>
                  <a:schemeClr val="accent6">
                    <a:lumMod val="50000"/>
                  </a:schemeClr>
                </a:solidFill>
                <a:latin typeface="Arial Rounded MT Bold" pitchFamily="34" charset="0"/>
              </a:rPr>
              <a:t>Points to Ponder</a:t>
            </a:r>
          </a:p>
        </p:txBody>
      </p:sp>
      <p:sp>
        <p:nvSpPr>
          <p:cNvPr id="23553" name="Rectangle 1"/>
          <p:cNvSpPr>
            <a:spLocks noChangeArrowheads="1"/>
          </p:cNvSpPr>
          <p:nvPr/>
        </p:nvSpPr>
        <p:spPr bwMode="auto">
          <a:xfrm>
            <a:off x="304800" y="1504950"/>
            <a:ext cx="8534400" cy="29238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ct val="150000"/>
              </a:lnSpc>
            </a:pPr>
            <a:r>
              <a:rPr lang="en-US" sz="1600" b="1" dirty="0">
                <a:solidFill>
                  <a:schemeClr val="accent6">
                    <a:lumMod val="50000"/>
                  </a:schemeClr>
                </a:solidFill>
              </a:rPr>
              <a:t>DF Using NT as a base and based on performance bench marks expected performance can be generated for all the parameters.</a:t>
            </a:r>
          </a:p>
          <a:p>
            <a:pPr lvl="0" algn="just">
              <a:lnSpc>
                <a:spcPct val="150000"/>
              </a:lnSpc>
            </a:pPr>
            <a:r>
              <a:rPr lang="en-US" sz="1600" b="1" dirty="0">
                <a:solidFill>
                  <a:srgbClr val="002060"/>
                </a:solidFill>
              </a:rPr>
              <a:t>The existing data against all parameters can be analyzed based on expected performance.</a:t>
            </a:r>
          </a:p>
          <a:p>
            <a:pPr lvl="0" algn="just">
              <a:lnSpc>
                <a:spcPct val="150000"/>
              </a:lnSpc>
            </a:pPr>
            <a:r>
              <a:rPr lang="en-US" sz="1600" b="1" dirty="0">
                <a:solidFill>
                  <a:srgbClr val="002060"/>
                </a:solidFill>
              </a:rPr>
              <a:t> Acquire insights about how to quantify the data to better align areas of score improvement </a:t>
            </a:r>
          </a:p>
          <a:p>
            <a:pPr lvl="0">
              <a:lnSpc>
                <a:spcPct val="150000"/>
              </a:lnSpc>
            </a:pPr>
            <a:r>
              <a:rPr lang="en-US" sz="1600" b="1" dirty="0">
                <a:solidFill>
                  <a:srgbClr val="FF0000"/>
                </a:solidFill>
              </a:rPr>
              <a:t>Heuristic model can be developed based on existing data and statistical modeling to have an estimate on the score.</a:t>
            </a:r>
          </a:p>
          <a:p>
            <a:pPr lvl="0">
              <a:lnSpc>
                <a:spcPct val="150000"/>
              </a:lnSpc>
            </a:pPr>
            <a:r>
              <a:rPr lang="en-US" sz="1600" b="1" dirty="0">
                <a:solidFill>
                  <a:srgbClr val="00B050"/>
                </a:solidFill>
              </a:rPr>
              <a:t>In depth insight can be </a:t>
            </a:r>
            <a:r>
              <a:rPr lang="en-US" sz="1600" b="1" dirty="0" smtClean="0">
                <a:solidFill>
                  <a:srgbClr val="00B050"/>
                </a:solidFill>
              </a:rPr>
              <a:t>obtained </a:t>
            </a:r>
            <a:r>
              <a:rPr lang="en-US" sz="1600" b="1" dirty="0">
                <a:solidFill>
                  <a:srgbClr val="00B050"/>
                </a:solidFill>
              </a:rPr>
              <a:t>about Institutions can take future policy decisions</a:t>
            </a:r>
          </a:p>
          <a:p>
            <a:pPr marL="0" marR="0" lvl="0" indent="0" algn="just" defTabSz="914400" rtl="0" eaLnBrk="1" fontAlgn="base" latinLnBrk="0" hangingPunct="1">
              <a:lnSpc>
                <a:spcPct val="100000"/>
              </a:lnSpc>
              <a:spcBef>
                <a:spcPct val="0"/>
              </a:spcBef>
              <a:spcAft>
                <a:spcPct val="0"/>
              </a:spcAft>
              <a:buClrTx/>
              <a:buSzTx/>
              <a:tabLst/>
            </a:pPr>
            <a:endParaRPr kumimoji="0" lang="en-US" sz="1600" b="1" i="0" u="none" strike="noStrike" cap="none" normalizeH="0" baseline="0" dirty="0">
              <a:ln>
                <a:noFill/>
              </a:ln>
              <a:solidFill>
                <a:srgbClr val="002060"/>
              </a:solidFill>
              <a:effectLst/>
              <a:cs typeface="Arial" pitchFamily="34" charset="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114800" cy="285750"/>
          </a:xfrm>
        </p:spPr>
        <p:txBody>
          <a:bodyPr/>
          <a:lstStyle/>
          <a:p>
            <a:r>
              <a:rPr lang="en-US" sz="1600" dirty="0">
                <a:solidFill>
                  <a:schemeClr val="accent6">
                    <a:lumMod val="50000"/>
                  </a:schemeClr>
                </a:solidFill>
                <a:latin typeface="Arial Rounded MT Bold" pitchFamily="34" charset="0"/>
              </a:rPr>
              <a:t>Possible Benchmarks</a:t>
            </a:r>
          </a:p>
        </p:txBody>
      </p:sp>
      <p:graphicFrame>
        <p:nvGraphicFramePr>
          <p:cNvPr id="7" name="Table 6"/>
          <p:cNvGraphicFramePr>
            <a:graphicFrameLocks noGrp="1"/>
          </p:cNvGraphicFramePr>
          <p:nvPr/>
        </p:nvGraphicFramePr>
        <p:xfrm>
          <a:off x="685800" y="539750"/>
          <a:ext cx="7772400" cy="4533595"/>
        </p:xfrm>
        <a:graphic>
          <a:graphicData uri="http://schemas.openxmlformats.org/drawingml/2006/table">
            <a:tbl>
              <a:tblPr>
                <a:tableStyleId>{0E3FDE45-AF77-4B5C-9715-49D594BDF05E}</a:tableStyleId>
              </a:tblPr>
              <a:tblGrid>
                <a:gridCol w="1436552">
                  <a:extLst>
                    <a:ext uri="{9D8B030D-6E8A-4147-A177-3AD203B41FA5}">
                      <a16:colId xmlns="" xmlns:a16="http://schemas.microsoft.com/office/drawing/2014/main" val="20000"/>
                    </a:ext>
                  </a:extLst>
                </a:gridCol>
                <a:gridCol w="1002808">
                  <a:extLst>
                    <a:ext uri="{9D8B030D-6E8A-4147-A177-3AD203B41FA5}">
                      <a16:colId xmlns="" xmlns:a16="http://schemas.microsoft.com/office/drawing/2014/main" val="20001"/>
                    </a:ext>
                  </a:extLst>
                </a:gridCol>
                <a:gridCol w="715189">
                  <a:extLst>
                    <a:ext uri="{9D8B030D-6E8A-4147-A177-3AD203B41FA5}">
                      <a16:colId xmlns="" xmlns:a16="http://schemas.microsoft.com/office/drawing/2014/main" val="20002"/>
                    </a:ext>
                  </a:extLst>
                </a:gridCol>
                <a:gridCol w="1436552">
                  <a:extLst>
                    <a:ext uri="{9D8B030D-6E8A-4147-A177-3AD203B41FA5}">
                      <a16:colId xmlns="" xmlns:a16="http://schemas.microsoft.com/office/drawing/2014/main" val="20003"/>
                    </a:ext>
                  </a:extLst>
                </a:gridCol>
                <a:gridCol w="1359886">
                  <a:extLst>
                    <a:ext uri="{9D8B030D-6E8A-4147-A177-3AD203B41FA5}">
                      <a16:colId xmlns="" xmlns:a16="http://schemas.microsoft.com/office/drawing/2014/main" val="20004"/>
                    </a:ext>
                  </a:extLst>
                </a:gridCol>
                <a:gridCol w="1359886">
                  <a:extLst>
                    <a:ext uri="{9D8B030D-6E8A-4147-A177-3AD203B41FA5}">
                      <a16:colId xmlns="" xmlns:a16="http://schemas.microsoft.com/office/drawing/2014/main" val="20005"/>
                    </a:ext>
                  </a:extLst>
                </a:gridCol>
                <a:gridCol w="461527">
                  <a:extLst>
                    <a:ext uri="{9D8B030D-6E8A-4147-A177-3AD203B41FA5}">
                      <a16:colId xmlns="" xmlns:a16="http://schemas.microsoft.com/office/drawing/2014/main" val="20006"/>
                    </a:ext>
                  </a:extLst>
                </a:gridCol>
              </a:tblGrid>
              <a:tr h="162560">
                <a:tc>
                  <a:txBody>
                    <a:bodyPr/>
                    <a:lstStyle/>
                    <a:p>
                      <a:pPr marL="0" marR="0" algn="ctr">
                        <a:lnSpc>
                          <a:spcPct val="107000"/>
                        </a:lnSpc>
                        <a:spcBef>
                          <a:spcPts val="0"/>
                        </a:spcBef>
                        <a:spcAft>
                          <a:spcPts val="0"/>
                        </a:spcAft>
                      </a:pPr>
                      <a:r>
                        <a:rPr lang="en-US" sz="1400" dirty="0"/>
                        <a:t>S.No.</a:t>
                      </a:r>
                      <a:endParaRPr lang="en-US" sz="1400" dirty="0">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400" dirty="0"/>
                        <a:t>Parameter</a:t>
                      </a:r>
                      <a:endParaRPr lang="en-US" sz="1400" dirty="0">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400" dirty="0"/>
                        <a:t>Score</a:t>
                      </a:r>
                      <a:endParaRPr lang="en-US" sz="1400" dirty="0">
                        <a:latin typeface="Calibri"/>
                        <a:ea typeface="Calibri"/>
                        <a:cs typeface="Times New Roman"/>
                      </a:endParaRPr>
                    </a:p>
                  </a:txBody>
                  <a:tcPr marL="36806" marR="36806" marT="0" marB="0" anchor="ctr"/>
                </a:tc>
                <a:tc gridSpan="4">
                  <a:txBody>
                    <a:bodyPr/>
                    <a:lstStyle/>
                    <a:p>
                      <a:pPr marL="0" marR="0" algn="ctr">
                        <a:lnSpc>
                          <a:spcPct val="107000"/>
                        </a:lnSpc>
                        <a:spcBef>
                          <a:spcPts val="0"/>
                        </a:spcBef>
                        <a:spcAft>
                          <a:spcPts val="0"/>
                        </a:spcAft>
                      </a:pPr>
                      <a:r>
                        <a:rPr lang="en-US" sz="1400" dirty="0"/>
                        <a:t>Input values</a:t>
                      </a:r>
                      <a:endParaRPr lang="en-US" sz="1400" dirty="0">
                        <a:latin typeface="Calibri"/>
                        <a:ea typeface="Calibri"/>
                        <a:cs typeface="Times New Roman"/>
                      </a:endParaRPr>
                    </a:p>
                  </a:txBody>
                  <a:tcPr marL="36806" marR="36806"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62560">
                <a:tc rowSpan="2">
                  <a:txBody>
                    <a:bodyPr/>
                    <a:lstStyle/>
                    <a:p>
                      <a:pPr marL="0" marR="0" algn="ctr">
                        <a:lnSpc>
                          <a:spcPct val="107000"/>
                        </a:lnSpc>
                        <a:spcBef>
                          <a:spcPts val="0"/>
                        </a:spcBef>
                        <a:spcAft>
                          <a:spcPts val="0"/>
                        </a:spcAft>
                      </a:pPr>
                      <a:r>
                        <a:rPr lang="en-US" sz="1100" dirty="0"/>
                        <a:t>1</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dirty="0"/>
                        <a:t>SS</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dirty="0"/>
                        <a:t>19.38</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NT</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NE</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Score</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1"/>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10740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10407</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19.38</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2"/>
                  </a:ext>
                </a:extLst>
              </a:tr>
              <a:tr h="162560">
                <a:tc rowSpan="2">
                  <a:txBody>
                    <a:bodyPr/>
                    <a:lstStyle/>
                    <a:p>
                      <a:pPr marL="0" marR="0" algn="ctr">
                        <a:lnSpc>
                          <a:spcPct val="107000"/>
                        </a:lnSpc>
                        <a:spcBef>
                          <a:spcPts val="0"/>
                        </a:spcBef>
                        <a:spcAft>
                          <a:spcPts val="0"/>
                        </a:spcAft>
                      </a:pPr>
                      <a:r>
                        <a:rPr lang="en-US" sz="1100" dirty="0"/>
                        <a:t>2</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FSR</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30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F</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20(F/N)</a:t>
                      </a:r>
                      <a:endParaRPr lang="en-US" sz="1100">
                        <a:solidFill>
                          <a:srgbClr val="002060"/>
                        </a:solidFill>
                        <a:latin typeface="Calibri"/>
                        <a:ea typeface="Calibri"/>
                        <a:cs typeface="Times New Roman"/>
                      </a:endParaRPr>
                    </a:p>
                  </a:txBody>
                  <a:tcPr marL="36806" marR="36806" marT="0" marB="0" anchor="ctr"/>
                </a:tc>
                <a:tc>
                  <a:txBody>
                    <a:bodyPr/>
                    <a:lstStyle/>
                    <a:p>
                      <a:pPr marL="0" marR="0">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b"/>
                </a:tc>
                <a:extLst>
                  <a:ext uri="{0D108BD9-81ED-4DB2-BD59-A6C34878D82A}">
                    <a16:rowId xmlns="" xmlns:a16="http://schemas.microsoft.com/office/drawing/2014/main" val="10003"/>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dirty="0"/>
                        <a:t>94</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1380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1.36</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4"/>
                  </a:ext>
                </a:extLst>
              </a:tr>
              <a:tr h="162560">
                <a:tc rowSpan="2">
                  <a:txBody>
                    <a:bodyPr/>
                    <a:lstStyle/>
                    <a:p>
                      <a:pPr marL="0" marR="0" algn="ctr">
                        <a:lnSpc>
                          <a:spcPct val="107000"/>
                        </a:lnSpc>
                        <a:spcBef>
                          <a:spcPts val="0"/>
                        </a:spcBef>
                        <a:spcAft>
                          <a:spcPts val="0"/>
                        </a:spcAft>
                      </a:pPr>
                      <a:r>
                        <a:rPr lang="en-US" sz="1100" dirty="0"/>
                        <a:t>3</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FQE</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19.45</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FRA</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F1</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F2</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F3</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5"/>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6"/>
                  </a:ext>
                </a:extLst>
              </a:tr>
              <a:tr h="162560">
                <a:tc rowSpan="2">
                  <a:txBody>
                    <a:bodyPr/>
                    <a:lstStyle/>
                    <a:p>
                      <a:pPr marL="0" marR="0" algn="ctr">
                        <a:lnSpc>
                          <a:spcPct val="107000"/>
                        </a:lnSpc>
                        <a:spcBef>
                          <a:spcPts val="0"/>
                        </a:spcBef>
                        <a:spcAft>
                          <a:spcPts val="0"/>
                        </a:spcAft>
                      </a:pPr>
                      <a:r>
                        <a:rPr lang="en-US" sz="1100" dirty="0"/>
                        <a:t>4</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FRU</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24.86</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BC</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BO</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7"/>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2801.01</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235333</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8"/>
                  </a:ext>
                </a:extLst>
              </a:tr>
              <a:tr h="162560">
                <a:tc>
                  <a:txBody>
                    <a:bodyPr/>
                    <a:lstStyle/>
                    <a:p>
                      <a:pPr marL="0" marR="0" algn="ctr">
                        <a:lnSpc>
                          <a:spcPct val="107000"/>
                        </a:lnSpc>
                        <a:spcBef>
                          <a:spcPts val="0"/>
                        </a:spcBef>
                        <a:spcAft>
                          <a:spcPts val="0"/>
                        </a:spcAft>
                      </a:pPr>
                      <a:r>
                        <a:rPr lang="en-US" sz="1100" dirty="0"/>
                        <a:t>5</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PU</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70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09"/>
                  </a:ext>
                </a:extLst>
              </a:tr>
              <a:tr h="162560">
                <a:tc>
                  <a:txBody>
                    <a:bodyPr/>
                    <a:lstStyle/>
                    <a:p>
                      <a:pPr marL="0" marR="0" algn="ctr">
                        <a:lnSpc>
                          <a:spcPct val="107000"/>
                        </a:lnSpc>
                        <a:spcBef>
                          <a:spcPts val="0"/>
                        </a:spcBef>
                        <a:spcAft>
                          <a:spcPts val="0"/>
                        </a:spcAft>
                      </a:pPr>
                      <a:r>
                        <a:rPr lang="en-US" sz="1100" dirty="0"/>
                        <a:t>6</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QP</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30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0"/>
                  </a:ext>
                </a:extLst>
              </a:tr>
              <a:tr h="162560">
                <a:tc rowSpan="2">
                  <a:txBody>
                    <a:bodyPr/>
                    <a:lstStyle/>
                    <a:p>
                      <a:pPr marL="0" marR="0" algn="ctr">
                        <a:lnSpc>
                          <a:spcPct val="107000"/>
                        </a:lnSpc>
                        <a:spcBef>
                          <a:spcPts val="0"/>
                        </a:spcBef>
                        <a:spcAft>
                          <a:spcPts val="0"/>
                        </a:spcAft>
                      </a:pPr>
                      <a:r>
                        <a:rPr lang="en-US" sz="1100" dirty="0"/>
                        <a:t>7</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GPH</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39.45</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Np</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Nhs</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Score</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1"/>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1.47</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97.79</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39.45</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2"/>
                  </a:ext>
                </a:extLst>
              </a:tr>
              <a:tr h="162560">
                <a:tc rowSpan="2">
                  <a:txBody>
                    <a:bodyPr/>
                    <a:lstStyle/>
                    <a:p>
                      <a:pPr marL="0" marR="0" algn="ctr">
                        <a:lnSpc>
                          <a:spcPct val="107000"/>
                        </a:lnSpc>
                        <a:spcBef>
                          <a:spcPts val="0"/>
                        </a:spcBef>
                        <a:spcAft>
                          <a:spcPts val="0"/>
                        </a:spcAft>
                      </a:pPr>
                      <a:r>
                        <a:rPr lang="en-US" sz="1100" dirty="0"/>
                        <a:t>8</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GUE</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40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Ng</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3"/>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97.77</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4"/>
                  </a:ext>
                </a:extLst>
              </a:tr>
              <a:tr h="162560">
                <a:tc rowSpan="2">
                  <a:txBody>
                    <a:bodyPr/>
                    <a:lstStyle/>
                    <a:p>
                      <a:pPr marL="0" marR="0" algn="ctr">
                        <a:lnSpc>
                          <a:spcPct val="107000"/>
                        </a:lnSpc>
                        <a:spcBef>
                          <a:spcPts val="0"/>
                        </a:spcBef>
                        <a:spcAft>
                          <a:spcPts val="0"/>
                        </a:spcAft>
                      </a:pPr>
                      <a:r>
                        <a:rPr lang="en-US" sz="1100" dirty="0"/>
                        <a:t>9</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GMS</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20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MS</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5"/>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600000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6"/>
                  </a:ext>
                </a:extLst>
              </a:tr>
              <a:tr h="162560">
                <a:tc rowSpan="2">
                  <a:txBody>
                    <a:bodyPr/>
                    <a:lstStyle/>
                    <a:p>
                      <a:pPr marL="0" marR="0" algn="ctr">
                        <a:lnSpc>
                          <a:spcPct val="107000"/>
                        </a:lnSpc>
                        <a:spcBef>
                          <a:spcPts val="0"/>
                        </a:spcBef>
                        <a:spcAft>
                          <a:spcPts val="0"/>
                        </a:spcAft>
                      </a:pPr>
                      <a:r>
                        <a:rPr lang="en-US" sz="1100" dirty="0"/>
                        <a:t>10</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RD</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25.81</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NS</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NC</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7"/>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0.9</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0.01</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8"/>
                  </a:ext>
                </a:extLst>
              </a:tr>
              <a:tr h="162560">
                <a:tc rowSpan="2">
                  <a:txBody>
                    <a:bodyPr/>
                    <a:lstStyle/>
                    <a:p>
                      <a:pPr marL="0" marR="0" algn="ctr">
                        <a:lnSpc>
                          <a:spcPct val="107000"/>
                        </a:lnSpc>
                        <a:spcBef>
                          <a:spcPts val="0"/>
                        </a:spcBef>
                        <a:spcAft>
                          <a:spcPts val="0"/>
                        </a:spcAft>
                      </a:pPr>
                      <a:r>
                        <a:rPr lang="en-US" sz="1100" dirty="0"/>
                        <a:t>11</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WD</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30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Nws</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Nwf</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19"/>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100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81.4</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20"/>
                  </a:ext>
                </a:extLst>
              </a:tr>
              <a:tr h="162560">
                <a:tc rowSpan="2">
                  <a:txBody>
                    <a:bodyPr/>
                    <a:lstStyle/>
                    <a:p>
                      <a:pPr marL="0" marR="0" algn="ctr">
                        <a:lnSpc>
                          <a:spcPct val="107000"/>
                        </a:lnSpc>
                        <a:spcBef>
                          <a:spcPts val="0"/>
                        </a:spcBef>
                        <a:spcAft>
                          <a:spcPts val="0"/>
                        </a:spcAft>
                      </a:pPr>
                      <a:r>
                        <a:rPr lang="en-US" sz="1100" dirty="0"/>
                        <a:t>12</a:t>
                      </a:r>
                      <a:endParaRPr lang="en-US" sz="1100" dirty="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ESCS</a:t>
                      </a:r>
                      <a:endParaRPr lang="en-US" sz="1100">
                        <a:solidFill>
                          <a:srgbClr val="002060"/>
                        </a:solidFill>
                        <a:latin typeface="Calibri"/>
                        <a:ea typeface="Calibri"/>
                        <a:cs typeface="Times New Roman"/>
                      </a:endParaRPr>
                    </a:p>
                  </a:txBody>
                  <a:tcPr marL="36806" marR="36806" marT="0" marB="0" anchor="ctr"/>
                </a:tc>
                <a:tc rowSpan="2">
                  <a:txBody>
                    <a:bodyPr/>
                    <a:lstStyle/>
                    <a:p>
                      <a:pPr marL="0" marR="0" algn="ctr">
                        <a:lnSpc>
                          <a:spcPct val="107000"/>
                        </a:lnSpc>
                        <a:spcBef>
                          <a:spcPts val="0"/>
                        </a:spcBef>
                        <a:spcAft>
                          <a:spcPts val="0"/>
                        </a:spcAft>
                      </a:pPr>
                      <a:r>
                        <a:rPr lang="en-US" sz="1100"/>
                        <a:t>9.4</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Nesc</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21"/>
                  </a:ext>
                </a:extLst>
              </a:tr>
              <a:tr h="162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t>23.77</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22"/>
                  </a:ext>
                </a:extLst>
              </a:tr>
              <a:tr h="162560">
                <a:tc>
                  <a:txBody>
                    <a:bodyPr/>
                    <a:lstStyle/>
                    <a:p>
                      <a:pPr marL="0" marR="0" algn="ctr">
                        <a:lnSpc>
                          <a:spcPct val="107000"/>
                        </a:lnSpc>
                        <a:spcBef>
                          <a:spcPts val="0"/>
                        </a:spcBef>
                        <a:spcAft>
                          <a:spcPts val="0"/>
                        </a:spcAft>
                      </a:pPr>
                      <a:r>
                        <a:rPr lang="en-US" sz="1100" dirty="0"/>
                        <a:t>13</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PCS</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20</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a:t> </a:t>
                      </a:r>
                      <a:endParaRPr lang="en-US" sz="110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23"/>
                  </a:ext>
                </a:extLst>
              </a:tr>
              <a:tr h="162560">
                <a:tc>
                  <a:txBody>
                    <a:bodyPr/>
                    <a:lstStyle/>
                    <a:p>
                      <a:pPr marL="0" marR="0" algn="ctr">
                        <a:lnSpc>
                          <a:spcPct val="107000"/>
                        </a:lnSpc>
                        <a:spcBef>
                          <a:spcPts val="0"/>
                        </a:spcBef>
                        <a:spcAft>
                          <a:spcPts val="0"/>
                        </a:spcAft>
                      </a:pPr>
                      <a:r>
                        <a:rPr lang="en-US" sz="1100" dirty="0"/>
                        <a:t>14</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PERCEPTION</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100</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tc>
                  <a:txBody>
                    <a:bodyPr/>
                    <a:lstStyle/>
                    <a:p>
                      <a:pPr marL="0" marR="0" algn="ctr">
                        <a:lnSpc>
                          <a:spcPct val="107000"/>
                        </a:lnSpc>
                        <a:spcBef>
                          <a:spcPts val="0"/>
                        </a:spcBef>
                        <a:spcAft>
                          <a:spcPts val="0"/>
                        </a:spcAft>
                      </a:pPr>
                      <a:r>
                        <a:rPr lang="en-US" sz="1100" dirty="0"/>
                        <a:t> </a:t>
                      </a:r>
                      <a:endParaRPr lang="en-US" sz="1100" dirty="0">
                        <a:solidFill>
                          <a:srgbClr val="002060"/>
                        </a:solidFill>
                        <a:latin typeface="Calibri"/>
                        <a:ea typeface="Calibri"/>
                        <a:cs typeface="Times New Roman"/>
                      </a:endParaRPr>
                    </a:p>
                  </a:txBody>
                  <a:tcPr marL="36806" marR="36806" marT="0" marB="0" anchor="ctr"/>
                </a:tc>
                <a:extLst>
                  <a:ext uri="{0D108BD9-81ED-4DB2-BD59-A6C34878D82A}">
                    <a16:rowId xmlns="" xmlns:a16="http://schemas.microsoft.com/office/drawing/2014/main" val="10024"/>
                  </a:ext>
                </a:extLst>
              </a:tr>
            </a:tbl>
          </a:graphicData>
        </a:graphic>
      </p:graphicFrame>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838200" y="742950"/>
          <a:ext cx="81534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304800" y="742950"/>
            <a:ext cx="8229600" cy="369332"/>
          </a:xfrm>
          <a:prstGeom prst="rect">
            <a:avLst/>
          </a:prstGeom>
          <a:noFill/>
        </p:spPr>
        <p:txBody>
          <a:bodyPr wrap="square" rtlCol="0">
            <a:spAutoFit/>
          </a:bodyPr>
          <a:lstStyle/>
          <a:p>
            <a:pPr algn="ctr"/>
            <a:r>
              <a:rPr lang="en-US" dirty="0"/>
              <a:t>Sub Parameter Correlation with Score</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‘Perception’ on Rankings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6479562"/>
              </p:ext>
            </p:extLst>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348121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5350"/>
            <a:ext cx="8229600" cy="572690"/>
          </a:xfrm>
        </p:spPr>
        <p:txBody>
          <a:bodyPr/>
          <a:lstStyle/>
          <a:p>
            <a:pPr lvl="0"/>
            <a:r>
              <a:rPr lang="en-US" sz="1600" dirty="0">
                <a:solidFill>
                  <a:schemeClr val="accent6">
                    <a:lumMod val="50000"/>
                  </a:schemeClr>
                </a:solidFill>
                <a:latin typeface="Arial Rounded MT Bold" pitchFamily="34" charset="0"/>
              </a:rPr>
              <a:t>Sub Parameter with highest weight</a:t>
            </a:r>
            <a:endParaRPr lang="en-US" dirty="0"/>
          </a:p>
        </p:txBody>
      </p:sp>
      <p:sp>
        <p:nvSpPr>
          <p:cNvPr id="5" name="Rectangle 4"/>
          <p:cNvSpPr/>
          <p:nvPr/>
        </p:nvSpPr>
        <p:spPr>
          <a:xfrm>
            <a:off x="2286000" y="1123950"/>
            <a:ext cx="4572000" cy="2554545"/>
          </a:xfrm>
          <a:prstGeom prst="rect">
            <a:avLst/>
          </a:prstGeom>
        </p:spPr>
        <p:txBody>
          <a:bodyPr>
            <a:spAutoFit/>
          </a:bodyPr>
          <a:lstStyle/>
          <a:p>
            <a:pPr lvl="0">
              <a:buFont typeface="Wingdings" pitchFamily="2" charset="2"/>
              <a:buChar char="ü"/>
            </a:pPr>
            <a:endParaRPr lang="en-US" sz="2000" dirty="0"/>
          </a:p>
          <a:p>
            <a:pPr lvl="0">
              <a:buFont typeface="Wingdings" pitchFamily="2" charset="2"/>
              <a:buChar char="ü"/>
            </a:pPr>
            <a:endParaRPr lang="en-US" sz="2000" dirty="0"/>
          </a:p>
          <a:p>
            <a:pPr lvl="0">
              <a:buFont typeface="Wingdings" pitchFamily="2" charset="2"/>
              <a:buChar char="ü"/>
            </a:pPr>
            <a:r>
              <a:rPr lang="en-US" sz="2000" dirty="0"/>
              <a:t>Perception</a:t>
            </a:r>
          </a:p>
          <a:p>
            <a:pPr lvl="0">
              <a:buFont typeface="Wingdings" pitchFamily="2" charset="2"/>
              <a:buChar char="ü"/>
            </a:pPr>
            <a:r>
              <a:rPr lang="en-US" sz="2000" dirty="0"/>
              <a:t>RD</a:t>
            </a:r>
          </a:p>
          <a:p>
            <a:pPr lvl="0">
              <a:buFont typeface="Wingdings" pitchFamily="2" charset="2"/>
              <a:buChar char="ü"/>
            </a:pPr>
            <a:r>
              <a:rPr lang="en-US" sz="2000" dirty="0"/>
              <a:t>PU</a:t>
            </a:r>
          </a:p>
          <a:p>
            <a:pPr lvl="0">
              <a:buFont typeface="Wingdings" pitchFamily="2" charset="2"/>
              <a:buChar char="ü"/>
            </a:pPr>
            <a:r>
              <a:rPr lang="en-US" sz="2000" dirty="0"/>
              <a:t>MS</a:t>
            </a:r>
          </a:p>
          <a:p>
            <a:pPr lvl="0">
              <a:buFont typeface="Wingdings" pitchFamily="2" charset="2"/>
              <a:buChar char="ü"/>
            </a:pPr>
            <a:r>
              <a:rPr lang="en-US" sz="2000" dirty="0"/>
              <a:t>QP</a:t>
            </a:r>
          </a:p>
          <a:p>
            <a:pPr lvl="0">
              <a:buFont typeface="Wingdings" pitchFamily="2" charset="2"/>
              <a:buChar char="ü"/>
            </a:pPr>
            <a:r>
              <a:rPr lang="en-US" sz="2000" dirty="0"/>
              <a:t>FRU</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00347" y="2110085"/>
            <a:ext cx="3990644"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7429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xfrm>
            <a:off x="457200" y="703660"/>
            <a:ext cx="8229600" cy="857250"/>
          </a:xfrm>
        </p:spPr>
        <p:txBody>
          <a:bodyPr/>
          <a:lstStyle/>
          <a:p>
            <a:r>
              <a:rPr lang="en-US" dirty="0">
                <a:solidFill>
                  <a:schemeClr val="accent6">
                    <a:lumMod val="50000"/>
                  </a:schemeClr>
                </a:solidFill>
                <a:latin typeface="Arial Rounded MT Bold" pitchFamily="34" charset="0"/>
              </a:rPr>
              <a:t>Drivers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Top 5 Colleges across all Parameters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7908316"/>
              </p:ext>
            </p:extLst>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54609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Top 5 Colleges across </a:t>
            </a:r>
            <a:r>
              <a:rPr lang="en-US" dirty="0" smtClean="0"/>
              <a:t>Sub-Parameters Teaching Learning &amp; Resources(TLR)</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88426366"/>
              </p:ext>
            </p:extLst>
          </p:nvPr>
        </p:nvGraphicFramePr>
        <p:xfrm>
          <a:off x="685800" y="1657350"/>
          <a:ext cx="7696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87000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Top 5 Colleges across Sub-Parameters </a:t>
            </a:r>
            <a:r>
              <a:rPr lang="en-US" dirty="0" smtClean="0"/>
              <a:t>Research and Professional Practice(RPC)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31686973"/>
              </p:ext>
            </p:extLst>
          </p:nvPr>
        </p:nvGraphicFramePr>
        <p:xfrm>
          <a:off x="457200" y="14287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08006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Top 5 Colleges across Sub-Parameters </a:t>
            </a:r>
            <a:r>
              <a:rPr lang="en-US" dirty="0" smtClean="0"/>
              <a:t>Graduation Outcomes(GO)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7353333"/>
              </p:ext>
            </p:extLst>
          </p:nvPr>
        </p:nvGraphicFramePr>
        <p:xfrm>
          <a:off x="457200" y="14287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408187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Top 5 Colleges across Sub-Parameters </a:t>
            </a:r>
            <a:r>
              <a:rPr lang="en-US" dirty="0" smtClean="0"/>
              <a:t>Outreach and Inclusivity(OI)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5718155"/>
              </p:ext>
            </p:extLst>
          </p:nvPr>
        </p:nvGraphicFramePr>
        <p:xfrm>
          <a:off x="457200" y="14287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6103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8717</TotalTime>
  <Words>1733</Words>
  <Application>Microsoft Office PowerPoint</Application>
  <PresentationFormat>On-screen Show (16:9)</PresentationFormat>
  <Paragraphs>894</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Rounded MT Bold</vt:lpstr>
      <vt:lpstr>Calibri</vt:lpstr>
      <vt:lpstr>MV Boli</vt:lpstr>
      <vt:lpstr>Times New Roman</vt:lpstr>
      <vt:lpstr>Wingdings</vt:lpstr>
      <vt:lpstr>Office Theme</vt:lpstr>
      <vt:lpstr>WELCOME   HEURISTICS FOR FUTURE – NIRF PERSPECTIVE</vt:lpstr>
      <vt:lpstr>Outline</vt:lpstr>
      <vt:lpstr>PowerPoint Presentation</vt:lpstr>
      <vt:lpstr>Drivers</vt:lpstr>
      <vt:lpstr>Performance of Top 5 Colleges across all Parameters</vt:lpstr>
      <vt:lpstr>Performance of Top 5 Colleges across Sub-Parameters Teaching Learning &amp; Resources(TLR)</vt:lpstr>
      <vt:lpstr>Performance of Top 5 Colleges across Sub-Parameters Research and Professional Practice(RPC)</vt:lpstr>
      <vt:lpstr>Performance of Top 5 Colleges across Sub-Parameters Graduation Outcomes(GO)</vt:lpstr>
      <vt:lpstr>Performance of Top 5 Colleges across Sub-Parameters Outreach and Inclusivity(OI)</vt:lpstr>
      <vt:lpstr>Performance of Top 5 Colleges across Sub-Parameters Outreach and Inclusivity(OI)</vt:lpstr>
      <vt:lpstr>Performance of Colleges Ranked 96-100 in all Parameters</vt:lpstr>
      <vt:lpstr>Performance of Colleges Ranked 96-100 across Sub-Parameters Teaching Learning &amp; Resources(TLR)</vt:lpstr>
      <vt:lpstr>Performance of Colleges Ranked 96-100 across Sub-Parameters Research and Professional Practice(RPC)</vt:lpstr>
      <vt:lpstr>Performance of Colleges Ranked 96-100 across Sub-Parameters Graduation Outcomes(GO)</vt:lpstr>
      <vt:lpstr>Performance of Colleges Ranked 96-100 across Sub-Parameters Outreach and Inclusivity (OI)</vt:lpstr>
      <vt:lpstr>Rank vs. Score</vt:lpstr>
      <vt:lpstr>PowerPoint Presentation</vt:lpstr>
      <vt:lpstr>Main Contributors to Final Score</vt:lpstr>
      <vt:lpstr>PowerPoint Presentation</vt:lpstr>
      <vt:lpstr>         BIRD’S EYE VIEW ON NIRF 2020 RANKING </vt:lpstr>
      <vt:lpstr>SS</vt:lpstr>
      <vt:lpstr>FSR</vt:lpstr>
      <vt:lpstr>FQE</vt:lpstr>
      <vt:lpstr>FRU</vt:lpstr>
      <vt:lpstr>PU</vt:lpstr>
      <vt:lpstr>POINTS TO PONDER ON RP </vt:lpstr>
      <vt:lpstr>PowerPoint Presentation</vt:lpstr>
      <vt:lpstr>GPH</vt:lpstr>
      <vt:lpstr>GUE</vt:lpstr>
      <vt:lpstr>HEURISTIC MODEL Points to Ponder</vt:lpstr>
      <vt:lpstr>Possible Benchmarks</vt:lpstr>
      <vt:lpstr>PowerPoint Presentation</vt:lpstr>
      <vt:lpstr>Impact of ‘Perception’ on Rankings</vt:lpstr>
      <vt:lpstr>Sub Parameter with highest weight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Srikanth G</dc:creator>
  <cp:lastModifiedBy>Laxmi</cp:lastModifiedBy>
  <cp:revision>111</cp:revision>
  <dcterms:created xsi:type="dcterms:W3CDTF">2019-11-04T13:08:59Z</dcterms:created>
  <dcterms:modified xsi:type="dcterms:W3CDTF">2021-01-18T05:59:17Z</dcterms:modified>
</cp:coreProperties>
</file>