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277" r:id="rId3"/>
    <p:sldId id="278" r:id="rId4"/>
    <p:sldId id="301" r:id="rId5"/>
    <p:sldId id="302" r:id="rId6"/>
    <p:sldId id="279" r:id="rId7"/>
    <p:sldId id="281" r:id="rId8"/>
    <p:sldId id="299" r:id="rId9"/>
    <p:sldId id="303" r:id="rId10"/>
    <p:sldId id="305" r:id="rId11"/>
    <p:sldId id="300" r:id="rId12"/>
    <p:sldId id="283" r:id="rId13"/>
    <p:sldId id="282" r:id="rId14"/>
    <p:sldId id="304" r:id="rId15"/>
    <p:sldId id="306" r:id="rId1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54" d="100"/>
          <a:sy n="154" d="100"/>
        </p:scale>
        <p:origin x="1464" y="114"/>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EEEA9-07F7-406A-A0C6-9EDC1EF79489}" type="datetimeFigureOut">
              <a:rPr lang="en-US" smtClean="0"/>
              <a:t>1/22/2021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24F5D-5331-4E9B-B308-F7A9CD1BB0A3}" type="slidenum">
              <a:rPr lang="en-US" smtClean="0"/>
              <a:t>‹#›</a:t>
            </a:fld>
            <a:endParaRPr lang="en-US"/>
          </a:p>
        </p:txBody>
      </p:sp>
    </p:spTree>
    <p:extLst>
      <p:ext uri="{BB962C8B-B14F-4D97-AF65-F5344CB8AC3E}">
        <p14:creationId xmlns:p14="http://schemas.microsoft.com/office/powerpoint/2010/main" val="31448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a:prstGeom prst="rect">
            <a:avLst/>
          </a:prstGeom>
        </p:spPr>
        <p:txBody>
          <a:bodyPr/>
          <a:lstStyle>
            <a:lvl1pPr>
              <a:defRPr sz="2400" b="1">
                <a:solidFill>
                  <a:schemeClr val="accent2">
                    <a:lumMod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28700" y="2914650"/>
            <a:ext cx="4800600" cy="1314450"/>
          </a:xfrm>
          <a:prstGeom prst="rect">
            <a:avLst/>
          </a:prstGeom>
        </p:spPr>
        <p:txBody>
          <a:bodyPr/>
          <a:lstStyle>
            <a:lvl1pPr marL="0" indent="0" algn="ctr">
              <a:buNone/>
              <a:defRPr sz="1800">
                <a:solidFill>
                  <a:srgbClr val="002060"/>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590550"/>
            <a:ext cx="6172200" cy="472679"/>
          </a:xfrm>
          <a:prstGeom prst="rect">
            <a:avLst/>
          </a:prstGeom>
        </p:spPr>
        <p:txBody>
          <a:bodyPr/>
          <a:lstStyle>
            <a:lvl1pPr algn="l">
              <a:defRPr sz="2100" b="1"/>
            </a:lvl1pPr>
          </a:lstStyle>
          <a:p>
            <a:r>
              <a:rPr lang="en-US" dirty="0" smtClean="0"/>
              <a:t>Click to edit Master title style</a:t>
            </a:r>
            <a:endParaRPr lang="en-US" dirty="0"/>
          </a:p>
        </p:txBody>
      </p:sp>
      <p:sp>
        <p:nvSpPr>
          <p:cNvPr id="3" name="Content Placeholder 2"/>
          <p:cNvSpPr>
            <a:spLocks noGrp="1"/>
          </p:cNvSpPr>
          <p:nvPr>
            <p:ph idx="1"/>
          </p:nvPr>
        </p:nvSpPr>
        <p:spPr>
          <a:xfrm>
            <a:off x="342900" y="1200151"/>
            <a:ext cx="6172200" cy="3394472"/>
          </a:xfrm>
          <a:prstGeom prst="rect">
            <a:avLst/>
          </a:prstGeom>
        </p:spPr>
        <p:txBody>
          <a:bodyPr/>
          <a:lstStyle>
            <a:lvl1pPr>
              <a:defRPr sz="1500"/>
            </a:lvl1pPr>
            <a:lvl2pPr>
              <a:defRPr sz="1350"/>
            </a:lvl2pPr>
            <a:lvl3pPr>
              <a:defRPr sz="1200"/>
            </a:lvl3pPr>
            <a:lvl4pPr>
              <a:defRPr sz="1050"/>
            </a:lvl4pPr>
            <a:lvl5pPr>
              <a:defRPr sz="10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703660"/>
            <a:ext cx="6172200" cy="857250"/>
          </a:xfrm>
          <a:prstGeom prst="rect">
            <a:avLst/>
          </a:prstGeom>
        </p:spPr>
        <p:txBody>
          <a:bodyPr/>
          <a:lstStyle>
            <a:lvl1pPr algn="l">
              <a:defRPr sz="2100" b="1"/>
            </a:lvl1pPr>
          </a:lstStyle>
          <a:p>
            <a:r>
              <a:rPr lang="en-US" dirty="0" smtClean="0"/>
              <a:t>Click to edit Master title style</a:t>
            </a:r>
            <a:endParaRPr lang="en-US" dirty="0"/>
          </a:p>
        </p:txBody>
      </p:sp>
      <p:sp>
        <p:nvSpPr>
          <p:cNvPr id="3" name="Content Placeholder 2"/>
          <p:cNvSpPr>
            <a:spLocks noGrp="1"/>
          </p:cNvSpPr>
          <p:nvPr>
            <p:ph sz="half" idx="1"/>
          </p:nvPr>
        </p:nvSpPr>
        <p:spPr>
          <a:xfrm>
            <a:off x="342900" y="1397794"/>
            <a:ext cx="3028950" cy="2545556"/>
          </a:xfrm>
          <a:prstGeom prst="rect">
            <a:avLst/>
          </a:prstGeom>
        </p:spPr>
        <p:txBody>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97794"/>
            <a:ext cx="3028950" cy="2545556"/>
          </a:xfrm>
          <a:prstGeom prst="rect">
            <a:avLst/>
          </a:prstGeom>
        </p:spPr>
        <p:txBody>
          <a:bodyPr/>
          <a:lstStyle>
            <a:lvl1pPr>
              <a:defRPr sz="1350"/>
            </a:lvl1pPr>
            <a:lvl2pPr>
              <a:defRPr sz="1200"/>
            </a:lvl2pPr>
            <a:lvl3pPr>
              <a:defRPr sz="1050"/>
            </a:lvl3pPr>
            <a:lvl4pPr>
              <a:defRPr sz="900"/>
            </a:lvl4pPr>
            <a:lvl5pPr>
              <a:defRPr sz="9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331720" y="4783456"/>
            <a:ext cx="219456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42900" y="4783456"/>
            <a:ext cx="157734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4" name="Holder 4"/>
          <p:cNvSpPr>
            <a:spLocks noGrp="1"/>
          </p:cNvSpPr>
          <p:nvPr>
            <p:ph type="sldNum" sz="quarter" idx="7"/>
          </p:nvPr>
        </p:nvSpPr>
        <p:spPr>
          <a:xfrm>
            <a:off x="4937760" y="4783456"/>
            <a:ext cx="157734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2692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6858000" cy="59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114300" y="1"/>
            <a:ext cx="1969471" cy="581025"/>
            <a:chOff x="3352800" y="0"/>
            <a:chExt cx="2625961" cy="581025"/>
          </a:xfrm>
        </p:grpSpPr>
        <p:pic>
          <p:nvPicPr>
            <p:cNvPr id="16386" name="Picture 2" descr="Telengana State Portal"/>
            <p:cNvPicPr>
              <a:picLocks noChangeAspect="1" noChangeArrowheads="1"/>
            </p:cNvPicPr>
            <p:nvPr userDrawn="1"/>
          </p:nvPicPr>
          <p:blipFill>
            <a:blip r:embed="rId6"/>
            <a:srcRect/>
            <a:stretch>
              <a:fillRect/>
            </a:stretch>
          </p:blipFill>
          <p:spPr bwMode="auto">
            <a:xfrm>
              <a:off x="3352800" y="0"/>
              <a:ext cx="581025" cy="581025"/>
            </a:xfrm>
            <a:prstGeom prst="rect">
              <a:avLst/>
            </a:prstGeom>
            <a:noFill/>
          </p:spPr>
        </p:pic>
        <p:sp>
          <p:nvSpPr>
            <p:cNvPr id="5" name="TextBox 4"/>
            <p:cNvSpPr txBox="1"/>
            <p:nvPr userDrawn="1"/>
          </p:nvSpPr>
          <p:spPr>
            <a:xfrm>
              <a:off x="3860232" y="121235"/>
              <a:ext cx="2118529" cy="276999"/>
            </a:xfrm>
            <a:prstGeom prst="rect">
              <a:avLst/>
            </a:prstGeom>
            <a:noFill/>
          </p:spPr>
          <p:txBody>
            <a:bodyPr wrap="none" rtlCol="0">
              <a:spAutoFit/>
            </a:bodyPr>
            <a:lstStyle/>
            <a:p>
              <a:pPr algn="ctr"/>
              <a:r>
                <a:rPr lang="en-US" sz="600" b="1" dirty="0" smtClean="0">
                  <a:solidFill>
                    <a:schemeClr val="bg1"/>
                  </a:solidFill>
                </a:rPr>
                <a:t>Collegiate Education &amp; Technical Education </a:t>
              </a:r>
            </a:p>
            <a:p>
              <a:pPr algn="l"/>
              <a:r>
                <a:rPr lang="en-US" sz="600" b="1" dirty="0" smtClean="0">
                  <a:solidFill>
                    <a:schemeClr val="bg1"/>
                  </a:solidFill>
                </a:rPr>
                <a:t> Department,</a:t>
              </a:r>
              <a:r>
                <a:rPr lang="en-US" sz="600" b="1" baseline="0" dirty="0" smtClean="0">
                  <a:solidFill>
                    <a:schemeClr val="bg1"/>
                  </a:solidFill>
                </a:rPr>
                <a:t> </a:t>
              </a:r>
              <a:r>
                <a:rPr lang="en-US" sz="600" b="1" dirty="0" smtClean="0">
                  <a:solidFill>
                    <a:schemeClr val="bg1"/>
                  </a:solidFill>
                </a:rPr>
                <a:t>Government of Telangana</a:t>
              </a:r>
              <a:r>
                <a:rPr lang="en-US" sz="600" b="1" baseline="0" dirty="0" smtClean="0">
                  <a:solidFill>
                    <a:schemeClr val="bg1"/>
                  </a:solidFill>
                </a:rPr>
                <a:t> </a:t>
              </a:r>
              <a:endParaRPr lang="en-US" sz="600" b="1" dirty="0">
                <a:solidFill>
                  <a:schemeClr val="bg1"/>
                </a:solidFill>
              </a:endParaRPr>
            </a:p>
          </p:txBody>
        </p:sp>
      </p:grpSp>
      <p:grpSp>
        <p:nvGrpSpPr>
          <p:cNvPr id="8" name="Group 7"/>
          <p:cNvGrpSpPr/>
          <p:nvPr userDrawn="1"/>
        </p:nvGrpSpPr>
        <p:grpSpPr>
          <a:xfrm>
            <a:off x="2657947" y="106878"/>
            <a:ext cx="1689589" cy="367268"/>
            <a:chOff x="6858000" y="64016"/>
            <a:chExt cx="2252785" cy="367268"/>
          </a:xfrm>
        </p:grpSpPr>
        <p:pic>
          <p:nvPicPr>
            <p:cNvPr id="2" name="Picture 2" descr="F:\Logos\IAE Logo\IAE Logo.jpg"/>
            <p:cNvPicPr>
              <a:picLocks noChangeAspect="1" noChangeArrowheads="1"/>
            </p:cNvPicPr>
            <p:nvPr userDrawn="1"/>
          </p:nvPicPr>
          <p:blipFill>
            <a:blip r:embed="rId7" cstate="print"/>
            <a:srcRect/>
            <a:stretch>
              <a:fillRect/>
            </a:stretch>
          </p:blipFill>
          <p:spPr bwMode="auto">
            <a:xfrm>
              <a:off x="6858000" y="64016"/>
              <a:ext cx="588099" cy="367268"/>
            </a:xfrm>
            <a:prstGeom prst="rect">
              <a:avLst/>
            </a:prstGeom>
            <a:noFill/>
          </p:spPr>
        </p:pic>
        <p:sp>
          <p:nvSpPr>
            <p:cNvPr id="6" name="TextBox 5"/>
            <p:cNvSpPr txBox="1"/>
            <p:nvPr userDrawn="1"/>
          </p:nvSpPr>
          <p:spPr>
            <a:xfrm>
              <a:off x="7432548" y="78373"/>
              <a:ext cx="1678237" cy="276999"/>
            </a:xfrm>
            <a:prstGeom prst="rect">
              <a:avLst/>
            </a:prstGeom>
            <a:noFill/>
          </p:spPr>
          <p:txBody>
            <a:bodyPr wrap="none" rtlCol="0">
              <a:spAutoFit/>
            </a:bodyPr>
            <a:lstStyle/>
            <a:p>
              <a:pPr algn="ctr"/>
              <a:r>
                <a:rPr lang="en-US" sz="600" b="1" dirty="0" smtClean="0">
                  <a:solidFill>
                    <a:schemeClr val="bg1"/>
                  </a:solidFill>
                </a:rPr>
                <a:t>Institute For Academic Excellence</a:t>
              </a:r>
            </a:p>
            <a:p>
              <a:pPr algn="l"/>
              <a:r>
                <a:rPr lang="en-US" sz="600" b="1" dirty="0" smtClean="0">
                  <a:solidFill>
                    <a:schemeClr val="bg1"/>
                  </a:solidFill>
                </a:rPr>
                <a:t>Hyderabad</a:t>
              </a:r>
              <a:endParaRPr lang="en-US" sz="600" b="1" dirty="0">
                <a:solidFill>
                  <a:schemeClr val="bg1"/>
                </a:solidFill>
              </a:endParaRPr>
            </a:p>
          </p:txBody>
        </p:sp>
      </p:grpSp>
      <p:sp>
        <p:nvSpPr>
          <p:cNvPr id="10" name="Rectangle 9"/>
          <p:cNvSpPr/>
          <p:nvPr userDrawn="1"/>
        </p:nvSpPr>
        <p:spPr>
          <a:xfrm>
            <a:off x="0" y="4933950"/>
            <a:ext cx="6858000" cy="209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b="1" dirty="0" smtClean="0"/>
              <a:t>National Workshop NIRF INDIA RANKINGS – 2021</a:t>
            </a:r>
            <a:r>
              <a:rPr lang="en-US" sz="750" b="1" baseline="0" dirty="0" smtClean="0"/>
              <a:t> </a:t>
            </a:r>
            <a:r>
              <a:rPr lang="en-US" sz="750" b="1" dirty="0" smtClean="0"/>
              <a:t> For Higher Educational Institutions   Awareness Programme                 18</a:t>
            </a:r>
            <a:r>
              <a:rPr lang="en-US" sz="750" b="1" baseline="30000" dirty="0" smtClean="0"/>
              <a:t>th</a:t>
            </a:r>
            <a:r>
              <a:rPr lang="en-US" sz="750" b="1" dirty="0" smtClean="0"/>
              <a:t> &amp; 19</a:t>
            </a:r>
            <a:r>
              <a:rPr lang="en-US" sz="750" b="1" baseline="30000" dirty="0" smtClean="0"/>
              <a:t>th</a:t>
            </a:r>
            <a:r>
              <a:rPr lang="en-US" sz="750" b="1" dirty="0" smtClean="0"/>
              <a:t> January 2021</a:t>
            </a:r>
            <a:endParaRPr lang="en-US" sz="750" b="1" dirty="0"/>
          </a:p>
        </p:txBody>
      </p:sp>
      <p:sp>
        <p:nvSpPr>
          <p:cNvPr id="11" name="TextBox 10"/>
          <p:cNvSpPr txBox="1"/>
          <p:nvPr userDrawn="1"/>
        </p:nvSpPr>
        <p:spPr>
          <a:xfrm>
            <a:off x="6515100" y="4857751"/>
            <a:ext cx="342900" cy="207749"/>
          </a:xfrm>
          <a:prstGeom prst="rect">
            <a:avLst/>
          </a:prstGeom>
          <a:noFill/>
        </p:spPr>
        <p:txBody>
          <a:bodyPr wrap="square" rtlCol="0">
            <a:spAutoFit/>
          </a:bodyPr>
          <a:lstStyle/>
          <a:p>
            <a:fld id="{E425881E-D4F9-4A91-82EB-BF7C5BADFBC0}" type="slidenum">
              <a:rPr lang="en-US" sz="750" smtClean="0"/>
              <a:t>‹#›</a:t>
            </a:fld>
            <a:endParaRPr lang="en-US" sz="750" dirty="0"/>
          </a:p>
        </p:txBody>
      </p:sp>
      <p:grpSp>
        <p:nvGrpSpPr>
          <p:cNvPr id="13" name="Group 12"/>
          <p:cNvGrpSpPr/>
          <p:nvPr userDrawn="1"/>
        </p:nvGrpSpPr>
        <p:grpSpPr>
          <a:xfrm>
            <a:off x="4914900" y="121236"/>
            <a:ext cx="1828800" cy="337111"/>
            <a:chOff x="6705600" y="171450"/>
            <a:chExt cx="2438400" cy="337111"/>
          </a:xfrm>
        </p:grpSpPr>
        <p:pic>
          <p:nvPicPr>
            <p:cNvPr id="3" name="Picture 3" descr="F:\Logos\KAB logo.jpg"/>
            <p:cNvPicPr>
              <a:picLocks noChangeAspect="1" noChangeArrowheads="1"/>
            </p:cNvPicPr>
            <p:nvPr userDrawn="1"/>
          </p:nvPicPr>
          <p:blipFill>
            <a:blip r:embed="rId8" cstate="print"/>
            <a:srcRect/>
            <a:stretch>
              <a:fillRect/>
            </a:stretch>
          </p:blipFill>
          <p:spPr bwMode="auto">
            <a:xfrm>
              <a:off x="6705600" y="172894"/>
              <a:ext cx="838200" cy="335667"/>
            </a:xfrm>
            <a:prstGeom prst="rect">
              <a:avLst/>
            </a:prstGeom>
            <a:noFill/>
          </p:spPr>
        </p:pic>
        <p:sp>
          <p:nvSpPr>
            <p:cNvPr id="12" name="Rectangle 11"/>
            <p:cNvSpPr/>
            <p:nvPr userDrawn="1"/>
          </p:nvSpPr>
          <p:spPr>
            <a:xfrm>
              <a:off x="7620000" y="171450"/>
              <a:ext cx="1524000" cy="276999"/>
            </a:xfrm>
            <a:prstGeom prst="rect">
              <a:avLst/>
            </a:prstGeom>
          </p:spPr>
          <p:txBody>
            <a:bodyPr wrap="square">
              <a:spAutoFit/>
            </a:bodyPr>
            <a:lstStyle/>
            <a:p>
              <a:pPr algn="l"/>
              <a:r>
                <a:rPr lang="en-US" sz="600" b="1" dirty="0" smtClean="0">
                  <a:solidFill>
                    <a:schemeClr val="bg1"/>
                  </a:solidFill>
                </a:rPr>
                <a:t>KAB Educational Consultants</a:t>
              </a:r>
            </a:p>
            <a:p>
              <a:pPr algn="l"/>
              <a:r>
                <a:rPr lang="en-US" sz="600" b="1" dirty="0" smtClean="0">
                  <a:solidFill>
                    <a:schemeClr val="bg1"/>
                  </a:solidFill>
                </a:rPr>
                <a:t>Hyderabad</a:t>
              </a:r>
              <a:endParaRPr lang="en-US" sz="600" b="1" dirty="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p:fade/>
  </p:transition>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Effective Data Capturing with a ‘Dialogue’</a:t>
            </a:r>
            <a:endParaRPr lang="en-US" dirty="0"/>
          </a:p>
        </p:txBody>
      </p:sp>
      <p:sp>
        <p:nvSpPr>
          <p:cNvPr id="5" name="Subtitle 4"/>
          <p:cNvSpPr>
            <a:spLocks noGrp="1"/>
          </p:cNvSpPr>
          <p:nvPr>
            <p:ph type="subTitle" idx="1"/>
          </p:nvPr>
        </p:nvSpPr>
        <p:spPr/>
        <p:txBody>
          <a:bodyPr/>
          <a:lstStyle/>
          <a:p>
            <a:r>
              <a:rPr lang="en-US" dirty="0" err="1" smtClean="0"/>
              <a:t>Dr</a:t>
            </a:r>
            <a:r>
              <a:rPr lang="en-US" dirty="0" smtClean="0"/>
              <a:t> </a:t>
            </a:r>
            <a:r>
              <a:rPr lang="en-US" dirty="0" err="1" smtClean="0"/>
              <a:t>Kasturi</a:t>
            </a:r>
            <a:r>
              <a:rPr lang="en-US" dirty="0" smtClean="0"/>
              <a:t> </a:t>
            </a:r>
            <a:r>
              <a:rPr lang="en-US" dirty="0" err="1" smtClean="0"/>
              <a:t>Srinivasa</a:t>
            </a:r>
            <a:r>
              <a:rPr lang="en-US" dirty="0" smtClean="0"/>
              <a:t> </a:t>
            </a:r>
            <a:r>
              <a:rPr lang="en-US" dirty="0" err="1" smtClean="0"/>
              <a:t>Vijaya</a:t>
            </a:r>
            <a:r>
              <a:rPr lang="en-US" dirty="0" smtClean="0"/>
              <a:t> </a:t>
            </a:r>
            <a:r>
              <a:rPr lang="en-US" dirty="0" err="1" smtClean="0"/>
              <a:t>Sekhar</a:t>
            </a:r>
            <a:endParaRPr lang="en-US" dirty="0" smtClean="0"/>
          </a:p>
          <a:p>
            <a:r>
              <a:rPr lang="en-US" dirty="0" smtClean="0"/>
              <a:t>Head, Statistical Cell, IIIT Hyderabad</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14350"/>
            <a:ext cx="6172200" cy="420290"/>
          </a:xfrm>
        </p:spPr>
        <p:txBody>
          <a:bodyPr/>
          <a:lstStyle/>
          <a:p>
            <a:pPr algn="ctr"/>
            <a:r>
              <a:rPr lang="en-US" dirty="0" smtClean="0"/>
              <a:t>FAQs (Contd.,)</a:t>
            </a:r>
            <a:endParaRPr lang="en-IN" dirty="0"/>
          </a:p>
        </p:txBody>
      </p:sp>
      <p:sp>
        <p:nvSpPr>
          <p:cNvPr id="4" name="Content Placeholder 3"/>
          <p:cNvSpPr>
            <a:spLocks noGrp="1"/>
          </p:cNvSpPr>
          <p:nvPr>
            <p:ph sz="half" idx="2"/>
          </p:nvPr>
        </p:nvSpPr>
        <p:spPr>
          <a:xfrm>
            <a:off x="152400" y="919708"/>
            <a:ext cx="6629400" cy="3861841"/>
          </a:xfrm>
        </p:spPr>
        <p:txBody>
          <a:bodyPr/>
          <a:lstStyle/>
          <a:p>
            <a:pPr marL="0" indent="0" fontAlgn="base">
              <a:buNone/>
            </a:pPr>
            <a:r>
              <a:rPr lang="en-US" b="1" dirty="0" smtClean="0"/>
              <a:t>4. Is the score shown against each Institution reflective of their performance?</a:t>
            </a:r>
          </a:p>
          <a:p>
            <a:pPr fontAlgn="base">
              <a:buFont typeface="Courier New" panose="02070309020205020404" pitchFamily="49" charset="0"/>
              <a:buChar char="o"/>
            </a:pPr>
            <a:r>
              <a:rPr lang="en-US" dirty="0" smtClean="0"/>
              <a:t>This </a:t>
            </a:r>
            <a:r>
              <a:rPr lang="en-US" dirty="0"/>
              <a:t>score is a relative score, not absolute. Therefore a statement that ‘The institution with fail marks is ranked in the top 100’, is incorrect. This is NOT an absolute score.</a:t>
            </a:r>
          </a:p>
          <a:p>
            <a:pPr fontAlgn="base">
              <a:buFont typeface="Courier New" panose="02070309020205020404" pitchFamily="49" charset="0"/>
              <a:buChar char="o"/>
            </a:pPr>
            <a:r>
              <a:rPr lang="en-US" dirty="0"/>
              <a:t>In each parameter, percentile score using the log-function has been derived, which gives - where the Very few institutions have got the accreditation, whereas ranking is open to all!</a:t>
            </a:r>
          </a:p>
          <a:p>
            <a:pPr fontAlgn="base">
              <a:buFont typeface="Courier New" panose="02070309020205020404" pitchFamily="49" charset="0"/>
              <a:buChar char="o"/>
            </a:pPr>
            <a:r>
              <a:rPr lang="en-US" dirty="0"/>
              <a:t>It is due to this reason that across the Countries, there is both accreditation and ranking</a:t>
            </a:r>
            <a:r>
              <a:rPr lang="en-US" dirty="0" smtClean="0"/>
              <a:t>.</a:t>
            </a:r>
          </a:p>
          <a:p>
            <a:pPr marL="0" indent="0" fontAlgn="base">
              <a:buNone/>
            </a:pPr>
            <a:r>
              <a:rPr lang="en-US" b="1" dirty="0" smtClean="0"/>
              <a:t>5. How good is the data on which Ranking has been done?</a:t>
            </a:r>
          </a:p>
          <a:p>
            <a:pPr fontAlgn="base">
              <a:buFont typeface="Courier New" panose="02070309020205020404" pitchFamily="49" charset="0"/>
              <a:buChar char="o"/>
            </a:pPr>
            <a:r>
              <a:rPr lang="en-US" dirty="0"/>
              <a:t>The institutions have given this data certifying that it is correct. Even then, the data has been checked with reference to the data validations that have been built in. For example, if the annual fee is </a:t>
            </a:r>
            <a:r>
              <a:rPr lang="en-US" dirty="0" err="1"/>
              <a:t>Rs</a:t>
            </a:r>
            <a:r>
              <a:rPr lang="en-US" dirty="0"/>
              <a:t>. 10 lakh, and the institution is claiming that 80% of the students are from economically backward sections, there is an apparent inconsistency. The NIRF checks such data with the institution and other regulator data</a:t>
            </a:r>
          </a:p>
          <a:p>
            <a:pPr fontAlgn="base">
              <a:buFont typeface="Courier New" panose="02070309020205020404" pitchFamily="49" charset="0"/>
              <a:buChar char="o"/>
            </a:pPr>
            <a:r>
              <a:rPr lang="en-US" dirty="0"/>
              <a:t>Most of the data pertaining to the research, which has a large weightage, is taken from third party and authentic sources like Scopus or Web of Science. This data is certainly valid and correct.</a:t>
            </a:r>
          </a:p>
          <a:p>
            <a:pPr fontAlgn="base">
              <a:buFont typeface="Courier New" panose="02070309020205020404" pitchFamily="49" charset="0"/>
              <a:buChar char="o"/>
            </a:pPr>
            <a:r>
              <a:rPr lang="en-US" dirty="0"/>
              <a:t>We must understand the NIRF score as a reflection of where the institution is standing </a:t>
            </a:r>
            <a:r>
              <a:rPr lang="en-US" dirty="0" err="1"/>
              <a:t>vis</a:t>
            </a:r>
            <a:r>
              <a:rPr lang="en-US" dirty="0"/>
              <a:t>-a-</a:t>
            </a:r>
            <a:r>
              <a:rPr lang="en-US" dirty="0" err="1"/>
              <a:t>vis</a:t>
            </a:r>
            <a:r>
              <a:rPr lang="en-US" dirty="0"/>
              <a:t> other institutions in the similar category.</a:t>
            </a:r>
          </a:p>
          <a:p>
            <a:pPr marL="0" indent="0" fontAlgn="base">
              <a:buNone/>
            </a:pPr>
            <a:endParaRPr lang="en-US" dirty="0"/>
          </a:p>
          <a:p>
            <a:endParaRPr lang="en-IN" dirty="0"/>
          </a:p>
        </p:txBody>
      </p:sp>
    </p:spTree>
    <p:extLst>
      <p:ext uri="{BB962C8B-B14F-4D97-AF65-F5344CB8AC3E}">
        <p14:creationId xmlns:p14="http://schemas.microsoft.com/office/powerpoint/2010/main" val="20643021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4294967295"/>
          </p:nvPr>
        </p:nvSpPr>
        <p:spPr>
          <a:xfrm>
            <a:off x="1219200" y="895350"/>
            <a:ext cx="3981450" cy="3886200"/>
          </a:xfrm>
          <a:prstGeom prst="rect">
            <a:avLst/>
          </a:prstGeom>
        </p:spPr>
        <p:txBody>
          <a:bodyPr/>
          <a:lstStyle/>
          <a:p>
            <a:pPr marL="0" indent="0">
              <a:buNone/>
            </a:pPr>
            <a:r>
              <a:rPr lang="en-US" sz="1100" dirty="0" smtClean="0"/>
              <a:t>1 </a:t>
            </a:r>
            <a:r>
              <a:rPr lang="en-US" sz="1100" dirty="0"/>
              <a:t>SS Student Strength </a:t>
            </a:r>
          </a:p>
          <a:p>
            <a:pPr marL="0" indent="0">
              <a:buNone/>
            </a:pPr>
            <a:r>
              <a:rPr lang="en-US" sz="1100" dirty="0"/>
              <a:t>2 FSR Faculty-Student Ratio </a:t>
            </a:r>
          </a:p>
          <a:p>
            <a:pPr marL="0" indent="0">
              <a:buNone/>
            </a:pPr>
            <a:r>
              <a:rPr lang="en-US" sz="1100" dirty="0"/>
              <a:t>3 FQE Faculty Qualification and Experience </a:t>
            </a:r>
          </a:p>
          <a:p>
            <a:pPr marL="0" indent="0">
              <a:buNone/>
            </a:pPr>
            <a:r>
              <a:rPr lang="en-US" sz="1100" dirty="0"/>
              <a:t>4 FRU Financial Resources and their </a:t>
            </a:r>
            <a:r>
              <a:rPr lang="en-US" sz="1100" dirty="0" err="1"/>
              <a:t>Utilisation</a:t>
            </a:r>
            <a:r>
              <a:rPr lang="en-US" sz="1100" dirty="0"/>
              <a:t> </a:t>
            </a:r>
          </a:p>
          <a:p>
            <a:pPr marL="0" indent="0">
              <a:buNone/>
            </a:pPr>
            <a:r>
              <a:rPr lang="en-US" sz="1100" dirty="0"/>
              <a:t>5 PU Publications </a:t>
            </a:r>
          </a:p>
          <a:p>
            <a:pPr marL="0" indent="0">
              <a:buNone/>
            </a:pPr>
            <a:r>
              <a:rPr lang="en-US" sz="1100" dirty="0"/>
              <a:t>6 QP Quality of Publications </a:t>
            </a:r>
          </a:p>
          <a:p>
            <a:pPr marL="0" indent="0">
              <a:buNone/>
            </a:pPr>
            <a:r>
              <a:rPr lang="en-US" sz="1100" dirty="0"/>
              <a:t>7 IPR Patents Published and Granted </a:t>
            </a:r>
          </a:p>
          <a:p>
            <a:pPr marL="0" indent="0">
              <a:buNone/>
            </a:pPr>
            <a:r>
              <a:rPr lang="en-US" sz="1100" dirty="0"/>
              <a:t>8 FPPP Footprint of Projects and Professional Practice </a:t>
            </a:r>
          </a:p>
          <a:p>
            <a:pPr marL="0" indent="0">
              <a:buNone/>
            </a:pPr>
            <a:r>
              <a:rPr lang="en-US" sz="1100" dirty="0"/>
              <a:t>9 GUE Graduates University Examinations </a:t>
            </a:r>
          </a:p>
          <a:p>
            <a:pPr marL="0" indent="0">
              <a:buNone/>
            </a:pPr>
            <a:r>
              <a:rPr lang="en-US" sz="1100" dirty="0"/>
              <a:t>10 GPHD </a:t>
            </a:r>
            <a:r>
              <a:rPr lang="en-US" sz="1100" dirty="0" err="1"/>
              <a:t>Ph.D</a:t>
            </a:r>
            <a:r>
              <a:rPr lang="en-US" sz="1100" dirty="0"/>
              <a:t> Students Graduated </a:t>
            </a:r>
          </a:p>
          <a:p>
            <a:pPr marL="0" indent="0">
              <a:buNone/>
            </a:pPr>
            <a:r>
              <a:rPr lang="en-US" sz="1100" dirty="0"/>
              <a:t>11 GPH Graduates Placement and Higher Studies </a:t>
            </a:r>
          </a:p>
          <a:p>
            <a:pPr marL="0" indent="0">
              <a:buNone/>
            </a:pPr>
            <a:r>
              <a:rPr lang="en-US" sz="1100" dirty="0"/>
              <a:t>12 MS Median Salary </a:t>
            </a:r>
          </a:p>
          <a:p>
            <a:pPr marL="0" indent="0">
              <a:buNone/>
            </a:pPr>
            <a:r>
              <a:rPr lang="en-US" sz="1100" dirty="0"/>
              <a:t>13 GSS Super Specialty Students Graduated </a:t>
            </a:r>
          </a:p>
          <a:p>
            <a:pPr marL="0" indent="0">
              <a:buNone/>
            </a:pPr>
            <a:r>
              <a:rPr lang="en-US" sz="1100" dirty="0"/>
              <a:t>14 GPHE Graduates Placement and Higher Education </a:t>
            </a:r>
          </a:p>
          <a:p>
            <a:pPr marL="0" indent="0">
              <a:buNone/>
            </a:pPr>
            <a:r>
              <a:rPr lang="en-US" sz="1100" dirty="0"/>
              <a:t>15 GPG PG Students Graduated </a:t>
            </a:r>
          </a:p>
          <a:p>
            <a:pPr marL="0" indent="0">
              <a:buNone/>
            </a:pPr>
            <a:r>
              <a:rPr lang="en-US" sz="1100" dirty="0"/>
              <a:t>16 RD Region Diversity </a:t>
            </a:r>
          </a:p>
          <a:p>
            <a:pPr marL="0" indent="0">
              <a:buNone/>
            </a:pPr>
            <a:r>
              <a:rPr lang="en-US" sz="1100" dirty="0"/>
              <a:t>17 WD Women Diversity </a:t>
            </a:r>
          </a:p>
          <a:p>
            <a:pPr marL="0" indent="0">
              <a:buNone/>
            </a:pPr>
            <a:r>
              <a:rPr lang="en-US" sz="1100" dirty="0"/>
              <a:t>18 ESCS Economically and Socially Challenged Students </a:t>
            </a:r>
          </a:p>
          <a:p>
            <a:pPr marL="0" indent="0">
              <a:buNone/>
            </a:pPr>
            <a:r>
              <a:rPr lang="en-US" sz="1100" dirty="0"/>
              <a:t>19 PCS Physically Challenged Students </a:t>
            </a:r>
          </a:p>
          <a:p>
            <a:pPr marL="0" indent="0">
              <a:buNone/>
            </a:pPr>
            <a:r>
              <a:rPr lang="en-US" sz="1100" dirty="0"/>
              <a:t>20 PREMP Perception</a:t>
            </a:r>
            <a:endParaRPr lang="en-IN" sz="1100" dirty="0"/>
          </a:p>
        </p:txBody>
      </p:sp>
      <p:sp>
        <p:nvSpPr>
          <p:cNvPr id="5" name="Title 1"/>
          <p:cNvSpPr>
            <a:spLocks noGrp="1"/>
          </p:cNvSpPr>
          <p:nvPr>
            <p:ph type="title"/>
          </p:nvPr>
        </p:nvSpPr>
        <p:spPr>
          <a:xfrm>
            <a:off x="317157" y="590550"/>
            <a:ext cx="6172200" cy="354509"/>
          </a:xfrm>
        </p:spPr>
        <p:txBody>
          <a:bodyPr/>
          <a:lstStyle/>
          <a:p>
            <a:pPr algn="ctr"/>
            <a:r>
              <a:rPr lang="en-US" dirty="0" smtClean="0"/>
              <a:t>Parameters - Abbreviations</a:t>
            </a:r>
            <a:endParaRPr lang="en-IN" dirty="0"/>
          </a:p>
        </p:txBody>
      </p:sp>
    </p:spTree>
    <p:extLst>
      <p:ext uri="{BB962C8B-B14F-4D97-AF65-F5344CB8AC3E}">
        <p14:creationId xmlns:p14="http://schemas.microsoft.com/office/powerpoint/2010/main" val="32095750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87796550"/>
              </p:ext>
            </p:extLst>
          </p:nvPr>
        </p:nvGraphicFramePr>
        <p:xfrm>
          <a:off x="1066802" y="1123945"/>
          <a:ext cx="4724397" cy="3581412"/>
        </p:xfrm>
        <a:graphic>
          <a:graphicData uri="http://schemas.openxmlformats.org/drawingml/2006/table">
            <a:tbl>
              <a:tblPr firstRow="1" bandRow="1">
                <a:tableStyleId>{2D5ABB26-0587-4C30-8999-92F81FD0307C}</a:tableStyleId>
              </a:tblPr>
              <a:tblGrid>
                <a:gridCol w="224631"/>
                <a:gridCol w="517830"/>
                <a:gridCol w="610325"/>
                <a:gridCol w="506760"/>
                <a:gridCol w="351768"/>
                <a:gridCol w="432477"/>
                <a:gridCol w="288557"/>
                <a:gridCol w="570685"/>
                <a:gridCol w="541400"/>
                <a:gridCol w="357125"/>
                <a:gridCol w="322839"/>
              </a:tblGrid>
              <a:tr h="131197">
                <a:tc gridSpan="11">
                  <a:txBody>
                    <a:bodyPr/>
                    <a:lstStyle/>
                    <a:p>
                      <a:pPr marL="4445" algn="ctr">
                        <a:lnSpc>
                          <a:spcPct val="100000"/>
                        </a:lnSpc>
                        <a:spcBef>
                          <a:spcPts val="360"/>
                        </a:spcBef>
                      </a:pPr>
                      <a:r>
                        <a:rPr sz="600" b="1" spc="-5" dirty="0">
                          <a:latin typeface="Carlito"/>
                          <a:cs typeface="Carlito"/>
                        </a:rPr>
                        <a:t>Key Sub Parameter's weight </a:t>
                      </a:r>
                      <a:r>
                        <a:rPr sz="600" b="1" dirty="0">
                          <a:latin typeface="Carlito"/>
                          <a:cs typeface="Carlito"/>
                        </a:rPr>
                        <a:t>by </a:t>
                      </a:r>
                      <a:r>
                        <a:rPr sz="600" b="1" spc="-5" dirty="0">
                          <a:latin typeface="Carlito"/>
                          <a:cs typeface="Carlito"/>
                        </a:rPr>
                        <a:t>percentage</a:t>
                      </a:r>
                      <a:r>
                        <a:rPr sz="600" b="1" spc="20" dirty="0">
                          <a:latin typeface="Carlito"/>
                          <a:cs typeface="Carlito"/>
                        </a:rPr>
                        <a:t> </a:t>
                      </a:r>
                      <a:r>
                        <a:rPr sz="600" b="1" dirty="0">
                          <a:latin typeface="Carlito"/>
                          <a:cs typeface="Carlito"/>
                        </a:rPr>
                        <a:t>contribution</a:t>
                      </a:r>
                      <a:endParaRPr sz="600" dirty="0">
                        <a:latin typeface="Carlito"/>
                        <a:cs typeface="Carlito"/>
                      </a:endParaRPr>
                    </a:p>
                  </a:txBody>
                  <a:tcPr marL="0" marR="0" marT="2269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39571">
                <a:tc>
                  <a:txBody>
                    <a:bodyPr/>
                    <a:lstStyle/>
                    <a:p>
                      <a:pPr marL="11430" algn="ctr">
                        <a:lnSpc>
                          <a:spcPct val="100000"/>
                        </a:lnSpc>
                        <a:spcBef>
                          <a:spcPts val="405"/>
                        </a:spcBef>
                      </a:pPr>
                      <a:r>
                        <a:rPr sz="600" b="1" spc="-5" dirty="0">
                          <a:latin typeface="Carlito"/>
                          <a:cs typeface="Carlito"/>
                        </a:rPr>
                        <a:t>S.No</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spc="-5" dirty="0">
                          <a:latin typeface="Carlito"/>
                          <a:cs typeface="Carlito"/>
                        </a:rPr>
                        <a:t>Parameter</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spcBef>
                          <a:spcPts val="405"/>
                        </a:spcBef>
                      </a:pPr>
                      <a:r>
                        <a:rPr sz="600" b="1" spc="-5" dirty="0">
                          <a:latin typeface="Carlito"/>
                          <a:cs typeface="Carlito"/>
                        </a:rPr>
                        <a:t>Subparameter</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spc="-5" dirty="0">
                          <a:latin typeface="Carlito"/>
                          <a:cs typeface="Carlito"/>
                        </a:rPr>
                        <a:t>Engineering</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Medical</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spc="-5" dirty="0">
                          <a:latin typeface="Carlito"/>
                          <a:cs typeface="Carlito"/>
                        </a:rPr>
                        <a:t>Pharmacy</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spc="-5" dirty="0">
                          <a:latin typeface="Carlito"/>
                          <a:cs typeface="Carlito"/>
                        </a:rPr>
                        <a:t>Law</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spc="-5" dirty="0">
                          <a:latin typeface="Carlito"/>
                          <a:cs typeface="Carlito"/>
                        </a:rPr>
                        <a:t>Management</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spc="-5" dirty="0">
                          <a:latin typeface="Carlito"/>
                          <a:cs typeface="Carlito"/>
                        </a:rPr>
                        <a:t>Architecture</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spc="-5" dirty="0">
                          <a:latin typeface="Carlito"/>
                          <a:cs typeface="Carlito"/>
                        </a:rPr>
                        <a:t>Colleges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Overall</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L="10160" algn="ctr">
                        <a:lnSpc>
                          <a:spcPct val="100000"/>
                        </a:lnSpc>
                      </a:pPr>
                      <a:r>
                        <a:rPr sz="600" b="1" dirty="0">
                          <a:latin typeface="Carlito"/>
                          <a:cs typeface="Carlito"/>
                        </a:rPr>
                        <a:t>1</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R="15875" algn="ctr">
                        <a:lnSpc>
                          <a:spcPct val="100000"/>
                        </a:lnSpc>
                      </a:pPr>
                      <a:r>
                        <a:rPr sz="600" b="1" spc="-5" dirty="0">
                          <a:latin typeface="Carlito"/>
                          <a:cs typeface="Carlito"/>
                        </a:rPr>
                        <a:t>TLR</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SS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FSR</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9</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FQE</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FRU</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9</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L="10160" algn="ctr">
                        <a:lnSpc>
                          <a:spcPct val="100000"/>
                        </a:lnSpc>
                      </a:pPr>
                      <a:r>
                        <a:rPr sz="600" b="1" dirty="0">
                          <a:latin typeface="Carlito"/>
                          <a:cs typeface="Carlito"/>
                        </a:rPr>
                        <a:t>2</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L="10795" algn="ctr">
                        <a:lnSpc>
                          <a:spcPct val="100000"/>
                        </a:lnSpc>
                      </a:pPr>
                      <a:r>
                        <a:rPr sz="600" b="1" spc="-5" dirty="0">
                          <a:latin typeface="Carlito"/>
                          <a:cs typeface="Carlito"/>
                        </a:rPr>
                        <a:t>RP</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PU</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11</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11</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11</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11</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dirty="0">
                          <a:latin typeface="Carlito"/>
                          <a:cs typeface="Carlito"/>
                        </a:rPr>
                        <a:t>QP</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4</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11</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IPR</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5</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FPPP</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4</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rowSpan="5">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marL="10160" algn="ctr">
                        <a:lnSpc>
                          <a:spcPct val="100000"/>
                        </a:lnSpc>
                        <a:spcBef>
                          <a:spcPts val="1045"/>
                        </a:spcBef>
                      </a:pPr>
                      <a:r>
                        <a:rPr sz="600" b="1" dirty="0">
                          <a:latin typeface="Carlito"/>
                          <a:cs typeface="Carlito"/>
                        </a:rPr>
                        <a:t>3</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5">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marL="11430" algn="ctr">
                        <a:lnSpc>
                          <a:spcPct val="100000"/>
                        </a:lnSpc>
                        <a:spcBef>
                          <a:spcPts val="1045"/>
                        </a:spcBef>
                      </a:pPr>
                      <a:r>
                        <a:rPr sz="600" b="1" dirty="0">
                          <a:latin typeface="Carlito"/>
                          <a:cs typeface="Carlito"/>
                        </a:rPr>
                        <a:t>GO</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GPH</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spc="-5" dirty="0">
                          <a:latin typeface="Carlito"/>
                          <a:cs typeface="Carlito"/>
                        </a:rPr>
                        <a:t>GUE</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4</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4</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GMS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5</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8</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spc="-5" dirty="0">
                          <a:latin typeface="Carlito"/>
                          <a:cs typeface="Carlito"/>
                        </a:rPr>
                        <a:t>GPHD</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4</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6</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4</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GSS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L="10160" algn="ctr">
                        <a:lnSpc>
                          <a:spcPct val="100000"/>
                        </a:lnSpc>
                      </a:pPr>
                      <a:r>
                        <a:rPr sz="600" b="1" dirty="0">
                          <a:latin typeface="Carlito"/>
                          <a:cs typeface="Carlito"/>
                        </a:rPr>
                        <a:t>4</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600">
                        <a:latin typeface="Times New Roman"/>
                        <a:cs typeface="Times New Roman"/>
                      </a:endParaRPr>
                    </a:p>
                    <a:p>
                      <a:pPr>
                        <a:lnSpc>
                          <a:spcPct val="100000"/>
                        </a:lnSpc>
                      </a:pPr>
                      <a:endParaRPr sz="600">
                        <a:latin typeface="Times New Roman"/>
                        <a:cs typeface="Times New Roman"/>
                      </a:endParaRPr>
                    </a:p>
                    <a:p>
                      <a:pPr>
                        <a:lnSpc>
                          <a:spcPct val="100000"/>
                        </a:lnSpc>
                        <a:spcBef>
                          <a:spcPts val="15"/>
                        </a:spcBef>
                      </a:pPr>
                      <a:endParaRPr sz="500">
                        <a:latin typeface="Times New Roman"/>
                        <a:cs typeface="Times New Roman"/>
                      </a:endParaRPr>
                    </a:p>
                    <a:p>
                      <a:pPr marL="9525" algn="ctr">
                        <a:lnSpc>
                          <a:spcPct val="100000"/>
                        </a:lnSpc>
                      </a:pPr>
                      <a:r>
                        <a:rPr sz="600" b="1" dirty="0">
                          <a:latin typeface="Carlito"/>
                          <a:cs typeface="Carlito"/>
                        </a:rPr>
                        <a:t>OI</a:t>
                      </a:r>
                      <a:endParaRPr sz="600">
                        <a:latin typeface="Carlito"/>
                        <a:cs typeface="Carlito"/>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spc="-5" dirty="0">
                          <a:latin typeface="Carlito"/>
                          <a:cs typeface="Carlito"/>
                        </a:rPr>
                        <a:t>RD</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dirty="0">
                          <a:latin typeface="Carlito"/>
                          <a:cs typeface="Carlito"/>
                        </a:rPr>
                        <a:t>WD</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3</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65" algn="ctr">
                        <a:lnSpc>
                          <a:spcPct val="100000"/>
                        </a:lnSpc>
                        <a:spcBef>
                          <a:spcPts val="405"/>
                        </a:spcBef>
                      </a:pPr>
                      <a:r>
                        <a:rPr sz="600" b="1" spc="-5" dirty="0">
                          <a:latin typeface="Carlito"/>
                          <a:cs typeface="Carlito"/>
                        </a:rPr>
                        <a:t>ESCS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74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PCS</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405"/>
                        </a:spcBef>
                      </a:pPr>
                      <a:r>
                        <a:rPr sz="600" b="1" dirty="0">
                          <a:latin typeface="Carlito"/>
                          <a:cs typeface="Carlito"/>
                        </a:rPr>
                        <a:t>2</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39571">
                <a:tc>
                  <a:txBody>
                    <a:bodyPr/>
                    <a:lstStyle/>
                    <a:p>
                      <a:pPr marL="10160" algn="ctr">
                        <a:lnSpc>
                          <a:spcPct val="100000"/>
                        </a:lnSpc>
                        <a:spcBef>
                          <a:spcPts val="405"/>
                        </a:spcBef>
                      </a:pPr>
                      <a:r>
                        <a:rPr sz="600" b="1" dirty="0">
                          <a:latin typeface="Carlito"/>
                          <a:cs typeface="Carlito"/>
                        </a:rPr>
                        <a:t>5</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780" algn="ctr">
                        <a:lnSpc>
                          <a:spcPct val="100000"/>
                        </a:lnSpc>
                        <a:spcBef>
                          <a:spcPts val="405"/>
                        </a:spcBef>
                      </a:pPr>
                      <a:r>
                        <a:rPr sz="600" b="1" spc="-5" dirty="0">
                          <a:latin typeface="Carlito"/>
                          <a:cs typeface="Carlito"/>
                        </a:rPr>
                        <a:t>PERCEPTION</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95" algn="ctr">
                        <a:lnSpc>
                          <a:spcPct val="100000"/>
                        </a:lnSpc>
                        <a:spcBef>
                          <a:spcPts val="405"/>
                        </a:spcBef>
                      </a:pPr>
                      <a:r>
                        <a:rPr sz="600" b="1" spc="-5" dirty="0">
                          <a:latin typeface="Carlito"/>
                          <a:cs typeface="Carlito"/>
                        </a:rPr>
                        <a:t>PR</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10</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ct val="100000"/>
                        </a:lnSpc>
                        <a:spcBef>
                          <a:spcPts val="405"/>
                        </a:spcBef>
                      </a:pPr>
                      <a:r>
                        <a:rPr sz="600" b="1" dirty="0">
                          <a:latin typeface="Carlito"/>
                          <a:cs typeface="Carlito"/>
                        </a:rPr>
                        <a:t>10</a:t>
                      </a:r>
                      <a:endParaRPr sz="600" dirty="0">
                        <a:latin typeface="Carlito"/>
                        <a:cs typeface="Carlito"/>
                      </a:endParaRPr>
                    </a:p>
                  </a:txBody>
                  <a:tcPr marL="0" marR="0" marT="255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Rectangle 2"/>
          <p:cNvSpPr/>
          <p:nvPr/>
        </p:nvSpPr>
        <p:spPr>
          <a:xfrm>
            <a:off x="609600" y="590550"/>
            <a:ext cx="5867400" cy="369332"/>
          </a:xfrm>
          <a:prstGeom prst="rect">
            <a:avLst/>
          </a:prstGeom>
        </p:spPr>
        <p:txBody>
          <a:bodyPr wrap="square">
            <a:spAutoFit/>
          </a:bodyPr>
          <a:lstStyle/>
          <a:p>
            <a:pPr algn="ctr"/>
            <a:r>
              <a:rPr lang="en-US" dirty="0" smtClean="0"/>
              <a:t>Sub Parameters </a:t>
            </a:r>
            <a:r>
              <a:rPr lang="en-US" dirty="0"/>
              <a:t>and their weightage in </a:t>
            </a:r>
            <a:r>
              <a:rPr lang="en-US" dirty="0" smtClean="0"/>
              <a:t>scoring</a:t>
            </a:r>
            <a:endParaRPr lang="en-US" dirty="0"/>
          </a:p>
        </p:txBody>
      </p:sp>
    </p:spTree>
    <p:extLst>
      <p:ext uri="{BB962C8B-B14F-4D97-AF65-F5344CB8AC3E}">
        <p14:creationId xmlns:p14="http://schemas.microsoft.com/office/powerpoint/2010/main" val="52238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3227953"/>
              </p:ext>
            </p:extLst>
          </p:nvPr>
        </p:nvGraphicFramePr>
        <p:xfrm>
          <a:off x="400051" y="1143000"/>
          <a:ext cx="6286501" cy="3259524"/>
        </p:xfrm>
        <a:graphic>
          <a:graphicData uri="http://schemas.openxmlformats.org/drawingml/2006/table">
            <a:tbl>
              <a:tblPr>
                <a:tableStyleId>{5C22544A-7EE6-4342-B048-85BDC9FD1C3A}</a:tableStyleId>
              </a:tblPr>
              <a:tblGrid>
                <a:gridCol w="1864310"/>
                <a:gridCol w="923832"/>
                <a:gridCol w="976544"/>
                <a:gridCol w="1456493"/>
                <a:gridCol w="532661"/>
                <a:gridCol w="532661"/>
              </a:tblGrid>
              <a:tr h="124338">
                <a:tc>
                  <a:txBody>
                    <a:bodyPr/>
                    <a:lstStyle/>
                    <a:p>
                      <a:pPr algn="l" fontAlgn="b"/>
                      <a:r>
                        <a:rPr lang="en-IN" sz="1000" b="1" u="none" strike="noStrike" dirty="0" smtClean="0">
                          <a:effectLst/>
                        </a:rPr>
                        <a:t>Observations from Previous year’s</a:t>
                      </a:r>
                      <a:endParaRPr lang="en-IN" sz="1000" b="1" i="0" u="none" strike="noStrike" dirty="0">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r>
              <a:tr h="124338">
                <a:tc>
                  <a:txBody>
                    <a:bodyPr/>
                    <a:lstStyle/>
                    <a:p>
                      <a:pPr algn="l" fontAlgn="b"/>
                      <a:endParaRPr lang="en-IN" sz="800" b="1"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ctr" fontAlgn="ctr"/>
                      <a:r>
                        <a:rPr lang="en-IN" sz="800" u="none" strike="noStrike">
                          <a:effectLst/>
                        </a:rPr>
                        <a:t>Components</a:t>
                      </a:r>
                      <a:endParaRPr lang="en-IN" sz="800" b="1"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NIRF 2020</a:t>
                      </a:r>
                      <a:endParaRPr lang="en-IN" sz="800" b="1"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NIRF 2021</a:t>
                      </a:r>
                      <a:endParaRPr lang="en-IN" sz="800" b="1"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1"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1"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Sanctioned (Approved) Intake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Total Actual Student Strength</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dirty="0" err="1">
                          <a:effectLst/>
                        </a:rPr>
                        <a:t>Ph.D</a:t>
                      </a:r>
                      <a:r>
                        <a:rPr lang="en-IN" sz="800" u="none" strike="noStrike" dirty="0">
                          <a:effectLst/>
                        </a:rPr>
                        <a:t> Student Details</a:t>
                      </a:r>
                      <a:endParaRPr lang="en-IN" sz="800" b="0" i="0" u="none" strike="noStrike" dirty="0">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dirty="0">
                          <a:effectLst/>
                        </a:rPr>
                        <a:t>Placement &amp; Higher Studies</a:t>
                      </a:r>
                      <a:endParaRPr lang="en-IN" sz="800" b="0" i="0" u="none" strike="noStrike" dirty="0">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Online Education</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dirty="0">
                          <a:effectLst/>
                        </a:rPr>
                        <a:t>Not Available</a:t>
                      </a:r>
                      <a:endParaRPr lang="en-IN" sz="800" b="0" i="0" u="none" strike="noStrike" dirty="0">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dirty="0">
                          <a:solidFill>
                            <a:srgbClr val="FF0000"/>
                          </a:solidFill>
                          <a:effectLst/>
                        </a:rPr>
                        <a:t>Newly added</a:t>
                      </a:r>
                      <a:endParaRPr lang="en-IN" sz="800" b="0" i="0" u="none" strike="noStrike" dirty="0">
                        <a:solidFill>
                          <a:srgbClr val="FF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312933">
                <a:tc>
                  <a:txBody>
                    <a:bodyPr/>
                    <a:lstStyle/>
                    <a:p>
                      <a:pPr algn="l" fontAlgn="ctr"/>
                      <a:r>
                        <a:rPr lang="en-IN" sz="800" u="none" strike="noStrike">
                          <a:effectLst/>
                        </a:rPr>
                        <a:t>Faculty Details</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dirty="0">
                          <a:solidFill>
                            <a:srgbClr val="FF0000"/>
                          </a:solidFill>
                          <a:effectLst/>
                        </a:rPr>
                        <a:t>few fields newly added</a:t>
                      </a:r>
                      <a:endParaRPr lang="en-IN" sz="800" b="0" i="0" u="none" strike="noStrike" dirty="0">
                        <a:solidFill>
                          <a:srgbClr val="FF0000"/>
                        </a:solidFill>
                        <a:effectLst/>
                        <a:latin typeface="Calibri" panose="020F0502020204030204" pitchFamily="34" charset="0"/>
                      </a:endParaRPr>
                    </a:p>
                  </a:txBody>
                  <a:tcPr marL="4323" marR="4323" marT="4323" marB="0" anchor="ctr"/>
                </a:tc>
                <a:tc>
                  <a:txBody>
                    <a:bodyPr/>
                    <a:lstStyle/>
                    <a:p>
                      <a:pPr algn="ctr" fontAlgn="ctr"/>
                      <a:r>
                        <a:rPr lang="en-IN" sz="700" u="none" strike="noStrike">
                          <a:effectLst/>
                        </a:rPr>
                        <a:t>PAN Number</a:t>
                      </a:r>
                      <a:endParaRPr lang="en-IN" sz="700" b="1"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US" sz="700" u="none" strike="noStrike">
                          <a:effectLst/>
                        </a:rPr>
                        <a:t>Total Teaching Experience (in months)</a:t>
                      </a:r>
                      <a:endParaRPr lang="en-US" sz="700" b="1"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US" sz="700" u="none" strike="noStrike">
                          <a:effectLst/>
                        </a:rPr>
                        <a:t>Total Industry Experience (in months)</a:t>
                      </a:r>
                      <a:endParaRPr lang="en-US" sz="700" b="1" i="0" u="none" strike="noStrike">
                        <a:solidFill>
                          <a:srgbClr val="000000"/>
                        </a:solidFill>
                        <a:effectLst/>
                        <a:latin typeface="Calibri" panose="020F0502020204030204" pitchFamily="34" charset="0"/>
                      </a:endParaRPr>
                    </a:p>
                  </a:txBody>
                  <a:tcPr marL="4323" marR="4323" marT="4323" marB="0" anchor="ctr"/>
                </a:tc>
              </a:tr>
              <a:tr h="518742">
                <a:tc>
                  <a:txBody>
                    <a:bodyPr/>
                    <a:lstStyle/>
                    <a:p>
                      <a:pPr algn="l" fontAlgn="ctr"/>
                      <a:r>
                        <a:rPr lang="en-IN" sz="800" u="none" strike="noStrike">
                          <a:effectLst/>
                        </a:rPr>
                        <a:t>Financial Resources</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dirty="0">
                          <a:solidFill>
                            <a:srgbClr val="FF0000"/>
                          </a:solidFill>
                          <a:effectLst/>
                        </a:rPr>
                        <a:t>Studios field newly added</a:t>
                      </a:r>
                      <a:endParaRPr lang="en-IN" sz="800" b="0" i="0" u="none" strike="noStrike" dirty="0">
                        <a:solidFill>
                          <a:srgbClr val="FF0000"/>
                        </a:solidFill>
                        <a:effectLst/>
                        <a:latin typeface="Calibri" panose="020F0502020204030204" pitchFamily="34" charset="0"/>
                      </a:endParaRPr>
                    </a:p>
                  </a:txBody>
                  <a:tcPr marL="4323" marR="4323" marT="4323" marB="0" anchor="ctr"/>
                </a:tc>
                <a:tc>
                  <a:txBody>
                    <a:bodyPr/>
                    <a:lstStyle/>
                    <a:p>
                      <a:pPr algn="l" fontAlgn="ctr"/>
                      <a:r>
                        <a:rPr lang="en-US" sz="800" u="none" strike="noStrike">
                          <a:effectLst/>
                        </a:rPr>
                        <a:t>In Annual Capital Expenditure (Excluding expenditure on construction of new buildings)</a:t>
                      </a:r>
                      <a:br>
                        <a:rPr lang="en-US" sz="800" u="none" strike="noStrike">
                          <a:effectLst/>
                        </a:rPr>
                      </a:br>
                      <a:r>
                        <a:rPr lang="en-US" sz="800" u="none" strike="noStrike">
                          <a:effectLst/>
                        </a:rPr>
                        <a:t>Studios  - Added newly</a:t>
                      </a:r>
                      <a:endParaRPr lang="en-US"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PCS Facilities</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259371">
                <a:tc>
                  <a:txBody>
                    <a:bodyPr/>
                    <a:lstStyle/>
                    <a:p>
                      <a:pPr algn="l" fontAlgn="ctr"/>
                      <a:r>
                        <a:rPr lang="en-IN" sz="800" u="none" strike="noStrike">
                          <a:effectLst/>
                        </a:rPr>
                        <a:t>Accreditation</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fr-FR" sz="800" u="none" strike="noStrike" dirty="0">
                          <a:effectLst/>
                        </a:rPr>
                        <a:t>NBA, NAAC, ICAR, Village Adoption</a:t>
                      </a:r>
                      <a:endParaRPr lang="fr-FR" sz="800" b="0" i="0" u="none" strike="noStrike" dirty="0">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ICAR, Village Adoption (Not Available)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IPR</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Sponsored Research</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Consultancy Project</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ctr"/>
                      <a:r>
                        <a:rPr lang="en-IN" sz="800" u="none" strike="noStrike">
                          <a:effectLst/>
                        </a:rPr>
                        <a:t>Executive Development Programs </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ctr"/>
                      <a:r>
                        <a:rPr lang="en-IN" sz="800" u="none" strike="noStrike">
                          <a:effectLst/>
                        </a:rPr>
                        <a:t>Same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b"/>
                      <a:r>
                        <a:rPr lang="en-IN" sz="800" u="none" strike="noStrike">
                          <a:effectLst/>
                        </a:rPr>
                        <a:t>About Institute</a:t>
                      </a:r>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ctr" fontAlgn="ctr"/>
                      <a:r>
                        <a:rPr lang="en-IN" sz="800" u="none" strike="noStrike">
                          <a:effectLst/>
                        </a:rPr>
                        <a:t>Not Available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ctr" fontAlgn="b"/>
                      <a:r>
                        <a:rPr lang="en-IN" sz="800" u="none" strike="noStrike" dirty="0">
                          <a:solidFill>
                            <a:srgbClr val="FF0000"/>
                          </a:solidFill>
                          <a:effectLst/>
                        </a:rPr>
                        <a:t>newly added</a:t>
                      </a:r>
                      <a:endParaRPr lang="en-IN" sz="800" b="0" i="0" u="none" strike="noStrike" dirty="0">
                        <a:solidFill>
                          <a:srgbClr val="FF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b"/>
                      <a:r>
                        <a:rPr lang="en-IN" sz="800" u="none" strike="noStrike">
                          <a:effectLst/>
                        </a:rPr>
                        <a:t>Award Details</a:t>
                      </a:r>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ctr" fontAlgn="ctr"/>
                      <a:r>
                        <a:rPr lang="en-IN" sz="800" u="none" strike="noStrike">
                          <a:effectLst/>
                        </a:rPr>
                        <a:t>Not Available</a:t>
                      </a:r>
                      <a:endParaRPr lang="en-IN" sz="800" b="0" i="0" u="none" strike="noStrike">
                        <a:solidFill>
                          <a:srgbClr val="000000"/>
                        </a:solidFill>
                        <a:effectLst/>
                        <a:latin typeface="Calibri" panose="020F0502020204030204" pitchFamily="34" charset="0"/>
                      </a:endParaRPr>
                    </a:p>
                  </a:txBody>
                  <a:tcPr marL="4323" marR="4323" marT="4323" marB="0" anchor="ctr"/>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r>
              <a:tr h="124338">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4323" marR="4323" marT="4323"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4323" marR="4323" marT="4323" marB="0" anchor="b"/>
                </a:tc>
              </a:tr>
            </a:tbl>
          </a:graphicData>
        </a:graphic>
      </p:graphicFrame>
      <p:sp>
        <p:nvSpPr>
          <p:cNvPr id="3" name="Title 1"/>
          <p:cNvSpPr txBox="1">
            <a:spLocks/>
          </p:cNvSpPr>
          <p:nvPr/>
        </p:nvSpPr>
        <p:spPr>
          <a:xfrm>
            <a:off x="317157" y="590550"/>
            <a:ext cx="6172200" cy="354509"/>
          </a:xfrm>
          <a:prstGeom prst="rect">
            <a:avLst/>
          </a:prstGeom>
        </p:spPr>
        <p:txBody>
          <a:bodyPr/>
          <a:lstStyle>
            <a:lvl1pPr algn="ctr" defTabSz="685800" rtl="0" eaLnBrk="1" latinLnBrk="0" hangingPunct="1">
              <a:spcBef>
                <a:spcPct val="0"/>
              </a:spcBef>
              <a:buNone/>
              <a:defRPr sz="2400" b="1" kern="1200">
                <a:solidFill>
                  <a:schemeClr val="accent2">
                    <a:lumMod val="50000"/>
                  </a:schemeClr>
                </a:solidFill>
                <a:latin typeface="+mj-lt"/>
                <a:ea typeface="+mj-ea"/>
                <a:cs typeface="+mj-cs"/>
              </a:defRPr>
            </a:lvl1pPr>
          </a:lstStyle>
          <a:p>
            <a:r>
              <a:rPr lang="en-US" dirty="0" smtClean="0"/>
              <a:t>What Data NIRF Collects?</a:t>
            </a:r>
            <a:endParaRPr lang="en-IN" dirty="0"/>
          </a:p>
        </p:txBody>
      </p:sp>
    </p:spTree>
    <p:extLst>
      <p:ext uri="{BB962C8B-B14F-4D97-AF65-F5344CB8AC3E}">
        <p14:creationId xmlns:p14="http://schemas.microsoft.com/office/powerpoint/2010/main" val="8441341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07782650"/>
              </p:ext>
            </p:extLst>
          </p:nvPr>
        </p:nvGraphicFramePr>
        <p:xfrm>
          <a:off x="76200" y="514350"/>
          <a:ext cx="6629400" cy="4667676"/>
        </p:xfrm>
        <a:graphic>
          <a:graphicData uri="http://schemas.openxmlformats.org/drawingml/2006/table">
            <a:tbl>
              <a:tblPr>
                <a:tableStyleId>{5C22544A-7EE6-4342-B048-85BDC9FD1C3A}</a:tableStyleId>
              </a:tblPr>
              <a:tblGrid>
                <a:gridCol w="633573"/>
                <a:gridCol w="2917067"/>
                <a:gridCol w="3078760"/>
              </a:tblGrid>
              <a:tr h="62427">
                <a:tc>
                  <a:txBody>
                    <a:bodyPr/>
                    <a:lstStyle/>
                    <a:p>
                      <a:pPr algn="ctr" fontAlgn="ctr"/>
                      <a:r>
                        <a:rPr lang="en-IN" sz="600" u="none" strike="noStrike" dirty="0" err="1">
                          <a:effectLst/>
                        </a:rPr>
                        <a:t>Sl.No</a:t>
                      </a:r>
                      <a:endParaRPr lang="en-IN" sz="600" b="1"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dirty="0">
                          <a:effectLst/>
                        </a:rPr>
                        <a:t>Main Item</a:t>
                      </a:r>
                      <a:endParaRPr lang="en-IN" sz="600" b="1"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a:effectLst/>
                        </a:rPr>
                        <a:t>Sub Item</a:t>
                      </a:r>
                      <a:endParaRPr lang="en-IN" sz="600" b="1"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1</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a:effectLst/>
                        </a:rPr>
                        <a:t>Approved Intake</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2</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a:effectLst/>
                        </a:rPr>
                        <a:t>Actual Student strength</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3</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a:effectLst/>
                        </a:rPr>
                        <a:t>Ph.D students</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85321">
                <a:tc>
                  <a:txBody>
                    <a:bodyPr/>
                    <a:lstStyle/>
                    <a:p>
                      <a:pPr algn="ctr" fontAlgn="ctr"/>
                      <a:r>
                        <a:rPr lang="en-IN" sz="600" u="none" strike="noStrike">
                          <a:effectLst/>
                        </a:rPr>
                        <a:t>4</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dirty="0">
                          <a:effectLst/>
                        </a:rPr>
                        <a:t>No. of </a:t>
                      </a:r>
                      <a:r>
                        <a:rPr lang="en-US" sz="600" u="none" strike="noStrike" dirty="0" err="1">
                          <a:effectLst/>
                        </a:rPr>
                        <a:t>Ph.D</a:t>
                      </a:r>
                      <a:r>
                        <a:rPr lang="en-US" sz="600" u="none" strike="noStrike" dirty="0">
                          <a:effectLst/>
                        </a:rPr>
                        <a:t> students graduated / awarded</a:t>
                      </a:r>
                      <a:endParaRPr lang="en-US" sz="6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rowSpan="8">
                  <a:txBody>
                    <a:bodyPr/>
                    <a:lstStyle/>
                    <a:p>
                      <a:pPr algn="ctr" fontAlgn="ctr"/>
                      <a:r>
                        <a:rPr lang="en-IN" sz="600" u="none" strike="noStrike">
                          <a:effectLst/>
                        </a:rPr>
                        <a:t>5</a:t>
                      </a:r>
                      <a:endParaRPr lang="en-IN" sz="600" b="0" i="0" u="none" strike="noStrike">
                        <a:solidFill>
                          <a:srgbClr val="000000"/>
                        </a:solidFill>
                        <a:effectLst/>
                        <a:latin typeface="Times New Roman" panose="02020603050405020304" pitchFamily="18" charset="0"/>
                      </a:endParaRPr>
                    </a:p>
                  </a:txBody>
                  <a:tcPr marL="2133" marR="2133" marT="2133" marB="0" anchor="ctr"/>
                </a:tc>
                <a:tc rowSpan="8">
                  <a:txBody>
                    <a:bodyPr/>
                    <a:lstStyle/>
                    <a:p>
                      <a:pPr algn="ctr" fontAlgn="ctr"/>
                      <a:r>
                        <a:rPr lang="en-IN" sz="600" u="none" strike="noStrike" dirty="0">
                          <a:effectLst/>
                        </a:rPr>
                        <a:t>Placement &amp; </a:t>
                      </a:r>
                      <a:r>
                        <a:rPr lang="en-IN" sz="600" u="none" strike="noStrike" dirty="0" smtClean="0">
                          <a:effectLst/>
                        </a:rPr>
                        <a:t>higher studies</a:t>
                      </a:r>
                      <a:endParaRPr lang="en-IN" sz="6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US" sz="600" u="none" strike="noStrike">
                          <a:effectLst/>
                        </a:rPr>
                        <a:t>First Year Intake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No. of students admitted in first Yr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LE students admitted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Total students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Students graduating in Min time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No. of students placed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84041">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No. of students selected for Higher studies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Median salary  ( for 3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85321">
                <a:tc>
                  <a:txBody>
                    <a:bodyPr/>
                    <a:lstStyle/>
                    <a:p>
                      <a:pPr algn="ctr" fontAlgn="ctr"/>
                      <a:r>
                        <a:rPr lang="en-IN" sz="600" u="none" strike="noStrike">
                          <a:effectLst/>
                        </a:rPr>
                        <a:t>6</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Total No. of first Yr students acrros all programs</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7</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IN" sz="600" u="none" strike="noStrike">
                          <a:effectLst/>
                        </a:rPr>
                        <a:t>Median salary</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8</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No. of female students admitted</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76789">
                <a:tc>
                  <a:txBody>
                    <a:bodyPr/>
                    <a:lstStyle/>
                    <a:p>
                      <a:pPr algn="ctr" fontAlgn="ctr"/>
                      <a:r>
                        <a:rPr lang="en-IN" sz="600" u="none" strike="noStrike">
                          <a:effectLst/>
                        </a:rPr>
                        <a:t>9</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No. of students admitted from other States</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85321">
                <a:tc>
                  <a:txBody>
                    <a:bodyPr/>
                    <a:lstStyle/>
                    <a:p>
                      <a:pPr algn="ctr" fontAlgn="ctr"/>
                      <a:r>
                        <a:rPr lang="en-IN" sz="600" u="none" strike="noStrike">
                          <a:effectLst/>
                        </a:rPr>
                        <a:t>10</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No. of students admitted from other Countries</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84041">
                <a:tc>
                  <a:txBody>
                    <a:bodyPr/>
                    <a:lstStyle/>
                    <a:p>
                      <a:pPr algn="ctr" fontAlgn="ctr"/>
                      <a:r>
                        <a:rPr lang="en-IN" sz="600" u="none" strike="noStrike">
                          <a:effectLst/>
                        </a:rPr>
                        <a:t>11</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No. of students who are economically backward</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84041">
                <a:tc>
                  <a:txBody>
                    <a:bodyPr/>
                    <a:lstStyle/>
                    <a:p>
                      <a:pPr algn="ctr" fontAlgn="ctr"/>
                      <a:r>
                        <a:rPr lang="en-IN" sz="600" u="none" strike="noStrike">
                          <a:effectLst/>
                        </a:rPr>
                        <a:t>12</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dirty="0">
                          <a:effectLst/>
                        </a:rPr>
                        <a:t>No. of students </a:t>
                      </a:r>
                      <a:r>
                        <a:rPr lang="en-US" sz="600" u="none" strike="noStrike" dirty="0" smtClean="0">
                          <a:effectLst/>
                        </a:rPr>
                        <a:t>receiving </a:t>
                      </a:r>
                      <a:r>
                        <a:rPr lang="en-US" sz="600" u="none" strike="noStrike" dirty="0">
                          <a:effectLst/>
                        </a:rPr>
                        <a:t>full </a:t>
                      </a:r>
                      <a:r>
                        <a:rPr lang="en-US" sz="600" u="none" strike="noStrike" dirty="0" smtClean="0">
                          <a:effectLst/>
                        </a:rPr>
                        <a:t>tuition </a:t>
                      </a:r>
                      <a:r>
                        <a:rPr lang="en-US" sz="600" u="none" strike="noStrike" dirty="0">
                          <a:effectLst/>
                        </a:rPr>
                        <a:t>fee reimbursement from </a:t>
                      </a:r>
                      <a:r>
                        <a:rPr lang="en-US" sz="600" u="none" strike="noStrike" dirty="0" smtClean="0">
                          <a:effectLst/>
                        </a:rPr>
                        <a:t>Inst. </a:t>
                      </a:r>
                      <a:r>
                        <a:rPr lang="en-US" sz="600" u="none" strike="noStrike" dirty="0">
                          <a:effectLst/>
                        </a:rPr>
                        <a:t>funds</a:t>
                      </a:r>
                      <a:endParaRPr lang="en-US" sz="6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rowSpan="4">
                  <a:txBody>
                    <a:bodyPr/>
                    <a:lstStyle/>
                    <a:p>
                      <a:pPr algn="ctr" fontAlgn="ctr"/>
                      <a:r>
                        <a:rPr lang="en-IN" sz="600" u="none" strike="noStrike">
                          <a:effectLst/>
                        </a:rPr>
                        <a:t>13</a:t>
                      </a:r>
                      <a:endParaRPr lang="en-IN" sz="600" b="0" i="0" u="none" strike="noStrike">
                        <a:solidFill>
                          <a:srgbClr val="000000"/>
                        </a:solidFill>
                        <a:effectLst/>
                        <a:latin typeface="Times New Roman" panose="02020603050405020304" pitchFamily="18" charset="0"/>
                      </a:endParaRPr>
                    </a:p>
                  </a:txBody>
                  <a:tcPr marL="2133" marR="2133" marT="2133" marB="0" anchor="ctr"/>
                </a:tc>
                <a:tc rowSpan="4">
                  <a:txBody>
                    <a:bodyPr/>
                    <a:lstStyle/>
                    <a:p>
                      <a:pPr algn="ctr" fontAlgn="ctr"/>
                      <a:r>
                        <a:rPr lang="en-US" sz="600" u="none" strike="noStrike" dirty="0">
                          <a:effectLst/>
                        </a:rPr>
                        <a:t>Capital Expenditure for previous 3 </a:t>
                      </a:r>
                      <a:r>
                        <a:rPr lang="en-US" sz="600" u="none" strike="noStrike" dirty="0" err="1">
                          <a:effectLst/>
                        </a:rPr>
                        <a:t>Yrs</a:t>
                      </a:r>
                      <a:endParaRPr lang="en-US" sz="6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600" u="none" strike="noStrike">
                          <a:effectLst/>
                        </a:rPr>
                        <a:t>Library</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New equipment for labs</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Engg. Work shop</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Other Exp. Excl land and building</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rowSpan="3">
                  <a:txBody>
                    <a:bodyPr/>
                    <a:lstStyle/>
                    <a:p>
                      <a:pPr algn="ctr" fontAlgn="ctr"/>
                      <a:r>
                        <a:rPr lang="en-IN" sz="600" u="none" strike="noStrike">
                          <a:effectLst/>
                        </a:rPr>
                        <a:t>14</a:t>
                      </a:r>
                      <a:endParaRPr lang="en-IN" sz="600" b="0" i="0" u="none" strike="noStrike">
                        <a:solidFill>
                          <a:srgbClr val="000000"/>
                        </a:solidFill>
                        <a:effectLst/>
                        <a:latin typeface="Times New Roman" panose="02020603050405020304" pitchFamily="18" charset="0"/>
                      </a:endParaRPr>
                    </a:p>
                  </a:txBody>
                  <a:tcPr marL="2133" marR="2133" marT="2133" marB="0" anchor="ctr"/>
                </a:tc>
                <a:tc rowSpan="3">
                  <a:txBody>
                    <a:bodyPr/>
                    <a:lstStyle/>
                    <a:p>
                      <a:pPr algn="ctr" fontAlgn="ctr"/>
                      <a:r>
                        <a:rPr lang="en-US" sz="600" u="none" strike="noStrike">
                          <a:effectLst/>
                        </a:rPr>
                        <a:t>Operational Expenditure for previous 3 Yrs</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600" u="none" strike="noStrike">
                          <a:effectLst/>
                        </a:rPr>
                        <a:t>Salaried for Teaching  &amp; Non-Teaching</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Maintance of academic Infra</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Seminar / Conference / work shop</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15</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Total No. of full time faculty</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16</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Total No. of faculty with Ph.D</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a:txBody>
                    <a:bodyPr/>
                    <a:lstStyle/>
                    <a:p>
                      <a:pPr algn="ctr" fontAlgn="ctr"/>
                      <a:r>
                        <a:rPr lang="en-IN" sz="600" u="none" strike="noStrike">
                          <a:effectLst/>
                        </a:rPr>
                        <a:t>17</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ctr" fontAlgn="ctr"/>
                      <a:r>
                        <a:rPr lang="en-US" sz="600" u="none" strike="noStrike">
                          <a:effectLst/>
                        </a:rPr>
                        <a:t>Total No. of Women faculty</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rowSpan="3">
                  <a:txBody>
                    <a:bodyPr/>
                    <a:lstStyle/>
                    <a:p>
                      <a:pPr algn="ctr" fontAlgn="ctr"/>
                      <a:r>
                        <a:rPr lang="en-IN" sz="600" u="none" strike="noStrike">
                          <a:effectLst/>
                        </a:rPr>
                        <a:t>18</a:t>
                      </a:r>
                      <a:endParaRPr lang="en-IN" sz="600" b="0" i="0" u="none" strike="noStrike">
                        <a:solidFill>
                          <a:srgbClr val="000000"/>
                        </a:solidFill>
                        <a:effectLst/>
                        <a:latin typeface="Times New Roman" panose="02020603050405020304" pitchFamily="18" charset="0"/>
                      </a:endParaRPr>
                    </a:p>
                  </a:txBody>
                  <a:tcPr marL="2133" marR="2133" marT="2133" marB="0" anchor="ctr"/>
                </a:tc>
                <a:tc rowSpan="3">
                  <a:txBody>
                    <a:bodyPr/>
                    <a:lstStyle/>
                    <a:p>
                      <a:pPr algn="ctr" fontAlgn="ctr"/>
                      <a:r>
                        <a:rPr lang="en-IN" sz="600" u="none" strike="noStrike">
                          <a:effectLst/>
                        </a:rPr>
                        <a:t>Faculty Experience </a:t>
                      </a:r>
                      <a:endParaRPr lang="en-IN"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600" u="none" strike="noStrike">
                          <a:effectLst/>
                        </a:rPr>
                        <a:t>Exp. Upto 8 Yrs</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Exp. From 8 to 15 Yrs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Exp. Above 15 Yrs</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rowSpan="3">
                  <a:txBody>
                    <a:bodyPr/>
                    <a:lstStyle/>
                    <a:p>
                      <a:pPr algn="ctr" fontAlgn="ctr"/>
                      <a:r>
                        <a:rPr lang="en-IN" sz="600" u="none" strike="noStrike">
                          <a:effectLst/>
                        </a:rPr>
                        <a:t>19</a:t>
                      </a:r>
                      <a:endParaRPr lang="en-IN" sz="600" b="0" i="0" u="none" strike="noStrike">
                        <a:solidFill>
                          <a:srgbClr val="000000"/>
                        </a:solidFill>
                        <a:effectLst/>
                        <a:latin typeface="Times New Roman" panose="02020603050405020304" pitchFamily="18" charset="0"/>
                      </a:endParaRPr>
                    </a:p>
                  </a:txBody>
                  <a:tcPr marL="2133" marR="2133" marT="2133" marB="0" anchor="ctr"/>
                </a:tc>
                <a:tc rowSpan="3">
                  <a:txBody>
                    <a:bodyPr/>
                    <a:lstStyle/>
                    <a:p>
                      <a:pPr algn="ctr" fontAlgn="ctr"/>
                      <a:r>
                        <a:rPr lang="en-US" sz="600" u="none" strike="noStrike">
                          <a:effectLst/>
                        </a:rPr>
                        <a:t>Research of the faculty during last 3 calender Yrs</a:t>
                      </a:r>
                      <a:endParaRPr lang="en-US" sz="6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600" u="none" strike="noStrike">
                          <a:effectLst/>
                        </a:rPr>
                        <a:t>Total no. of Publications</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No. of Citations received</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No. of Citations in Top 25 P</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rowSpan="7">
                  <a:txBody>
                    <a:bodyPr/>
                    <a:lstStyle/>
                    <a:p>
                      <a:pPr algn="ctr" fontAlgn="ctr"/>
                      <a:r>
                        <a:rPr lang="en-IN" sz="500" u="none" strike="noStrike" dirty="0">
                          <a:effectLst/>
                        </a:rPr>
                        <a:t>20</a:t>
                      </a:r>
                      <a:endParaRPr lang="en-IN" sz="500" b="0" i="0" u="none" strike="noStrike" dirty="0">
                        <a:solidFill>
                          <a:srgbClr val="000000"/>
                        </a:solidFill>
                        <a:effectLst/>
                        <a:latin typeface="Times New Roman" panose="02020603050405020304" pitchFamily="18" charset="0"/>
                      </a:endParaRPr>
                    </a:p>
                  </a:txBody>
                  <a:tcPr marL="2133" marR="2133" marT="2133" marB="0" anchor="ctr"/>
                </a:tc>
                <a:tc rowSpan="7">
                  <a:txBody>
                    <a:bodyPr/>
                    <a:lstStyle/>
                    <a:p>
                      <a:pPr algn="ctr" fontAlgn="ctr"/>
                      <a:r>
                        <a:rPr lang="en-IN" sz="500" u="none" strike="noStrike" dirty="0">
                          <a:effectLst/>
                        </a:rPr>
                        <a:t>Patents, Research, Consultancy</a:t>
                      </a:r>
                      <a:endParaRPr lang="en-IN" sz="5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600" u="none" strike="noStrike">
                          <a:effectLst/>
                        </a:rPr>
                        <a:t>No. of Patents Published </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600" u="none" strike="noStrike">
                          <a:effectLst/>
                        </a:rPr>
                        <a:t>No.of Patents Granted</a:t>
                      </a:r>
                      <a:endParaRPr lang="en-IN"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600" u="none" strike="noStrike">
                          <a:effectLst/>
                        </a:rPr>
                        <a:t>No. of Sponsered Research Projects</a:t>
                      </a:r>
                      <a:endParaRPr lang="en-US" sz="6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500" u="none" strike="noStrike">
                          <a:effectLst/>
                        </a:rPr>
                        <a:t>Research funding received in rupees</a:t>
                      </a:r>
                      <a:endParaRPr lang="en-US"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a:effectLst/>
                        </a:rPr>
                        <a:t>No. of Consultancy Projects</a:t>
                      </a:r>
                      <a:endParaRPr lang="en-IN"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500" u="none" strike="noStrike">
                          <a:effectLst/>
                        </a:rPr>
                        <a:t>No. of Clients for Consultancy Projects</a:t>
                      </a:r>
                      <a:endParaRPr lang="en-US"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a:effectLst/>
                        </a:rPr>
                        <a:t>Annual Consultancy fund received</a:t>
                      </a:r>
                      <a:endParaRPr lang="en-IN" sz="500" b="0" i="0" u="none" strike="noStrike">
                        <a:solidFill>
                          <a:srgbClr val="000000"/>
                        </a:solidFill>
                        <a:effectLst/>
                        <a:latin typeface="Times New Roman" panose="02020603050405020304" pitchFamily="18" charset="0"/>
                      </a:endParaRPr>
                    </a:p>
                  </a:txBody>
                  <a:tcPr marL="2133" marR="2133" marT="2133" marB="0" anchor="ctr"/>
                </a:tc>
              </a:tr>
              <a:tr h="62427">
                <a:tc rowSpan="4">
                  <a:txBody>
                    <a:bodyPr/>
                    <a:lstStyle/>
                    <a:p>
                      <a:pPr algn="ctr" fontAlgn="ctr"/>
                      <a:r>
                        <a:rPr lang="en-IN" sz="500" u="none" strike="noStrike">
                          <a:effectLst/>
                        </a:rPr>
                        <a:t>21</a:t>
                      </a:r>
                      <a:endParaRPr lang="en-IN" sz="500" b="0" i="0" u="none" strike="noStrike">
                        <a:solidFill>
                          <a:srgbClr val="000000"/>
                        </a:solidFill>
                        <a:effectLst/>
                        <a:latin typeface="Times New Roman" panose="02020603050405020304" pitchFamily="18" charset="0"/>
                      </a:endParaRPr>
                    </a:p>
                  </a:txBody>
                  <a:tcPr marL="2133" marR="2133" marT="2133" marB="0" anchor="ctr"/>
                </a:tc>
                <a:tc rowSpan="4">
                  <a:txBody>
                    <a:bodyPr/>
                    <a:lstStyle/>
                    <a:p>
                      <a:pPr algn="ctr" fontAlgn="ctr"/>
                      <a:r>
                        <a:rPr lang="en-IN" sz="500" u="none" strike="noStrike" dirty="0">
                          <a:effectLst/>
                        </a:rPr>
                        <a:t>Facility for </a:t>
                      </a:r>
                      <a:r>
                        <a:rPr lang="en-IN" sz="500" u="none" strike="noStrike" dirty="0" err="1">
                          <a:effectLst/>
                        </a:rPr>
                        <a:t>Ph</a:t>
                      </a:r>
                      <a:endParaRPr lang="en-IN" sz="500" b="0" i="0" u="none" strike="noStrike" dirty="0">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500" u="none" strike="noStrike">
                          <a:effectLst/>
                        </a:rPr>
                        <a:t>Lifts </a:t>
                      </a:r>
                      <a:endParaRPr lang="en-IN"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a:effectLst/>
                        </a:rPr>
                        <a:t>Ramps</a:t>
                      </a:r>
                      <a:endParaRPr lang="en-IN"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US" sz="500" u="none" strike="noStrike">
                          <a:effectLst/>
                        </a:rPr>
                        <a:t>Walking aids , Wheel chair , Transport Etc</a:t>
                      </a:r>
                      <a:endParaRPr lang="en-US" sz="500" b="0" i="0" u="none" strike="noStrike">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dirty="0">
                          <a:effectLst/>
                        </a:rPr>
                        <a:t>Specially designed toilets</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r h="62427">
                <a:tc rowSpan="5">
                  <a:txBody>
                    <a:bodyPr/>
                    <a:lstStyle/>
                    <a:p>
                      <a:pPr algn="ctr" fontAlgn="ctr"/>
                      <a:r>
                        <a:rPr lang="en-IN" sz="500" u="none" strike="noStrike">
                          <a:effectLst/>
                        </a:rPr>
                        <a:t>22</a:t>
                      </a:r>
                      <a:endParaRPr lang="en-IN" sz="500" b="0" i="0" u="none" strike="noStrike">
                        <a:solidFill>
                          <a:srgbClr val="000000"/>
                        </a:solidFill>
                        <a:effectLst/>
                        <a:latin typeface="Times New Roman" panose="02020603050405020304" pitchFamily="18" charset="0"/>
                      </a:endParaRPr>
                    </a:p>
                  </a:txBody>
                  <a:tcPr marL="2133" marR="2133" marT="2133" marB="0" anchor="ctr"/>
                </a:tc>
                <a:tc rowSpan="5">
                  <a:txBody>
                    <a:bodyPr/>
                    <a:lstStyle/>
                    <a:p>
                      <a:pPr algn="ctr" fontAlgn="ctr"/>
                      <a:r>
                        <a:rPr lang="en-IN" sz="500" u="none" strike="noStrike">
                          <a:effectLst/>
                        </a:rPr>
                        <a:t>General data</a:t>
                      </a:r>
                      <a:endParaRPr lang="en-IN" sz="500" b="0" i="0" u="none" strike="noStrike">
                        <a:solidFill>
                          <a:srgbClr val="000000"/>
                        </a:solidFill>
                        <a:effectLst/>
                        <a:latin typeface="Times New Roman" panose="02020603050405020304" pitchFamily="18" charset="0"/>
                      </a:endParaRPr>
                    </a:p>
                  </a:txBody>
                  <a:tcPr marL="2133" marR="2133" marT="2133" marB="0" anchor="ctr"/>
                </a:tc>
                <a:tc>
                  <a:txBody>
                    <a:bodyPr/>
                    <a:lstStyle/>
                    <a:p>
                      <a:pPr algn="l" fontAlgn="ctr"/>
                      <a:r>
                        <a:rPr lang="en-IN" sz="500" u="none" strike="noStrike" dirty="0">
                          <a:effectLst/>
                        </a:rPr>
                        <a:t>Accreditation</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dirty="0">
                          <a:effectLst/>
                        </a:rPr>
                        <a:t>Village adoption</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dirty="0">
                          <a:effectLst/>
                        </a:rPr>
                        <a:t>Awards / Rewards - Faculty</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dirty="0">
                          <a:effectLst/>
                        </a:rPr>
                        <a:t>Awards / Rewards - Student</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r h="62427">
                <a:tc vMerge="1">
                  <a:txBody>
                    <a:bodyPr/>
                    <a:lstStyle/>
                    <a:p>
                      <a:endParaRPr lang="en-IN"/>
                    </a:p>
                  </a:txBody>
                  <a:tcPr/>
                </a:tc>
                <a:tc vMerge="1">
                  <a:txBody>
                    <a:bodyPr/>
                    <a:lstStyle/>
                    <a:p>
                      <a:endParaRPr lang="en-IN"/>
                    </a:p>
                  </a:txBody>
                  <a:tcPr/>
                </a:tc>
                <a:tc>
                  <a:txBody>
                    <a:bodyPr/>
                    <a:lstStyle/>
                    <a:p>
                      <a:pPr algn="l" fontAlgn="ctr"/>
                      <a:r>
                        <a:rPr lang="en-IN" sz="500" u="none" strike="noStrike" dirty="0">
                          <a:effectLst/>
                        </a:rPr>
                        <a:t>Awards / Rewards - Institution</a:t>
                      </a:r>
                      <a:endParaRPr lang="en-IN" sz="500" b="0" i="0" u="none" strike="noStrike" dirty="0">
                        <a:solidFill>
                          <a:srgbClr val="000000"/>
                        </a:solidFill>
                        <a:effectLst/>
                        <a:latin typeface="Times New Roman" panose="02020603050405020304" pitchFamily="18" charset="0"/>
                      </a:endParaRPr>
                    </a:p>
                  </a:txBody>
                  <a:tcPr marL="2133" marR="2133" marT="2133" marB="0" anchor="ctr"/>
                </a:tc>
              </a:tr>
            </a:tbl>
          </a:graphicData>
        </a:graphic>
      </p:graphicFrame>
    </p:spTree>
    <p:extLst>
      <p:ext uri="{BB962C8B-B14F-4D97-AF65-F5344CB8AC3E}">
        <p14:creationId xmlns:p14="http://schemas.microsoft.com/office/powerpoint/2010/main" val="417634545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200" b="1" dirty="0" smtClean="0"/>
          </a:p>
          <a:p>
            <a:pPr marL="0" indent="0" algn="ctr">
              <a:buNone/>
            </a:pPr>
            <a:endParaRPr lang="en-US" sz="3200" b="1" dirty="0"/>
          </a:p>
          <a:p>
            <a:pPr marL="0" indent="0" algn="ctr">
              <a:buNone/>
            </a:pPr>
            <a:r>
              <a:rPr lang="en-US" sz="3600" b="1" dirty="0" smtClean="0">
                <a:solidFill>
                  <a:schemeClr val="accent1"/>
                </a:solidFill>
              </a:rPr>
              <a:t>Thank you</a:t>
            </a:r>
            <a:endParaRPr lang="en-IN" sz="3200" b="1" dirty="0">
              <a:solidFill>
                <a:schemeClr val="accent1"/>
              </a:solidFill>
            </a:endParaRPr>
          </a:p>
        </p:txBody>
      </p:sp>
    </p:spTree>
    <p:extLst>
      <p:ext uri="{BB962C8B-B14F-4D97-AF65-F5344CB8AC3E}">
        <p14:creationId xmlns:p14="http://schemas.microsoft.com/office/powerpoint/2010/main" val="25600855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742950"/>
            <a:ext cx="6172200" cy="354509"/>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342900" y="1383209"/>
            <a:ext cx="6172200" cy="2903042"/>
          </a:xfrm>
        </p:spPr>
        <p:txBody>
          <a:bodyPr/>
          <a:lstStyle/>
          <a:p>
            <a:pPr>
              <a:buFont typeface="Courier New" panose="02070309020205020404" pitchFamily="49" charset="0"/>
              <a:buChar char="o"/>
            </a:pPr>
            <a:r>
              <a:rPr lang="en-US" dirty="0" smtClean="0"/>
              <a:t>Data Capturing of an Institution is a continuous exercise</a:t>
            </a:r>
          </a:p>
          <a:p>
            <a:pPr>
              <a:buFont typeface="Courier New" panose="02070309020205020404" pitchFamily="49" charset="0"/>
              <a:buChar char="o"/>
            </a:pPr>
            <a:r>
              <a:rPr lang="en-US" dirty="0" smtClean="0"/>
              <a:t>Awareness has to be created among the stakeholders</a:t>
            </a:r>
          </a:p>
          <a:p>
            <a:pPr>
              <a:buFont typeface="Courier New" panose="02070309020205020404" pitchFamily="49" charset="0"/>
              <a:buChar char="o"/>
            </a:pPr>
            <a:r>
              <a:rPr lang="en-US" dirty="0" smtClean="0"/>
              <a:t>Continue interactions with Heads of Departments</a:t>
            </a:r>
          </a:p>
          <a:p>
            <a:pPr>
              <a:buFont typeface="Courier New" panose="02070309020205020404" pitchFamily="49" charset="0"/>
              <a:buChar char="o"/>
            </a:pPr>
            <a:r>
              <a:rPr lang="en-US" dirty="0" smtClean="0"/>
              <a:t>Creating an internal survey forms for capturing department-centric achievements, important information and Institutional data</a:t>
            </a:r>
          </a:p>
          <a:p>
            <a:pPr>
              <a:buFont typeface="Courier New" panose="02070309020205020404" pitchFamily="49" charset="0"/>
              <a:buChar char="o"/>
            </a:pPr>
            <a:r>
              <a:rPr lang="en-US" dirty="0" smtClean="0"/>
              <a:t>Periodical Capturing of information immediate after AY, FY, CY</a:t>
            </a:r>
          </a:p>
          <a:p>
            <a:pPr>
              <a:buFont typeface="Courier New" panose="02070309020205020404" pitchFamily="49" charset="0"/>
              <a:buChar char="o"/>
            </a:pPr>
            <a:r>
              <a:rPr lang="en-US" dirty="0" smtClean="0"/>
              <a:t>Don’t postpone recording the information internally</a:t>
            </a:r>
          </a:p>
          <a:p>
            <a:pPr>
              <a:buFont typeface="Courier New" panose="02070309020205020404" pitchFamily="49" charset="0"/>
              <a:buChar char="o"/>
            </a:pPr>
            <a:r>
              <a:rPr lang="en-US" dirty="0" smtClean="0"/>
              <a:t>Address the challenges that the Departments are facing and solve them</a:t>
            </a:r>
          </a:p>
          <a:p>
            <a:pPr>
              <a:buFont typeface="Courier New" panose="02070309020205020404" pitchFamily="49" charset="0"/>
              <a:buChar char="o"/>
            </a:pPr>
            <a:r>
              <a:rPr lang="en-US" dirty="0" smtClean="0"/>
              <a:t>MIS will be a big help for capturing information, timely</a:t>
            </a:r>
          </a:p>
          <a:p>
            <a:pPr>
              <a:buFont typeface="Courier New" panose="02070309020205020404" pitchFamily="49" charset="0"/>
              <a:buChar char="o"/>
            </a:pPr>
            <a:r>
              <a:rPr lang="en-US" sz="1600" dirty="0" smtClean="0"/>
              <a:t>Precaution </a:t>
            </a:r>
            <a:r>
              <a:rPr lang="en-US" sz="1600" dirty="0"/>
              <a:t>before </a:t>
            </a:r>
            <a:r>
              <a:rPr lang="en-US" sz="1600" dirty="0" smtClean="0"/>
              <a:t>submission: Proof Read / validate it properly</a:t>
            </a:r>
            <a:endParaRPr lang="en-US" sz="1600" dirty="0"/>
          </a:p>
          <a:p>
            <a:pPr>
              <a:buFont typeface="Courier New" panose="02070309020205020404" pitchFamily="49" charset="0"/>
              <a:buChar char="o"/>
            </a:pP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370" y="606447"/>
            <a:ext cx="6172200" cy="400050"/>
          </a:xfrm>
        </p:spPr>
        <p:txBody>
          <a:bodyPr/>
          <a:lstStyle/>
          <a:p>
            <a:pPr algn="ctr"/>
            <a:r>
              <a:rPr lang="en-US" sz="2400" dirty="0" smtClean="0"/>
              <a:t>Suggestions </a:t>
            </a:r>
            <a:r>
              <a:rPr lang="en-US" sz="2400" dirty="0"/>
              <a:t>for </a:t>
            </a:r>
            <a:r>
              <a:rPr lang="en-US" sz="2400" dirty="0" smtClean="0"/>
              <a:t>Effective Data Capturing</a:t>
            </a:r>
            <a:r>
              <a:rPr lang="en-US" sz="2400" dirty="0"/>
              <a:t/>
            </a:r>
            <a:br>
              <a:rPr lang="en-US" sz="2400" dirty="0"/>
            </a:br>
            <a:endParaRPr lang="en-US" dirty="0"/>
          </a:p>
        </p:txBody>
      </p:sp>
      <p:sp>
        <p:nvSpPr>
          <p:cNvPr id="5" name="Content Placeholder 4"/>
          <p:cNvSpPr>
            <a:spLocks noGrp="1"/>
          </p:cNvSpPr>
          <p:nvPr>
            <p:ph sz="half" idx="1"/>
          </p:nvPr>
        </p:nvSpPr>
        <p:spPr>
          <a:xfrm>
            <a:off x="121920" y="1216047"/>
            <a:ext cx="6515100" cy="3927453"/>
          </a:xfrm>
        </p:spPr>
        <p:txBody>
          <a:bodyPr/>
          <a:lstStyle/>
          <a:p>
            <a:pPr>
              <a:buFont typeface="Courier New" panose="02070309020205020404" pitchFamily="49" charset="0"/>
              <a:buChar char="o"/>
            </a:pPr>
            <a:r>
              <a:rPr lang="en-US" dirty="0" smtClean="0"/>
              <a:t>The </a:t>
            </a:r>
            <a:r>
              <a:rPr lang="en-US" dirty="0"/>
              <a:t>good quality of Data capturing can be helpful for participating in various </a:t>
            </a:r>
            <a:r>
              <a:rPr lang="en-US" dirty="0" smtClean="0"/>
              <a:t>surveys</a:t>
            </a:r>
            <a:endParaRPr lang="en-US" dirty="0"/>
          </a:p>
          <a:p>
            <a:pPr>
              <a:buFont typeface="Courier New" panose="02070309020205020404" pitchFamily="49" charset="0"/>
              <a:buChar char="o"/>
            </a:pPr>
            <a:r>
              <a:rPr lang="en-US" dirty="0" smtClean="0"/>
              <a:t>The Nodal Officer role should be respected by the Depts.,</a:t>
            </a:r>
          </a:p>
          <a:p>
            <a:pPr>
              <a:buFont typeface="Courier New" panose="02070309020205020404" pitchFamily="49" charset="0"/>
              <a:buChar char="o"/>
            </a:pPr>
            <a:r>
              <a:rPr lang="en-US" dirty="0" smtClean="0"/>
              <a:t>The Nodal Officer should have experience in academics, research and Administration</a:t>
            </a:r>
          </a:p>
          <a:p>
            <a:pPr>
              <a:buFont typeface="Courier New" panose="02070309020205020404" pitchFamily="49" charset="0"/>
              <a:buChar char="o"/>
            </a:pPr>
            <a:r>
              <a:rPr lang="en-US" dirty="0" smtClean="0"/>
              <a:t>Clear understanding of all parameters</a:t>
            </a:r>
          </a:p>
          <a:p>
            <a:pPr>
              <a:buFont typeface="Courier New" panose="02070309020205020404" pitchFamily="49" charset="0"/>
              <a:buChar char="o"/>
            </a:pPr>
            <a:r>
              <a:rPr lang="en-US" dirty="0" smtClean="0"/>
              <a:t>He should have high level vision towards the institution brand building</a:t>
            </a:r>
          </a:p>
          <a:p>
            <a:pPr>
              <a:buFont typeface="Courier New" panose="02070309020205020404" pitchFamily="49" charset="0"/>
              <a:buChar char="o"/>
            </a:pPr>
            <a:r>
              <a:rPr lang="en-US" dirty="0" smtClean="0"/>
              <a:t>Willing to dedicate time on interacting / communicating with all the Depts.,</a:t>
            </a:r>
          </a:p>
          <a:p>
            <a:pPr>
              <a:buFont typeface="Courier New" panose="02070309020205020404" pitchFamily="49" charset="0"/>
              <a:buChar char="o"/>
            </a:pPr>
            <a:r>
              <a:rPr lang="en-US" dirty="0" smtClean="0"/>
              <a:t>Strategy formulation</a:t>
            </a:r>
          </a:p>
          <a:p>
            <a:pPr>
              <a:buFont typeface="Courier New" panose="02070309020205020404" pitchFamily="49" charset="0"/>
              <a:buChar char="o"/>
            </a:pPr>
            <a:r>
              <a:rPr lang="en-US" dirty="0" smtClean="0"/>
              <a:t>Planning</a:t>
            </a:r>
          </a:p>
          <a:p>
            <a:pPr>
              <a:buFont typeface="Courier New" panose="02070309020205020404" pitchFamily="49" charset="0"/>
              <a:buChar char="o"/>
            </a:pPr>
            <a:r>
              <a:rPr lang="en-US" dirty="0" smtClean="0"/>
              <a:t>Organizing</a:t>
            </a:r>
          </a:p>
          <a:p>
            <a:pPr>
              <a:buFont typeface="Courier New" panose="02070309020205020404" pitchFamily="49" charset="0"/>
              <a:buChar char="o"/>
            </a:pPr>
            <a:r>
              <a:rPr lang="en-US" dirty="0" smtClean="0"/>
              <a:t>Structuring</a:t>
            </a:r>
          </a:p>
          <a:p>
            <a:pPr>
              <a:buFont typeface="Courier New" panose="02070309020205020404" pitchFamily="49" charset="0"/>
              <a:buChar char="o"/>
            </a:pPr>
            <a:r>
              <a:rPr lang="en-US" dirty="0" smtClean="0"/>
              <a:t>Designing</a:t>
            </a:r>
          </a:p>
          <a:p>
            <a:pPr>
              <a:buFont typeface="Courier New" panose="02070309020205020404" pitchFamily="49" charset="0"/>
              <a:buChar char="o"/>
            </a:pPr>
            <a:r>
              <a:rPr lang="en-US" dirty="0" smtClean="0"/>
              <a:t>Communication</a:t>
            </a:r>
          </a:p>
          <a:p>
            <a:pPr>
              <a:buFont typeface="Courier New" panose="02070309020205020404" pitchFamily="49" charset="0"/>
              <a:buChar char="o"/>
            </a:pPr>
            <a:r>
              <a:rPr lang="en-US" dirty="0" smtClean="0"/>
              <a:t>Collect the feedback, frequently</a:t>
            </a:r>
          </a:p>
          <a:p>
            <a:pPr>
              <a:buFont typeface="Courier New" panose="02070309020205020404" pitchFamily="49" charset="0"/>
              <a:buChar char="o"/>
            </a:pPr>
            <a:r>
              <a:rPr lang="en-US" dirty="0" smtClean="0"/>
              <a:t>Report the gaps to the concerned Officer’s / Management</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400" y="1006048"/>
            <a:ext cx="6477000" cy="3699302"/>
          </a:xfrm>
        </p:spPr>
        <p:txBody>
          <a:bodyPr/>
          <a:lstStyle/>
          <a:p>
            <a:pPr>
              <a:buFont typeface="Courier New" panose="02070309020205020404" pitchFamily="49" charset="0"/>
              <a:buChar char="o"/>
            </a:pPr>
            <a:r>
              <a:rPr lang="en-US" sz="1600" dirty="0" smtClean="0"/>
              <a:t>Nodal Officer should </a:t>
            </a:r>
            <a:r>
              <a:rPr lang="en-US" sz="1600" dirty="0"/>
              <a:t>have overall awareness on campus activities</a:t>
            </a:r>
          </a:p>
          <a:p>
            <a:pPr>
              <a:buFont typeface="Courier New" panose="02070309020205020404" pitchFamily="49" charset="0"/>
              <a:buChar char="o"/>
            </a:pPr>
            <a:r>
              <a:rPr lang="en-US" sz="1600" dirty="0"/>
              <a:t>Every email communication on (college happenings) should be marked</a:t>
            </a:r>
          </a:p>
          <a:p>
            <a:pPr>
              <a:buFont typeface="Courier New" panose="02070309020205020404" pitchFamily="49" charset="0"/>
              <a:buChar char="o"/>
            </a:pPr>
            <a:r>
              <a:rPr lang="en-US" sz="1600" dirty="0" smtClean="0"/>
              <a:t>Create separate folders for each parameter/sub-parameter, </a:t>
            </a:r>
            <a:r>
              <a:rPr lang="en-US" sz="1600" dirty="0"/>
              <a:t>well in advance </a:t>
            </a:r>
            <a:r>
              <a:rPr lang="en-US" sz="1600" dirty="0" smtClean="0"/>
              <a:t>[Pl see the Table in next slide]</a:t>
            </a:r>
          </a:p>
          <a:p>
            <a:pPr>
              <a:buFont typeface="Courier New" panose="02070309020205020404" pitchFamily="49" charset="0"/>
              <a:buChar char="o"/>
            </a:pPr>
            <a:r>
              <a:rPr lang="en-US" sz="1600" dirty="0" smtClean="0"/>
              <a:t>Should </a:t>
            </a:r>
            <a:r>
              <a:rPr lang="en-US" sz="1600" dirty="0"/>
              <a:t>be involved in high level meetings</a:t>
            </a:r>
          </a:p>
          <a:p>
            <a:pPr>
              <a:buFont typeface="Courier New" panose="02070309020205020404" pitchFamily="49" charset="0"/>
              <a:buChar char="o"/>
            </a:pPr>
            <a:r>
              <a:rPr lang="en-US" sz="1600" dirty="0"/>
              <a:t>Have regular interactions with teaching and non teaching staff</a:t>
            </a:r>
          </a:p>
          <a:p>
            <a:pPr>
              <a:buFont typeface="Courier New" panose="02070309020205020404" pitchFamily="49" charset="0"/>
              <a:buChar char="o"/>
            </a:pPr>
            <a:r>
              <a:rPr lang="en-US" sz="1600" dirty="0"/>
              <a:t>Conduct one-on-one meetings to create </a:t>
            </a:r>
            <a:r>
              <a:rPr lang="en-US" sz="1600" dirty="0" smtClean="0"/>
              <a:t>awareness for slow learners</a:t>
            </a:r>
            <a:endParaRPr lang="en-US" sz="1600" dirty="0"/>
          </a:p>
          <a:p>
            <a:pPr>
              <a:buFont typeface="Courier New" panose="02070309020205020404" pitchFamily="49" charset="0"/>
              <a:buChar char="o"/>
            </a:pPr>
            <a:r>
              <a:rPr lang="en-US" sz="1600" dirty="0" smtClean="0"/>
              <a:t>Nodal Officer should </a:t>
            </a:r>
            <a:r>
              <a:rPr lang="en-US" sz="1600" dirty="0"/>
              <a:t>be a very good </a:t>
            </a:r>
            <a:r>
              <a:rPr lang="en-US" sz="1600" dirty="0" smtClean="0"/>
              <a:t>planner and communicator</a:t>
            </a:r>
            <a:endParaRPr lang="en-US" sz="1600" dirty="0"/>
          </a:p>
          <a:p>
            <a:pPr>
              <a:buFont typeface="Courier New" panose="02070309020205020404" pitchFamily="49" charset="0"/>
              <a:buChar char="o"/>
            </a:pPr>
            <a:r>
              <a:rPr lang="en-US" sz="1600" dirty="0" smtClean="0"/>
              <a:t>Should hold responsibilities for </a:t>
            </a:r>
            <a:r>
              <a:rPr lang="en-US" sz="1600" dirty="0"/>
              <a:t>all rankings, surveys &amp; accreditations [SPOC</a:t>
            </a:r>
            <a:r>
              <a:rPr lang="en-US" sz="1600" dirty="0" smtClean="0"/>
              <a:t>]</a:t>
            </a:r>
          </a:p>
          <a:p>
            <a:pPr>
              <a:buFont typeface="Courier New" panose="02070309020205020404" pitchFamily="49" charset="0"/>
              <a:buChar char="o"/>
            </a:pPr>
            <a:r>
              <a:rPr lang="en-US" sz="1600" dirty="0" smtClean="0"/>
              <a:t>He can use the data efficiently, whenever / wherever the situation demands</a:t>
            </a:r>
            <a:endParaRPr lang="en-US" sz="1600" dirty="0"/>
          </a:p>
          <a:p>
            <a:endParaRPr lang="en-IN" sz="1600" dirty="0"/>
          </a:p>
        </p:txBody>
      </p:sp>
      <p:sp>
        <p:nvSpPr>
          <p:cNvPr id="5" name="Title 4"/>
          <p:cNvSpPr>
            <a:spLocks noGrp="1"/>
          </p:cNvSpPr>
          <p:nvPr>
            <p:ph type="title"/>
          </p:nvPr>
        </p:nvSpPr>
        <p:spPr>
          <a:xfrm>
            <a:off x="364524" y="590550"/>
            <a:ext cx="6172200" cy="415498"/>
          </a:xfrm>
          <a:prstGeom prst="rect">
            <a:avLst/>
          </a:prstGeom>
        </p:spPr>
        <p:txBody>
          <a:bodyPr>
            <a:spAutoFit/>
          </a:bodyPr>
          <a:lstStyle/>
          <a:p>
            <a:pPr algn="ctr"/>
            <a:r>
              <a:rPr lang="en-US" dirty="0" smtClean="0"/>
              <a:t>Action </a:t>
            </a:r>
            <a:r>
              <a:rPr lang="en-US" dirty="0"/>
              <a:t>plan for 2021 data </a:t>
            </a:r>
            <a:r>
              <a:rPr lang="en-US" dirty="0" smtClean="0"/>
              <a:t>upload</a:t>
            </a:r>
            <a:endParaRPr lang="en-US" dirty="0"/>
          </a:p>
        </p:txBody>
      </p:sp>
    </p:spTree>
    <p:extLst>
      <p:ext uri="{BB962C8B-B14F-4D97-AF65-F5344CB8AC3E}">
        <p14:creationId xmlns:p14="http://schemas.microsoft.com/office/powerpoint/2010/main" val="3445033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4350"/>
            <a:ext cx="6400800" cy="381000"/>
          </a:xfrm>
        </p:spPr>
        <p:txBody>
          <a:bodyPr/>
          <a:lstStyle/>
          <a:p>
            <a:pPr algn="ctr"/>
            <a:r>
              <a:rPr lang="en-US" dirty="0" smtClean="0"/>
              <a:t>Create folders, sub-folders well in advance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90992520"/>
              </p:ext>
            </p:extLst>
          </p:nvPr>
        </p:nvGraphicFramePr>
        <p:xfrm>
          <a:off x="1752600" y="895350"/>
          <a:ext cx="3485817" cy="3962401"/>
        </p:xfrm>
        <a:graphic>
          <a:graphicData uri="http://schemas.openxmlformats.org/drawingml/2006/table">
            <a:tbl>
              <a:tblPr firstRow="1" firstCol="1" bandRow="1">
                <a:tableStyleId>{5C22544A-7EE6-4342-B048-85BDC9FD1C3A}</a:tableStyleId>
              </a:tblPr>
              <a:tblGrid>
                <a:gridCol w="301405"/>
                <a:gridCol w="2751961"/>
                <a:gridCol w="432451"/>
              </a:tblGrid>
              <a:tr h="233446">
                <a:tc>
                  <a:txBody>
                    <a:bodyPr/>
                    <a:lstStyle/>
                    <a:p>
                      <a:pPr algn="ctr">
                        <a:spcAft>
                          <a:spcPts val="0"/>
                        </a:spcAft>
                      </a:pPr>
                      <a:r>
                        <a:rPr lang="en-US" sz="700" dirty="0">
                          <a:effectLst/>
                        </a:rPr>
                        <a:t>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l">
                        <a:spcAft>
                          <a:spcPts val="0"/>
                        </a:spcAft>
                      </a:pPr>
                      <a:r>
                        <a:rPr lang="en-US" sz="700">
                          <a:effectLst/>
                        </a:rPr>
                        <a:t>Teaching, Learning &amp; Resources (TLR)</a:t>
                      </a:r>
                      <a:endParaRPr lang="en-IN" sz="700">
                        <a:effectLst/>
                      </a:endParaRPr>
                    </a:p>
                    <a:p>
                      <a:pPr algn="l">
                        <a:spcAft>
                          <a:spcPts val="0"/>
                        </a:spcAft>
                      </a:pPr>
                      <a:r>
                        <a:rPr lang="en-US" sz="700">
                          <a:effectLst/>
                        </a:rPr>
                        <a:t>Ranking weight: 0.30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100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711836">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marL="160020" algn="l">
                        <a:spcAft>
                          <a:spcPts val="0"/>
                        </a:spcAft>
                      </a:pPr>
                      <a:r>
                        <a:rPr lang="en-US" sz="700" dirty="0">
                          <a:effectLst/>
                        </a:rPr>
                        <a:t>A. Student Strength including Doctoral Students (SS): 20 marks</a:t>
                      </a:r>
                      <a:endParaRPr lang="en-IN" sz="700" dirty="0">
                        <a:effectLst/>
                      </a:endParaRPr>
                    </a:p>
                    <a:p>
                      <a:pPr marL="160020" algn="l">
                        <a:spcAft>
                          <a:spcPts val="0"/>
                        </a:spcAft>
                      </a:pPr>
                      <a:r>
                        <a:rPr lang="en-US" sz="700" dirty="0">
                          <a:effectLst/>
                        </a:rPr>
                        <a:t>B. Faculty-student ratio with emphasis on permanent faculty (FSR): 30 marks</a:t>
                      </a:r>
                      <a:endParaRPr lang="en-IN" sz="700" dirty="0">
                        <a:effectLst/>
                      </a:endParaRPr>
                    </a:p>
                    <a:p>
                      <a:pPr marL="160020" algn="l">
                        <a:spcAft>
                          <a:spcPts val="0"/>
                        </a:spcAft>
                      </a:pPr>
                      <a:r>
                        <a:rPr lang="en-US" sz="700" dirty="0">
                          <a:effectLst/>
                        </a:rPr>
                        <a:t>C. Combined metric for Faculty with PhD (or equivalent) and Experience (FQE): 20 marks</a:t>
                      </a:r>
                      <a:endParaRPr lang="en-IN" sz="700" dirty="0">
                        <a:effectLst/>
                      </a:endParaRPr>
                    </a:p>
                    <a:p>
                      <a:pPr marL="160020" algn="l">
                        <a:spcAft>
                          <a:spcPts val="0"/>
                        </a:spcAft>
                      </a:pPr>
                      <a:r>
                        <a:rPr lang="en-US" sz="700" dirty="0">
                          <a:effectLst/>
                        </a:rPr>
                        <a:t>D. Financial Resources and their Utilization (FRU): 30 marks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233446">
                <a:tc>
                  <a:txBody>
                    <a:bodyPr/>
                    <a:lstStyle/>
                    <a:p>
                      <a:pPr algn="ctr">
                        <a:spcAft>
                          <a:spcPts val="0"/>
                        </a:spcAft>
                      </a:pPr>
                      <a:r>
                        <a:rPr lang="en-US" sz="700">
                          <a:effectLst/>
                        </a:rPr>
                        <a:t>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l">
                        <a:spcAft>
                          <a:spcPts val="0"/>
                        </a:spcAft>
                      </a:pPr>
                      <a:r>
                        <a:rPr lang="en-US" sz="700">
                          <a:effectLst/>
                        </a:rPr>
                        <a:t>Research and Professional Practice (RP)</a:t>
                      </a:r>
                      <a:endParaRPr lang="en-IN" sz="700">
                        <a:effectLst/>
                      </a:endParaRPr>
                    </a:p>
                    <a:p>
                      <a:pPr algn="l">
                        <a:spcAft>
                          <a:spcPts val="0"/>
                        </a:spcAft>
                      </a:pPr>
                      <a:r>
                        <a:rPr lang="en-US" sz="700">
                          <a:effectLst/>
                        </a:rPr>
                        <a:t>Ranking weight: 0.30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100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584501">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marL="160020" algn="l">
                        <a:spcAft>
                          <a:spcPts val="0"/>
                        </a:spcAft>
                      </a:pPr>
                      <a:r>
                        <a:rPr lang="en-US" sz="700">
                          <a:effectLst/>
                        </a:rPr>
                        <a:t>A. Combined metric for Publications (PU): 35 marks</a:t>
                      </a:r>
                      <a:endParaRPr lang="en-IN" sz="700">
                        <a:effectLst/>
                      </a:endParaRPr>
                    </a:p>
                    <a:p>
                      <a:pPr marL="160020" algn="l">
                        <a:spcAft>
                          <a:spcPts val="0"/>
                        </a:spcAft>
                      </a:pPr>
                      <a:r>
                        <a:rPr lang="en-US" sz="700">
                          <a:effectLst/>
                        </a:rPr>
                        <a:t>B. Combined metric for Quality of Publications (QP): 40 marks</a:t>
                      </a:r>
                      <a:endParaRPr lang="en-IN" sz="700">
                        <a:effectLst/>
                      </a:endParaRPr>
                    </a:p>
                    <a:p>
                      <a:pPr marL="160020" algn="l">
                        <a:spcAft>
                          <a:spcPts val="0"/>
                        </a:spcAft>
                      </a:pPr>
                      <a:r>
                        <a:rPr lang="en-US" sz="700">
                          <a:effectLst/>
                        </a:rPr>
                        <a:t>C. IPR and Patents: Published and Granted (IPR): 15 marks</a:t>
                      </a:r>
                      <a:endParaRPr lang="en-IN" sz="700">
                        <a:effectLst/>
                      </a:endParaRPr>
                    </a:p>
                    <a:p>
                      <a:pPr marL="160020" algn="l">
                        <a:spcAft>
                          <a:spcPts val="0"/>
                        </a:spcAft>
                      </a:pPr>
                      <a:r>
                        <a:rPr lang="en-US" sz="700">
                          <a:effectLst/>
                        </a:rPr>
                        <a:t>D. Footprint of Projects and Professional Practice (FPPP): 10 marks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233446">
                <a:tc>
                  <a:txBody>
                    <a:bodyPr/>
                    <a:lstStyle/>
                    <a:p>
                      <a:pPr algn="ctr">
                        <a:spcAft>
                          <a:spcPts val="0"/>
                        </a:spcAft>
                      </a:pPr>
                      <a:r>
                        <a:rPr lang="en-US" sz="700">
                          <a:effectLst/>
                        </a:rPr>
                        <a:t>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l">
                        <a:spcAft>
                          <a:spcPts val="0"/>
                        </a:spcAft>
                      </a:pPr>
                      <a:r>
                        <a:rPr lang="en-US" sz="700">
                          <a:effectLst/>
                        </a:rPr>
                        <a:t>Graduation Outcomes (GO)</a:t>
                      </a:r>
                      <a:endParaRPr lang="en-IN" sz="700">
                        <a:effectLst/>
                      </a:endParaRPr>
                    </a:p>
                    <a:p>
                      <a:pPr algn="l">
                        <a:spcAft>
                          <a:spcPts val="0"/>
                        </a:spcAft>
                      </a:pPr>
                      <a:r>
                        <a:rPr lang="en-US" sz="700">
                          <a:effectLst/>
                        </a:rPr>
                        <a:t>Ranking weight: 0.20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100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592459">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marL="160020" algn="l">
                        <a:spcAft>
                          <a:spcPts val="0"/>
                        </a:spcAft>
                      </a:pPr>
                      <a:r>
                        <a:rPr lang="en-US" sz="700">
                          <a:effectLst/>
                        </a:rPr>
                        <a:t>A. Combined metric for Placement and Higher Studies (GHP): 40 marks</a:t>
                      </a:r>
                      <a:endParaRPr lang="en-IN" sz="700">
                        <a:effectLst/>
                      </a:endParaRPr>
                    </a:p>
                    <a:p>
                      <a:pPr marL="160020" algn="l">
                        <a:spcAft>
                          <a:spcPts val="0"/>
                        </a:spcAft>
                      </a:pPr>
                      <a:r>
                        <a:rPr lang="en-US" sz="700">
                          <a:effectLst/>
                        </a:rPr>
                        <a:t>B. Metric for University Examinations (GUE): 15 marks</a:t>
                      </a:r>
                      <a:endParaRPr lang="en-IN" sz="700">
                        <a:effectLst/>
                      </a:endParaRPr>
                    </a:p>
                    <a:p>
                      <a:pPr marL="160020" algn="l">
                        <a:spcAft>
                          <a:spcPts val="0"/>
                        </a:spcAft>
                      </a:pPr>
                      <a:r>
                        <a:rPr lang="en-US" sz="700">
                          <a:effectLst/>
                        </a:rPr>
                        <a:t>C. Median Salary (GMS): 25 marks</a:t>
                      </a:r>
                      <a:endParaRPr lang="en-IN" sz="700">
                        <a:effectLst/>
                      </a:endParaRPr>
                    </a:p>
                    <a:p>
                      <a:pPr marL="160020" algn="l">
                        <a:spcAft>
                          <a:spcPts val="0"/>
                        </a:spcAft>
                      </a:pPr>
                      <a:r>
                        <a:rPr lang="en-US" sz="700">
                          <a:effectLst/>
                        </a:rPr>
                        <a:t>D. Metric for Number of Ph. D Students Graduated (GPHD): 20 marks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233446">
                <a:tc>
                  <a:txBody>
                    <a:bodyPr/>
                    <a:lstStyle/>
                    <a:p>
                      <a:pPr algn="ctr">
                        <a:spcAft>
                          <a:spcPts val="0"/>
                        </a:spcAft>
                      </a:pPr>
                      <a:r>
                        <a:rPr lang="en-US" sz="700">
                          <a:effectLst/>
                        </a:rPr>
                        <a:t>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l">
                        <a:spcAft>
                          <a:spcPts val="0"/>
                        </a:spcAft>
                      </a:pPr>
                      <a:r>
                        <a:rPr lang="en-US" sz="700">
                          <a:effectLst/>
                        </a:rPr>
                        <a:t>Outreach and Inclusivity (OI)</a:t>
                      </a:r>
                      <a:endParaRPr lang="en-IN" sz="700">
                        <a:effectLst/>
                      </a:endParaRPr>
                    </a:p>
                    <a:p>
                      <a:pPr algn="l">
                        <a:spcAft>
                          <a:spcPts val="0"/>
                        </a:spcAft>
                      </a:pPr>
                      <a:r>
                        <a:rPr lang="en-US" sz="700">
                          <a:effectLst/>
                        </a:rPr>
                        <a:t>Ranking weight: 0.10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100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711836">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marL="160020" algn="l">
                        <a:spcAft>
                          <a:spcPts val="0"/>
                        </a:spcAft>
                      </a:pPr>
                      <a:r>
                        <a:rPr lang="en-US" sz="700">
                          <a:effectLst/>
                        </a:rPr>
                        <a:t>A. Percentage of Students from other States / Countries (Region Diversity RD): 30 marks</a:t>
                      </a:r>
                      <a:endParaRPr lang="en-IN" sz="700">
                        <a:effectLst/>
                      </a:endParaRPr>
                    </a:p>
                    <a:p>
                      <a:pPr marL="160020" algn="l">
                        <a:spcAft>
                          <a:spcPts val="0"/>
                        </a:spcAft>
                      </a:pPr>
                      <a:r>
                        <a:rPr lang="en-US" sz="700">
                          <a:effectLst/>
                        </a:rPr>
                        <a:t>B. Percentage of Women (Women Diversity WD): 30 marks</a:t>
                      </a:r>
                      <a:endParaRPr lang="en-IN" sz="700">
                        <a:effectLst/>
                      </a:endParaRPr>
                    </a:p>
                    <a:p>
                      <a:pPr marL="160020" algn="l">
                        <a:spcAft>
                          <a:spcPts val="0"/>
                        </a:spcAft>
                      </a:pPr>
                      <a:r>
                        <a:rPr lang="en-US" sz="700">
                          <a:effectLst/>
                        </a:rPr>
                        <a:t>C. Economically and Socially Challenged Students (ESCS): 20 marks</a:t>
                      </a:r>
                      <a:endParaRPr lang="en-IN" sz="700">
                        <a:effectLst/>
                      </a:endParaRPr>
                    </a:p>
                    <a:p>
                      <a:pPr marL="160020" algn="l">
                        <a:spcAft>
                          <a:spcPts val="0"/>
                        </a:spcAft>
                      </a:pPr>
                      <a:r>
                        <a:rPr lang="en-US" sz="700">
                          <a:effectLst/>
                        </a:rPr>
                        <a:t>D. Facilities for Physically Challenged Students (PCS): 20 marks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233446">
                <a:tc>
                  <a:txBody>
                    <a:bodyPr/>
                    <a:lstStyle/>
                    <a:p>
                      <a:pPr algn="ctr">
                        <a:spcAft>
                          <a:spcPts val="0"/>
                        </a:spcAft>
                      </a:pPr>
                      <a:r>
                        <a:rPr lang="en-US" sz="700">
                          <a:effectLst/>
                        </a:rPr>
                        <a:t>5</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l">
                        <a:spcAft>
                          <a:spcPts val="0"/>
                        </a:spcAft>
                      </a:pPr>
                      <a:r>
                        <a:rPr lang="en-US" sz="700">
                          <a:effectLst/>
                        </a:rPr>
                        <a:t>Perception (PR)</a:t>
                      </a:r>
                      <a:endParaRPr lang="en-IN" sz="700">
                        <a:effectLst/>
                      </a:endParaRPr>
                    </a:p>
                    <a:p>
                      <a:pPr algn="l">
                        <a:spcAft>
                          <a:spcPts val="0"/>
                        </a:spcAft>
                      </a:pPr>
                      <a:r>
                        <a:rPr lang="en-US" sz="700">
                          <a:effectLst/>
                        </a:rPr>
                        <a:t>Ranking weight: 0.10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a:effectLst/>
                        </a:rPr>
                        <a:t>100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r h="194539">
                <a:tc>
                  <a:txBody>
                    <a:bodyPr/>
                    <a:lstStyle/>
                    <a:p>
                      <a:pPr algn="ctr">
                        <a:spcAft>
                          <a:spcPts val="0"/>
                        </a:spcAft>
                      </a:pPr>
                      <a:r>
                        <a:rPr lang="en-US"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marL="160020" algn="l">
                        <a:spcAft>
                          <a:spcPts val="0"/>
                        </a:spcAft>
                      </a:pPr>
                      <a:r>
                        <a:rPr lang="en-US" sz="700">
                          <a:effectLst/>
                        </a:rPr>
                        <a:t>A. Peer Perception: Employers &amp; Academics Peer (PR): 100 marks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c>
                  <a:txBody>
                    <a:bodyPr/>
                    <a:lstStyle/>
                    <a:p>
                      <a:pPr algn="ctr">
                        <a:spcAft>
                          <a:spcPts val="0"/>
                        </a:spcAft>
                      </a:pPr>
                      <a:r>
                        <a:rPr lang="en-US" sz="700" dirty="0">
                          <a:effectLst/>
                        </a:rPr>
                        <a:t> </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314" marR="39314" marT="0" marB="0"/>
                </a:tc>
              </a:tr>
            </a:tbl>
          </a:graphicData>
        </a:graphic>
      </p:graphicFrame>
    </p:spTree>
    <p:extLst>
      <p:ext uri="{BB962C8B-B14F-4D97-AF65-F5344CB8AC3E}">
        <p14:creationId xmlns:p14="http://schemas.microsoft.com/office/powerpoint/2010/main" val="4133546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0" y="590550"/>
            <a:ext cx="6172200" cy="315218"/>
          </a:xfrm>
        </p:spPr>
        <p:txBody>
          <a:bodyPr/>
          <a:lstStyle/>
          <a:p>
            <a:pPr algn="ctr"/>
            <a:r>
              <a:rPr lang="en-US" dirty="0" smtClean="0"/>
              <a:t>New features included, this year</a:t>
            </a:r>
            <a:endParaRPr lang="en-IN" dirty="0"/>
          </a:p>
        </p:txBody>
      </p:sp>
      <p:sp>
        <p:nvSpPr>
          <p:cNvPr id="3" name="Content Placeholder 2"/>
          <p:cNvSpPr>
            <a:spLocks noGrp="1"/>
          </p:cNvSpPr>
          <p:nvPr>
            <p:ph sz="half" idx="1"/>
          </p:nvPr>
        </p:nvSpPr>
        <p:spPr>
          <a:xfrm>
            <a:off x="185849" y="1123950"/>
            <a:ext cx="6549802" cy="3189982"/>
          </a:xfrm>
        </p:spPr>
        <p:txBody>
          <a:bodyPr/>
          <a:lstStyle/>
          <a:p>
            <a:pPr>
              <a:buFont typeface="Courier New" panose="02070309020205020404" pitchFamily="49" charset="0"/>
              <a:buChar char="o"/>
            </a:pPr>
            <a:r>
              <a:rPr lang="en-US" dirty="0" smtClean="0"/>
              <a:t>Online education considering the COVID pandemic incl. </a:t>
            </a:r>
            <a:r>
              <a:rPr lang="en-US" dirty="0" err="1" smtClean="0"/>
              <a:t>Swayam</a:t>
            </a:r>
            <a:r>
              <a:rPr lang="en-US" dirty="0" smtClean="0"/>
              <a:t> Credit courses</a:t>
            </a:r>
          </a:p>
          <a:p>
            <a:pPr>
              <a:buFont typeface="Courier New" panose="02070309020205020404" pitchFamily="49" charset="0"/>
              <a:buChar char="o"/>
            </a:pPr>
            <a:r>
              <a:rPr lang="en-US" dirty="0" smtClean="0"/>
              <a:t>Does </a:t>
            </a:r>
            <a:r>
              <a:rPr lang="en-US" dirty="0"/>
              <a:t>all programs/courses were completed on </a:t>
            </a:r>
            <a:r>
              <a:rPr lang="en-US" dirty="0" smtClean="0"/>
              <a:t>time?</a:t>
            </a:r>
          </a:p>
          <a:p>
            <a:pPr>
              <a:buFont typeface="Courier New" panose="02070309020205020404" pitchFamily="49" charset="0"/>
              <a:buChar char="o"/>
            </a:pPr>
            <a:r>
              <a:rPr lang="en-US" dirty="0"/>
              <a:t>Measures taken to complete the syllabus of courses and </a:t>
            </a:r>
            <a:r>
              <a:rPr lang="en-US" dirty="0" smtClean="0"/>
              <a:t>programs (500 </a:t>
            </a:r>
            <a:r>
              <a:rPr lang="en-US" dirty="0"/>
              <a:t>words</a:t>
            </a:r>
            <a:r>
              <a:rPr lang="en-US" dirty="0" smtClean="0"/>
              <a:t>)</a:t>
            </a:r>
          </a:p>
          <a:p>
            <a:pPr>
              <a:buFont typeface="Courier New" panose="02070309020205020404" pitchFamily="49" charset="0"/>
              <a:buChar char="o"/>
            </a:pPr>
            <a:r>
              <a:rPr lang="en-US" dirty="0"/>
              <a:t>The period of delay in completion of </a:t>
            </a:r>
            <a:r>
              <a:rPr lang="en-US" dirty="0" smtClean="0"/>
              <a:t>syllabus</a:t>
            </a:r>
          </a:p>
          <a:p>
            <a:pPr>
              <a:buFont typeface="Courier New" panose="02070309020205020404" pitchFamily="49" charset="0"/>
              <a:buChar char="o"/>
            </a:pPr>
            <a:r>
              <a:rPr lang="en-US" dirty="0"/>
              <a:t>The period of delay in conducting </a:t>
            </a:r>
            <a:r>
              <a:rPr lang="en-US" dirty="0" smtClean="0"/>
              <a:t>exams</a:t>
            </a:r>
          </a:p>
          <a:p>
            <a:pPr>
              <a:buFont typeface="Courier New" panose="02070309020205020404" pitchFamily="49" charset="0"/>
              <a:buChar char="o"/>
            </a:pPr>
            <a:r>
              <a:rPr lang="en-IN" dirty="0"/>
              <a:t>Details of online </a:t>
            </a:r>
            <a:r>
              <a:rPr lang="en-IN" dirty="0" smtClean="0"/>
              <a:t>courses</a:t>
            </a:r>
          </a:p>
          <a:p>
            <a:pPr>
              <a:buFont typeface="Courier New" panose="02070309020205020404" pitchFamily="49" charset="0"/>
              <a:buChar char="o"/>
            </a:pPr>
            <a:r>
              <a:rPr lang="en-US" dirty="0"/>
              <a:t>No. of students offered online courses which have credit transferred to </a:t>
            </a:r>
            <a:r>
              <a:rPr lang="en-US" dirty="0" smtClean="0"/>
              <a:t>transcript</a:t>
            </a:r>
          </a:p>
          <a:p>
            <a:pPr>
              <a:buFont typeface="Courier New" panose="02070309020205020404" pitchFamily="49" charset="0"/>
              <a:buChar char="o"/>
            </a:pPr>
            <a:r>
              <a:rPr lang="en-US" dirty="0"/>
              <a:t>Majority data is pertaining to research thus, inform your faculty to </a:t>
            </a:r>
            <a:r>
              <a:rPr lang="en-US" dirty="0" smtClean="0"/>
              <a:t>validate their </a:t>
            </a:r>
            <a:r>
              <a:rPr lang="en-US" dirty="0"/>
              <a:t>publications on </a:t>
            </a:r>
            <a:r>
              <a:rPr lang="en-US" dirty="0" err="1" smtClean="0"/>
              <a:t>scopus</a:t>
            </a:r>
            <a:r>
              <a:rPr lang="en-US" dirty="0" smtClean="0"/>
              <a:t>, web </a:t>
            </a:r>
            <a:r>
              <a:rPr lang="en-US" dirty="0"/>
              <a:t>of </a:t>
            </a:r>
            <a:r>
              <a:rPr lang="en-US" dirty="0" smtClean="0"/>
              <a:t>science, ICI and Google Scholar abstract/citations</a:t>
            </a:r>
          </a:p>
          <a:p>
            <a:pPr>
              <a:buFont typeface="Courier New" panose="02070309020205020404" pitchFamily="49" charset="0"/>
              <a:buChar char="o"/>
            </a:pPr>
            <a:r>
              <a:rPr lang="en-US" sz="1200" dirty="0"/>
              <a:t>Self-citation articles, please check</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604404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4300" y="666750"/>
            <a:ext cx="6743700" cy="4191000"/>
          </a:xfrm>
        </p:spPr>
        <p:txBody>
          <a:bodyPr/>
          <a:lstStyle/>
          <a:p>
            <a:pPr marL="0" indent="0" algn="ctr">
              <a:buNone/>
            </a:pPr>
            <a:r>
              <a:rPr lang="en-US" sz="1800" b="1" dirty="0" smtClean="0"/>
              <a:t>Do’s &amp; Don’ts</a:t>
            </a:r>
            <a:endParaRPr lang="en-US" sz="1800" b="1" dirty="0"/>
          </a:p>
          <a:p>
            <a:pPr marL="0" indent="0">
              <a:buNone/>
            </a:pPr>
            <a:r>
              <a:rPr lang="en-US" sz="1050" dirty="0" smtClean="0"/>
              <a:t>Before / After DCS submission</a:t>
            </a:r>
          </a:p>
          <a:p>
            <a:pPr marL="0" indent="0">
              <a:buNone/>
            </a:pPr>
            <a:r>
              <a:rPr lang="en-US" sz="1400" b="1" dirty="0" smtClean="0"/>
              <a:t>Do’s</a:t>
            </a:r>
            <a:r>
              <a:rPr lang="en-US" sz="1400" dirty="0" smtClean="0"/>
              <a:t> </a:t>
            </a:r>
          </a:p>
          <a:p>
            <a:pPr>
              <a:buFont typeface="Courier New" panose="02070309020205020404" pitchFamily="49" charset="0"/>
              <a:buChar char="o"/>
            </a:pPr>
            <a:r>
              <a:rPr lang="en-US" sz="1400" dirty="0"/>
              <a:t>Need to understand the essence of parameters</a:t>
            </a:r>
            <a:endParaRPr lang="en-US" sz="1400" dirty="0" smtClean="0"/>
          </a:p>
          <a:p>
            <a:pPr>
              <a:buFont typeface="Courier New" panose="02070309020205020404" pitchFamily="49" charset="0"/>
              <a:buChar char="o"/>
            </a:pPr>
            <a:r>
              <a:rPr lang="en-US" sz="1400" dirty="0" smtClean="0"/>
              <a:t>Transparency </a:t>
            </a:r>
            <a:r>
              <a:rPr lang="en-US" sz="1400" dirty="0"/>
              <a:t>and Ethics while Data </a:t>
            </a:r>
            <a:r>
              <a:rPr lang="en-US" sz="1400" dirty="0" smtClean="0"/>
              <a:t>Capturing</a:t>
            </a:r>
          </a:p>
          <a:p>
            <a:pPr>
              <a:buFont typeface="Courier New" panose="02070309020205020404" pitchFamily="49" charset="0"/>
              <a:buChar char="o"/>
            </a:pPr>
            <a:r>
              <a:rPr lang="en-US" sz="1400" dirty="0"/>
              <a:t>3 months for data capturing &amp; </a:t>
            </a:r>
            <a:r>
              <a:rPr lang="en-US" sz="1400" dirty="0" smtClean="0"/>
              <a:t>validation is a very good time</a:t>
            </a:r>
            <a:endParaRPr lang="en-US" sz="1400" dirty="0"/>
          </a:p>
          <a:p>
            <a:pPr>
              <a:buFont typeface="Courier New" panose="02070309020205020404" pitchFamily="49" charset="0"/>
              <a:buChar char="o"/>
            </a:pPr>
            <a:r>
              <a:rPr lang="en-US" sz="1400" dirty="0"/>
              <a:t>A good exercise to workout </a:t>
            </a:r>
            <a:r>
              <a:rPr lang="en-US" sz="1400" dirty="0" smtClean="0"/>
              <a:t>SWOCs</a:t>
            </a:r>
          </a:p>
          <a:p>
            <a:pPr>
              <a:buFont typeface="Courier New" panose="02070309020205020404" pitchFamily="49" charset="0"/>
              <a:buChar char="o"/>
            </a:pPr>
            <a:r>
              <a:rPr lang="en-US" sz="1400" dirty="0" smtClean="0"/>
              <a:t>Submitting the Compliance Report</a:t>
            </a:r>
          </a:p>
          <a:p>
            <a:pPr>
              <a:buFont typeface="Courier New" panose="02070309020205020404" pitchFamily="49" charset="0"/>
              <a:buChar char="o"/>
            </a:pPr>
            <a:r>
              <a:rPr lang="en-US" sz="1400" dirty="0" smtClean="0"/>
              <a:t>Previous year’s Report Cards are </a:t>
            </a:r>
            <a:r>
              <a:rPr lang="en-US" sz="1400" dirty="0"/>
              <a:t>a </a:t>
            </a:r>
            <a:r>
              <a:rPr lang="en-US" sz="1400" dirty="0" smtClean="0"/>
              <a:t>Reckoner to </a:t>
            </a:r>
            <a:r>
              <a:rPr lang="en-US" sz="1400" dirty="0"/>
              <a:t>improvise the </a:t>
            </a:r>
            <a:r>
              <a:rPr lang="en-US" sz="1400" dirty="0" smtClean="0"/>
              <a:t>gaps</a:t>
            </a:r>
          </a:p>
          <a:p>
            <a:pPr>
              <a:buFont typeface="Courier New" panose="02070309020205020404" pitchFamily="49" charset="0"/>
              <a:buChar char="o"/>
            </a:pPr>
            <a:r>
              <a:rPr lang="en-US" sz="1400" dirty="0" smtClean="0"/>
              <a:t>INFLIBNET’s </a:t>
            </a:r>
            <a:r>
              <a:rPr lang="en-US" sz="1400" dirty="0"/>
              <a:t>Indian Research Information Network System (IRINS)</a:t>
            </a:r>
          </a:p>
          <a:p>
            <a:pPr marL="0" indent="0">
              <a:buNone/>
            </a:pPr>
            <a:endParaRPr lang="en-US" sz="1400" b="1" dirty="0" smtClean="0"/>
          </a:p>
          <a:p>
            <a:pPr marL="0" indent="0">
              <a:buNone/>
            </a:pPr>
            <a:r>
              <a:rPr lang="en-US" sz="1400" b="1" dirty="0" smtClean="0"/>
              <a:t>Do not’s</a:t>
            </a:r>
          </a:p>
          <a:p>
            <a:pPr>
              <a:buFont typeface="Courier New" panose="02070309020205020404" pitchFamily="49" charset="0"/>
              <a:buChar char="o"/>
            </a:pPr>
            <a:r>
              <a:rPr lang="en-US" sz="1400" dirty="0" smtClean="0"/>
              <a:t>Don’t forget - Institution data is different than the Department’s data</a:t>
            </a:r>
          </a:p>
          <a:p>
            <a:pPr>
              <a:buFont typeface="Courier New" panose="02070309020205020404" pitchFamily="49" charset="0"/>
              <a:buChar char="o"/>
            </a:pPr>
            <a:r>
              <a:rPr lang="en-US" sz="1400" dirty="0" smtClean="0"/>
              <a:t>Nodal Officer is responsible to capture such Institute’s related information</a:t>
            </a:r>
          </a:p>
          <a:p>
            <a:pPr>
              <a:buFont typeface="Courier New" panose="02070309020205020404" pitchFamily="49" charset="0"/>
              <a:buChar char="o"/>
            </a:pPr>
            <a:r>
              <a:rPr lang="en-US" sz="1400" dirty="0" smtClean="0"/>
              <a:t>Don’t rely only on Department’s data</a:t>
            </a:r>
          </a:p>
          <a:p>
            <a:pPr>
              <a:buFont typeface="Courier New" panose="02070309020205020404" pitchFamily="49" charset="0"/>
              <a:buChar char="o"/>
            </a:pPr>
            <a:r>
              <a:rPr lang="en-US" sz="1400" dirty="0" smtClean="0"/>
              <a:t>Do not forget to network with IQAC related forums, groups of other Institutions</a:t>
            </a:r>
            <a:endParaRPr lang="en-US" sz="1050" dirty="0" smtClean="0"/>
          </a:p>
          <a:p>
            <a:pPr marL="0" indent="0">
              <a:buNone/>
            </a:pPr>
            <a:endParaRPr lang="en-US" sz="1050" dirty="0"/>
          </a:p>
          <a:p>
            <a:pPr marL="0" indent="0">
              <a:buNone/>
            </a:pPr>
            <a:endParaRPr lang="en-US" sz="1050" dirty="0"/>
          </a:p>
        </p:txBody>
      </p:sp>
    </p:spTree>
    <p:extLst>
      <p:ext uri="{BB962C8B-B14F-4D97-AF65-F5344CB8AC3E}">
        <p14:creationId xmlns:p14="http://schemas.microsoft.com/office/powerpoint/2010/main" val="3806523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57" y="693241"/>
            <a:ext cx="6172200" cy="354509"/>
          </a:xfrm>
        </p:spPr>
        <p:txBody>
          <a:bodyPr/>
          <a:lstStyle/>
          <a:p>
            <a:pPr algn="ctr"/>
            <a:r>
              <a:rPr lang="en-US" dirty="0" smtClean="0"/>
              <a:t>Observations</a:t>
            </a:r>
            <a:endParaRPr lang="en-IN" dirty="0"/>
          </a:p>
        </p:txBody>
      </p:sp>
      <p:sp>
        <p:nvSpPr>
          <p:cNvPr id="4" name="Content Placeholder 3"/>
          <p:cNvSpPr txBox="1">
            <a:spLocks noGrp="1"/>
          </p:cNvSpPr>
          <p:nvPr>
            <p:ph idx="1"/>
          </p:nvPr>
        </p:nvSpPr>
        <p:spPr>
          <a:xfrm>
            <a:off x="1" y="1192131"/>
            <a:ext cx="6705600" cy="2936188"/>
          </a:xfrm>
          <a:prstGeom prst="rect">
            <a:avLst/>
          </a:prstGeom>
          <a:noFill/>
        </p:spPr>
        <p:txBody>
          <a:bodyPr wrap="square" rtlCol="0">
            <a:spAutoFit/>
          </a:bodyPr>
          <a:lstStyle/>
          <a:p>
            <a:pPr>
              <a:buFont typeface="Courier New" panose="02070309020205020404" pitchFamily="49" charset="0"/>
              <a:buChar char="o"/>
            </a:pPr>
            <a:r>
              <a:rPr lang="en-US" dirty="0"/>
              <a:t>Weightages, Parameters are different and Methodologies are also different from one survey </a:t>
            </a:r>
            <a:r>
              <a:rPr lang="en-US" dirty="0" smtClean="0"/>
              <a:t>/ ranking to another</a:t>
            </a:r>
          </a:p>
          <a:p>
            <a:pPr>
              <a:buFont typeface="Courier New" panose="02070309020205020404" pitchFamily="49" charset="0"/>
              <a:buChar char="o"/>
            </a:pPr>
            <a:r>
              <a:rPr lang="en-US" dirty="0" smtClean="0"/>
              <a:t>NIRF </a:t>
            </a:r>
            <a:r>
              <a:rPr lang="en-US" dirty="0"/>
              <a:t>template is objective and </a:t>
            </a:r>
            <a:r>
              <a:rPr lang="en-US" dirty="0" smtClean="0"/>
              <a:t>it’s a </a:t>
            </a:r>
            <a:r>
              <a:rPr lang="en-US" dirty="0"/>
              <a:t>kind of annual progress report </a:t>
            </a:r>
            <a:r>
              <a:rPr lang="en-US" dirty="0" smtClean="0"/>
              <a:t>card</a:t>
            </a:r>
          </a:p>
          <a:p>
            <a:pPr>
              <a:buFont typeface="Courier New" panose="02070309020205020404" pitchFamily="49" charset="0"/>
              <a:buChar char="o"/>
            </a:pPr>
            <a:r>
              <a:rPr lang="en-US" dirty="0" smtClean="0"/>
              <a:t>Comments </a:t>
            </a:r>
            <a:r>
              <a:rPr lang="en-US" dirty="0"/>
              <a:t>on data authenticity from stakeholders is a good time to request your employees to validate the </a:t>
            </a:r>
            <a:r>
              <a:rPr lang="en-US" dirty="0" smtClean="0"/>
              <a:t>information</a:t>
            </a:r>
          </a:p>
          <a:p>
            <a:pPr>
              <a:buFont typeface="Courier New" panose="02070309020205020404" pitchFamily="49" charset="0"/>
              <a:buChar char="o"/>
            </a:pPr>
            <a:r>
              <a:rPr lang="en-US" dirty="0" smtClean="0"/>
              <a:t>Faculty Ph.D. </a:t>
            </a:r>
            <a:r>
              <a:rPr lang="en-US" dirty="0"/>
              <a:t>has more weightage, faculty-student ratio should be 1: 15, faculty experience is also another </a:t>
            </a:r>
            <a:r>
              <a:rPr lang="en-US" dirty="0" smtClean="0"/>
              <a:t>mileage parameter</a:t>
            </a:r>
          </a:p>
          <a:p>
            <a:pPr>
              <a:buFont typeface="Courier New" panose="02070309020205020404" pitchFamily="49" charset="0"/>
              <a:buChar char="o"/>
            </a:pPr>
            <a:r>
              <a:rPr lang="en-US" sz="1400" dirty="0" smtClean="0"/>
              <a:t>Students </a:t>
            </a:r>
            <a:r>
              <a:rPr lang="en-US" sz="1400" dirty="0"/>
              <a:t>from other states </a:t>
            </a:r>
            <a:r>
              <a:rPr lang="en-US" sz="1400" dirty="0" smtClean="0"/>
              <a:t>and International has more weightage</a:t>
            </a:r>
            <a:endParaRPr lang="en-US" sz="1400" dirty="0"/>
          </a:p>
          <a:p>
            <a:pPr>
              <a:buFont typeface="Courier New" panose="02070309020205020404" pitchFamily="49" charset="0"/>
              <a:buChar char="o"/>
            </a:pPr>
            <a:r>
              <a:rPr lang="en-US" sz="1400" dirty="0"/>
              <a:t>Combining all types of Institutions while Ranking</a:t>
            </a:r>
            <a:r>
              <a:rPr lang="en-US" sz="1400" dirty="0" smtClean="0"/>
              <a:t>!</a:t>
            </a:r>
          </a:p>
          <a:p>
            <a:pPr>
              <a:buFont typeface="Courier New" panose="02070309020205020404" pitchFamily="49" charset="0"/>
              <a:buChar char="o"/>
            </a:pPr>
            <a:r>
              <a:rPr lang="en-US" sz="1600" dirty="0" smtClean="0"/>
              <a:t>Domain-wise </a:t>
            </a:r>
            <a:r>
              <a:rPr lang="en-US" sz="1600" dirty="0"/>
              <a:t>data is being </a:t>
            </a:r>
            <a:r>
              <a:rPr lang="en-US" sz="1600" dirty="0" smtClean="0"/>
              <a:t>sought, </a:t>
            </a:r>
            <a:r>
              <a:rPr lang="en-US" sz="1600" dirty="0"/>
              <a:t>easy</a:t>
            </a: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8786684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75060"/>
            <a:ext cx="6172200" cy="420290"/>
          </a:xfrm>
        </p:spPr>
        <p:txBody>
          <a:bodyPr/>
          <a:lstStyle/>
          <a:p>
            <a:pPr algn="ctr"/>
            <a:r>
              <a:rPr lang="en-US" dirty="0" smtClean="0"/>
              <a:t>FAQ’s</a:t>
            </a:r>
            <a:endParaRPr lang="en-IN" dirty="0"/>
          </a:p>
        </p:txBody>
      </p:sp>
      <p:sp>
        <p:nvSpPr>
          <p:cNvPr id="4" name="Content Placeholder 3"/>
          <p:cNvSpPr>
            <a:spLocks noGrp="1"/>
          </p:cNvSpPr>
          <p:nvPr>
            <p:ph sz="half" idx="2"/>
          </p:nvPr>
        </p:nvSpPr>
        <p:spPr>
          <a:xfrm>
            <a:off x="76200" y="742950"/>
            <a:ext cx="6705600" cy="3733800"/>
          </a:xfrm>
        </p:spPr>
        <p:txBody>
          <a:bodyPr/>
          <a:lstStyle/>
          <a:p>
            <a:pPr marL="0" indent="0" fontAlgn="base">
              <a:buNone/>
            </a:pPr>
            <a:r>
              <a:rPr lang="en-US" sz="1400" b="1" dirty="0"/>
              <a:t>Certain FAQs about the </a:t>
            </a:r>
            <a:r>
              <a:rPr lang="en-US" sz="1400" b="1" dirty="0" smtClean="0"/>
              <a:t>NIRF </a:t>
            </a:r>
            <a:r>
              <a:rPr lang="en-US" sz="1400" dirty="0" smtClean="0"/>
              <a:t>(Source: NIRF Website)</a:t>
            </a:r>
          </a:p>
          <a:p>
            <a:pPr marL="0" indent="0" fontAlgn="base">
              <a:buNone/>
            </a:pPr>
            <a:r>
              <a:rPr lang="en-US" sz="1400" b="1" dirty="0" smtClean="0"/>
              <a:t>1. Accreditation Vs. Ranking</a:t>
            </a:r>
            <a:endParaRPr lang="en-US" sz="1400" b="1" dirty="0"/>
          </a:p>
          <a:p>
            <a:pPr fontAlgn="base">
              <a:buFont typeface="Courier New" panose="02070309020205020404" pitchFamily="49" charset="0"/>
              <a:buChar char="o"/>
            </a:pPr>
            <a:r>
              <a:rPr lang="en-US" sz="1400" dirty="0" smtClean="0"/>
              <a:t>Accreditation </a:t>
            </a:r>
            <a:r>
              <a:rPr lang="en-US" sz="1400" dirty="0"/>
              <a:t>is a 5-year comprehensive assessment of the institution as a whole.</a:t>
            </a:r>
          </a:p>
          <a:p>
            <a:pPr fontAlgn="base">
              <a:buFont typeface="Courier New" panose="02070309020205020404" pitchFamily="49" charset="0"/>
              <a:buChar char="o"/>
            </a:pPr>
            <a:r>
              <a:rPr lang="en-US" sz="1400" dirty="0"/>
              <a:t>Ranking is a yearly affair.</a:t>
            </a:r>
          </a:p>
          <a:p>
            <a:pPr fontAlgn="base">
              <a:buFont typeface="Courier New" panose="02070309020205020404" pitchFamily="49" charset="0"/>
              <a:buChar char="o"/>
            </a:pPr>
            <a:r>
              <a:rPr lang="en-US" sz="1400" dirty="0"/>
              <a:t>Accreditation gives absolute grade, ranking is relative to the other institutions similarly placed</a:t>
            </a:r>
            <a:r>
              <a:rPr lang="en-US" sz="1400" dirty="0" smtClean="0"/>
              <a:t>.</a:t>
            </a:r>
          </a:p>
          <a:p>
            <a:pPr marL="0" indent="0" fontAlgn="base">
              <a:buNone/>
            </a:pPr>
            <a:r>
              <a:rPr lang="en-US" sz="1400" b="1" dirty="0" smtClean="0"/>
              <a:t>2. Since there is Accreditation already, should there be Ranking too?</a:t>
            </a:r>
            <a:endParaRPr lang="en-US" sz="1400" b="1" dirty="0"/>
          </a:p>
          <a:p>
            <a:pPr fontAlgn="base">
              <a:buFont typeface="Courier New" panose="02070309020205020404" pitchFamily="49" charset="0"/>
              <a:buChar char="o"/>
            </a:pPr>
            <a:r>
              <a:rPr lang="en-US" sz="1400" dirty="0"/>
              <a:t>Accreditation is a one-time (5 year) event. Accredited Institutions can slip in their yearly performance.</a:t>
            </a:r>
          </a:p>
          <a:p>
            <a:pPr fontAlgn="base">
              <a:buFont typeface="Courier New" panose="02070309020205020404" pitchFamily="49" charset="0"/>
              <a:buChar char="o"/>
            </a:pPr>
            <a:r>
              <a:rPr lang="en-US" sz="1400" dirty="0"/>
              <a:t>Stakeholders are interested in knowing whether the institution is doing better or worse at the end of each year</a:t>
            </a:r>
          </a:p>
          <a:p>
            <a:pPr fontAlgn="base">
              <a:buFont typeface="Courier New" panose="02070309020205020404" pitchFamily="49" charset="0"/>
              <a:buChar char="o"/>
            </a:pPr>
            <a:r>
              <a:rPr lang="en-US" sz="1400" dirty="0"/>
              <a:t>Ranking is an Annual Report Card to the Nation and to the stakeholders on what has been done by the institution in the last one year, on the given performance.</a:t>
            </a:r>
          </a:p>
          <a:p>
            <a:pPr fontAlgn="base">
              <a:buFont typeface="Courier New" panose="02070309020205020404" pitchFamily="49" charset="0"/>
              <a:buChar char="o"/>
            </a:pPr>
            <a:r>
              <a:rPr lang="en-US" sz="1400" dirty="0"/>
              <a:t>Very few institutions have got the accreditation, whereas ranking is open to all!</a:t>
            </a:r>
          </a:p>
          <a:p>
            <a:pPr marL="0" indent="0" fontAlgn="base">
              <a:buNone/>
            </a:pPr>
            <a:r>
              <a:rPr lang="en-US" sz="1400" b="1" dirty="0" smtClean="0"/>
              <a:t>3. Can an Institution which had a bad accreditation grade get a good ranking vice-versa?</a:t>
            </a:r>
          </a:p>
          <a:p>
            <a:pPr fontAlgn="base">
              <a:buFont typeface="Courier New" panose="02070309020205020404" pitchFamily="49" charset="0"/>
              <a:buChar char="o"/>
            </a:pPr>
            <a:r>
              <a:rPr lang="en-US" sz="1400" dirty="0"/>
              <a:t>It is possible. The institutions can slip or do better after they got their accreditation. Ranking is a reflection of the yearly </a:t>
            </a:r>
            <a:r>
              <a:rPr lang="en-US" sz="1400" dirty="0" smtClean="0"/>
              <a:t>performance</a:t>
            </a:r>
            <a:endParaRPr lang="en-IN" dirty="0"/>
          </a:p>
        </p:txBody>
      </p:sp>
    </p:spTree>
    <p:extLst>
      <p:ext uri="{BB962C8B-B14F-4D97-AF65-F5344CB8AC3E}">
        <p14:creationId xmlns:p14="http://schemas.microsoft.com/office/powerpoint/2010/main" val="190633561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5339</TotalTime>
  <Words>2140</Words>
  <Application>Microsoft Office PowerPoint</Application>
  <PresentationFormat>Custom</PresentationFormat>
  <Paragraphs>499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Carlito</vt:lpstr>
      <vt:lpstr>Courier New</vt:lpstr>
      <vt:lpstr>Times New Roman</vt:lpstr>
      <vt:lpstr>Office Theme</vt:lpstr>
      <vt:lpstr>Effective Data Capturing with a ‘Dialogue’</vt:lpstr>
      <vt:lpstr>Introduction</vt:lpstr>
      <vt:lpstr>Suggestions for Effective Data Capturing </vt:lpstr>
      <vt:lpstr>Action plan for 2021 data upload</vt:lpstr>
      <vt:lpstr>Create folders, sub-folders well in advance</vt:lpstr>
      <vt:lpstr>New features included, this year</vt:lpstr>
      <vt:lpstr>PowerPoint Presentation</vt:lpstr>
      <vt:lpstr>Observations</vt:lpstr>
      <vt:lpstr>FAQ’s</vt:lpstr>
      <vt:lpstr>FAQs (Contd.,)</vt:lpstr>
      <vt:lpstr>Parameters - Abbreviations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Srikanth G</dc:creator>
  <cp:lastModifiedBy>VIJAYA SEKHAR</cp:lastModifiedBy>
  <cp:revision>181</cp:revision>
  <dcterms:created xsi:type="dcterms:W3CDTF">2019-11-04T13:08:59Z</dcterms:created>
  <dcterms:modified xsi:type="dcterms:W3CDTF">2021-01-22T08:35:08Z</dcterms:modified>
</cp:coreProperties>
</file>