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6" r:id="rId2"/>
    <p:sldId id="309" r:id="rId3"/>
    <p:sldId id="277" r:id="rId4"/>
    <p:sldId id="278" r:id="rId5"/>
    <p:sldId id="279" r:id="rId6"/>
    <p:sldId id="280" r:id="rId7"/>
    <p:sldId id="281" r:id="rId8"/>
    <p:sldId id="282" r:id="rId9"/>
    <p:sldId id="283" r:id="rId10"/>
    <p:sldId id="308" r:id="rId11"/>
    <p:sldId id="284" r:id="rId12"/>
    <p:sldId id="310" r:id="rId13"/>
    <p:sldId id="285" r:id="rId14"/>
    <p:sldId id="286" r:id="rId15"/>
    <p:sldId id="311" r:id="rId16"/>
    <p:sldId id="312" r:id="rId17"/>
    <p:sldId id="313" r:id="rId18"/>
    <p:sldId id="314" r:id="rId19"/>
    <p:sldId id="287" r:id="rId20"/>
    <p:sldId id="315" r:id="rId21"/>
    <p:sldId id="316" r:id="rId22"/>
    <p:sldId id="317" r:id="rId23"/>
    <p:sldId id="318" r:id="rId24"/>
    <p:sldId id="289" r:id="rId25"/>
    <p:sldId id="31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EEEA9-07F7-406A-A0C6-9EDC1EF79489}" type="datetimeFigureOut">
              <a:rPr lang="en-US" smtClean="0"/>
              <a:t>1/22/2021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24F5D-5331-4E9B-B308-F7A9CD1BB0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lvl1pPr>
              <a:defRPr sz="3200" b="1">
                <a:solidFill>
                  <a:schemeClr val="accent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sz="24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0549"/>
            <a:ext cx="8229600" cy="472679"/>
          </a:xfrm>
          <a:prstGeom prst="rect">
            <a:avLst/>
          </a:prstGeom>
        </p:spPr>
        <p:txBody>
          <a:bodyPr/>
          <a:lstStyle>
            <a:lvl1pPr algn="l">
              <a:defRPr sz="2800" b="1"/>
            </a:lvl1pPr>
          </a:lstStyle>
          <a:p>
            <a:r>
              <a:rPr lang="en-US" dirty="0"/>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857250"/>
          </a:xfrm>
          <a:prstGeom prst="rect">
            <a:avLst/>
          </a:prstGeom>
        </p:spPr>
        <p:txBody>
          <a:bodyPr/>
          <a:lstStyle>
            <a:lvl1pPr algn="l">
              <a:defRPr sz="2800" b="1"/>
            </a:lvl1pPr>
          </a:lstStyle>
          <a:p>
            <a:r>
              <a:rPr lang="en-US" dirty="0"/>
              <a:t>Click to edit Master title style</a:t>
            </a:r>
          </a:p>
        </p:txBody>
      </p:sp>
      <p:sp>
        <p:nvSpPr>
          <p:cNvPr id="3" name="Content Placeholder 2"/>
          <p:cNvSpPr>
            <a:spLocks noGrp="1"/>
          </p:cNvSpPr>
          <p:nvPr>
            <p:ph sz="half" idx="1"/>
          </p:nvPr>
        </p:nvSpPr>
        <p:spPr>
          <a:xfrm>
            <a:off x="457200" y="1397794"/>
            <a:ext cx="4038600" cy="2545556"/>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794"/>
            <a:ext cx="4038600" cy="2545556"/>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152400" y="0"/>
            <a:ext cx="2599991" cy="581025"/>
            <a:chOff x="3352800" y="0"/>
            <a:chExt cx="2599991" cy="581025"/>
          </a:xfrm>
        </p:grpSpPr>
        <p:pic>
          <p:nvPicPr>
            <p:cNvPr id="16386" name="Picture 2" descr="Telengana State Portal"/>
            <p:cNvPicPr>
              <a:picLocks noChangeAspect="1" noChangeArrowheads="1"/>
            </p:cNvPicPr>
            <p:nvPr userDrawn="1"/>
          </p:nvPicPr>
          <p:blipFill>
            <a:blip r:embed="rId5"/>
            <a:srcRect/>
            <a:stretch>
              <a:fillRect/>
            </a:stretch>
          </p:blipFill>
          <p:spPr bwMode="auto">
            <a:xfrm>
              <a:off x="3352800" y="0"/>
              <a:ext cx="581025" cy="581025"/>
            </a:xfrm>
            <a:prstGeom prst="rect">
              <a:avLst/>
            </a:prstGeom>
            <a:noFill/>
          </p:spPr>
        </p:pic>
        <p:sp>
          <p:nvSpPr>
            <p:cNvPr id="5" name="TextBox 4"/>
            <p:cNvSpPr txBox="1"/>
            <p:nvPr userDrawn="1"/>
          </p:nvSpPr>
          <p:spPr>
            <a:xfrm>
              <a:off x="3886200" y="121235"/>
              <a:ext cx="2066591" cy="338554"/>
            </a:xfrm>
            <a:prstGeom prst="rect">
              <a:avLst/>
            </a:prstGeom>
            <a:noFill/>
          </p:spPr>
          <p:txBody>
            <a:bodyPr wrap="none" rtlCol="0">
              <a:spAutoFit/>
            </a:bodyPr>
            <a:lstStyle/>
            <a:p>
              <a:pPr algn="ctr"/>
              <a:r>
                <a:rPr lang="en-US" sz="800" b="1" dirty="0">
                  <a:solidFill>
                    <a:schemeClr val="bg1"/>
                  </a:solidFill>
                </a:rPr>
                <a:t>Collegiate Education &amp; Technical Education </a:t>
              </a:r>
            </a:p>
            <a:p>
              <a:pPr algn="l"/>
              <a:r>
                <a:rPr lang="en-US" sz="800" b="1" dirty="0">
                  <a:solidFill>
                    <a:schemeClr val="bg1"/>
                  </a:solidFill>
                </a:rPr>
                <a:t> Department,</a:t>
              </a:r>
              <a:r>
                <a:rPr lang="en-US" sz="800" b="1" baseline="0" dirty="0">
                  <a:solidFill>
                    <a:schemeClr val="bg1"/>
                  </a:solidFill>
                </a:rPr>
                <a:t> </a:t>
              </a:r>
              <a:r>
                <a:rPr lang="en-US" sz="800" b="1" dirty="0">
                  <a:solidFill>
                    <a:schemeClr val="bg1"/>
                  </a:solidFill>
                </a:rPr>
                <a:t>Government of Telangana</a:t>
              </a:r>
              <a:r>
                <a:rPr lang="en-US" sz="800" b="1" baseline="0" dirty="0">
                  <a:solidFill>
                    <a:schemeClr val="bg1"/>
                  </a:solidFill>
                </a:rPr>
                <a:t> </a:t>
              </a:r>
              <a:endParaRPr lang="en-US" sz="800" b="1" dirty="0">
                <a:solidFill>
                  <a:schemeClr val="bg1"/>
                </a:solidFill>
              </a:endParaRPr>
            </a:p>
          </p:txBody>
        </p:sp>
      </p:grpSp>
      <p:grpSp>
        <p:nvGrpSpPr>
          <p:cNvPr id="8" name="Group 7"/>
          <p:cNvGrpSpPr/>
          <p:nvPr userDrawn="1"/>
        </p:nvGrpSpPr>
        <p:grpSpPr>
          <a:xfrm>
            <a:off x="3543928" y="106878"/>
            <a:ext cx="2217734" cy="367268"/>
            <a:chOff x="6858000" y="64016"/>
            <a:chExt cx="2217734" cy="367268"/>
          </a:xfrm>
        </p:grpSpPr>
        <p:pic>
          <p:nvPicPr>
            <p:cNvPr id="2" name="Picture 2" descr="F:\Logos\IAE Logo\IAE Logo.jpg"/>
            <p:cNvPicPr>
              <a:picLocks noChangeAspect="1" noChangeArrowheads="1"/>
            </p:cNvPicPr>
            <p:nvPr userDrawn="1"/>
          </p:nvPicPr>
          <p:blipFill>
            <a:blip r:embed="rId6" cstate="print"/>
            <a:srcRect/>
            <a:stretch>
              <a:fillRect/>
            </a:stretch>
          </p:blipFill>
          <p:spPr bwMode="auto">
            <a:xfrm>
              <a:off x="6858000" y="64016"/>
              <a:ext cx="588099" cy="367268"/>
            </a:xfrm>
            <a:prstGeom prst="rect">
              <a:avLst/>
            </a:prstGeom>
            <a:noFill/>
          </p:spPr>
        </p:pic>
        <p:sp>
          <p:nvSpPr>
            <p:cNvPr id="6" name="TextBox 5"/>
            <p:cNvSpPr txBox="1"/>
            <p:nvPr userDrawn="1"/>
          </p:nvSpPr>
          <p:spPr>
            <a:xfrm>
              <a:off x="7467600" y="78373"/>
              <a:ext cx="1608134" cy="338554"/>
            </a:xfrm>
            <a:prstGeom prst="rect">
              <a:avLst/>
            </a:prstGeom>
            <a:noFill/>
          </p:spPr>
          <p:txBody>
            <a:bodyPr wrap="none" rtlCol="0">
              <a:spAutoFit/>
            </a:bodyPr>
            <a:lstStyle/>
            <a:p>
              <a:pPr algn="ctr"/>
              <a:r>
                <a:rPr lang="en-US" sz="800" b="1" dirty="0">
                  <a:solidFill>
                    <a:schemeClr val="bg1"/>
                  </a:solidFill>
                </a:rPr>
                <a:t>Institute For Academic Excellence</a:t>
              </a:r>
            </a:p>
            <a:p>
              <a:pPr algn="l"/>
              <a:r>
                <a:rPr lang="en-US" sz="800" b="1" dirty="0">
                  <a:solidFill>
                    <a:schemeClr val="bg1"/>
                  </a:solidFill>
                </a:rPr>
                <a:t>Hyderabad</a:t>
              </a:r>
            </a:p>
          </p:txBody>
        </p:sp>
      </p:grpSp>
      <p:sp>
        <p:nvSpPr>
          <p:cNvPr id="10" name="Rectangle 9"/>
          <p:cNvSpPr/>
          <p:nvPr userDrawn="1"/>
        </p:nvSpPr>
        <p:spPr>
          <a:xfrm>
            <a:off x="0" y="4933950"/>
            <a:ext cx="9144000" cy="209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National Workshop NIRF INDIA RANKINGS – 2021</a:t>
            </a:r>
            <a:r>
              <a:rPr lang="en-US" sz="1000" b="1" baseline="0" dirty="0"/>
              <a:t> </a:t>
            </a:r>
            <a:r>
              <a:rPr lang="en-US" sz="1000" b="1" dirty="0"/>
              <a:t> For Higher Educational Institutions   Awareness Programme                 18</a:t>
            </a:r>
            <a:r>
              <a:rPr lang="en-US" sz="1000" b="1" baseline="30000" dirty="0"/>
              <a:t>th</a:t>
            </a:r>
            <a:r>
              <a:rPr lang="en-US" sz="1000" b="1" dirty="0"/>
              <a:t> &amp; 19</a:t>
            </a:r>
            <a:r>
              <a:rPr lang="en-US" sz="1000" b="1" baseline="30000" dirty="0"/>
              <a:t>th</a:t>
            </a:r>
            <a:r>
              <a:rPr lang="en-US" sz="1000" b="1" dirty="0"/>
              <a:t> January 2021</a:t>
            </a:r>
          </a:p>
        </p:txBody>
      </p:sp>
      <p:sp>
        <p:nvSpPr>
          <p:cNvPr id="11" name="TextBox 10"/>
          <p:cNvSpPr txBox="1"/>
          <p:nvPr userDrawn="1"/>
        </p:nvSpPr>
        <p:spPr>
          <a:xfrm>
            <a:off x="8686800" y="4857750"/>
            <a:ext cx="457200" cy="246221"/>
          </a:xfrm>
          <a:prstGeom prst="rect">
            <a:avLst/>
          </a:prstGeom>
          <a:noFill/>
        </p:spPr>
        <p:txBody>
          <a:bodyPr wrap="square" rtlCol="0">
            <a:spAutoFit/>
          </a:bodyPr>
          <a:lstStyle/>
          <a:p>
            <a:fld id="{E425881E-D4F9-4A91-82EB-BF7C5BADFBC0}" type="slidenum">
              <a:rPr lang="en-US" sz="1000" smtClean="0"/>
              <a:t>‹#›</a:t>
            </a:fld>
            <a:endParaRPr lang="en-US" sz="1000" dirty="0"/>
          </a:p>
        </p:txBody>
      </p:sp>
      <p:grpSp>
        <p:nvGrpSpPr>
          <p:cNvPr id="13" name="Group 12"/>
          <p:cNvGrpSpPr/>
          <p:nvPr userDrawn="1"/>
        </p:nvGrpSpPr>
        <p:grpSpPr>
          <a:xfrm>
            <a:off x="6553200" y="121235"/>
            <a:ext cx="2438400" cy="338554"/>
            <a:chOff x="6705600" y="171450"/>
            <a:chExt cx="2438400" cy="338554"/>
          </a:xfrm>
        </p:grpSpPr>
        <p:pic>
          <p:nvPicPr>
            <p:cNvPr id="3" name="Picture 3" descr="F:\Logos\KAB logo.jpg"/>
            <p:cNvPicPr>
              <a:picLocks noChangeAspect="1" noChangeArrowheads="1"/>
            </p:cNvPicPr>
            <p:nvPr userDrawn="1"/>
          </p:nvPicPr>
          <p:blipFill>
            <a:blip r:embed="rId7" cstate="print"/>
            <a:srcRect/>
            <a:stretch>
              <a:fillRect/>
            </a:stretch>
          </p:blipFill>
          <p:spPr bwMode="auto">
            <a:xfrm>
              <a:off x="6705600" y="172894"/>
              <a:ext cx="838200" cy="335667"/>
            </a:xfrm>
            <a:prstGeom prst="rect">
              <a:avLst/>
            </a:prstGeom>
            <a:noFill/>
          </p:spPr>
        </p:pic>
        <p:sp>
          <p:nvSpPr>
            <p:cNvPr id="12" name="Rectangle 11"/>
            <p:cNvSpPr/>
            <p:nvPr userDrawn="1"/>
          </p:nvSpPr>
          <p:spPr>
            <a:xfrm>
              <a:off x="7620000" y="171450"/>
              <a:ext cx="1524000" cy="338554"/>
            </a:xfrm>
            <a:prstGeom prst="rect">
              <a:avLst/>
            </a:prstGeom>
          </p:spPr>
          <p:txBody>
            <a:bodyPr wrap="square">
              <a:spAutoFit/>
            </a:bodyPr>
            <a:lstStyle/>
            <a:p>
              <a:pPr algn="l"/>
              <a:r>
                <a:rPr lang="en-US" sz="800" b="1" dirty="0">
                  <a:solidFill>
                    <a:schemeClr val="bg1"/>
                  </a:solidFill>
                </a:rPr>
                <a:t>KAB Educational Consultants</a:t>
              </a:r>
            </a:p>
            <a:p>
              <a:pPr algn="l"/>
              <a:r>
                <a:rPr lang="en-US" sz="800" b="1" dirty="0">
                  <a:solidFill>
                    <a:schemeClr val="bg1"/>
                  </a:solidFill>
                </a:rPr>
                <a:t>Hyderabad</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047750"/>
            <a:ext cx="7772400" cy="1102519"/>
          </a:xfrm>
        </p:spPr>
        <p:txBody>
          <a:bodyPr/>
          <a:lstStyle/>
          <a:p>
            <a:r>
              <a:rPr lang="en-US" dirty="0"/>
              <a:t>An Integrated Approach for Excellence in Research, Publications, Patents and Professional Ethics</a:t>
            </a:r>
          </a:p>
        </p:txBody>
      </p:sp>
      <p:sp>
        <p:nvSpPr>
          <p:cNvPr id="5" name="Subtitle 4"/>
          <p:cNvSpPr>
            <a:spLocks noGrp="1"/>
          </p:cNvSpPr>
          <p:nvPr>
            <p:ph type="subTitle" idx="1"/>
          </p:nvPr>
        </p:nvSpPr>
        <p:spPr/>
        <p:txBody>
          <a:bodyPr/>
          <a:lstStyle/>
          <a:p>
            <a:r>
              <a:rPr lang="en-US" b="1" dirty="0">
                <a:solidFill>
                  <a:srgbClr val="C00000"/>
                </a:solidFill>
              </a:rPr>
              <a:t>E. G. </a:t>
            </a:r>
            <a:r>
              <a:rPr lang="en-US" b="1" dirty="0" err="1">
                <a:solidFill>
                  <a:srgbClr val="C00000"/>
                </a:solidFill>
              </a:rPr>
              <a:t>Rajan</a:t>
            </a:r>
            <a:endParaRPr lang="en-US" b="1" dirty="0">
              <a:solidFill>
                <a:srgbClr val="C00000"/>
              </a:solidFill>
            </a:endParaRPr>
          </a:p>
          <a:p>
            <a:r>
              <a:rPr lang="en-US" dirty="0"/>
              <a:t>Chairman, Pentagram Group of Companies</a:t>
            </a:r>
          </a:p>
        </p:txBody>
      </p:sp>
      <p:pic>
        <p:nvPicPr>
          <p:cNvPr id="4" name="Picture 3">
            <a:extLst>
              <a:ext uri="{FF2B5EF4-FFF2-40B4-BE49-F238E27FC236}">
                <a16:creationId xmlns:a16="http://schemas.microsoft.com/office/drawing/2014/main" id="{B682B2F0-D2DB-4A00-88E6-5BD1B200B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Box 4">
            <a:extLst>
              <a:ext uri="{FF2B5EF4-FFF2-40B4-BE49-F238E27FC236}">
                <a16:creationId xmlns:a16="http://schemas.microsoft.com/office/drawing/2014/main" id="{659D37FF-5E9C-40FA-87E2-7D79985FFDCB}"/>
              </a:ext>
            </a:extLst>
          </p:cNvPr>
          <p:cNvSpPr txBox="1"/>
          <p:nvPr/>
        </p:nvSpPr>
        <p:spPr>
          <a:xfrm>
            <a:off x="1409700" y="514350"/>
            <a:ext cx="6400800" cy="1077218"/>
          </a:xfrm>
          <a:prstGeom prst="rect">
            <a:avLst/>
          </a:prstGeom>
          <a:noFill/>
        </p:spPr>
        <p:txBody>
          <a:bodyPr wrap="square">
            <a:spAutoFit/>
          </a:bodyPr>
          <a:lstStyle/>
          <a:p>
            <a:pPr algn="ctr"/>
            <a:r>
              <a:rPr lang="en-US" altLang="en-US" sz="3200" b="1" dirty="0">
                <a:solidFill>
                  <a:srgbClr val="C00000"/>
                </a:solidFill>
              </a:rPr>
              <a:t>Research - Quest for Knowledge ?</a:t>
            </a:r>
          </a:p>
          <a:p>
            <a:pPr algn="ctr"/>
            <a:r>
              <a:rPr lang="en-US" altLang="en-US" sz="3200" b="1" dirty="0">
                <a:solidFill>
                  <a:srgbClr val="C00000"/>
                </a:solidFill>
              </a:rPr>
              <a:t>Special Category</a:t>
            </a:r>
          </a:p>
        </p:txBody>
      </p:sp>
      <p:sp>
        <p:nvSpPr>
          <p:cNvPr id="6" name="TextBox 5">
            <a:extLst>
              <a:ext uri="{FF2B5EF4-FFF2-40B4-BE49-F238E27FC236}">
                <a16:creationId xmlns:a16="http://schemas.microsoft.com/office/drawing/2014/main" id="{BFB5D86C-421D-437E-A696-3C3FE63E74D2}"/>
              </a:ext>
            </a:extLst>
          </p:cNvPr>
          <p:cNvSpPr txBox="1"/>
          <p:nvPr/>
        </p:nvSpPr>
        <p:spPr>
          <a:xfrm>
            <a:off x="762000" y="1552129"/>
            <a:ext cx="7696200" cy="3000821"/>
          </a:xfrm>
          <a:prstGeom prst="rect">
            <a:avLst/>
          </a:prstGeom>
          <a:noFill/>
        </p:spPr>
        <p:txBody>
          <a:bodyPr wrap="square">
            <a:spAutoFit/>
          </a:bodyPr>
          <a:lstStyle/>
          <a:p>
            <a:pPr marL="285750" indent="-285750" algn="just">
              <a:spcBef>
                <a:spcPct val="50000"/>
              </a:spcBef>
              <a:buFont typeface="Wingdings" panose="05000000000000000000" pitchFamily="2" charset="2"/>
              <a:buChar char="v"/>
            </a:pPr>
            <a:r>
              <a:rPr lang="en-US" altLang="en-US" sz="1800" dirty="0"/>
              <a:t>This is the </a:t>
            </a:r>
            <a:r>
              <a:rPr lang="en-US" altLang="en-US" dirty="0"/>
              <a:t>most respected pursuit for Knowledge – </a:t>
            </a:r>
            <a:r>
              <a:rPr lang="en-US" altLang="en-US" b="1" dirty="0"/>
              <a:t>No Qualification required</a:t>
            </a:r>
            <a:r>
              <a:rPr lang="en-US" altLang="en-US" sz="1800" b="1" dirty="0"/>
              <a:t> </a:t>
            </a:r>
          </a:p>
          <a:p>
            <a:pPr marL="285750" indent="-285750" algn="just">
              <a:spcBef>
                <a:spcPct val="50000"/>
              </a:spcBef>
              <a:buFont typeface="Wingdings" panose="05000000000000000000" pitchFamily="2" charset="2"/>
              <a:buChar char="v"/>
            </a:pPr>
            <a:r>
              <a:rPr lang="en-US" altLang="en-US" dirty="0"/>
              <a:t>Man’s quest for knowledge has driven him to scale heights of mountains and cross intractable seas and oceans</a:t>
            </a:r>
          </a:p>
          <a:p>
            <a:pPr marL="285750" indent="-285750" algn="just">
              <a:spcBef>
                <a:spcPct val="50000"/>
              </a:spcBef>
              <a:buFont typeface="Wingdings" panose="05000000000000000000" pitchFamily="2" charset="2"/>
              <a:buChar char="v"/>
            </a:pPr>
            <a:r>
              <a:rPr lang="en-US" altLang="en-US" b="1" dirty="0"/>
              <a:t>Necessity is the mother of Invention – Needy and goal oriented persons do research to achieve whatever they want</a:t>
            </a:r>
          </a:p>
          <a:p>
            <a:pPr marL="285750" indent="-285750" algn="just">
              <a:spcBef>
                <a:spcPct val="50000"/>
              </a:spcBef>
              <a:buFont typeface="Wingdings" panose="05000000000000000000" pitchFamily="2" charset="2"/>
              <a:buChar char="v"/>
            </a:pPr>
            <a:r>
              <a:rPr lang="en-US" altLang="en-US" sz="1800" dirty="0"/>
              <a:t>Persons with IQ and Attitude may do splendid research</a:t>
            </a:r>
          </a:p>
          <a:p>
            <a:pPr marL="285750" indent="-285750" algn="just">
              <a:spcBef>
                <a:spcPct val="50000"/>
              </a:spcBef>
              <a:buFont typeface="Wingdings" panose="05000000000000000000" pitchFamily="2" charset="2"/>
              <a:buChar char="v"/>
            </a:pPr>
            <a:r>
              <a:rPr lang="en-US" altLang="en-US" b="1" dirty="0"/>
              <a:t>Nature or Nurture:</a:t>
            </a:r>
            <a:r>
              <a:rPr lang="en-US" altLang="en-US" dirty="0"/>
              <a:t> Geniuses are born or made ? – Debatable points</a:t>
            </a:r>
          </a:p>
          <a:p>
            <a:pPr marL="285750" indent="-285750" algn="just">
              <a:spcBef>
                <a:spcPct val="50000"/>
              </a:spcBef>
              <a:buFont typeface="Wingdings" panose="05000000000000000000" pitchFamily="2" charset="2"/>
              <a:buChar char="v"/>
            </a:pPr>
            <a:r>
              <a:rPr lang="en-US" altLang="en-US" sz="1800" dirty="0"/>
              <a:t>How could </a:t>
            </a:r>
            <a:r>
              <a:rPr lang="en-US" altLang="en-US" sz="1800" b="1" dirty="0"/>
              <a:t>Srinivasa Ramanujan </a:t>
            </a:r>
            <a:r>
              <a:rPr lang="en-US" altLang="en-US" sz="1800" dirty="0"/>
              <a:t>who failed in intermediate become an FRS ?</a:t>
            </a:r>
          </a:p>
        </p:txBody>
      </p:sp>
    </p:spTree>
    <p:extLst>
      <p:ext uri="{BB962C8B-B14F-4D97-AF65-F5344CB8AC3E}">
        <p14:creationId xmlns:p14="http://schemas.microsoft.com/office/powerpoint/2010/main" val="14540435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8839D894-A3CD-4031-8056-9D8CD6FBAF30}"/>
              </a:ext>
            </a:extLst>
          </p:cNvPr>
          <p:cNvSpPr txBox="1"/>
          <p:nvPr/>
        </p:nvSpPr>
        <p:spPr>
          <a:xfrm>
            <a:off x="1524000" y="590550"/>
            <a:ext cx="6096000" cy="461665"/>
          </a:xfrm>
          <a:prstGeom prst="rect">
            <a:avLst/>
          </a:prstGeom>
          <a:noFill/>
        </p:spPr>
        <p:txBody>
          <a:bodyPr wrap="square" rtlCol="0">
            <a:spAutoFit/>
          </a:bodyPr>
          <a:lstStyle/>
          <a:p>
            <a:pPr algn="ctr"/>
            <a:r>
              <a:rPr lang="en-US" sz="2400" b="1" dirty="0">
                <a:solidFill>
                  <a:srgbClr val="C00000"/>
                </a:solidFill>
              </a:rPr>
              <a:t>How to enhance research capabilities ?</a:t>
            </a:r>
          </a:p>
        </p:txBody>
      </p:sp>
      <p:sp>
        <p:nvSpPr>
          <p:cNvPr id="3" name="TextBox 2">
            <a:extLst>
              <a:ext uri="{FF2B5EF4-FFF2-40B4-BE49-F238E27FC236}">
                <a16:creationId xmlns:a16="http://schemas.microsoft.com/office/drawing/2014/main" id="{6BC97F40-4C90-4D9D-A7D0-BF9CF66E1B20}"/>
              </a:ext>
            </a:extLst>
          </p:cNvPr>
          <p:cNvSpPr txBox="1"/>
          <p:nvPr/>
        </p:nvSpPr>
        <p:spPr>
          <a:xfrm>
            <a:off x="495300" y="1123950"/>
            <a:ext cx="8153400" cy="3200876"/>
          </a:xfrm>
          <a:prstGeom prst="rect">
            <a:avLst/>
          </a:prstGeom>
          <a:noFill/>
        </p:spPr>
        <p:txBody>
          <a:bodyPr wrap="square" rtlCol="0">
            <a:spAutoFit/>
          </a:bodyPr>
          <a:lstStyle/>
          <a:p>
            <a:pPr marL="285750" indent="-285750">
              <a:spcBef>
                <a:spcPts val="600"/>
              </a:spcBef>
              <a:buFont typeface="Wingdings" panose="05000000000000000000" pitchFamily="2" charset="2"/>
              <a:buChar char="v"/>
            </a:pPr>
            <a:r>
              <a:rPr lang="en-US" dirty="0"/>
              <a:t>Live in an environment where research is practiced – Do Applied Research</a:t>
            </a:r>
          </a:p>
          <a:p>
            <a:pPr marL="285750" indent="-285750">
              <a:spcBef>
                <a:spcPts val="600"/>
              </a:spcBef>
              <a:buFont typeface="Wingdings" panose="05000000000000000000" pitchFamily="2" charset="2"/>
              <a:buChar char="v"/>
            </a:pPr>
            <a:r>
              <a:rPr lang="en-US" dirty="0"/>
              <a:t>Live all alone – Do Fundamental Research</a:t>
            </a:r>
          </a:p>
          <a:p>
            <a:pPr marL="285750" indent="-285750">
              <a:spcBef>
                <a:spcPts val="600"/>
              </a:spcBef>
              <a:buFont typeface="Wingdings" panose="05000000000000000000" pitchFamily="2" charset="2"/>
              <a:buChar char="v"/>
            </a:pPr>
            <a:r>
              <a:rPr lang="en-US" dirty="0"/>
              <a:t>Work in a team – Do Joint Research</a:t>
            </a:r>
          </a:p>
          <a:p>
            <a:pPr marL="285750" indent="-285750">
              <a:spcBef>
                <a:spcPts val="600"/>
              </a:spcBef>
              <a:buFont typeface="Wingdings" panose="05000000000000000000" pitchFamily="2" charset="2"/>
              <a:buChar char="v"/>
            </a:pPr>
            <a:r>
              <a:rPr lang="en-US" dirty="0"/>
              <a:t>Avoid Plagiarism – You do not need to do great job always by ‘</a:t>
            </a:r>
            <a:r>
              <a:rPr lang="en-US" b="1" dirty="0"/>
              <a:t>unfair means</a:t>
            </a:r>
            <a:r>
              <a:rPr lang="en-US" dirty="0"/>
              <a:t>’</a:t>
            </a:r>
          </a:p>
          <a:p>
            <a:pPr marL="285750" indent="-285750">
              <a:spcBef>
                <a:spcPts val="600"/>
              </a:spcBef>
              <a:buFont typeface="Wingdings" panose="05000000000000000000" pitchFamily="2" charset="2"/>
              <a:buChar char="v"/>
            </a:pPr>
            <a:r>
              <a:rPr lang="en-US" dirty="0"/>
              <a:t>Failure is a stepping stone for Success – </a:t>
            </a:r>
            <a:r>
              <a:rPr lang="en-US" b="1" dirty="0"/>
              <a:t>Do not give up</a:t>
            </a:r>
          </a:p>
          <a:p>
            <a:pPr marL="285750" indent="-285750">
              <a:spcBef>
                <a:spcPts val="600"/>
              </a:spcBef>
              <a:buFont typeface="Wingdings" panose="05000000000000000000" pitchFamily="2" charset="2"/>
              <a:buChar char="v"/>
            </a:pPr>
            <a:r>
              <a:rPr lang="en-US" dirty="0"/>
              <a:t>Do not expect rewards while doing research – Expectations lead to Frustrations</a:t>
            </a:r>
          </a:p>
          <a:p>
            <a:pPr marL="285750" indent="-285750">
              <a:spcBef>
                <a:spcPts val="600"/>
              </a:spcBef>
              <a:buFont typeface="Wingdings" panose="05000000000000000000" pitchFamily="2" charset="2"/>
              <a:buChar char="v"/>
            </a:pPr>
            <a:r>
              <a:rPr lang="en-US" dirty="0"/>
              <a:t>Be prudent, motivated, proactive and focused in any joint research</a:t>
            </a:r>
          </a:p>
          <a:p>
            <a:pPr marL="285750" indent="-285750">
              <a:spcBef>
                <a:spcPts val="600"/>
              </a:spcBef>
              <a:buFont typeface="Wingdings" panose="05000000000000000000" pitchFamily="2" charset="2"/>
              <a:buChar char="v"/>
            </a:pPr>
            <a:r>
              <a:rPr lang="en-US" dirty="0"/>
              <a:t>Do a thorough literature survey – Background knowledge provides direction</a:t>
            </a:r>
          </a:p>
          <a:p>
            <a:pPr marL="285750" indent="-285750">
              <a:spcBef>
                <a:spcPts val="600"/>
              </a:spcBef>
              <a:buFont typeface="Wingdings" panose="05000000000000000000" pitchFamily="2" charset="2"/>
              <a:buChar char="v"/>
            </a:pPr>
            <a:r>
              <a:rPr lang="en-US" dirty="0"/>
              <a:t>Accept criticism – This will enable refinement in research</a:t>
            </a:r>
          </a:p>
        </p:txBody>
      </p:sp>
    </p:spTree>
    <p:extLst>
      <p:ext uri="{BB962C8B-B14F-4D97-AF65-F5344CB8AC3E}">
        <p14:creationId xmlns:p14="http://schemas.microsoft.com/office/powerpoint/2010/main" val="17717055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733550"/>
            <a:ext cx="7772400" cy="1828800"/>
          </a:xfrm>
        </p:spPr>
        <p:txBody>
          <a:bodyPr/>
          <a:lstStyle/>
          <a:p>
            <a:r>
              <a:rPr lang="en-US" dirty="0"/>
              <a:t>Part – 2</a:t>
            </a:r>
            <a:br>
              <a:rPr lang="en-US" dirty="0"/>
            </a:br>
            <a:br>
              <a:rPr lang="en-US" dirty="0"/>
            </a:br>
            <a:r>
              <a:rPr lang="en-US" dirty="0"/>
              <a:t>Publications</a:t>
            </a:r>
          </a:p>
        </p:txBody>
      </p:sp>
      <p:pic>
        <p:nvPicPr>
          <p:cNvPr id="4" name="Picture 3">
            <a:extLst>
              <a:ext uri="{FF2B5EF4-FFF2-40B4-BE49-F238E27FC236}">
                <a16:creationId xmlns:a16="http://schemas.microsoft.com/office/drawing/2014/main" id="{B682B2F0-D2DB-4A00-88E6-5BD1B200B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Tree>
    <p:extLst>
      <p:ext uri="{BB962C8B-B14F-4D97-AF65-F5344CB8AC3E}">
        <p14:creationId xmlns:p14="http://schemas.microsoft.com/office/powerpoint/2010/main" val="271761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89AC3282-47F4-40D4-A140-C47EEF5EAB62}"/>
              </a:ext>
            </a:extLst>
          </p:cNvPr>
          <p:cNvSpPr txBox="1"/>
          <p:nvPr/>
        </p:nvSpPr>
        <p:spPr>
          <a:xfrm>
            <a:off x="3238500" y="666750"/>
            <a:ext cx="2667000" cy="461665"/>
          </a:xfrm>
          <a:prstGeom prst="rect">
            <a:avLst/>
          </a:prstGeom>
          <a:noFill/>
        </p:spPr>
        <p:txBody>
          <a:bodyPr wrap="square" rtlCol="0">
            <a:spAutoFit/>
          </a:bodyPr>
          <a:lstStyle/>
          <a:p>
            <a:pPr algn="ctr"/>
            <a:r>
              <a:rPr lang="en-US" sz="2400" b="1" dirty="0">
                <a:solidFill>
                  <a:srgbClr val="C00000"/>
                </a:solidFill>
              </a:rPr>
              <a:t>Publications</a:t>
            </a:r>
          </a:p>
        </p:txBody>
      </p:sp>
      <p:sp>
        <p:nvSpPr>
          <p:cNvPr id="3" name="TextBox 2">
            <a:extLst>
              <a:ext uri="{FF2B5EF4-FFF2-40B4-BE49-F238E27FC236}">
                <a16:creationId xmlns:a16="http://schemas.microsoft.com/office/drawing/2014/main" id="{CC340FA0-8206-48AD-BA04-3314BA0463F7}"/>
              </a:ext>
            </a:extLst>
          </p:cNvPr>
          <p:cNvSpPr txBox="1"/>
          <p:nvPr/>
        </p:nvSpPr>
        <p:spPr>
          <a:xfrm>
            <a:off x="656805" y="1200150"/>
            <a:ext cx="7830389" cy="892552"/>
          </a:xfrm>
          <a:prstGeom prst="rect">
            <a:avLst/>
          </a:prstGeom>
          <a:noFill/>
        </p:spPr>
        <p:txBody>
          <a:bodyPr wrap="square" rtlCol="0">
            <a:spAutoFit/>
          </a:bodyPr>
          <a:lstStyle/>
          <a:p>
            <a:pPr algn="ctr"/>
            <a:r>
              <a:rPr lang="en-US" sz="2400" dirty="0"/>
              <a:t>There is a saying in most of the foreign universities: </a:t>
            </a:r>
          </a:p>
          <a:p>
            <a:pPr algn="ctr"/>
            <a:r>
              <a:rPr lang="en-US" sz="2800" b="1" dirty="0">
                <a:solidFill>
                  <a:srgbClr val="FF0000"/>
                </a:solidFill>
              </a:rPr>
              <a:t>Publish or Perish </a:t>
            </a:r>
            <a:r>
              <a:rPr lang="en-US" sz="2800" dirty="0"/>
              <a:t>||</a:t>
            </a:r>
            <a:r>
              <a:rPr lang="en-US" sz="2800" b="1" dirty="0">
                <a:solidFill>
                  <a:srgbClr val="FF0000"/>
                </a:solidFill>
              </a:rPr>
              <a:t> </a:t>
            </a:r>
            <a:r>
              <a:rPr lang="en-US" sz="2800" b="1" dirty="0">
                <a:solidFill>
                  <a:srgbClr val="00B050"/>
                </a:solidFill>
              </a:rPr>
              <a:t>Publish and Flourish</a:t>
            </a:r>
          </a:p>
        </p:txBody>
      </p:sp>
      <p:sp>
        <p:nvSpPr>
          <p:cNvPr id="5" name="TextBox 4">
            <a:extLst>
              <a:ext uri="{FF2B5EF4-FFF2-40B4-BE49-F238E27FC236}">
                <a16:creationId xmlns:a16="http://schemas.microsoft.com/office/drawing/2014/main" id="{A72C1256-35B8-4E5D-B1BF-723FF210EF1C}"/>
              </a:ext>
            </a:extLst>
          </p:cNvPr>
          <p:cNvSpPr txBox="1"/>
          <p:nvPr/>
        </p:nvSpPr>
        <p:spPr>
          <a:xfrm>
            <a:off x="3390898" y="2038350"/>
            <a:ext cx="2362200" cy="461665"/>
          </a:xfrm>
          <a:prstGeom prst="rect">
            <a:avLst/>
          </a:prstGeom>
          <a:noFill/>
        </p:spPr>
        <p:txBody>
          <a:bodyPr wrap="square" rtlCol="0">
            <a:spAutoFit/>
          </a:bodyPr>
          <a:lstStyle/>
          <a:p>
            <a:pPr algn="ctr"/>
            <a:r>
              <a:rPr lang="en-US" sz="2400" b="1" dirty="0">
                <a:solidFill>
                  <a:srgbClr val="002060"/>
                </a:solidFill>
              </a:rPr>
              <a:t>Publish what ?</a:t>
            </a:r>
          </a:p>
        </p:txBody>
      </p:sp>
      <p:sp>
        <p:nvSpPr>
          <p:cNvPr id="7" name="TextBox 6">
            <a:extLst>
              <a:ext uri="{FF2B5EF4-FFF2-40B4-BE49-F238E27FC236}">
                <a16:creationId xmlns:a16="http://schemas.microsoft.com/office/drawing/2014/main" id="{E0D612B1-ADAB-42D0-937B-E754891D8D70}"/>
              </a:ext>
            </a:extLst>
          </p:cNvPr>
          <p:cNvSpPr txBox="1"/>
          <p:nvPr/>
        </p:nvSpPr>
        <p:spPr>
          <a:xfrm>
            <a:off x="656803" y="2511549"/>
            <a:ext cx="7830389" cy="2031325"/>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It is individual’s choice – Whatever information one wants to disseminate in a public domain or in a journal, for a targeted people, one can publish.</a:t>
            </a:r>
          </a:p>
          <a:p>
            <a:pPr marL="285750" indent="-285750" algn="just">
              <a:buFont typeface="Wingdings" panose="05000000000000000000" pitchFamily="2" charset="2"/>
              <a:buChar char="v"/>
            </a:pPr>
            <a:r>
              <a:rPr lang="en-US" dirty="0"/>
              <a:t>Information is published as small letters, tutorials, review articles, research papers and technical reports in dailies, magazines, journals, conference proceedings, monographs, text books, reference books, and visual media.</a:t>
            </a:r>
          </a:p>
          <a:p>
            <a:pPr marL="285750" indent="-285750" algn="just">
              <a:buFont typeface="Wingdings" panose="05000000000000000000" pitchFamily="2" charset="2"/>
              <a:buChar char="v"/>
            </a:pPr>
            <a:r>
              <a:rPr lang="en-US" dirty="0"/>
              <a:t>Publication is documentation – Most Ancient Indian Knowledge is lost because documentation has not been done. Let us not repeat this from now on.</a:t>
            </a:r>
          </a:p>
        </p:txBody>
      </p:sp>
    </p:spTree>
    <p:extLst>
      <p:ext uri="{BB962C8B-B14F-4D97-AF65-F5344CB8AC3E}">
        <p14:creationId xmlns:p14="http://schemas.microsoft.com/office/powerpoint/2010/main" val="35133022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34D8C855-0669-4BBE-B457-C0E043F83A5C}"/>
              </a:ext>
            </a:extLst>
          </p:cNvPr>
          <p:cNvSpPr txBox="1"/>
          <p:nvPr/>
        </p:nvSpPr>
        <p:spPr>
          <a:xfrm>
            <a:off x="2781300" y="590550"/>
            <a:ext cx="3581400" cy="523220"/>
          </a:xfrm>
          <a:prstGeom prst="rect">
            <a:avLst/>
          </a:prstGeom>
          <a:noFill/>
        </p:spPr>
        <p:txBody>
          <a:bodyPr wrap="square" rtlCol="0">
            <a:spAutoFit/>
          </a:bodyPr>
          <a:lstStyle/>
          <a:p>
            <a:pPr algn="ctr"/>
            <a:r>
              <a:rPr lang="en-US" sz="2800" b="1" dirty="0">
                <a:solidFill>
                  <a:srgbClr val="C00000"/>
                </a:solidFill>
              </a:rPr>
              <a:t>How to publish ?</a:t>
            </a:r>
          </a:p>
        </p:txBody>
      </p:sp>
      <p:sp>
        <p:nvSpPr>
          <p:cNvPr id="3" name="TextBox 2">
            <a:extLst>
              <a:ext uri="{FF2B5EF4-FFF2-40B4-BE49-F238E27FC236}">
                <a16:creationId xmlns:a16="http://schemas.microsoft.com/office/drawing/2014/main" id="{04960630-18D5-4664-8C0E-AFD8A5DFCBD0}"/>
              </a:ext>
            </a:extLst>
          </p:cNvPr>
          <p:cNvSpPr txBox="1"/>
          <p:nvPr/>
        </p:nvSpPr>
        <p:spPr>
          <a:xfrm>
            <a:off x="533400" y="1200150"/>
            <a:ext cx="8077200"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Arrange the matter to be published as (I) Abstract, (ii) Keywords, (iii) Introduction, (iv) Literature Survey, (v) Problem Identified, (vi) Novel Solution to the problem or modified version of solution already available, (vii) Comparative Analysis of Results, (viii) Case Study, and (ix) Conclusions and Future Perspectives</a:t>
            </a:r>
          </a:p>
          <a:p>
            <a:pPr marL="285750" indent="-285750" algn="just">
              <a:buFont typeface="Wingdings" panose="05000000000000000000" pitchFamily="2" charset="2"/>
              <a:buChar char="v"/>
            </a:pPr>
            <a:r>
              <a:rPr lang="en-US" dirty="0"/>
              <a:t>Ensure that plagiarism in the presentation is less than 10% - </a:t>
            </a:r>
            <a:r>
              <a:rPr lang="en-US" b="1" dirty="0"/>
              <a:t>debatable point</a:t>
            </a:r>
          </a:p>
          <a:p>
            <a:pPr marL="285750" indent="-285750" algn="just">
              <a:buFont typeface="Wingdings" panose="05000000000000000000" pitchFamily="2" charset="2"/>
              <a:buChar char="v"/>
            </a:pPr>
            <a:r>
              <a:rPr lang="en-US" dirty="0"/>
              <a:t>Identify a suitable medium and journal for publication</a:t>
            </a:r>
          </a:p>
          <a:p>
            <a:pPr marL="285750" indent="-285750" algn="just">
              <a:buFont typeface="Wingdings" panose="05000000000000000000" pitchFamily="2" charset="2"/>
              <a:buChar char="v"/>
            </a:pPr>
            <a:r>
              <a:rPr lang="en-US" dirty="0"/>
              <a:t>Format the presentation as per the guidelines given by the publisher</a:t>
            </a:r>
          </a:p>
          <a:p>
            <a:pPr marL="285750" indent="-285750" algn="just">
              <a:buFont typeface="Wingdings" panose="05000000000000000000" pitchFamily="2" charset="2"/>
              <a:buChar char="v"/>
            </a:pPr>
            <a:r>
              <a:rPr lang="en-US" dirty="0"/>
              <a:t>Send the presentation to the editor and get it accepted after incorporating any corrections suggested by the peer reviewers</a:t>
            </a:r>
          </a:p>
        </p:txBody>
      </p:sp>
    </p:spTree>
    <p:extLst>
      <p:ext uri="{BB962C8B-B14F-4D97-AF65-F5344CB8AC3E}">
        <p14:creationId xmlns:p14="http://schemas.microsoft.com/office/powerpoint/2010/main" val="12546233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34D8C855-0669-4BBE-B457-C0E043F83A5C}"/>
              </a:ext>
            </a:extLst>
          </p:cNvPr>
          <p:cNvSpPr txBox="1"/>
          <p:nvPr/>
        </p:nvSpPr>
        <p:spPr>
          <a:xfrm>
            <a:off x="2381250" y="590550"/>
            <a:ext cx="4381500" cy="523220"/>
          </a:xfrm>
          <a:prstGeom prst="rect">
            <a:avLst/>
          </a:prstGeom>
          <a:noFill/>
        </p:spPr>
        <p:txBody>
          <a:bodyPr wrap="square" rtlCol="0">
            <a:spAutoFit/>
          </a:bodyPr>
          <a:lstStyle/>
          <a:p>
            <a:pPr algn="ctr"/>
            <a:r>
              <a:rPr lang="en-US" sz="2800" b="1" dirty="0">
                <a:solidFill>
                  <a:srgbClr val="C00000"/>
                </a:solidFill>
              </a:rPr>
              <a:t>Quality Publication</a:t>
            </a:r>
          </a:p>
        </p:txBody>
      </p:sp>
      <p:sp>
        <p:nvSpPr>
          <p:cNvPr id="3" name="TextBox 2">
            <a:extLst>
              <a:ext uri="{FF2B5EF4-FFF2-40B4-BE49-F238E27FC236}">
                <a16:creationId xmlns:a16="http://schemas.microsoft.com/office/drawing/2014/main" id="{04960630-18D5-4664-8C0E-AFD8A5DFCBD0}"/>
              </a:ext>
            </a:extLst>
          </p:cNvPr>
          <p:cNvSpPr txBox="1"/>
          <p:nvPr/>
        </p:nvSpPr>
        <p:spPr>
          <a:xfrm>
            <a:off x="533400" y="1047750"/>
            <a:ext cx="8305800"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Quality is a subjective measure. </a:t>
            </a:r>
          </a:p>
          <a:p>
            <a:pPr marL="285750" indent="-285750" algn="just">
              <a:buFont typeface="Wingdings" panose="05000000000000000000" pitchFamily="2" charset="2"/>
              <a:buChar char="v"/>
            </a:pPr>
            <a:r>
              <a:rPr lang="en-US" dirty="0"/>
              <a:t>There is no standard metric by which one can really evaluate the material to be published because knowledge cannot be measured in some dimensional units</a:t>
            </a:r>
          </a:p>
          <a:p>
            <a:pPr marL="285750" indent="-285750" algn="just">
              <a:buFont typeface="Wingdings" panose="05000000000000000000" pitchFamily="2" charset="2"/>
              <a:buChar char="v"/>
            </a:pPr>
            <a:r>
              <a:rPr lang="en-US" dirty="0"/>
              <a:t>One can attribute value to some knowledge which was not known already; but shown to people by someone called knowledge aspirant.</a:t>
            </a:r>
          </a:p>
          <a:p>
            <a:pPr marL="285750" indent="-285750" algn="just">
              <a:buFont typeface="Wingdings" panose="05000000000000000000" pitchFamily="2" charset="2"/>
              <a:buChar char="v"/>
            </a:pPr>
            <a:r>
              <a:rPr lang="en-US" dirty="0"/>
              <a:t>Gravitational force was no knowledge when it was not known to people till Sir Isaac Newton discovered it. This does not mean that gravitational force was not there before him. The great discovery of Newton is known even to school students now, and it is casually remarked by people who say “Yah, we know that”.</a:t>
            </a:r>
          </a:p>
          <a:p>
            <a:pPr marL="285750" indent="-285750" algn="just">
              <a:buFont typeface="Wingdings" panose="05000000000000000000" pitchFamily="2" charset="2"/>
              <a:buChar char="v"/>
            </a:pPr>
            <a:r>
              <a:rPr lang="en-US" dirty="0"/>
              <a:t>When some knowledge is hidden (unknown to most people) it is valued as </a:t>
            </a:r>
            <a:r>
              <a:rPr lang="en-US" b="1" dirty="0"/>
              <a:t>great</a:t>
            </a:r>
            <a:r>
              <a:rPr lang="en-US" dirty="0"/>
              <a:t>; but the same knowledge turns out to be </a:t>
            </a:r>
            <a:r>
              <a:rPr lang="en-US" b="1" dirty="0"/>
              <a:t>normal</a:t>
            </a:r>
            <a:r>
              <a:rPr lang="en-US" dirty="0"/>
              <a:t> once documented – unavoidable</a:t>
            </a:r>
          </a:p>
          <a:p>
            <a:pPr marL="285750" indent="-285750" algn="just">
              <a:buFont typeface="Wingdings" panose="05000000000000000000" pitchFamily="2" charset="2"/>
              <a:buChar char="v"/>
            </a:pPr>
            <a:r>
              <a:rPr lang="en-US" dirty="0"/>
              <a:t>So, ‘</a:t>
            </a:r>
            <a:r>
              <a:rPr lang="en-US" b="1" dirty="0"/>
              <a:t>quality publication</a:t>
            </a:r>
            <a:r>
              <a:rPr lang="en-US" dirty="0"/>
              <a:t>’ means reporting something unknown to most people; should we call it as ‘innovation’ ?.</a:t>
            </a:r>
          </a:p>
        </p:txBody>
      </p:sp>
    </p:spTree>
    <p:extLst>
      <p:ext uri="{BB962C8B-B14F-4D97-AF65-F5344CB8AC3E}">
        <p14:creationId xmlns:p14="http://schemas.microsoft.com/office/powerpoint/2010/main" val="1729363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34D8C855-0669-4BBE-B457-C0E043F83A5C}"/>
              </a:ext>
            </a:extLst>
          </p:cNvPr>
          <p:cNvSpPr txBox="1"/>
          <p:nvPr/>
        </p:nvSpPr>
        <p:spPr>
          <a:xfrm>
            <a:off x="2333625" y="527172"/>
            <a:ext cx="4476750" cy="523220"/>
          </a:xfrm>
          <a:prstGeom prst="rect">
            <a:avLst/>
          </a:prstGeom>
          <a:noFill/>
        </p:spPr>
        <p:txBody>
          <a:bodyPr wrap="square" rtlCol="0">
            <a:spAutoFit/>
          </a:bodyPr>
          <a:lstStyle/>
          <a:p>
            <a:pPr algn="ctr"/>
            <a:r>
              <a:rPr lang="en-US" sz="2800" b="1" dirty="0">
                <a:solidFill>
                  <a:srgbClr val="C00000"/>
                </a:solidFill>
              </a:rPr>
              <a:t>How to excel in publication ?</a:t>
            </a:r>
          </a:p>
        </p:txBody>
      </p:sp>
      <p:sp>
        <p:nvSpPr>
          <p:cNvPr id="3" name="TextBox 2">
            <a:extLst>
              <a:ext uri="{FF2B5EF4-FFF2-40B4-BE49-F238E27FC236}">
                <a16:creationId xmlns:a16="http://schemas.microsoft.com/office/drawing/2014/main" id="{04960630-18D5-4664-8C0E-AFD8A5DFCBD0}"/>
              </a:ext>
            </a:extLst>
          </p:cNvPr>
          <p:cNvSpPr txBox="1"/>
          <p:nvPr/>
        </p:nvSpPr>
        <p:spPr>
          <a:xfrm>
            <a:off x="419100" y="1068051"/>
            <a:ext cx="830580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Start with Trainer-Trainee principle. Associate with a person who publishes frequently, possibly your guide or friend or mentor. Keep working with him and ensure that you become a coauthor or at least your name is given in the acknowledgement. You will get motivated to work further. </a:t>
            </a:r>
          </a:p>
          <a:p>
            <a:pPr marL="285750" indent="-285750" algn="just">
              <a:buFont typeface="Wingdings" panose="05000000000000000000" pitchFamily="2" charset="2"/>
              <a:buChar char="v"/>
            </a:pPr>
            <a:r>
              <a:rPr lang="en-US" dirty="0"/>
              <a:t>Think like your mentor, discuss with him, contribute your ideas to him. Possibly he will add your name as coauthor in his paper. Repeat this number of times. </a:t>
            </a:r>
            <a:r>
              <a:rPr lang="en-US" b="1" dirty="0">
                <a:solidFill>
                  <a:srgbClr val="FF0000"/>
                </a:solidFill>
              </a:rPr>
              <a:t>Caution</a:t>
            </a:r>
            <a:r>
              <a:rPr lang="en-US" dirty="0"/>
              <a:t>: Do not change your mentor; he may feel bad.</a:t>
            </a:r>
          </a:p>
          <a:p>
            <a:pPr marL="285750" indent="-285750" algn="just">
              <a:buFont typeface="Wingdings" panose="05000000000000000000" pitchFamily="2" charset="2"/>
              <a:buChar char="v"/>
            </a:pPr>
            <a:r>
              <a:rPr lang="en-US" dirty="0"/>
              <a:t>Choose a topic of your interest, understand what others have contributed in that discipline and then try to identify problems. Try to give your own solution; it may be wrong and so may be rejected by some peer reviewers; or it may be an outstanding contribution which some peers may not understand. Keep working and send papers to various publishers. Your research might get published in top journals.</a:t>
            </a:r>
          </a:p>
        </p:txBody>
      </p:sp>
    </p:spTree>
    <p:extLst>
      <p:ext uri="{BB962C8B-B14F-4D97-AF65-F5344CB8AC3E}">
        <p14:creationId xmlns:p14="http://schemas.microsoft.com/office/powerpoint/2010/main" val="41178257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34D8C855-0669-4BBE-B457-C0E043F83A5C}"/>
              </a:ext>
            </a:extLst>
          </p:cNvPr>
          <p:cNvSpPr txBox="1"/>
          <p:nvPr/>
        </p:nvSpPr>
        <p:spPr>
          <a:xfrm>
            <a:off x="2333625" y="527172"/>
            <a:ext cx="4476750" cy="523220"/>
          </a:xfrm>
          <a:prstGeom prst="rect">
            <a:avLst/>
          </a:prstGeom>
          <a:noFill/>
        </p:spPr>
        <p:txBody>
          <a:bodyPr wrap="square" rtlCol="0">
            <a:spAutoFit/>
          </a:bodyPr>
          <a:lstStyle/>
          <a:p>
            <a:pPr algn="ctr"/>
            <a:r>
              <a:rPr lang="en-US" sz="2800" b="1" dirty="0">
                <a:solidFill>
                  <a:srgbClr val="C00000"/>
                </a:solidFill>
              </a:rPr>
              <a:t>Plagiarism in publication !</a:t>
            </a:r>
          </a:p>
        </p:txBody>
      </p:sp>
      <p:sp>
        <p:nvSpPr>
          <p:cNvPr id="3" name="TextBox 2">
            <a:extLst>
              <a:ext uri="{FF2B5EF4-FFF2-40B4-BE49-F238E27FC236}">
                <a16:creationId xmlns:a16="http://schemas.microsoft.com/office/drawing/2014/main" id="{04960630-18D5-4664-8C0E-AFD8A5DFCBD0}"/>
              </a:ext>
            </a:extLst>
          </p:cNvPr>
          <p:cNvSpPr txBox="1"/>
          <p:nvPr/>
        </p:nvSpPr>
        <p:spPr>
          <a:xfrm>
            <a:off x="421252" y="1309628"/>
            <a:ext cx="8305800"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As on date, the term ‘plagiarism’ refers to similarity index, that is use of English language and unfortunately not copying some one else’s intellectual property.</a:t>
            </a:r>
          </a:p>
          <a:p>
            <a:pPr marL="285750" indent="-285750" algn="just">
              <a:buFont typeface="Wingdings" panose="05000000000000000000" pitchFamily="2" charset="2"/>
              <a:buChar char="v"/>
            </a:pPr>
            <a:r>
              <a:rPr lang="en-US" dirty="0"/>
              <a:t>The group of words ‘</a:t>
            </a:r>
            <a:r>
              <a:rPr lang="en-US" b="1" dirty="0"/>
              <a:t>I ate apple</a:t>
            </a:r>
            <a:r>
              <a:rPr lang="en-US" dirty="0"/>
              <a:t>’ when reproduced in a write-up, will be treated as plagiarized concept. On the other hand, use of ‘</a:t>
            </a:r>
            <a:r>
              <a:rPr lang="en-US" b="1" dirty="0"/>
              <a:t>Apple was eaten by me</a:t>
            </a:r>
            <a:r>
              <a:rPr lang="en-US" dirty="0"/>
              <a:t>’ will not be treated as plagiarized concept – </a:t>
            </a:r>
            <a:r>
              <a:rPr lang="en-US" b="1" dirty="0"/>
              <a:t>funny but true</a:t>
            </a:r>
          </a:p>
          <a:p>
            <a:pPr marL="285750" indent="-285750" algn="just">
              <a:buFont typeface="Wingdings" panose="05000000000000000000" pitchFamily="2" charset="2"/>
              <a:buChar char="v"/>
            </a:pPr>
            <a:r>
              <a:rPr lang="en-US" dirty="0"/>
              <a:t>There are instances where an aspirant for publications downloads an IEEE paper, requests an English teacher to rephrase all sentences, and publishes possibly in a Scopus indexed or SCI/Web of Science indexed journal. One will lose credibility at some point of time. Please do not get into these kinds of practices being overenthusiastic in publishing papers.</a:t>
            </a:r>
          </a:p>
        </p:txBody>
      </p:sp>
    </p:spTree>
    <p:extLst>
      <p:ext uri="{BB962C8B-B14F-4D97-AF65-F5344CB8AC3E}">
        <p14:creationId xmlns:p14="http://schemas.microsoft.com/office/powerpoint/2010/main" val="12595339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733550"/>
            <a:ext cx="7772400" cy="1828800"/>
          </a:xfrm>
        </p:spPr>
        <p:txBody>
          <a:bodyPr/>
          <a:lstStyle/>
          <a:p>
            <a:r>
              <a:rPr lang="en-US" dirty="0"/>
              <a:t>Part – 3</a:t>
            </a:r>
            <a:br>
              <a:rPr lang="en-US" dirty="0"/>
            </a:br>
            <a:br>
              <a:rPr lang="en-US" dirty="0"/>
            </a:br>
            <a:r>
              <a:rPr lang="en-US" dirty="0"/>
              <a:t>Patents</a:t>
            </a:r>
          </a:p>
        </p:txBody>
      </p:sp>
      <p:pic>
        <p:nvPicPr>
          <p:cNvPr id="4" name="Picture 3">
            <a:extLst>
              <a:ext uri="{FF2B5EF4-FFF2-40B4-BE49-F238E27FC236}">
                <a16:creationId xmlns:a16="http://schemas.microsoft.com/office/drawing/2014/main" id="{B682B2F0-D2DB-4A00-88E6-5BD1B200B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Tree>
    <p:extLst>
      <p:ext uri="{BB962C8B-B14F-4D97-AF65-F5344CB8AC3E}">
        <p14:creationId xmlns:p14="http://schemas.microsoft.com/office/powerpoint/2010/main" val="6226174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64B5C1E0-40DB-4057-A66B-E6480B9CD3C3}"/>
              </a:ext>
            </a:extLst>
          </p:cNvPr>
          <p:cNvSpPr txBox="1"/>
          <p:nvPr/>
        </p:nvSpPr>
        <p:spPr>
          <a:xfrm>
            <a:off x="771105" y="623977"/>
            <a:ext cx="7601789" cy="523220"/>
          </a:xfrm>
          <a:prstGeom prst="rect">
            <a:avLst/>
          </a:prstGeom>
          <a:noFill/>
        </p:spPr>
        <p:txBody>
          <a:bodyPr wrap="square" rtlCol="0">
            <a:spAutoFit/>
          </a:bodyPr>
          <a:lstStyle/>
          <a:p>
            <a:pPr algn="ctr"/>
            <a:r>
              <a:rPr lang="en-US" sz="2800" b="1" dirty="0">
                <a:solidFill>
                  <a:srgbClr val="C00000"/>
                </a:solidFill>
              </a:rPr>
              <a:t>Advantages of a Patent Certificate</a:t>
            </a:r>
          </a:p>
        </p:txBody>
      </p:sp>
      <p:sp>
        <p:nvSpPr>
          <p:cNvPr id="3" name="TextBox 2">
            <a:extLst>
              <a:ext uri="{FF2B5EF4-FFF2-40B4-BE49-F238E27FC236}">
                <a16:creationId xmlns:a16="http://schemas.microsoft.com/office/drawing/2014/main" id="{EF652EF7-BFD9-4485-A1A9-7B53B1500749}"/>
              </a:ext>
            </a:extLst>
          </p:cNvPr>
          <p:cNvSpPr txBox="1"/>
          <p:nvPr/>
        </p:nvSpPr>
        <p:spPr>
          <a:xfrm>
            <a:off x="533400" y="1428750"/>
            <a:ext cx="8077200" cy="2554545"/>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An </a:t>
            </a:r>
            <a:r>
              <a:rPr lang="en-US" sz="2000" dirty="0"/>
              <a:t>innovator gets a certificate from an authorized agency for exclusive ownership of a product or a process</a:t>
            </a:r>
          </a:p>
          <a:p>
            <a:pPr marL="285750" indent="-285750" algn="just">
              <a:buFont typeface="Wingdings" panose="05000000000000000000" pitchFamily="2" charset="2"/>
              <a:buChar char="v"/>
            </a:pPr>
            <a:r>
              <a:rPr lang="en-US" sz="2000" dirty="0"/>
              <a:t>The owner of a patent certificate can monetize the invention by selling the patent right to anyone for commercialization of the patented item</a:t>
            </a:r>
          </a:p>
          <a:p>
            <a:pPr marL="285750" indent="-285750" algn="just">
              <a:buFont typeface="Wingdings" panose="05000000000000000000" pitchFamily="2" charset="2"/>
              <a:buChar char="v"/>
            </a:pPr>
            <a:r>
              <a:rPr lang="en-US" sz="2000" dirty="0"/>
              <a:t>The owner of a patent certificate can do business of the product or process on a personal level</a:t>
            </a:r>
          </a:p>
          <a:p>
            <a:pPr marL="285750" indent="-285750" algn="just">
              <a:buFont typeface="Wingdings" panose="05000000000000000000" pitchFamily="2" charset="2"/>
              <a:buChar char="v"/>
            </a:pPr>
            <a:r>
              <a:rPr lang="en-US" sz="2000" dirty="0"/>
              <a:t>An academician who owns a patent certificate can use it as a value addition for academic audit purposes</a:t>
            </a:r>
            <a:endParaRPr lang="en-US" dirty="0"/>
          </a:p>
        </p:txBody>
      </p:sp>
    </p:spTree>
    <p:extLst>
      <p:ext uri="{BB962C8B-B14F-4D97-AF65-F5344CB8AC3E}">
        <p14:creationId xmlns:p14="http://schemas.microsoft.com/office/powerpoint/2010/main" val="13754489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733550"/>
            <a:ext cx="7772400" cy="1828800"/>
          </a:xfrm>
        </p:spPr>
        <p:txBody>
          <a:bodyPr/>
          <a:lstStyle/>
          <a:p>
            <a:r>
              <a:rPr lang="en-US" dirty="0"/>
              <a:t>Part – 1</a:t>
            </a:r>
            <a:br>
              <a:rPr lang="en-US" dirty="0"/>
            </a:br>
            <a:br>
              <a:rPr lang="en-US" dirty="0"/>
            </a:br>
            <a:r>
              <a:rPr lang="en-US" dirty="0"/>
              <a:t>Research</a:t>
            </a:r>
          </a:p>
        </p:txBody>
      </p:sp>
      <p:pic>
        <p:nvPicPr>
          <p:cNvPr id="4" name="Picture 3">
            <a:extLst>
              <a:ext uri="{FF2B5EF4-FFF2-40B4-BE49-F238E27FC236}">
                <a16:creationId xmlns:a16="http://schemas.microsoft.com/office/drawing/2014/main" id="{B682B2F0-D2DB-4A00-88E6-5BD1B200B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Tree>
    <p:extLst>
      <p:ext uri="{BB962C8B-B14F-4D97-AF65-F5344CB8AC3E}">
        <p14:creationId xmlns:p14="http://schemas.microsoft.com/office/powerpoint/2010/main" val="3356215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64B5C1E0-40DB-4057-A66B-E6480B9CD3C3}"/>
              </a:ext>
            </a:extLst>
          </p:cNvPr>
          <p:cNvSpPr txBox="1"/>
          <p:nvPr/>
        </p:nvSpPr>
        <p:spPr>
          <a:xfrm>
            <a:off x="771105" y="623977"/>
            <a:ext cx="7601789" cy="523220"/>
          </a:xfrm>
          <a:prstGeom prst="rect">
            <a:avLst/>
          </a:prstGeom>
          <a:noFill/>
        </p:spPr>
        <p:txBody>
          <a:bodyPr wrap="square" rtlCol="0">
            <a:spAutoFit/>
          </a:bodyPr>
          <a:lstStyle/>
          <a:p>
            <a:pPr algn="ctr"/>
            <a:r>
              <a:rPr lang="en-US" sz="2800" b="1" dirty="0">
                <a:solidFill>
                  <a:srgbClr val="C00000"/>
                </a:solidFill>
              </a:rPr>
              <a:t>How to apply for a Patent ?</a:t>
            </a:r>
          </a:p>
        </p:txBody>
      </p:sp>
      <p:sp>
        <p:nvSpPr>
          <p:cNvPr id="3" name="TextBox 2">
            <a:extLst>
              <a:ext uri="{FF2B5EF4-FFF2-40B4-BE49-F238E27FC236}">
                <a16:creationId xmlns:a16="http://schemas.microsoft.com/office/drawing/2014/main" id="{EF652EF7-BFD9-4485-A1A9-7B53B1500749}"/>
              </a:ext>
            </a:extLst>
          </p:cNvPr>
          <p:cNvSpPr txBox="1"/>
          <p:nvPr/>
        </p:nvSpPr>
        <p:spPr>
          <a:xfrm>
            <a:off x="419099" y="1352550"/>
            <a:ext cx="8305800"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t>Convince yourself whether the innovation made by you is patentable idea or design or product or process</a:t>
            </a:r>
          </a:p>
          <a:p>
            <a:pPr marL="285750" indent="-285750" algn="just">
              <a:buFont typeface="Wingdings" panose="05000000000000000000" pitchFamily="2" charset="2"/>
              <a:buChar char="v"/>
            </a:pPr>
            <a:r>
              <a:rPr lang="en-US" sz="2000" dirty="0"/>
              <a:t>Do a serious literature survey to find whether someone has already made similar kind of innovation and if already done in what way it is related to your innovation</a:t>
            </a:r>
          </a:p>
          <a:p>
            <a:pPr marL="285750" indent="-285750" algn="just">
              <a:buFont typeface="Wingdings" panose="05000000000000000000" pitchFamily="2" charset="2"/>
              <a:buChar char="v"/>
            </a:pPr>
            <a:r>
              <a:rPr lang="en-US" sz="2000" dirty="0"/>
              <a:t>Be in touch with a genuine attorney who files a patent case on behalf of you</a:t>
            </a:r>
          </a:p>
          <a:p>
            <a:pPr marL="285750" indent="-285750" algn="just">
              <a:buFont typeface="Wingdings" panose="05000000000000000000" pitchFamily="2" charset="2"/>
              <a:buChar char="v"/>
            </a:pPr>
            <a:r>
              <a:rPr lang="en-US" sz="2000" dirty="0"/>
              <a:t>Procedures are different for national and for international patenting; check with your attorney and prepare your documents accordingly</a:t>
            </a:r>
          </a:p>
          <a:p>
            <a:pPr marL="285750" indent="-285750" algn="just">
              <a:buFont typeface="Wingdings" panose="05000000000000000000" pitchFamily="2" charset="2"/>
              <a:buChar char="v"/>
            </a:pPr>
            <a:r>
              <a:rPr lang="en-US" sz="2000" dirty="0"/>
              <a:t>To know more about patents and patent rights, search in relevant web sites</a:t>
            </a:r>
          </a:p>
        </p:txBody>
      </p:sp>
    </p:spTree>
    <p:extLst>
      <p:ext uri="{BB962C8B-B14F-4D97-AF65-F5344CB8AC3E}">
        <p14:creationId xmlns:p14="http://schemas.microsoft.com/office/powerpoint/2010/main" val="374197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733550"/>
            <a:ext cx="7772400" cy="1828800"/>
          </a:xfrm>
        </p:spPr>
        <p:txBody>
          <a:bodyPr/>
          <a:lstStyle/>
          <a:p>
            <a:r>
              <a:rPr lang="en-US" dirty="0"/>
              <a:t>Part – 4</a:t>
            </a:r>
            <a:br>
              <a:rPr lang="en-US" dirty="0"/>
            </a:br>
            <a:br>
              <a:rPr lang="en-US" dirty="0"/>
            </a:br>
            <a:r>
              <a:rPr lang="en-US" dirty="0"/>
              <a:t>Professional Ethics</a:t>
            </a:r>
          </a:p>
        </p:txBody>
      </p:sp>
      <p:pic>
        <p:nvPicPr>
          <p:cNvPr id="4" name="Picture 3">
            <a:extLst>
              <a:ext uri="{FF2B5EF4-FFF2-40B4-BE49-F238E27FC236}">
                <a16:creationId xmlns:a16="http://schemas.microsoft.com/office/drawing/2014/main" id="{B682B2F0-D2DB-4A00-88E6-5BD1B200B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Tree>
    <p:extLst>
      <p:ext uri="{BB962C8B-B14F-4D97-AF65-F5344CB8AC3E}">
        <p14:creationId xmlns:p14="http://schemas.microsoft.com/office/powerpoint/2010/main" val="15467598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64B5C1E0-40DB-4057-A66B-E6480B9CD3C3}"/>
              </a:ext>
            </a:extLst>
          </p:cNvPr>
          <p:cNvSpPr txBox="1"/>
          <p:nvPr/>
        </p:nvSpPr>
        <p:spPr>
          <a:xfrm>
            <a:off x="771105" y="623977"/>
            <a:ext cx="7601789" cy="523220"/>
          </a:xfrm>
          <a:prstGeom prst="rect">
            <a:avLst/>
          </a:prstGeom>
          <a:noFill/>
        </p:spPr>
        <p:txBody>
          <a:bodyPr wrap="square" rtlCol="0">
            <a:spAutoFit/>
          </a:bodyPr>
          <a:lstStyle/>
          <a:p>
            <a:pPr algn="ctr"/>
            <a:r>
              <a:rPr lang="en-US" sz="2800" b="1" dirty="0">
                <a:solidFill>
                  <a:srgbClr val="C00000"/>
                </a:solidFill>
              </a:rPr>
              <a:t>Definition of Ethics</a:t>
            </a:r>
          </a:p>
        </p:txBody>
      </p:sp>
      <p:sp>
        <p:nvSpPr>
          <p:cNvPr id="3" name="TextBox 2">
            <a:extLst>
              <a:ext uri="{FF2B5EF4-FFF2-40B4-BE49-F238E27FC236}">
                <a16:creationId xmlns:a16="http://schemas.microsoft.com/office/drawing/2014/main" id="{EF652EF7-BFD9-4485-A1A9-7B53B1500749}"/>
              </a:ext>
            </a:extLst>
          </p:cNvPr>
          <p:cNvSpPr txBox="1"/>
          <p:nvPr/>
        </p:nvSpPr>
        <p:spPr>
          <a:xfrm>
            <a:off x="419099" y="1352550"/>
            <a:ext cx="8305800"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t>There are innumerable definitions for ethics</a:t>
            </a:r>
          </a:p>
          <a:p>
            <a:pPr marL="285750" indent="-285750" algn="just">
              <a:buFont typeface="Wingdings" panose="05000000000000000000" pitchFamily="2" charset="2"/>
              <a:buChar char="v"/>
            </a:pPr>
            <a:r>
              <a:rPr lang="en-US" sz="2000" dirty="0"/>
              <a:t>All definitions are subjective and they are all time and space dependent</a:t>
            </a:r>
          </a:p>
          <a:p>
            <a:pPr marL="285750" indent="-285750" algn="just">
              <a:buFont typeface="Wingdings" panose="05000000000000000000" pitchFamily="2" charset="2"/>
              <a:buChar char="v"/>
            </a:pPr>
            <a:r>
              <a:rPr lang="en-US" sz="2000" dirty="0"/>
              <a:t>The only definition that is objective and trans </a:t>
            </a:r>
            <a:r>
              <a:rPr lang="en-US" sz="2000" dirty="0" err="1"/>
              <a:t>spatio</a:t>
            </a:r>
            <a:r>
              <a:rPr lang="en-US" sz="2000" dirty="0"/>
              <a:t>-temporal is “</a:t>
            </a:r>
            <a:r>
              <a:rPr lang="en-US" sz="2000" b="1" dirty="0"/>
              <a:t>ETERNAL ETHICS</a:t>
            </a:r>
            <a:r>
              <a:rPr lang="en-US" sz="2000" dirty="0"/>
              <a:t>” – the ethics of being affirmative with “</a:t>
            </a:r>
            <a:r>
              <a:rPr lang="en-US" sz="2000" b="1" dirty="0"/>
              <a:t>CONSCIENCE</a:t>
            </a:r>
            <a:r>
              <a:rPr lang="en-US" sz="2000" dirty="0"/>
              <a:t>”.</a:t>
            </a:r>
          </a:p>
          <a:p>
            <a:pPr marL="285750" indent="-285750" algn="just">
              <a:buFont typeface="Wingdings" panose="05000000000000000000" pitchFamily="2" charset="2"/>
              <a:buChar char="v"/>
            </a:pPr>
            <a:r>
              <a:rPr lang="en-US" sz="2000" dirty="0"/>
              <a:t>If one is affirmative with one’s conscience, then he is ethical; else one is unethical – an ordered dichotomy</a:t>
            </a:r>
          </a:p>
          <a:p>
            <a:pPr marL="285750" indent="-285750" algn="just">
              <a:buFont typeface="Wingdings" panose="05000000000000000000" pitchFamily="2" charset="2"/>
              <a:buChar char="v"/>
            </a:pPr>
            <a:r>
              <a:rPr lang="en-US" sz="2000" dirty="0"/>
              <a:t>Eternal Ethics is universal and all other ethics are domain specific</a:t>
            </a:r>
          </a:p>
          <a:p>
            <a:pPr marL="285750" indent="-285750" algn="just">
              <a:buFont typeface="Wingdings" panose="05000000000000000000" pitchFamily="2" charset="2"/>
              <a:buChar char="v"/>
            </a:pPr>
            <a:r>
              <a:rPr lang="en-US" sz="2000" dirty="0"/>
              <a:t>We are concerned here with a domain specific ethics called “</a:t>
            </a:r>
            <a:r>
              <a:rPr lang="en-US" sz="2000" b="1" dirty="0"/>
              <a:t>PROFESSIONAL ETHICS</a:t>
            </a:r>
            <a:r>
              <a:rPr lang="en-US" sz="2000" dirty="0"/>
              <a:t>” – let us restrict to the professional ethics in education</a:t>
            </a:r>
          </a:p>
        </p:txBody>
      </p:sp>
    </p:spTree>
    <p:extLst>
      <p:ext uri="{BB962C8B-B14F-4D97-AF65-F5344CB8AC3E}">
        <p14:creationId xmlns:p14="http://schemas.microsoft.com/office/powerpoint/2010/main" val="10543655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64B5C1E0-40DB-4057-A66B-E6480B9CD3C3}"/>
              </a:ext>
            </a:extLst>
          </p:cNvPr>
          <p:cNvSpPr txBox="1"/>
          <p:nvPr/>
        </p:nvSpPr>
        <p:spPr>
          <a:xfrm>
            <a:off x="771105" y="623977"/>
            <a:ext cx="7601789" cy="523220"/>
          </a:xfrm>
          <a:prstGeom prst="rect">
            <a:avLst/>
          </a:prstGeom>
          <a:noFill/>
        </p:spPr>
        <p:txBody>
          <a:bodyPr wrap="square" rtlCol="0">
            <a:spAutoFit/>
          </a:bodyPr>
          <a:lstStyle/>
          <a:p>
            <a:pPr algn="ctr"/>
            <a:r>
              <a:rPr lang="en-US" sz="2800" b="1" dirty="0">
                <a:solidFill>
                  <a:srgbClr val="C00000"/>
                </a:solidFill>
              </a:rPr>
              <a:t>Professional Ethics in Education</a:t>
            </a:r>
          </a:p>
        </p:txBody>
      </p:sp>
      <p:sp>
        <p:nvSpPr>
          <p:cNvPr id="3" name="TextBox 2">
            <a:extLst>
              <a:ext uri="{FF2B5EF4-FFF2-40B4-BE49-F238E27FC236}">
                <a16:creationId xmlns:a16="http://schemas.microsoft.com/office/drawing/2014/main" id="{EF652EF7-BFD9-4485-A1A9-7B53B1500749}"/>
              </a:ext>
            </a:extLst>
          </p:cNvPr>
          <p:cNvSpPr txBox="1"/>
          <p:nvPr/>
        </p:nvSpPr>
        <p:spPr>
          <a:xfrm>
            <a:off x="457200" y="1129248"/>
            <a:ext cx="8153400"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Education is all about information and character</a:t>
            </a:r>
          </a:p>
          <a:p>
            <a:pPr marL="285750" indent="-285750" algn="just">
              <a:buFont typeface="Wingdings" panose="05000000000000000000" pitchFamily="2" charset="2"/>
              <a:buChar char="v"/>
            </a:pPr>
            <a:r>
              <a:rPr lang="en-US" dirty="0"/>
              <a:t>So, education without character remains just as information</a:t>
            </a:r>
          </a:p>
          <a:p>
            <a:pPr marL="285750" indent="-285750" algn="just">
              <a:buFont typeface="Wingdings" panose="05000000000000000000" pitchFamily="2" charset="2"/>
              <a:buChar char="v"/>
            </a:pPr>
            <a:r>
              <a:rPr lang="en-US" dirty="0"/>
              <a:t>Education makes a person well informed and well mannered</a:t>
            </a:r>
          </a:p>
          <a:p>
            <a:pPr marL="285750" indent="-285750" algn="just">
              <a:buFont typeface="Wingdings" panose="05000000000000000000" pitchFamily="2" charset="2"/>
              <a:buChar char="v"/>
            </a:pPr>
            <a:r>
              <a:rPr lang="en-US" dirty="0"/>
              <a:t>Are well informed persons well educated ? – a debatable point</a:t>
            </a:r>
          </a:p>
          <a:p>
            <a:pPr marL="285750" indent="-285750" algn="just">
              <a:buFont typeface="Wingdings" panose="05000000000000000000" pitchFamily="2" charset="2"/>
              <a:buChar char="v"/>
            </a:pPr>
            <a:r>
              <a:rPr lang="en-US" dirty="0"/>
              <a:t>Google seems to be the best information agent as on date</a:t>
            </a:r>
          </a:p>
          <a:p>
            <a:pPr marL="285750" indent="-285750" algn="just">
              <a:buFont typeface="Wingdings" panose="05000000000000000000" pitchFamily="2" charset="2"/>
              <a:buChar char="v"/>
            </a:pPr>
            <a:r>
              <a:rPr lang="en-US" dirty="0"/>
              <a:t>In today’s world, students seem to be more informed than teachers – hope I am not wrong; teachers should excuse me for this statement</a:t>
            </a:r>
          </a:p>
          <a:p>
            <a:pPr marL="285750" indent="-285750" algn="just">
              <a:buFont typeface="Wingdings" panose="05000000000000000000" pitchFamily="2" charset="2"/>
              <a:buChar char="v"/>
            </a:pPr>
            <a:r>
              <a:rPr lang="en-US" dirty="0"/>
              <a:t>Then, what is use of education system when google feeds information to everyone much more than an educational institution ? – think !</a:t>
            </a:r>
          </a:p>
          <a:p>
            <a:pPr marL="285750" indent="-285750" algn="just">
              <a:buFont typeface="Wingdings" panose="05000000000000000000" pitchFamily="2" charset="2"/>
              <a:buChar char="v"/>
            </a:pPr>
            <a:r>
              <a:rPr lang="en-US" dirty="0"/>
              <a:t>Google provides all kinds of information, but educational institutions are expected to provide information and impart ethical practices also – ! ?</a:t>
            </a:r>
          </a:p>
          <a:p>
            <a:pPr algn="ctr"/>
            <a:r>
              <a:rPr lang="en-US" b="1" dirty="0">
                <a:solidFill>
                  <a:srgbClr val="C00000"/>
                </a:solidFill>
              </a:rPr>
              <a:t>Let us understand strengths and weaknesses of current education system </a:t>
            </a:r>
          </a:p>
          <a:p>
            <a:pPr algn="ctr"/>
            <a:r>
              <a:rPr lang="en-US" b="1" dirty="0">
                <a:solidFill>
                  <a:srgbClr val="C00000"/>
                </a:solidFill>
              </a:rPr>
              <a:t>and develop a competent system using the tools of professional ethics</a:t>
            </a:r>
          </a:p>
        </p:txBody>
      </p:sp>
    </p:spTree>
    <p:extLst>
      <p:ext uri="{BB962C8B-B14F-4D97-AF65-F5344CB8AC3E}">
        <p14:creationId xmlns:p14="http://schemas.microsoft.com/office/powerpoint/2010/main" val="24527233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graphicFrame>
        <p:nvGraphicFramePr>
          <p:cNvPr id="2" name="Table 1">
            <a:extLst>
              <a:ext uri="{FF2B5EF4-FFF2-40B4-BE49-F238E27FC236}">
                <a16:creationId xmlns:a16="http://schemas.microsoft.com/office/drawing/2014/main" id="{55BF5404-E544-4AA6-99B8-0E1F5C10E9BB}"/>
              </a:ext>
            </a:extLst>
          </p:cNvPr>
          <p:cNvGraphicFramePr>
            <a:graphicFrameLocks noGrp="1"/>
          </p:cNvGraphicFramePr>
          <p:nvPr>
            <p:extLst>
              <p:ext uri="{D42A27DB-BD31-4B8C-83A1-F6EECF244321}">
                <p14:modId xmlns:p14="http://schemas.microsoft.com/office/powerpoint/2010/main" val="937545401"/>
              </p:ext>
            </p:extLst>
          </p:nvPr>
        </p:nvGraphicFramePr>
        <p:xfrm>
          <a:off x="628650" y="1200150"/>
          <a:ext cx="7886700" cy="3124200"/>
        </p:xfrm>
        <a:graphic>
          <a:graphicData uri="http://schemas.openxmlformats.org/drawingml/2006/table">
            <a:tbl>
              <a:tblPr firstRow="1" firstCol="1" bandRow="1">
                <a:tableStyleId>{5C22544A-7EE6-4342-B048-85BDC9FD1C3A}</a:tableStyleId>
              </a:tblPr>
              <a:tblGrid>
                <a:gridCol w="2113636">
                  <a:extLst>
                    <a:ext uri="{9D8B030D-6E8A-4147-A177-3AD203B41FA5}">
                      <a16:colId xmlns:a16="http://schemas.microsoft.com/office/drawing/2014/main" val="2235229784"/>
                    </a:ext>
                  </a:extLst>
                </a:gridCol>
                <a:gridCol w="3716213">
                  <a:extLst>
                    <a:ext uri="{9D8B030D-6E8A-4147-A177-3AD203B41FA5}">
                      <a16:colId xmlns:a16="http://schemas.microsoft.com/office/drawing/2014/main" val="1751171083"/>
                    </a:ext>
                  </a:extLst>
                </a:gridCol>
                <a:gridCol w="2056851">
                  <a:extLst>
                    <a:ext uri="{9D8B030D-6E8A-4147-A177-3AD203B41FA5}">
                      <a16:colId xmlns:a16="http://schemas.microsoft.com/office/drawing/2014/main" val="1542640439"/>
                    </a:ext>
                  </a:extLst>
                </a:gridCol>
              </a:tblGrid>
              <a:tr h="624840">
                <a:tc>
                  <a:txBody>
                    <a:bodyPr/>
                    <a:lstStyle/>
                    <a:p>
                      <a:pPr marL="0" marR="0" algn="ctr">
                        <a:lnSpc>
                          <a:spcPct val="107000"/>
                        </a:lnSpc>
                        <a:spcBef>
                          <a:spcPts val="1200"/>
                        </a:spcBef>
                        <a:spcAft>
                          <a:spcPts val="1200"/>
                        </a:spcAft>
                      </a:pPr>
                      <a:r>
                        <a:rPr lang="en-US" sz="2800" b="1" dirty="0">
                          <a:solidFill>
                            <a:schemeClr val="tx1"/>
                          </a:solidFill>
                          <a:effectLst/>
                        </a:rPr>
                        <a:t>Employees</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Students</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a:solidFill>
                            <a:schemeClr val="tx1"/>
                          </a:solidFill>
                          <a:effectLst/>
                        </a:rPr>
                        <a:t>Employers</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8690745"/>
                  </a:ext>
                </a:extLst>
              </a:tr>
              <a:tr h="624840">
                <a:tc>
                  <a:txBody>
                    <a:bodyPr/>
                    <a:lstStyle/>
                    <a:p>
                      <a:pPr marL="0" marR="0" algn="ctr">
                        <a:lnSpc>
                          <a:spcPct val="107000"/>
                        </a:lnSpc>
                        <a:spcBef>
                          <a:spcPts val="1200"/>
                        </a:spcBef>
                        <a:spcAft>
                          <a:spcPts val="1200"/>
                        </a:spcAft>
                      </a:pPr>
                      <a:r>
                        <a:rPr lang="en-US" sz="2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92952690"/>
                  </a:ext>
                </a:extLst>
              </a:tr>
              <a:tr h="624840">
                <a:tc>
                  <a:txBody>
                    <a:bodyPr/>
                    <a:lstStyle/>
                    <a:p>
                      <a:pPr marL="0" marR="0" algn="ctr">
                        <a:lnSpc>
                          <a:spcPct val="107000"/>
                        </a:lnSpc>
                        <a:spcBef>
                          <a:spcPts val="1200"/>
                        </a:spcBef>
                        <a:spcAft>
                          <a:spcPts val="1200"/>
                        </a:spcAft>
                      </a:pPr>
                      <a:r>
                        <a:rPr lang="en-US" sz="28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Educational Institution</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5846734"/>
                  </a:ext>
                </a:extLst>
              </a:tr>
              <a:tr h="624840">
                <a:tc>
                  <a:txBody>
                    <a:bodyPr/>
                    <a:lstStyle/>
                    <a:p>
                      <a:pPr marL="0" marR="0" algn="ctr">
                        <a:lnSpc>
                          <a:spcPct val="107000"/>
                        </a:lnSpc>
                        <a:spcBef>
                          <a:spcPts val="1200"/>
                        </a:spcBef>
                        <a:spcAft>
                          <a:spcPts val="1200"/>
                        </a:spcAft>
                      </a:pPr>
                      <a:r>
                        <a:rPr lang="en-US" sz="28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5000720"/>
                  </a:ext>
                </a:extLst>
              </a:tr>
              <a:tr h="624840">
                <a:tc>
                  <a:txBody>
                    <a:bodyPr/>
                    <a:lstStyle/>
                    <a:p>
                      <a:pPr marL="0" marR="0" algn="ctr">
                        <a:lnSpc>
                          <a:spcPct val="107000"/>
                        </a:lnSpc>
                        <a:spcBef>
                          <a:spcPts val="1200"/>
                        </a:spcBef>
                        <a:spcAft>
                          <a:spcPts val="1200"/>
                        </a:spcAft>
                      </a:pPr>
                      <a:r>
                        <a:rPr lang="en-US" sz="2800" b="1">
                          <a:solidFill>
                            <a:schemeClr val="tx1"/>
                          </a:solidFill>
                          <a:effectLst/>
                        </a:rPr>
                        <a:t>Alumni</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a:solidFill>
                            <a:schemeClr val="tx1"/>
                          </a:solidFill>
                          <a:effectLst/>
                        </a:rPr>
                        <a:t>Government</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1200"/>
                        </a:spcBef>
                        <a:spcAft>
                          <a:spcPts val="1200"/>
                        </a:spcAft>
                      </a:pPr>
                      <a:r>
                        <a:rPr lang="en-US" sz="2800" b="1" dirty="0">
                          <a:solidFill>
                            <a:schemeClr val="tx1"/>
                          </a:solidFill>
                          <a:effectLst/>
                        </a:rPr>
                        <a:t>Society</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3586796"/>
                  </a:ext>
                </a:extLst>
              </a:tr>
            </a:tbl>
          </a:graphicData>
        </a:graphic>
      </p:graphicFrame>
      <p:sp>
        <p:nvSpPr>
          <p:cNvPr id="3" name="Rectangle 2">
            <a:extLst>
              <a:ext uri="{FF2B5EF4-FFF2-40B4-BE49-F238E27FC236}">
                <a16:creationId xmlns:a16="http://schemas.microsoft.com/office/drawing/2014/main" id="{3C27BA85-97C4-4571-A286-B635D3AA1F5F}"/>
              </a:ext>
            </a:extLst>
          </p:cNvPr>
          <p:cNvSpPr/>
          <p:nvPr/>
        </p:nvSpPr>
        <p:spPr>
          <a:xfrm>
            <a:off x="2819405" y="2419350"/>
            <a:ext cx="3581388"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B65450D-EC67-4370-AAF3-E0EED5569187}"/>
              </a:ext>
            </a:extLst>
          </p:cNvPr>
          <p:cNvSpPr/>
          <p:nvPr/>
        </p:nvSpPr>
        <p:spPr>
          <a:xfrm>
            <a:off x="457200" y="1200150"/>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26C70D5-96AF-4C7B-8B1F-02BA3BEB9B3B}"/>
              </a:ext>
            </a:extLst>
          </p:cNvPr>
          <p:cNvSpPr/>
          <p:nvPr/>
        </p:nvSpPr>
        <p:spPr>
          <a:xfrm>
            <a:off x="3314700" y="1200150"/>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44EE9A4-46B6-42E9-848E-089C42051DEA}"/>
              </a:ext>
            </a:extLst>
          </p:cNvPr>
          <p:cNvSpPr/>
          <p:nvPr/>
        </p:nvSpPr>
        <p:spPr>
          <a:xfrm>
            <a:off x="6172200" y="1200150"/>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7D1A629-AE7B-4A27-8CA8-CCF961F61855}"/>
              </a:ext>
            </a:extLst>
          </p:cNvPr>
          <p:cNvSpPr/>
          <p:nvPr/>
        </p:nvSpPr>
        <p:spPr>
          <a:xfrm>
            <a:off x="508927" y="3676650"/>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F11A384-7F80-49D7-B3DE-E87BE48924F3}"/>
              </a:ext>
            </a:extLst>
          </p:cNvPr>
          <p:cNvSpPr/>
          <p:nvPr/>
        </p:nvSpPr>
        <p:spPr>
          <a:xfrm>
            <a:off x="3254838" y="3638550"/>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A7ED26D-397E-4AA6-AF5F-290AA35AC89D}"/>
              </a:ext>
            </a:extLst>
          </p:cNvPr>
          <p:cNvSpPr/>
          <p:nvPr/>
        </p:nvSpPr>
        <p:spPr>
          <a:xfrm>
            <a:off x="6137542" y="3628955"/>
            <a:ext cx="2514600" cy="5334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1B144763-379D-44C4-8063-E5A6EC6C4C4A}"/>
              </a:ext>
            </a:extLst>
          </p:cNvPr>
          <p:cNvCxnSpPr>
            <a:stCxn id="40" idx="2"/>
          </p:cNvCxnSpPr>
          <p:nvPr/>
        </p:nvCxnSpPr>
        <p:spPr>
          <a:xfrm>
            <a:off x="4572000" y="1733550"/>
            <a:ext cx="0" cy="6858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0004E86-ECEA-4F64-9F93-6CFCF60D25DE}"/>
              </a:ext>
            </a:extLst>
          </p:cNvPr>
          <p:cNvCxnSpPr>
            <a:cxnSpLocks/>
          </p:cNvCxnSpPr>
          <p:nvPr/>
        </p:nvCxnSpPr>
        <p:spPr>
          <a:xfrm>
            <a:off x="1714500" y="1733550"/>
            <a:ext cx="1104905" cy="914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75005C3-CCBB-449B-9731-3EDA8E22743D}"/>
              </a:ext>
            </a:extLst>
          </p:cNvPr>
          <p:cNvCxnSpPr>
            <a:cxnSpLocks/>
            <a:stCxn id="41" idx="2"/>
            <a:endCxn id="3" idx="3"/>
          </p:cNvCxnSpPr>
          <p:nvPr/>
        </p:nvCxnSpPr>
        <p:spPr>
          <a:xfrm flipH="1">
            <a:off x="6400793" y="1733550"/>
            <a:ext cx="1028707" cy="9525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37BCF8A-4E73-411A-A278-41B013CAD42F}"/>
              </a:ext>
            </a:extLst>
          </p:cNvPr>
          <p:cNvCxnSpPr>
            <a:cxnSpLocks/>
          </p:cNvCxnSpPr>
          <p:nvPr/>
        </p:nvCxnSpPr>
        <p:spPr>
          <a:xfrm>
            <a:off x="4572000" y="2952750"/>
            <a:ext cx="0" cy="6762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87CBC2C0-9949-4918-B821-0204EA2B260F}"/>
              </a:ext>
            </a:extLst>
          </p:cNvPr>
          <p:cNvCxnSpPr>
            <a:cxnSpLocks/>
            <a:endCxn id="3" idx="1"/>
          </p:cNvCxnSpPr>
          <p:nvPr/>
        </p:nvCxnSpPr>
        <p:spPr>
          <a:xfrm flipV="1">
            <a:off x="1766227" y="2686050"/>
            <a:ext cx="1053178" cy="990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A663AAC-AC3F-4D5A-BB0D-3A7CE51C513A}"/>
              </a:ext>
            </a:extLst>
          </p:cNvPr>
          <p:cNvCxnSpPr>
            <a:cxnSpLocks/>
          </p:cNvCxnSpPr>
          <p:nvPr/>
        </p:nvCxnSpPr>
        <p:spPr>
          <a:xfrm flipH="1" flipV="1">
            <a:off x="6400793" y="2724150"/>
            <a:ext cx="994049" cy="9048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434910E5-BF9E-4C76-8AB9-750EE73648E0}"/>
              </a:ext>
            </a:extLst>
          </p:cNvPr>
          <p:cNvSpPr txBox="1"/>
          <p:nvPr/>
        </p:nvSpPr>
        <p:spPr>
          <a:xfrm>
            <a:off x="2362200" y="532134"/>
            <a:ext cx="4724400" cy="461665"/>
          </a:xfrm>
          <a:prstGeom prst="rect">
            <a:avLst/>
          </a:prstGeom>
          <a:noFill/>
        </p:spPr>
        <p:txBody>
          <a:bodyPr wrap="square" rtlCol="0">
            <a:spAutoFit/>
          </a:bodyPr>
          <a:lstStyle/>
          <a:p>
            <a:r>
              <a:rPr lang="en-US" sz="2400" b="1" dirty="0">
                <a:solidFill>
                  <a:srgbClr val="C00000"/>
                </a:solidFill>
              </a:rPr>
              <a:t>Stakeholders of Education System</a:t>
            </a:r>
          </a:p>
        </p:txBody>
      </p:sp>
    </p:spTree>
    <p:extLst>
      <p:ext uri="{BB962C8B-B14F-4D97-AF65-F5344CB8AC3E}">
        <p14:creationId xmlns:p14="http://schemas.microsoft.com/office/powerpoint/2010/main" val="3013668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5A94104E-FCC1-4A76-A1C3-E2D7D9A856BA}"/>
              </a:ext>
            </a:extLst>
          </p:cNvPr>
          <p:cNvSpPr txBox="1">
            <a:spLocks noChangeArrowheads="1"/>
          </p:cNvSpPr>
          <p:nvPr/>
        </p:nvSpPr>
        <p:spPr bwMode="auto">
          <a:xfrm>
            <a:off x="304800" y="648950"/>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0"/>
              </a:spcBef>
              <a:buFontTx/>
              <a:buNone/>
            </a:pPr>
            <a:r>
              <a:rPr lang="en-US" altLang="en-US" sz="2000" b="1" dirty="0">
                <a:solidFill>
                  <a:srgbClr val="C00000"/>
                </a:solidFill>
                <a:latin typeface="+mn-lt"/>
              </a:rPr>
              <a:t>Attitudes of Current Students and Teachers (A General Opinion)</a:t>
            </a:r>
          </a:p>
        </p:txBody>
      </p:sp>
      <p:sp>
        <p:nvSpPr>
          <p:cNvPr id="8" name="Text Box 3">
            <a:extLst>
              <a:ext uri="{FF2B5EF4-FFF2-40B4-BE49-F238E27FC236}">
                <a16:creationId xmlns:a16="http://schemas.microsoft.com/office/drawing/2014/main" id="{9506C225-84FF-4FD5-B3EC-8AEF7912D9D4}"/>
              </a:ext>
            </a:extLst>
          </p:cNvPr>
          <p:cNvSpPr txBox="1">
            <a:spLocks noChangeArrowheads="1"/>
          </p:cNvSpPr>
          <p:nvPr/>
        </p:nvSpPr>
        <p:spPr bwMode="auto">
          <a:xfrm>
            <a:off x="228600" y="1265932"/>
            <a:ext cx="8763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1800" b="1" dirty="0">
                <a:latin typeface="+mn-lt"/>
              </a:rPr>
              <a:t>Students</a:t>
            </a:r>
          </a:p>
          <a:p>
            <a:pPr lvl="1" eaLnBrk="1" hangingPunct="1">
              <a:spcBef>
                <a:spcPts val="0"/>
              </a:spcBef>
              <a:buFontTx/>
              <a:buNone/>
            </a:pPr>
            <a:r>
              <a:rPr lang="en-US" altLang="en-US" sz="1800" dirty="0">
                <a:latin typeface="+mn-lt"/>
              </a:rPr>
              <a:t>Learning is very easy and it requires no effort</a:t>
            </a:r>
          </a:p>
          <a:p>
            <a:pPr lvl="1" eaLnBrk="1" hangingPunct="1">
              <a:spcBef>
                <a:spcPts val="0"/>
              </a:spcBef>
              <a:buFontTx/>
              <a:buNone/>
            </a:pPr>
            <a:r>
              <a:rPr lang="en-US" altLang="en-US" sz="1800" dirty="0">
                <a:latin typeface="+mn-lt"/>
              </a:rPr>
              <a:t>Access to information is very easy and so knowledge is acquired without any effort</a:t>
            </a:r>
          </a:p>
          <a:p>
            <a:pPr lvl="1" eaLnBrk="1" hangingPunct="1">
              <a:spcBef>
                <a:spcPts val="0"/>
              </a:spcBef>
              <a:buFontTx/>
              <a:buNone/>
            </a:pPr>
            <a:r>
              <a:rPr lang="en-US" altLang="en-US" sz="1800" dirty="0">
                <a:latin typeface="+mn-lt"/>
              </a:rPr>
              <a:t>Like instant food, one can have instant knowledge, instant skills, instant experience</a:t>
            </a:r>
          </a:p>
          <a:p>
            <a:pPr lvl="1" eaLnBrk="1" hangingPunct="1">
              <a:spcBef>
                <a:spcPts val="0"/>
              </a:spcBef>
              <a:buFontTx/>
              <a:buNone/>
            </a:pPr>
            <a:r>
              <a:rPr lang="en-US" altLang="en-US" sz="1800" dirty="0">
                <a:latin typeface="+mn-lt"/>
              </a:rPr>
              <a:t>Prosperity requires no hard work, sacrifice and experience, but it is a </a:t>
            </a:r>
            <a:r>
              <a:rPr lang="en-US" altLang="en-US" sz="1800" b="1" dirty="0">
                <a:latin typeface="+mn-lt"/>
              </a:rPr>
              <a:t>DEMAND</a:t>
            </a:r>
          </a:p>
        </p:txBody>
      </p:sp>
      <p:sp>
        <p:nvSpPr>
          <p:cNvPr id="9" name="Text Box 3">
            <a:extLst>
              <a:ext uri="{FF2B5EF4-FFF2-40B4-BE49-F238E27FC236}">
                <a16:creationId xmlns:a16="http://schemas.microsoft.com/office/drawing/2014/main" id="{0E346916-CDFE-4A76-B65E-852FFAF46350}"/>
              </a:ext>
            </a:extLst>
          </p:cNvPr>
          <p:cNvSpPr txBox="1">
            <a:spLocks noChangeArrowheads="1"/>
          </p:cNvSpPr>
          <p:nvPr/>
        </p:nvSpPr>
        <p:spPr bwMode="auto">
          <a:xfrm>
            <a:off x="266700" y="2859098"/>
            <a:ext cx="8496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1800" b="1" dirty="0">
                <a:latin typeface="+mn-lt"/>
              </a:rPr>
              <a:t>Teachers</a:t>
            </a:r>
          </a:p>
          <a:p>
            <a:pPr eaLnBrk="1" hangingPunct="1">
              <a:spcBef>
                <a:spcPts val="0"/>
              </a:spcBef>
              <a:buFontTx/>
              <a:buNone/>
            </a:pPr>
            <a:r>
              <a:rPr lang="en-US" altLang="en-US" sz="1800" dirty="0">
                <a:latin typeface="+mn-lt"/>
              </a:rPr>
              <a:t>       Knowledge is a commodity to be transacted</a:t>
            </a:r>
          </a:p>
          <a:p>
            <a:pPr eaLnBrk="1" hangingPunct="1">
              <a:spcBef>
                <a:spcPts val="0"/>
              </a:spcBef>
              <a:buFontTx/>
              <a:buNone/>
            </a:pPr>
            <a:r>
              <a:rPr lang="en-US" altLang="en-US" sz="1800" dirty="0">
                <a:latin typeface="+mn-lt"/>
              </a:rPr>
              <a:t>       Knowledge acquisition is need based and not interest based </a:t>
            </a:r>
          </a:p>
          <a:p>
            <a:pPr eaLnBrk="1" hangingPunct="1">
              <a:spcBef>
                <a:spcPts val="0"/>
              </a:spcBef>
              <a:buFontTx/>
              <a:buNone/>
            </a:pPr>
            <a:r>
              <a:rPr lang="en-US" altLang="en-US" sz="1800" dirty="0">
                <a:latin typeface="+mn-lt"/>
              </a:rPr>
              <a:t>       Innovative Research is a waste but PhD degree and promotion is a </a:t>
            </a:r>
            <a:r>
              <a:rPr lang="en-US" altLang="en-US" sz="1800" b="1" dirty="0">
                <a:latin typeface="+mn-lt"/>
              </a:rPr>
              <a:t>MUST</a:t>
            </a:r>
          </a:p>
        </p:txBody>
      </p:sp>
      <p:sp>
        <p:nvSpPr>
          <p:cNvPr id="2" name="TextBox 1">
            <a:extLst>
              <a:ext uri="{FF2B5EF4-FFF2-40B4-BE49-F238E27FC236}">
                <a16:creationId xmlns:a16="http://schemas.microsoft.com/office/drawing/2014/main" id="{C6B6A745-3BFE-4016-9003-B1D56EE2BF5A}"/>
              </a:ext>
            </a:extLst>
          </p:cNvPr>
          <p:cNvSpPr txBox="1"/>
          <p:nvPr/>
        </p:nvSpPr>
        <p:spPr>
          <a:xfrm>
            <a:off x="2590800" y="4248150"/>
            <a:ext cx="3810000" cy="369332"/>
          </a:xfrm>
          <a:prstGeom prst="rect">
            <a:avLst/>
          </a:prstGeom>
          <a:noFill/>
        </p:spPr>
        <p:txBody>
          <a:bodyPr wrap="square" rtlCol="0">
            <a:spAutoFit/>
          </a:bodyPr>
          <a:lstStyle/>
          <a:p>
            <a:pPr algn="ctr"/>
            <a:r>
              <a:rPr lang="en-US" b="1" dirty="0">
                <a:solidFill>
                  <a:srgbClr val="C00000"/>
                </a:solidFill>
              </a:rPr>
              <a:t>Lack of Professional Ethics !!!</a:t>
            </a:r>
          </a:p>
        </p:txBody>
      </p:sp>
    </p:spTree>
    <p:extLst>
      <p:ext uri="{BB962C8B-B14F-4D97-AF65-F5344CB8AC3E}">
        <p14:creationId xmlns:p14="http://schemas.microsoft.com/office/powerpoint/2010/main" val="18318716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5A94104E-FCC1-4A76-A1C3-E2D7D9A856BA}"/>
              </a:ext>
            </a:extLst>
          </p:cNvPr>
          <p:cNvSpPr txBox="1">
            <a:spLocks noChangeArrowheads="1"/>
          </p:cNvSpPr>
          <p:nvPr/>
        </p:nvSpPr>
        <p:spPr bwMode="auto">
          <a:xfrm>
            <a:off x="304800" y="648950"/>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0"/>
              </a:spcBef>
              <a:buFontTx/>
              <a:buNone/>
            </a:pPr>
            <a:r>
              <a:rPr lang="en-US" altLang="en-US" sz="2000" b="1" dirty="0">
                <a:solidFill>
                  <a:srgbClr val="C00000"/>
                </a:solidFill>
                <a:latin typeface="+mn-lt"/>
              </a:rPr>
              <a:t>Attitudes of Current Institutions and Parents (A General Opinion)</a:t>
            </a:r>
          </a:p>
        </p:txBody>
      </p:sp>
      <p:sp>
        <p:nvSpPr>
          <p:cNvPr id="7" name="Text Box 3">
            <a:extLst>
              <a:ext uri="{FF2B5EF4-FFF2-40B4-BE49-F238E27FC236}">
                <a16:creationId xmlns:a16="http://schemas.microsoft.com/office/drawing/2014/main" id="{824AE22F-4890-4B45-A86E-D4DC3440B934}"/>
              </a:ext>
            </a:extLst>
          </p:cNvPr>
          <p:cNvSpPr txBox="1">
            <a:spLocks noChangeArrowheads="1"/>
          </p:cNvSpPr>
          <p:nvPr/>
        </p:nvSpPr>
        <p:spPr bwMode="auto">
          <a:xfrm>
            <a:off x="723900" y="2293025"/>
            <a:ext cx="75057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1800" b="1" dirty="0">
                <a:latin typeface="+mn-lt"/>
              </a:rPr>
              <a:t>Parents</a:t>
            </a:r>
          </a:p>
          <a:p>
            <a:pPr marL="285750" indent="-285750" algn="just" eaLnBrk="1" hangingPunct="1">
              <a:spcBef>
                <a:spcPts val="0"/>
              </a:spcBef>
              <a:buFont typeface="Wingdings" panose="05000000000000000000" pitchFamily="2" charset="2"/>
              <a:buChar char="v"/>
            </a:pPr>
            <a:r>
              <a:rPr lang="en-US" altLang="en-US" sz="1800" dirty="0">
                <a:latin typeface="+mn-lt"/>
              </a:rPr>
              <a:t>Wards should </a:t>
            </a:r>
            <a:r>
              <a:rPr lang="en-US" altLang="en-US" sz="1800" b="1" dirty="0">
                <a:latin typeface="+mn-lt"/>
              </a:rPr>
              <a:t>somehow</a:t>
            </a:r>
            <a:r>
              <a:rPr lang="en-US" altLang="en-US" sz="1800" dirty="0">
                <a:latin typeface="+mn-lt"/>
              </a:rPr>
              <a:t> get into the </a:t>
            </a:r>
            <a:r>
              <a:rPr lang="en-US" altLang="en-US" sz="1800" b="1" dirty="0">
                <a:latin typeface="+mn-lt"/>
              </a:rPr>
              <a:t>best (?)</a:t>
            </a:r>
            <a:r>
              <a:rPr lang="en-US" altLang="en-US" sz="1800" dirty="0">
                <a:latin typeface="+mn-lt"/>
              </a:rPr>
              <a:t> schools (good looking buildings and canteen)</a:t>
            </a:r>
          </a:p>
          <a:p>
            <a:pPr marL="285750" indent="-285750" algn="just" eaLnBrk="1" hangingPunct="1">
              <a:spcBef>
                <a:spcPts val="0"/>
              </a:spcBef>
              <a:buFont typeface="Wingdings" panose="05000000000000000000" pitchFamily="2" charset="2"/>
              <a:buChar char="v"/>
            </a:pPr>
            <a:r>
              <a:rPr lang="en-US" altLang="en-US" sz="1800" dirty="0">
                <a:latin typeface="+mn-lt"/>
              </a:rPr>
              <a:t>Wards should </a:t>
            </a:r>
            <a:r>
              <a:rPr lang="en-US" altLang="en-US" sz="1800" b="1" dirty="0">
                <a:latin typeface="+mn-lt"/>
              </a:rPr>
              <a:t>at any cost</a:t>
            </a:r>
            <a:r>
              <a:rPr lang="en-US" altLang="en-US" sz="1800" dirty="0">
                <a:latin typeface="+mn-lt"/>
              </a:rPr>
              <a:t> earn more marks (even if they read books one day before examination)</a:t>
            </a:r>
          </a:p>
          <a:p>
            <a:pPr marL="285750" indent="-285750" algn="just" eaLnBrk="1" hangingPunct="1">
              <a:spcBef>
                <a:spcPts val="0"/>
              </a:spcBef>
              <a:buFont typeface="Wingdings" panose="05000000000000000000" pitchFamily="2" charset="2"/>
              <a:buChar char="v"/>
            </a:pPr>
            <a:r>
              <a:rPr lang="en-US" altLang="en-US" sz="1800" dirty="0">
                <a:latin typeface="+mn-lt"/>
              </a:rPr>
              <a:t>Wards should </a:t>
            </a:r>
            <a:r>
              <a:rPr lang="en-US" altLang="en-US" sz="1800" b="1" dirty="0">
                <a:latin typeface="+mn-lt"/>
              </a:rPr>
              <a:t>necessarily</a:t>
            </a:r>
            <a:r>
              <a:rPr lang="en-US" altLang="en-US" sz="1800" dirty="0">
                <a:latin typeface="+mn-lt"/>
              </a:rPr>
              <a:t> get into highly paid jobs (even if they know nothing and do nothing)</a:t>
            </a:r>
          </a:p>
        </p:txBody>
      </p:sp>
      <p:sp>
        <p:nvSpPr>
          <p:cNvPr id="10" name="Text Box 3">
            <a:extLst>
              <a:ext uri="{FF2B5EF4-FFF2-40B4-BE49-F238E27FC236}">
                <a16:creationId xmlns:a16="http://schemas.microsoft.com/office/drawing/2014/main" id="{066841CA-C343-4EC2-8D58-73BAECA114F1}"/>
              </a:ext>
            </a:extLst>
          </p:cNvPr>
          <p:cNvSpPr txBox="1">
            <a:spLocks noChangeArrowheads="1"/>
          </p:cNvSpPr>
          <p:nvPr/>
        </p:nvSpPr>
        <p:spPr bwMode="auto">
          <a:xfrm>
            <a:off x="723900" y="1047750"/>
            <a:ext cx="7581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1800" b="1" dirty="0">
                <a:latin typeface="+mn-lt"/>
              </a:rPr>
              <a:t>Institutions</a:t>
            </a:r>
          </a:p>
          <a:p>
            <a:pPr marL="285750" indent="-285750" eaLnBrk="1" hangingPunct="1">
              <a:spcBef>
                <a:spcPts val="0"/>
              </a:spcBef>
              <a:buFont typeface="Wingdings" panose="05000000000000000000" pitchFamily="2" charset="2"/>
              <a:buChar char="v"/>
            </a:pPr>
            <a:r>
              <a:rPr lang="en-US" altLang="en-US" sz="1800" dirty="0">
                <a:latin typeface="+mn-lt"/>
              </a:rPr>
              <a:t>Institution is a trading joint and education is a pure business</a:t>
            </a:r>
          </a:p>
          <a:p>
            <a:pPr marL="285750" indent="-285750" eaLnBrk="1" hangingPunct="1">
              <a:spcBef>
                <a:spcPts val="0"/>
              </a:spcBef>
              <a:buFont typeface="Wingdings" panose="05000000000000000000" pitchFamily="2" charset="2"/>
              <a:buChar char="v"/>
            </a:pPr>
            <a:r>
              <a:rPr lang="en-US" altLang="en-US" sz="1800" dirty="0">
                <a:latin typeface="+mn-lt"/>
              </a:rPr>
              <a:t>Students are customers and Teachers are </a:t>
            </a:r>
            <a:r>
              <a:rPr lang="en-US" altLang="en-US" sz="1800" b="1" dirty="0">
                <a:latin typeface="+mn-lt"/>
              </a:rPr>
              <a:t>SALESMEN</a:t>
            </a:r>
            <a:r>
              <a:rPr lang="en-US" altLang="en-US" sz="1800" dirty="0">
                <a:latin typeface="+mn-lt"/>
              </a:rPr>
              <a:t> </a:t>
            </a:r>
          </a:p>
          <a:p>
            <a:pPr marL="285750" indent="-285750" eaLnBrk="1" hangingPunct="1">
              <a:spcBef>
                <a:spcPts val="0"/>
              </a:spcBef>
              <a:buFont typeface="Wingdings" panose="05000000000000000000" pitchFamily="2" charset="2"/>
              <a:buChar char="v"/>
            </a:pPr>
            <a:r>
              <a:rPr lang="en-US" altLang="en-US" sz="1800" dirty="0">
                <a:latin typeface="+mn-lt"/>
              </a:rPr>
              <a:t>Institution is a factory where-in quantity is a slogan and quality is a jargon </a:t>
            </a:r>
          </a:p>
        </p:txBody>
      </p:sp>
      <p:sp>
        <p:nvSpPr>
          <p:cNvPr id="11" name="TextBox 10">
            <a:extLst>
              <a:ext uri="{FF2B5EF4-FFF2-40B4-BE49-F238E27FC236}">
                <a16:creationId xmlns:a16="http://schemas.microsoft.com/office/drawing/2014/main" id="{CAE77D9B-DDCC-4A3D-BB24-9B5E2AA440DE}"/>
              </a:ext>
            </a:extLst>
          </p:cNvPr>
          <p:cNvSpPr txBox="1"/>
          <p:nvPr/>
        </p:nvSpPr>
        <p:spPr>
          <a:xfrm>
            <a:off x="2590800" y="4250293"/>
            <a:ext cx="3810000" cy="369332"/>
          </a:xfrm>
          <a:prstGeom prst="rect">
            <a:avLst/>
          </a:prstGeom>
          <a:noFill/>
        </p:spPr>
        <p:txBody>
          <a:bodyPr wrap="square" rtlCol="0">
            <a:spAutoFit/>
          </a:bodyPr>
          <a:lstStyle/>
          <a:p>
            <a:pPr algn="ctr"/>
            <a:r>
              <a:rPr lang="en-US" b="1" dirty="0">
                <a:solidFill>
                  <a:srgbClr val="C00000"/>
                </a:solidFill>
              </a:rPr>
              <a:t>Lack of Professional Ethics !!!</a:t>
            </a:r>
          </a:p>
        </p:txBody>
      </p:sp>
    </p:spTree>
    <p:extLst>
      <p:ext uri="{BB962C8B-B14F-4D97-AF65-F5344CB8AC3E}">
        <p14:creationId xmlns:p14="http://schemas.microsoft.com/office/powerpoint/2010/main" val="23365313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D52DA9D9-415E-4A65-9352-AC0911397B46}"/>
              </a:ext>
            </a:extLst>
          </p:cNvPr>
          <p:cNvSpPr txBox="1">
            <a:spLocks noChangeArrowheads="1"/>
          </p:cNvSpPr>
          <p:nvPr/>
        </p:nvSpPr>
        <p:spPr bwMode="auto">
          <a:xfrm>
            <a:off x="2019300" y="666750"/>
            <a:ext cx="510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dirty="0">
                <a:solidFill>
                  <a:srgbClr val="C00000"/>
                </a:solidFill>
              </a:rPr>
              <a:t>This trend might lead to the following :</a:t>
            </a:r>
          </a:p>
        </p:txBody>
      </p:sp>
      <p:sp>
        <p:nvSpPr>
          <p:cNvPr id="7" name="Text Box 3">
            <a:extLst>
              <a:ext uri="{FF2B5EF4-FFF2-40B4-BE49-F238E27FC236}">
                <a16:creationId xmlns:a16="http://schemas.microsoft.com/office/drawing/2014/main" id="{E746FFD8-26E6-49F4-A332-83A0BAE06DAF}"/>
              </a:ext>
            </a:extLst>
          </p:cNvPr>
          <p:cNvSpPr txBox="1">
            <a:spLocks noChangeArrowheads="1"/>
          </p:cNvSpPr>
          <p:nvPr/>
        </p:nvSpPr>
        <p:spPr bwMode="auto">
          <a:xfrm>
            <a:off x="1219200" y="1275874"/>
            <a:ext cx="67056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eaLnBrk="1" hangingPunct="1">
              <a:spcBef>
                <a:spcPts val="600"/>
              </a:spcBef>
              <a:buFont typeface="Wingdings" panose="05000000000000000000" pitchFamily="2" charset="2"/>
              <a:buChar char="v"/>
            </a:pPr>
            <a:r>
              <a:rPr lang="en-US" altLang="en-US" sz="1800" dirty="0"/>
              <a:t>Lack of Interest and Stagnation in Knowledge Generation</a:t>
            </a:r>
          </a:p>
          <a:p>
            <a:pPr marL="285750" indent="-285750" eaLnBrk="1" hangingPunct="1">
              <a:spcBef>
                <a:spcPts val="600"/>
              </a:spcBef>
              <a:buFont typeface="Wingdings" panose="05000000000000000000" pitchFamily="2" charset="2"/>
              <a:buChar char="v"/>
            </a:pPr>
            <a:r>
              <a:rPr lang="en-US" altLang="en-US" sz="1800" dirty="0"/>
              <a:t>Improper Use of Knowledge in every walk of life</a:t>
            </a:r>
          </a:p>
          <a:p>
            <a:pPr marL="285750" indent="-285750" eaLnBrk="1" hangingPunct="1">
              <a:spcBef>
                <a:spcPts val="600"/>
              </a:spcBef>
              <a:buFont typeface="Wingdings" panose="05000000000000000000" pitchFamily="2" charset="2"/>
              <a:buChar char="v"/>
            </a:pPr>
            <a:r>
              <a:rPr lang="en-US" altLang="en-US" sz="1800" dirty="0"/>
              <a:t>Self Centered pseudo-Knowledge Based Society</a:t>
            </a:r>
          </a:p>
          <a:p>
            <a:pPr marL="285750" indent="-285750" eaLnBrk="1" hangingPunct="1">
              <a:spcBef>
                <a:spcPts val="600"/>
              </a:spcBef>
              <a:buFont typeface="Wingdings" panose="05000000000000000000" pitchFamily="2" charset="2"/>
              <a:buChar char="v"/>
            </a:pPr>
            <a:r>
              <a:rPr lang="en-US" altLang="en-US" sz="1800" dirty="0"/>
              <a:t>Suppression of Knowledge and Intellectual Exploitation</a:t>
            </a:r>
          </a:p>
          <a:p>
            <a:pPr marL="285750" indent="-285750" eaLnBrk="1" hangingPunct="1">
              <a:spcBef>
                <a:spcPts val="600"/>
              </a:spcBef>
              <a:buFont typeface="Wingdings" panose="05000000000000000000" pitchFamily="2" charset="2"/>
              <a:buChar char="v"/>
            </a:pPr>
            <a:r>
              <a:rPr lang="en-US" altLang="en-US" sz="1800" dirty="0"/>
              <a:t>Proliferation of Look-Busy-Do-Nothing (LBDN) Attitude</a:t>
            </a:r>
          </a:p>
          <a:p>
            <a:pPr marL="285750" indent="-285750" eaLnBrk="1" hangingPunct="1">
              <a:spcBef>
                <a:spcPts val="600"/>
              </a:spcBef>
              <a:buFont typeface="Wingdings" panose="05000000000000000000" pitchFamily="2" charset="2"/>
              <a:buChar char="v"/>
            </a:pPr>
            <a:r>
              <a:rPr lang="en-US" altLang="en-US" sz="1800" dirty="0"/>
              <a:t>Threat to National Integrity due to Students, Faculty Unions</a:t>
            </a:r>
          </a:p>
          <a:p>
            <a:pPr marL="285750" indent="-285750" eaLnBrk="1" hangingPunct="1">
              <a:spcBef>
                <a:spcPts val="600"/>
              </a:spcBef>
              <a:buFont typeface="Wingdings" panose="05000000000000000000" pitchFamily="2" charset="2"/>
              <a:buChar char="v"/>
            </a:pPr>
            <a:r>
              <a:rPr lang="en-US" altLang="en-US" sz="1800" dirty="0"/>
              <a:t>Compartmentalization, Individualization and Recession </a:t>
            </a:r>
          </a:p>
          <a:p>
            <a:pPr marL="285750" indent="-285750" eaLnBrk="1" hangingPunct="1">
              <a:spcBef>
                <a:spcPts val="600"/>
              </a:spcBef>
              <a:buFont typeface="Wingdings" panose="05000000000000000000" pitchFamily="2" charset="2"/>
              <a:buChar char="v"/>
            </a:pPr>
            <a:r>
              <a:rPr lang="en-US" altLang="en-US" sz="1800" dirty="0"/>
              <a:t>Unemployment, Social Injustice and Organized Crimes</a:t>
            </a:r>
          </a:p>
          <a:p>
            <a:pPr marL="285750" indent="-285750" eaLnBrk="1" hangingPunct="1">
              <a:spcBef>
                <a:spcPts val="600"/>
              </a:spcBef>
              <a:buFont typeface="Wingdings" panose="05000000000000000000" pitchFamily="2" charset="2"/>
              <a:buChar char="v"/>
            </a:pPr>
            <a:r>
              <a:rPr lang="en-US" altLang="en-US" sz="1800" dirty="0"/>
              <a:t>More committees, conferences to talk about these evils</a:t>
            </a:r>
          </a:p>
        </p:txBody>
      </p:sp>
    </p:spTree>
    <p:extLst>
      <p:ext uri="{BB962C8B-B14F-4D97-AF65-F5344CB8AC3E}">
        <p14:creationId xmlns:p14="http://schemas.microsoft.com/office/powerpoint/2010/main" val="27836119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43300"/>
            <a:ext cx="780211" cy="819150"/>
          </a:xfrm>
          <a:prstGeom prst="rect">
            <a:avLst/>
          </a:prstGeom>
        </p:spPr>
      </p:pic>
      <p:sp>
        <p:nvSpPr>
          <p:cNvPr id="5" name="Text Box 2">
            <a:extLst>
              <a:ext uri="{FF2B5EF4-FFF2-40B4-BE49-F238E27FC236}">
                <a16:creationId xmlns:a16="http://schemas.microsoft.com/office/drawing/2014/main" id="{2F45DEAE-255B-45C0-9F93-F5A95B556A20}"/>
              </a:ext>
            </a:extLst>
          </p:cNvPr>
          <p:cNvSpPr txBox="1">
            <a:spLocks noChangeArrowheads="1"/>
          </p:cNvSpPr>
          <p:nvPr/>
        </p:nvSpPr>
        <p:spPr bwMode="auto">
          <a:xfrm>
            <a:off x="914400" y="590550"/>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How do we come out of this situation ?</a:t>
            </a:r>
          </a:p>
        </p:txBody>
      </p:sp>
      <p:sp>
        <p:nvSpPr>
          <p:cNvPr id="7" name="Text Box 3">
            <a:extLst>
              <a:ext uri="{FF2B5EF4-FFF2-40B4-BE49-F238E27FC236}">
                <a16:creationId xmlns:a16="http://schemas.microsoft.com/office/drawing/2014/main" id="{92D4C0F7-359B-4F0E-91F0-432363F82368}"/>
              </a:ext>
            </a:extLst>
          </p:cNvPr>
          <p:cNvSpPr txBox="1">
            <a:spLocks noChangeArrowheads="1"/>
          </p:cNvSpPr>
          <p:nvPr/>
        </p:nvSpPr>
        <p:spPr bwMode="auto">
          <a:xfrm>
            <a:off x="685800" y="1047750"/>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dirty="0">
                <a:latin typeface="+mn-lt"/>
              </a:rPr>
              <a:t>Do we have a </a:t>
            </a:r>
            <a:r>
              <a:rPr lang="en-US" altLang="en-US" sz="2000" b="1" dirty="0">
                <a:latin typeface="+mn-lt"/>
              </a:rPr>
              <a:t>Basic Feasible Solution</a:t>
            </a:r>
            <a:r>
              <a:rPr lang="en-US" altLang="en-US" sz="2000" dirty="0">
                <a:latin typeface="+mn-lt"/>
              </a:rPr>
              <a:t> to this Problem ?</a:t>
            </a:r>
          </a:p>
        </p:txBody>
      </p:sp>
      <p:sp>
        <p:nvSpPr>
          <p:cNvPr id="8" name="Text Box 4">
            <a:extLst>
              <a:ext uri="{FF2B5EF4-FFF2-40B4-BE49-F238E27FC236}">
                <a16:creationId xmlns:a16="http://schemas.microsoft.com/office/drawing/2014/main" id="{F80A9080-39C1-42E4-BD08-322E2099ABB1}"/>
              </a:ext>
            </a:extLst>
          </p:cNvPr>
          <p:cNvSpPr txBox="1">
            <a:spLocks noChangeArrowheads="1"/>
          </p:cNvSpPr>
          <p:nvPr/>
        </p:nvSpPr>
        <p:spPr bwMode="auto">
          <a:xfrm>
            <a:off x="396223" y="3210945"/>
            <a:ext cx="8153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dirty="0">
                <a:latin typeface="+mn-lt"/>
              </a:rPr>
              <a:t>We shall look into a Code Book developed by our NGO named</a:t>
            </a:r>
          </a:p>
          <a:p>
            <a:pPr algn="ctr" eaLnBrk="1" hangingPunct="1">
              <a:spcBef>
                <a:spcPct val="50000"/>
              </a:spcBef>
              <a:buFontTx/>
              <a:buNone/>
            </a:pPr>
            <a:r>
              <a:rPr lang="en-US" altLang="en-US" sz="2000" b="1" dirty="0">
                <a:latin typeface="+mn-lt"/>
              </a:rPr>
              <a:t>Forum Of Scientists Aiming Peace And Harmony (FOSAPAH)</a:t>
            </a:r>
          </a:p>
        </p:txBody>
      </p:sp>
      <p:sp>
        <p:nvSpPr>
          <p:cNvPr id="9" name="Text Box 5">
            <a:extLst>
              <a:ext uri="{FF2B5EF4-FFF2-40B4-BE49-F238E27FC236}">
                <a16:creationId xmlns:a16="http://schemas.microsoft.com/office/drawing/2014/main" id="{898EE2E6-E5D9-452E-9995-3B3D43278BF6}"/>
              </a:ext>
            </a:extLst>
          </p:cNvPr>
          <p:cNvSpPr txBox="1">
            <a:spLocks noChangeArrowheads="1"/>
          </p:cNvSpPr>
          <p:nvPr/>
        </p:nvSpPr>
        <p:spPr bwMode="auto">
          <a:xfrm>
            <a:off x="2971800" y="1749981"/>
            <a:ext cx="2743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000" dirty="0">
                <a:latin typeface="+mn-lt"/>
              </a:rPr>
              <a:t>Possibly ‘YES’</a:t>
            </a:r>
          </a:p>
        </p:txBody>
      </p:sp>
    </p:spTree>
    <p:extLst>
      <p:ext uri="{BB962C8B-B14F-4D97-AF65-F5344CB8AC3E}">
        <p14:creationId xmlns:p14="http://schemas.microsoft.com/office/powerpoint/2010/main" val="14386355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6C9D1813-26C4-4E04-808A-F2FA9DDDC7DB}"/>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64D4BE2D-6970-4AFF-BD20-82A7DF6EB953}"/>
              </a:ext>
            </a:extLst>
          </p:cNvPr>
          <p:cNvSpPr txBox="1">
            <a:spLocks noChangeArrowheads="1"/>
          </p:cNvSpPr>
          <p:nvPr/>
        </p:nvSpPr>
        <p:spPr bwMode="auto">
          <a:xfrm>
            <a:off x="1066800" y="90963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t>Students</a:t>
            </a:r>
          </a:p>
        </p:txBody>
      </p:sp>
      <p:sp>
        <p:nvSpPr>
          <p:cNvPr id="8" name="Text Box 4">
            <a:extLst>
              <a:ext uri="{FF2B5EF4-FFF2-40B4-BE49-F238E27FC236}">
                <a16:creationId xmlns:a16="http://schemas.microsoft.com/office/drawing/2014/main" id="{9EBC33D1-18CB-4375-908E-C8538BD54809}"/>
              </a:ext>
            </a:extLst>
          </p:cNvPr>
          <p:cNvSpPr txBox="1">
            <a:spLocks noChangeArrowheads="1"/>
          </p:cNvSpPr>
          <p:nvPr/>
        </p:nvSpPr>
        <p:spPr bwMode="auto">
          <a:xfrm>
            <a:off x="1066800" y="1276350"/>
            <a:ext cx="7543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1800" b="1" dirty="0">
                <a:solidFill>
                  <a:srgbClr val="00B050"/>
                </a:solidFill>
              </a:rPr>
              <a:t>Dos</a:t>
            </a:r>
          </a:p>
          <a:p>
            <a:pPr marL="285750" indent="-285750" algn="just" eaLnBrk="1" hangingPunct="1">
              <a:spcBef>
                <a:spcPts val="0"/>
              </a:spcBef>
              <a:buFont typeface="Wingdings" panose="05000000000000000000" pitchFamily="2" charset="2"/>
              <a:buChar char="v"/>
            </a:pPr>
            <a:r>
              <a:rPr lang="en-US" altLang="en-US" sz="1800" dirty="0"/>
              <a:t>Read while you read and play while  you play</a:t>
            </a:r>
          </a:p>
          <a:p>
            <a:pPr marL="285750" indent="-285750" algn="just" eaLnBrk="1" hangingPunct="1">
              <a:spcBef>
                <a:spcPts val="0"/>
              </a:spcBef>
              <a:buFont typeface="Wingdings" panose="05000000000000000000" pitchFamily="2" charset="2"/>
              <a:buChar char="v"/>
            </a:pPr>
            <a:r>
              <a:rPr lang="en-US" altLang="en-US" sz="1800" dirty="0"/>
              <a:t>Be clean, eat well, do physical exercises, dress well</a:t>
            </a:r>
          </a:p>
          <a:p>
            <a:pPr marL="285750" indent="-285750" algn="just" eaLnBrk="1" hangingPunct="1">
              <a:spcBef>
                <a:spcPts val="0"/>
              </a:spcBef>
              <a:buFont typeface="Wingdings" panose="05000000000000000000" pitchFamily="2" charset="2"/>
              <a:buChar char="v"/>
            </a:pPr>
            <a:r>
              <a:rPr lang="en-US" altLang="en-US" sz="1800" dirty="0"/>
              <a:t>Be polite, respect every one, have civic sense, follow rules</a:t>
            </a:r>
          </a:p>
          <a:p>
            <a:pPr marL="285750" indent="-285750" algn="just" eaLnBrk="1" hangingPunct="1">
              <a:spcBef>
                <a:spcPts val="0"/>
              </a:spcBef>
              <a:buFont typeface="Wingdings" panose="05000000000000000000" pitchFamily="2" charset="2"/>
              <a:buChar char="v"/>
            </a:pPr>
            <a:r>
              <a:rPr lang="en-US" altLang="en-US" sz="1800" dirty="0"/>
              <a:t>Discuss concepts, attend classes regularly, write notes</a:t>
            </a:r>
          </a:p>
          <a:p>
            <a:pPr marL="285750" indent="-285750" algn="just" eaLnBrk="1" hangingPunct="1">
              <a:spcBef>
                <a:spcPts val="0"/>
              </a:spcBef>
              <a:buFont typeface="Wingdings" panose="05000000000000000000" pitchFamily="2" charset="2"/>
              <a:buChar char="v"/>
            </a:pPr>
            <a:r>
              <a:rPr lang="en-US" altLang="en-US" sz="1800" dirty="0"/>
              <a:t>Use library and laboratories very well</a:t>
            </a:r>
          </a:p>
          <a:p>
            <a:pPr marL="285750" indent="-285750" algn="just" eaLnBrk="1" hangingPunct="1">
              <a:spcBef>
                <a:spcPts val="0"/>
              </a:spcBef>
              <a:buFont typeface="Wingdings" panose="05000000000000000000" pitchFamily="2" charset="2"/>
              <a:buChar char="v"/>
            </a:pPr>
            <a:r>
              <a:rPr lang="en-US" altLang="en-US" sz="1800" dirty="0"/>
              <a:t>Contact teachers, question them, discuss with them, confide in them</a:t>
            </a:r>
          </a:p>
          <a:p>
            <a:pPr marL="285750" indent="-285750" algn="just" eaLnBrk="1" hangingPunct="1">
              <a:spcBef>
                <a:spcPts val="0"/>
              </a:spcBef>
              <a:buFont typeface="Wingdings" panose="05000000000000000000" pitchFamily="2" charset="2"/>
              <a:buChar char="v"/>
            </a:pPr>
            <a:r>
              <a:rPr lang="en-US" altLang="en-US" sz="1800" dirty="0"/>
              <a:t>Ignite and kindle the FIRE in you to learn and learn more and more</a:t>
            </a:r>
          </a:p>
          <a:p>
            <a:pPr marL="285750" indent="-285750" algn="just" eaLnBrk="1" hangingPunct="1">
              <a:spcBef>
                <a:spcPts val="0"/>
              </a:spcBef>
              <a:buFont typeface="Wingdings" panose="05000000000000000000" pitchFamily="2" charset="2"/>
              <a:buChar char="v"/>
            </a:pPr>
            <a:r>
              <a:rPr lang="en-US" altLang="en-US" sz="1800" dirty="0"/>
              <a:t>Talk less, do more, behave yourself, present yourself, volunteer</a:t>
            </a:r>
          </a:p>
          <a:p>
            <a:pPr marL="285750" indent="-285750" algn="just" eaLnBrk="1" hangingPunct="1">
              <a:spcBef>
                <a:spcPts val="0"/>
              </a:spcBef>
              <a:buFont typeface="Wingdings" panose="05000000000000000000" pitchFamily="2" charset="2"/>
              <a:buChar char="v"/>
            </a:pPr>
            <a:r>
              <a:rPr lang="en-US" altLang="en-US" sz="1800" dirty="0"/>
              <a:t>Increase core competence, communication skills, ethical balance</a:t>
            </a:r>
          </a:p>
          <a:p>
            <a:pPr marL="285750" indent="-285750" algn="just" eaLnBrk="1" hangingPunct="1">
              <a:spcBef>
                <a:spcPts val="0"/>
              </a:spcBef>
              <a:buFont typeface="Wingdings" panose="05000000000000000000" pitchFamily="2" charset="2"/>
              <a:buChar char="v"/>
            </a:pPr>
            <a:r>
              <a:rPr lang="en-US" altLang="en-US" sz="1800" dirty="0"/>
              <a:t>Respect neighborhood, nature, ecology, fellow human beings</a:t>
            </a:r>
          </a:p>
          <a:p>
            <a:pPr marL="285750" indent="-285750" algn="just" eaLnBrk="1" hangingPunct="1">
              <a:spcBef>
                <a:spcPts val="0"/>
              </a:spcBef>
              <a:buFont typeface="Wingdings" panose="05000000000000000000" pitchFamily="2" charset="2"/>
              <a:buChar char="v"/>
            </a:pPr>
            <a:r>
              <a:rPr lang="en-US" altLang="en-US" sz="1800" dirty="0"/>
              <a:t>Understand, adapt, be silent and proactive, contribute and appreciate</a:t>
            </a:r>
          </a:p>
        </p:txBody>
      </p:sp>
    </p:spTree>
    <p:extLst>
      <p:ext uri="{BB962C8B-B14F-4D97-AF65-F5344CB8AC3E}">
        <p14:creationId xmlns:p14="http://schemas.microsoft.com/office/powerpoint/2010/main" val="1463074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7" name="TextBox 6">
            <a:extLst>
              <a:ext uri="{FF2B5EF4-FFF2-40B4-BE49-F238E27FC236}">
                <a16:creationId xmlns:a16="http://schemas.microsoft.com/office/drawing/2014/main" id="{4513F1A0-20C8-468E-9CA2-3845FF87D19B}"/>
              </a:ext>
            </a:extLst>
          </p:cNvPr>
          <p:cNvSpPr txBox="1"/>
          <p:nvPr/>
        </p:nvSpPr>
        <p:spPr>
          <a:xfrm>
            <a:off x="3352800" y="514350"/>
            <a:ext cx="2438400" cy="646331"/>
          </a:xfrm>
          <a:prstGeom prst="rect">
            <a:avLst/>
          </a:prstGeom>
          <a:noFill/>
        </p:spPr>
        <p:txBody>
          <a:bodyPr wrap="square" rtlCol="0">
            <a:spAutoFit/>
          </a:bodyPr>
          <a:lstStyle/>
          <a:p>
            <a:pPr algn="ctr"/>
            <a:r>
              <a:rPr lang="en-US" sz="3600" b="1" dirty="0"/>
              <a:t>Research</a:t>
            </a:r>
          </a:p>
        </p:txBody>
      </p:sp>
      <p:sp>
        <p:nvSpPr>
          <p:cNvPr id="8" name="TextBox 7">
            <a:extLst>
              <a:ext uri="{FF2B5EF4-FFF2-40B4-BE49-F238E27FC236}">
                <a16:creationId xmlns:a16="http://schemas.microsoft.com/office/drawing/2014/main" id="{0335DE26-79DA-497F-A4A8-CDB967D97561}"/>
              </a:ext>
            </a:extLst>
          </p:cNvPr>
          <p:cNvSpPr txBox="1"/>
          <p:nvPr/>
        </p:nvSpPr>
        <p:spPr>
          <a:xfrm>
            <a:off x="457200" y="1286783"/>
            <a:ext cx="8229600" cy="2954655"/>
          </a:xfrm>
          <a:prstGeom prst="rect">
            <a:avLst/>
          </a:prstGeom>
          <a:noFill/>
        </p:spPr>
        <p:txBody>
          <a:bodyPr wrap="square" rtlCol="0">
            <a:spAutoFit/>
          </a:bodyPr>
          <a:lstStyle/>
          <a:p>
            <a:pPr algn="ctr"/>
            <a:r>
              <a:rPr lang="en-US" sz="2000" b="1" dirty="0">
                <a:solidFill>
                  <a:srgbClr val="C00000"/>
                </a:solidFill>
              </a:rPr>
              <a:t>Hypothesis</a:t>
            </a:r>
          </a:p>
          <a:p>
            <a:pPr algn="ctr"/>
            <a:endParaRPr lang="en-US" b="1" dirty="0">
              <a:solidFill>
                <a:srgbClr val="C00000"/>
              </a:solidFill>
            </a:endParaRPr>
          </a:p>
          <a:p>
            <a:pPr algn="ctr"/>
            <a:r>
              <a:rPr lang="en-US" b="1" dirty="0"/>
              <a:t>Knowledge is neither created nor destroyed; Knowledge is conserved</a:t>
            </a:r>
          </a:p>
          <a:p>
            <a:pPr algn="ctr"/>
            <a:endParaRPr lang="en-US" sz="1000" b="1" dirty="0">
              <a:solidFill>
                <a:srgbClr val="C00000"/>
              </a:solidFill>
            </a:endParaRPr>
          </a:p>
          <a:p>
            <a:pPr marL="285750" indent="-285750">
              <a:spcAft>
                <a:spcPts val="600"/>
              </a:spcAft>
              <a:buFont typeface="Wingdings" panose="05000000000000000000" pitchFamily="2" charset="2"/>
              <a:buChar char="v"/>
            </a:pPr>
            <a:r>
              <a:rPr lang="en-US" dirty="0"/>
              <a:t>Information about an entity is Knowledge</a:t>
            </a:r>
          </a:p>
          <a:p>
            <a:pPr marL="285750" indent="-285750">
              <a:spcAft>
                <a:spcPts val="600"/>
              </a:spcAft>
              <a:buFont typeface="Wingdings" panose="05000000000000000000" pitchFamily="2" charset="2"/>
              <a:buChar char="v"/>
            </a:pPr>
            <a:r>
              <a:rPr lang="en-US" dirty="0"/>
              <a:t>Universal Knowledge Blended with Universal Energy is the Universal Consciousness</a:t>
            </a:r>
          </a:p>
          <a:p>
            <a:pPr marL="285750" indent="-285750">
              <a:spcAft>
                <a:spcPts val="600"/>
              </a:spcAft>
              <a:buFont typeface="Wingdings" panose="05000000000000000000" pitchFamily="2" charset="2"/>
              <a:buChar char="v"/>
            </a:pPr>
            <a:r>
              <a:rPr lang="en-US" dirty="0"/>
              <a:t>All Concrete Entities are Portrayals of Universal Consciousness</a:t>
            </a:r>
          </a:p>
          <a:p>
            <a:pPr marL="285750" indent="-285750">
              <a:spcAft>
                <a:spcPts val="600"/>
              </a:spcAft>
              <a:buFont typeface="Wingdings" panose="05000000000000000000" pitchFamily="2" charset="2"/>
              <a:buChar char="v"/>
            </a:pPr>
            <a:r>
              <a:rPr lang="en-US" dirty="0"/>
              <a:t>Research is an inexorable activity of any living being, be it an insect or a human</a:t>
            </a:r>
          </a:p>
          <a:p>
            <a:pPr>
              <a:spcAft>
                <a:spcPts val="600"/>
              </a:spcAft>
            </a:pPr>
            <a:endParaRPr lang="en-US" sz="500" b="1" dirty="0">
              <a:solidFill>
                <a:srgbClr val="C00000"/>
              </a:solidFill>
            </a:endParaRPr>
          </a:p>
          <a:p>
            <a:pPr algn="ctr">
              <a:spcAft>
                <a:spcPts val="600"/>
              </a:spcAft>
            </a:pPr>
            <a:r>
              <a:rPr lang="en-US" b="1" dirty="0">
                <a:solidFill>
                  <a:srgbClr val="C00000"/>
                </a:solidFill>
              </a:rPr>
              <a:t>Research is a Intuitive Understanding and Logical Interpretation of an Entity</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940CDFC0-5433-44BC-AADE-97940FFA4442}"/>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15EB0E3A-8B72-4E87-B425-3096B4B06CFD}"/>
              </a:ext>
            </a:extLst>
          </p:cNvPr>
          <p:cNvSpPr txBox="1">
            <a:spLocks noChangeArrowheads="1"/>
          </p:cNvSpPr>
          <p:nvPr/>
        </p:nvSpPr>
        <p:spPr bwMode="auto">
          <a:xfrm>
            <a:off x="1066800" y="74289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Students</a:t>
            </a:r>
          </a:p>
        </p:txBody>
      </p:sp>
      <p:sp>
        <p:nvSpPr>
          <p:cNvPr id="8" name="Text Box 4">
            <a:extLst>
              <a:ext uri="{FF2B5EF4-FFF2-40B4-BE49-F238E27FC236}">
                <a16:creationId xmlns:a16="http://schemas.microsoft.com/office/drawing/2014/main" id="{45AB32EE-6145-42D5-ACBF-AEA25D497E22}"/>
              </a:ext>
            </a:extLst>
          </p:cNvPr>
          <p:cNvSpPr txBox="1">
            <a:spLocks noChangeArrowheads="1"/>
          </p:cNvSpPr>
          <p:nvPr/>
        </p:nvSpPr>
        <p:spPr bwMode="auto">
          <a:xfrm>
            <a:off x="1066800" y="1047750"/>
            <a:ext cx="75438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FF0000"/>
                </a:solidFill>
                <a:latin typeface="+mn-lt"/>
              </a:rPr>
              <a:t>Don’ts</a:t>
            </a:r>
          </a:p>
          <a:p>
            <a:pPr marL="285750" indent="-285750" algn="just" eaLnBrk="1" hangingPunct="1">
              <a:spcBef>
                <a:spcPts val="0"/>
              </a:spcBef>
              <a:buFont typeface="Wingdings" panose="05000000000000000000" pitchFamily="2" charset="2"/>
              <a:buChar char="v"/>
            </a:pPr>
            <a:r>
              <a:rPr lang="en-US" altLang="en-US" sz="1800" dirty="0">
                <a:latin typeface="+mn-lt"/>
              </a:rPr>
              <a:t>Do not postpone studies and writing assignments and records</a:t>
            </a:r>
          </a:p>
          <a:p>
            <a:pPr marL="285750" indent="-285750" algn="just" eaLnBrk="1" hangingPunct="1">
              <a:spcBef>
                <a:spcPts val="0"/>
              </a:spcBef>
              <a:buFont typeface="Wingdings" panose="05000000000000000000" pitchFamily="2" charset="2"/>
              <a:buChar char="v"/>
            </a:pPr>
            <a:r>
              <a:rPr lang="en-US" altLang="en-US" sz="1800" dirty="0">
                <a:latin typeface="+mn-lt"/>
              </a:rPr>
              <a:t>Do not shout while talking anywhere in the campus or public places</a:t>
            </a:r>
          </a:p>
          <a:p>
            <a:pPr marL="285750" indent="-285750" algn="just" eaLnBrk="1" hangingPunct="1">
              <a:spcBef>
                <a:spcPts val="0"/>
              </a:spcBef>
              <a:buFont typeface="Wingdings" panose="05000000000000000000" pitchFamily="2" charset="2"/>
              <a:buChar char="v"/>
            </a:pPr>
            <a:r>
              <a:rPr lang="en-US" altLang="en-US" sz="1800" dirty="0">
                <a:latin typeface="+mn-lt"/>
              </a:rPr>
              <a:t>Do not make ugly noises while eating and drinking</a:t>
            </a:r>
          </a:p>
          <a:p>
            <a:pPr marL="285750" indent="-285750" algn="just" eaLnBrk="1" hangingPunct="1">
              <a:spcBef>
                <a:spcPts val="0"/>
              </a:spcBef>
              <a:buFont typeface="Wingdings" panose="05000000000000000000" pitchFamily="2" charset="2"/>
              <a:buChar char="v"/>
            </a:pPr>
            <a:r>
              <a:rPr lang="en-US" altLang="en-US" sz="1800" dirty="0">
                <a:latin typeface="+mn-lt"/>
              </a:rPr>
              <a:t>Do not litter and spit on roads and inside buildings</a:t>
            </a:r>
          </a:p>
          <a:p>
            <a:pPr marL="285750" indent="-285750" algn="just" eaLnBrk="1" hangingPunct="1">
              <a:spcBef>
                <a:spcPts val="0"/>
              </a:spcBef>
              <a:buFont typeface="Wingdings" panose="05000000000000000000" pitchFamily="2" charset="2"/>
              <a:buChar char="v"/>
            </a:pPr>
            <a:r>
              <a:rPr lang="en-US" altLang="en-US" sz="1800" dirty="0">
                <a:latin typeface="+mn-lt"/>
              </a:rPr>
              <a:t>Do not drive fast. Many student bikers die of accidents</a:t>
            </a:r>
          </a:p>
          <a:p>
            <a:pPr marL="285750" indent="-285750" algn="just" eaLnBrk="1" hangingPunct="1">
              <a:spcBef>
                <a:spcPts val="0"/>
              </a:spcBef>
              <a:buFont typeface="Wingdings" panose="05000000000000000000" pitchFamily="2" charset="2"/>
              <a:buChar char="v"/>
            </a:pPr>
            <a:r>
              <a:rPr lang="en-US" altLang="en-US" sz="1800" dirty="0">
                <a:latin typeface="+mn-lt"/>
              </a:rPr>
              <a:t>Do not beg teachers for marks and irritate them</a:t>
            </a:r>
          </a:p>
          <a:p>
            <a:pPr marL="285750" indent="-285750" algn="just" eaLnBrk="1" hangingPunct="1">
              <a:spcBef>
                <a:spcPts val="0"/>
              </a:spcBef>
              <a:buFont typeface="Wingdings" panose="05000000000000000000" pitchFamily="2" charset="2"/>
              <a:buChar char="v"/>
            </a:pPr>
            <a:r>
              <a:rPr lang="en-US" altLang="en-US" sz="1800" dirty="0">
                <a:latin typeface="+mn-lt"/>
              </a:rPr>
              <a:t>Do not gossip and pass dirty comments on others</a:t>
            </a:r>
          </a:p>
          <a:p>
            <a:pPr marL="285750" indent="-285750" algn="just" eaLnBrk="1" hangingPunct="1">
              <a:spcBef>
                <a:spcPts val="0"/>
              </a:spcBef>
              <a:buFont typeface="Wingdings" panose="05000000000000000000" pitchFamily="2" charset="2"/>
              <a:buChar char="v"/>
            </a:pPr>
            <a:r>
              <a:rPr lang="en-US" altLang="en-US" sz="1800" dirty="0">
                <a:latin typeface="+mn-lt"/>
              </a:rPr>
              <a:t>Do not misbehave in the class and cause embarrassment to others</a:t>
            </a:r>
          </a:p>
          <a:p>
            <a:pPr marL="285750" indent="-285750" algn="just" eaLnBrk="1" hangingPunct="1">
              <a:spcBef>
                <a:spcPts val="0"/>
              </a:spcBef>
              <a:buFont typeface="Wingdings" panose="05000000000000000000" pitchFamily="2" charset="2"/>
              <a:buChar char="v"/>
            </a:pPr>
            <a:r>
              <a:rPr lang="en-US" altLang="en-US" sz="1800" dirty="0">
                <a:latin typeface="+mn-lt"/>
              </a:rPr>
              <a:t>Do not resort to malpractices in exams and cook up results in labs</a:t>
            </a:r>
          </a:p>
          <a:p>
            <a:pPr marL="285750" indent="-285750" algn="just" eaLnBrk="1" hangingPunct="1">
              <a:spcBef>
                <a:spcPts val="0"/>
              </a:spcBef>
              <a:buFont typeface="Wingdings" panose="05000000000000000000" pitchFamily="2" charset="2"/>
              <a:buChar char="v"/>
            </a:pPr>
            <a:r>
              <a:rPr lang="en-US" altLang="en-US" sz="1800" dirty="0">
                <a:latin typeface="+mn-lt"/>
              </a:rPr>
              <a:t>Do not rag juniors and mislead fellow students (Ragging is a </a:t>
            </a:r>
            <a:r>
              <a:rPr lang="en-US" altLang="en-US" sz="1800" b="1" dirty="0">
                <a:latin typeface="+mn-lt"/>
              </a:rPr>
              <a:t>CRIME</a:t>
            </a:r>
            <a:r>
              <a:rPr lang="en-US" altLang="en-US" sz="1800" dirty="0">
                <a:latin typeface="+mn-lt"/>
              </a:rPr>
              <a:t>)</a:t>
            </a:r>
          </a:p>
          <a:p>
            <a:pPr marL="285750" indent="-285750" algn="just" eaLnBrk="1" hangingPunct="1">
              <a:spcBef>
                <a:spcPts val="0"/>
              </a:spcBef>
              <a:buFont typeface="Wingdings" panose="05000000000000000000" pitchFamily="2" charset="2"/>
              <a:buChar char="v"/>
            </a:pPr>
            <a:r>
              <a:rPr lang="en-US" altLang="en-US" sz="1800" dirty="0">
                <a:latin typeface="+mn-lt"/>
              </a:rPr>
              <a:t>Do not support mob mentality and take part in illegal activities</a:t>
            </a:r>
          </a:p>
          <a:p>
            <a:pPr marL="285750" indent="-285750" algn="just" eaLnBrk="1" hangingPunct="1">
              <a:spcBef>
                <a:spcPts val="0"/>
              </a:spcBef>
              <a:buFont typeface="Wingdings" panose="05000000000000000000" pitchFamily="2" charset="2"/>
              <a:buChar char="v"/>
            </a:pPr>
            <a:r>
              <a:rPr lang="en-US" altLang="en-US" sz="1800" dirty="0">
                <a:latin typeface="+mn-lt"/>
              </a:rPr>
              <a:t>Do not steal books from library and components from labs</a:t>
            </a:r>
          </a:p>
        </p:txBody>
      </p:sp>
    </p:spTree>
    <p:extLst>
      <p:ext uri="{BB962C8B-B14F-4D97-AF65-F5344CB8AC3E}">
        <p14:creationId xmlns:p14="http://schemas.microsoft.com/office/powerpoint/2010/main" val="2144132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E62BF81B-6FEC-42B4-9DA5-C1A54C51B8A3}"/>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F56B59F9-08E9-468D-9F1A-7250CA2EE79D}"/>
              </a:ext>
            </a:extLst>
          </p:cNvPr>
          <p:cNvSpPr txBox="1">
            <a:spLocks noChangeArrowheads="1"/>
          </p:cNvSpPr>
          <p:nvPr/>
        </p:nvSpPr>
        <p:spPr bwMode="auto">
          <a:xfrm>
            <a:off x="742533" y="66675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Teachers</a:t>
            </a:r>
          </a:p>
        </p:txBody>
      </p:sp>
      <p:sp>
        <p:nvSpPr>
          <p:cNvPr id="8" name="Text Box 4">
            <a:extLst>
              <a:ext uri="{FF2B5EF4-FFF2-40B4-BE49-F238E27FC236}">
                <a16:creationId xmlns:a16="http://schemas.microsoft.com/office/drawing/2014/main" id="{F5DDD78D-8790-4BE1-900C-3A6D64AF5E68}"/>
              </a:ext>
            </a:extLst>
          </p:cNvPr>
          <p:cNvSpPr txBox="1">
            <a:spLocks noChangeArrowheads="1"/>
          </p:cNvSpPr>
          <p:nvPr/>
        </p:nvSpPr>
        <p:spPr bwMode="auto">
          <a:xfrm>
            <a:off x="762000" y="89535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00B050"/>
                </a:solidFill>
                <a:latin typeface="+mn-lt"/>
              </a:rPr>
              <a:t>Dos</a:t>
            </a:r>
          </a:p>
          <a:p>
            <a:pPr marL="342900" indent="-342900" algn="just" eaLnBrk="1" hangingPunct="1">
              <a:spcBef>
                <a:spcPts val="0"/>
              </a:spcBef>
              <a:buFont typeface="Wingdings" panose="05000000000000000000" pitchFamily="2" charset="2"/>
              <a:buChar char="v"/>
            </a:pPr>
            <a:r>
              <a:rPr lang="en-US" altLang="en-US" sz="2000" dirty="0">
                <a:latin typeface="+mn-lt"/>
              </a:rPr>
              <a:t>Teaching is a very responsible job and so be committed to it</a:t>
            </a:r>
          </a:p>
          <a:p>
            <a:pPr marL="342900" indent="-342900" algn="just" eaLnBrk="1" hangingPunct="1">
              <a:spcBef>
                <a:spcPts val="0"/>
              </a:spcBef>
              <a:buFont typeface="Wingdings" panose="05000000000000000000" pitchFamily="2" charset="2"/>
              <a:buChar char="v"/>
            </a:pPr>
            <a:r>
              <a:rPr lang="en-US" altLang="en-US" sz="2000" dirty="0">
                <a:latin typeface="+mn-lt"/>
              </a:rPr>
              <a:t>Be clean, dress well and be a role model to students</a:t>
            </a:r>
          </a:p>
          <a:p>
            <a:pPr marL="342900" indent="-342900" algn="just" eaLnBrk="1" hangingPunct="1">
              <a:spcBef>
                <a:spcPts val="0"/>
              </a:spcBef>
              <a:buFont typeface="Wingdings" panose="05000000000000000000" pitchFamily="2" charset="2"/>
              <a:buChar char="v"/>
            </a:pPr>
            <a:r>
              <a:rPr lang="en-US" altLang="en-US" sz="2000" dirty="0">
                <a:latin typeface="+mn-lt"/>
              </a:rPr>
              <a:t>Be polite, love students, follow rules, be punctual and self disciplined</a:t>
            </a:r>
          </a:p>
          <a:p>
            <a:pPr marL="342900" indent="-342900" algn="just" eaLnBrk="1" hangingPunct="1">
              <a:spcBef>
                <a:spcPts val="0"/>
              </a:spcBef>
              <a:buFont typeface="Wingdings" panose="05000000000000000000" pitchFamily="2" charset="2"/>
              <a:buChar char="v"/>
            </a:pPr>
            <a:r>
              <a:rPr lang="en-US" altLang="en-US" sz="2000" b="1" dirty="0">
                <a:latin typeface="+mn-lt"/>
              </a:rPr>
              <a:t>Learn first and teach next</a:t>
            </a:r>
            <a:r>
              <a:rPr lang="en-US" altLang="en-US" sz="2000" dirty="0">
                <a:latin typeface="+mn-lt"/>
              </a:rPr>
              <a:t>, give more attention to weak students</a:t>
            </a:r>
          </a:p>
          <a:p>
            <a:pPr marL="342900" indent="-342900" algn="just" eaLnBrk="1" hangingPunct="1">
              <a:spcBef>
                <a:spcPts val="0"/>
              </a:spcBef>
              <a:buFont typeface="Wingdings" panose="05000000000000000000" pitchFamily="2" charset="2"/>
              <a:buChar char="v"/>
            </a:pPr>
            <a:r>
              <a:rPr lang="en-US" altLang="en-US" sz="2000" dirty="0">
                <a:latin typeface="+mn-lt"/>
              </a:rPr>
              <a:t>90% of what you lecture is understood through visualization – Use tools</a:t>
            </a:r>
          </a:p>
          <a:p>
            <a:pPr marL="342900" indent="-342900" algn="just" eaLnBrk="1" hangingPunct="1">
              <a:spcBef>
                <a:spcPts val="0"/>
              </a:spcBef>
              <a:buFont typeface="Wingdings" panose="05000000000000000000" pitchFamily="2" charset="2"/>
              <a:buChar char="v"/>
            </a:pPr>
            <a:r>
              <a:rPr lang="en-US" altLang="en-US" sz="2000" dirty="0">
                <a:latin typeface="+mn-lt"/>
              </a:rPr>
              <a:t>10% of what you lecture is understood through articulation – Speak well</a:t>
            </a:r>
          </a:p>
          <a:p>
            <a:pPr marL="342900" indent="-342900" algn="just" eaLnBrk="1" hangingPunct="1">
              <a:spcBef>
                <a:spcPts val="0"/>
              </a:spcBef>
              <a:buFont typeface="Wingdings" panose="05000000000000000000" pitchFamily="2" charset="2"/>
              <a:buChar char="v"/>
            </a:pPr>
            <a:r>
              <a:rPr lang="en-US" altLang="en-US" sz="2000" dirty="0">
                <a:latin typeface="+mn-lt"/>
              </a:rPr>
              <a:t>Teaching is an </a:t>
            </a:r>
            <a:r>
              <a:rPr lang="en-US" altLang="en-US" sz="2000" b="1" dirty="0">
                <a:latin typeface="+mn-lt"/>
              </a:rPr>
              <a:t>AID</a:t>
            </a:r>
            <a:r>
              <a:rPr lang="en-US" altLang="en-US" sz="2000" dirty="0">
                <a:latin typeface="+mn-lt"/>
              </a:rPr>
              <a:t> in the process of learning – Be clear in your presentation</a:t>
            </a:r>
          </a:p>
          <a:p>
            <a:pPr marL="342900" indent="-342900" algn="just" eaLnBrk="1" hangingPunct="1">
              <a:spcBef>
                <a:spcPts val="0"/>
              </a:spcBef>
              <a:buFont typeface="Wingdings" panose="05000000000000000000" pitchFamily="2" charset="2"/>
              <a:buChar char="v"/>
            </a:pPr>
            <a:r>
              <a:rPr lang="en-US" altLang="en-US" sz="2000" dirty="0">
                <a:latin typeface="+mn-lt"/>
              </a:rPr>
              <a:t>Punishment is for corrective purposes – Beware, Maintain Academic Justice</a:t>
            </a:r>
          </a:p>
          <a:p>
            <a:pPr marL="342900" indent="-342900" algn="just" eaLnBrk="1" hangingPunct="1">
              <a:spcBef>
                <a:spcPts val="0"/>
              </a:spcBef>
              <a:buFont typeface="Wingdings" panose="05000000000000000000" pitchFamily="2" charset="2"/>
              <a:buChar char="v"/>
            </a:pPr>
            <a:r>
              <a:rPr lang="en-US" altLang="en-US" sz="2000" dirty="0">
                <a:latin typeface="+mn-lt"/>
              </a:rPr>
              <a:t>Give time to students, motivate them, create a scientific temper in them</a:t>
            </a:r>
          </a:p>
          <a:p>
            <a:pPr marL="342900" indent="-342900" algn="just" eaLnBrk="1" hangingPunct="1">
              <a:spcBef>
                <a:spcPts val="0"/>
              </a:spcBef>
              <a:buFont typeface="Wingdings" panose="05000000000000000000" pitchFamily="2" charset="2"/>
              <a:buChar char="v"/>
            </a:pPr>
            <a:r>
              <a:rPr lang="en-US" altLang="en-US" sz="2000" dirty="0">
                <a:latin typeface="+mn-lt"/>
              </a:rPr>
              <a:t>Look at every student while lecturing and deliver in a logical sequence</a:t>
            </a:r>
          </a:p>
          <a:p>
            <a:pPr marL="342900" indent="-342900" algn="just" eaLnBrk="1" hangingPunct="1">
              <a:spcBef>
                <a:spcPts val="0"/>
              </a:spcBef>
              <a:buFont typeface="Wingdings" panose="05000000000000000000" pitchFamily="2" charset="2"/>
              <a:buChar char="v"/>
            </a:pPr>
            <a:r>
              <a:rPr lang="en-US" altLang="en-US" sz="2000" dirty="0">
                <a:latin typeface="+mn-lt"/>
              </a:rPr>
              <a:t>Involve in research, consultancy, publications and college administration</a:t>
            </a:r>
          </a:p>
        </p:txBody>
      </p:sp>
    </p:spTree>
    <p:extLst>
      <p:ext uri="{BB962C8B-B14F-4D97-AF65-F5344CB8AC3E}">
        <p14:creationId xmlns:p14="http://schemas.microsoft.com/office/powerpoint/2010/main" val="33978812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BC763BFF-15DB-46B9-ABB0-268E55F3F61A}"/>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3CEC42BC-7165-484F-9FD1-C14D30EB1F2B}"/>
              </a:ext>
            </a:extLst>
          </p:cNvPr>
          <p:cNvSpPr txBox="1">
            <a:spLocks noChangeArrowheads="1"/>
          </p:cNvSpPr>
          <p:nvPr/>
        </p:nvSpPr>
        <p:spPr bwMode="auto">
          <a:xfrm>
            <a:off x="754769" y="790605"/>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Teachers</a:t>
            </a:r>
          </a:p>
        </p:txBody>
      </p:sp>
      <p:sp>
        <p:nvSpPr>
          <p:cNvPr id="8" name="Text Box 4">
            <a:extLst>
              <a:ext uri="{FF2B5EF4-FFF2-40B4-BE49-F238E27FC236}">
                <a16:creationId xmlns:a16="http://schemas.microsoft.com/office/drawing/2014/main" id="{6896FDF8-7414-4DE3-BCB0-0CEC17D996D0}"/>
              </a:ext>
            </a:extLst>
          </p:cNvPr>
          <p:cNvSpPr txBox="1">
            <a:spLocks noChangeArrowheads="1"/>
          </p:cNvSpPr>
          <p:nvPr/>
        </p:nvSpPr>
        <p:spPr bwMode="auto">
          <a:xfrm>
            <a:off x="762000" y="1143000"/>
            <a:ext cx="81534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FF0000"/>
                </a:solidFill>
                <a:latin typeface="+mn-lt"/>
              </a:rPr>
              <a:t>Don’ts</a:t>
            </a:r>
          </a:p>
          <a:p>
            <a:pPr marL="342900" indent="-342900" algn="just" eaLnBrk="1" hangingPunct="1">
              <a:spcBef>
                <a:spcPts val="0"/>
              </a:spcBef>
              <a:buFont typeface="Wingdings" panose="05000000000000000000" pitchFamily="2" charset="2"/>
              <a:buChar char="v"/>
            </a:pPr>
            <a:r>
              <a:rPr lang="en-US" altLang="en-US" sz="2000" dirty="0">
                <a:latin typeface="+mn-lt"/>
              </a:rPr>
              <a:t>Do not victimize students for any reason (It is a </a:t>
            </a:r>
            <a:r>
              <a:rPr lang="en-US" altLang="en-US" sz="2000" b="1" dirty="0">
                <a:latin typeface="+mn-lt"/>
              </a:rPr>
              <a:t>CRIME</a:t>
            </a:r>
            <a:r>
              <a:rPr lang="en-US" altLang="en-US" sz="2000" dirty="0">
                <a:latin typeface="+mn-lt"/>
              </a:rPr>
              <a:t>)</a:t>
            </a:r>
          </a:p>
          <a:p>
            <a:pPr marL="342900" indent="-342900" algn="just" eaLnBrk="1" hangingPunct="1">
              <a:spcBef>
                <a:spcPts val="0"/>
              </a:spcBef>
              <a:buFont typeface="Wingdings" panose="05000000000000000000" pitchFamily="2" charset="2"/>
              <a:buChar char="v"/>
            </a:pPr>
            <a:r>
              <a:rPr lang="en-US" altLang="en-US" sz="2000" dirty="0">
                <a:latin typeface="+mn-lt"/>
              </a:rPr>
              <a:t>Do not spare the rod and spoil the child – Be formal with students</a:t>
            </a:r>
          </a:p>
          <a:p>
            <a:pPr marL="342900" indent="-342900" algn="just" eaLnBrk="1" hangingPunct="1">
              <a:spcBef>
                <a:spcPts val="0"/>
              </a:spcBef>
              <a:buFont typeface="Wingdings" panose="05000000000000000000" pitchFamily="2" charset="2"/>
              <a:buChar char="v"/>
            </a:pPr>
            <a:r>
              <a:rPr lang="en-US" altLang="en-US" sz="2000" dirty="0">
                <a:latin typeface="+mn-lt"/>
              </a:rPr>
              <a:t>Do not punish the innocent and ignore the erring students</a:t>
            </a:r>
          </a:p>
          <a:p>
            <a:pPr marL="342900" indent="-342900" algn="just" eaLnBrk="1" hangingPunct="1">
              <a:spcBef>
                <a:spcPts val="0"/>
              </a:spcBef>
              <a:buFont typeface="Wingdings" panose="05000000000000000000" pitchFamily="2" charset="2"/>
              <a:buChar char="v"/>
            </a:pPr>
            <a:r>
              <a:rPr lang="en-US" altLang="en-US" sz="2000" dirty="0">
                <a:latin typeface="+mn-lt"/>
              </a:rPr>
              <a:t>Do not talk bad about fellow teachers to students and other teachers</a:t>
            </a:r>
          </a:p>
          <a:p>
            <a:pPr marL="342900" indent="-342900" algn="just" eaLnBrk="1" hangingPunct="1">
              <a:spcBef>
                <a:spcPts val="0"/>
              </a:spcBef>
              <a:buFont typeface="Wingdings" panose="05000000000000000000" pitchFamily="2" charset="2"/>
              <a:buChar char="v"/>
            </a:pPr>
            <a:r>
              <a:rPr lang="en-US" altLang="en-US" sz="2000" dirty="0">
                <a:latin typeface="+mn-lt"/>
              </a:rPr>
              <a:t>Do not talk bad about the administration and the management to anyone</a:t>
            </a:r>
          </a:p>
          <a:p>
            <a:pPr marL="342900" indent="-342900" algn="just" eaLnBrk="1" hangingPunct="1">
              <a:spcBef>
                <a:spcPts val="0"/>
              </a:spcBef>
              <a:buFont typeface="Wingdings" panose="05000000000000000000" pitchFamily="2" charset="2"/>
              <a:buChar char="v"/>
            </a:pPr>
            <a:r>
              <a:rPr lang="en-US" altLang="en-US" sz="2000" dirty="0">
                <a:latin typeface="+mn-lt"/>
              </a:rPr>
              <a:t>Do not sleep in your chamber and waste most of your time in canteen</a:t>
            </a:r>
          </a:p>
          <a:p>
            <a:pPr marL="342900" indent="-342900" algn="just" eaLnBrk="1" hangingPunct="1">
              <a:spcBef>
                <a:spcPts val="0"/>
              </a:spcBef>
              <a:buFont typeface="Wingdings" panose="05000000000000000000" pitchFamily="2" charset="2"/>
              <a:buChar char="v"/>
            </a:pPr>
            <a:r>
              <a:rPr lang="en-US" altLang="en-US" sz="2000" dirty="0">
                <a:latin typeface="+mn-lt"/>
              </a:rPr>
              <a:t>Do not shun students from interaction and do not favor anyone unduly</a:t>
            </a:r>
          </a:p>
          <a:p>
            <a:pPr marL="342900" indent="-342900" algn="just" eaLnBrk="1" hangingPunct="1">
              <a:spcBef>
                <a:spcPts val="0"/>
              </a:spcBef>
              <a:buFont typeface="Wingdings" panose="05000000000000000000" pitchFamily="2" charset="2"/>
              <a:buChar char="v"/>
            </a:pPr>
            <a:r>
              <a:rPr lang="en-US" altLang="en-US" sz="2000" dirty="0">
                <a:latin typeface="+mn-lt"/>
              </a:rPr>
              <a:t>Do not steal intellectual properties and cheat who fund your projects</a:t>
            </a:r>
          </a:p>
          <a:p>
            <a:pPr marL="342900" indent="-342900" algn="just" eaLnBrk="1" hangingPunct="1">
              <a:spcBef>
                <a:spcPts val="0"/>
              </a:spcBef>
              <a:buFont typeface="Wingdings" panose="05000000000000000000" pitchFamily="2" charset="2"/>
              <a:buChar char="v"/>
            </a:pPr>
            <a:r>
              <a:rPr lang="en-US" altLang="en-US" sz="2000" dirty="0">
                <a:latin typeface="+mn-lt"/>
              </a:rPr>
              <a:t>Do not write anonymous letters and commit the sin of character assassination</a:t>
            </a:r>
          </a:p>
        </p:txBody>
      </p:sp>
    </p:spTree>
    <p:extLst>
      <p:ext uri="{BB962C8B-B14F-4D97-AF65-F5344CB8AC3E}">
        <p14:creationId xmlns:p14="http://schemas.microsoft.com/office/powerpoint/2010/main" val="37619888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8B96AC04-502C-4014-91B2-CE37AB5B560D}"/>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9BD9DE1C-15CE-4814-A769-CA8E402804E1}"/>
              </a:ext>
            </a:extLst>
          </p:cNvPr>
          <p:cNvSpPr txBox="1">
            <a:spLocks noChangeArrowheads="1"/>
          </p:cNvSpPr>
          <p:nvPr/>
        </p:nvSpPr>
        <p:spPr bwMode="auto">
          <a:xfrm>
            <a:off x="762000" y="790605"/>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Institutions</a:t>
            </a:r>
          </a:p>
        </p:txBody>
      </p:sp>
      <p:sp>
        <p:nvSpPr>
          <p:cNvPr id="8" name="Text Box 4">
            <a:extLst>
              <a:ext uri="{FF2B5EF4-FFF2-40B4-BE49-F238E27FC236}">
                <a16:creationId xmlns:a16="http://schemas.microsoft.com/office/drawing/2014/main" id="{88BD0EEA-BBF5-4721-B2D1-CCFE41390ECD}"/>
              </a:ext>
            </a:extLst>
          </p:cNvPr>
          <p:cNvSpPr txBox="1">
            <a:spLocks noChangeArrowheads="1"/>
          </p:cNvSpPr>
          <p:nvPr/>
        </p:nvSpPr>
        <p:spPr bwMode="auto">
          <a:xfrm>
            <a:off x="762000" y="1047750"/>
            <a:ext cx="83058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00B050"/>
                </a:solidFill>
                <a:latin typeface="+mn-lt"/>
              </a:rPr>
              <a:t>Do’s (You know these)</a:t>
            </a:r>
          </a:p>
          <a:p>
            <a:pPr marL="285750" indent="-285750" algn="just" eaLnBrk="1" hangingPunct="1">
              <a:spcBef>
                <a:spcPts val="0"/>
              </a:spcBef>
              <a:buFont typeface="Wingdings" panose="05000000000000000000" pitchFamily="2" charset="2"/>
              <a:buChar char="v"/>
            </a:pPr>
            <a:r>
              <a:rPr lang="en-US" altLang="en-US" sz="1800" dirty="0">
                <a:latin typeface="+mn-lt"/>
              </a:rPr>
              <a:t>Institution is a temple for learning – Provide academic ambience</a:t>
            </a:r>
          </a:p>
          <a:p>
            <a:pPr marL="285750" indent="-285750" algn="just" eaLnBrk="1" hangingPunct="1">
              <a:spcBef>
                <a:spcPts val="0"/>
              </a:spcBef>
              <a:buFont typeface="Wingdings" panose="05000000000000000000" pitchFamily="2" charset="2"/>
              <a:buChar char="v"/>
            </a:pPr>
            <a:r>
              <a:rPr lang="en-US" altLang="en-US" sz="1800" dirty="0">
                <a:latin typeface="+mn-lt"/>
              </a:rPr>
              <a:t>Students are the angels of the institution – provide them the wings of freedom</a:t>
            </a:r>
          </a:p>
          <a:p>
            <a:pPr marL="285750" indent="-285750" algn="just" eaLnBrk="1" hangingPunct="1">
              <a:spcBef>
                <a:spcPts val="0"/>
              </a:spcBef>
              <a:buFont typeface="Wingdings" panose="05000000000000000000" pitchFamily="2" charset="2"/>
              <a:buChar char="v"/>
            </a:pPr>
            <a:r>
              <a:rPr lang="en-US" altLang="en-US" sz="1800" dirty="0">
                <a:latin typeface="+mn-lt"/>
              </a:rPr>
              <a:t>Teachers are the idols of the institution – Respect them and take care of them</a:t>
            </a:r>
          </a:p>
          <a:p>
            <a:pPr marL="285750" indent="-285750" algn="just" eaLnBrk="1" hangingPunct="1">
              <a:spcBef>
                <a:spcPts val="0"/>
              </a:spcBef>
              <a:buFont typeface="Wingdings" panose="05000000000000000000" pitchFamily="2" charset="2"/>
              <a:buChar char="v"/>
            </a:pPr>
            <a:r>
              <a:rPr lang="en-US" altLang="en-US" sz="1800" dirty="0">
                <a:latin typeface="+mn-lt"/>
              </a:rPr>
              <a:t>Encourage faculty and students and compensate for their achievements</a:t>
            </a:r>
          </a:p>
          <a:p>
            <a:pPr marL="285750" indent="-285750" algn="just" eaLnBrk="1" hangingPunct="1">
              <a:spcBef>
                <a:spcPts val="0"/>
              </a:spcBef>
              <a:buFont typeface="Wingdings" panose="05000000000000000000" pitchFamily="2" charset="2"/>
              <a:buChar char="v"/>
            </a:pPr>
            <a:r>
              <a:rPr lang="en-US" altLang="en-US" sz="1800" dirty="0">
                <a:latin typeface="+mn-lt"/>
              </a:rPr>
              <a:t>Reinforce teaching learning process with value added guest lectures</a:t>
            </a:r>
          </a:p>
          <a:p>
            <a:pPr marL="285750" indent="-285750" algn="just" eaLnBrk="1" hangingPunct="1">
              <a:spcBef>
                <a:spcPts val="0"/>
              </a:spcBef>
              <a:buFont typeface="Wingdings" panose="05000000000000000000" pitchFamily="2" charset="2"/>
              <a:buChar char="v"/>
            </a:pPr>
            <a:r>
              <a:rPr lang="en-US" altLang="en-US" sz="1800" dirty="0">
                <a:latin typeface="+mn-lt"/>
              </a:rPr>
              <a:t>Provide necessary teaching aid tools and equipment for effective learning</a:t>
            </a:r>
          </a:p>
          <a:p>
            <a:pPr marL="285750" indent="-285750" algn="just" eaLnBrk="1" hangingPunct="1">
              <a:spcBef>
                <a:spcPts val="0"/>
              </a:spcBef>
              <a:buFont typeface="Wingdings" panose="05000000000000000000" pitchFamily="2" charset="2"/>
              <a:buChar char="v"/>
            </a:pPr>
            <a:r>
              <a:rPr lang="en-US" altLang="en-US" sz="1800" dirty="0">
                <a:latin typeface="+mn-lt"/>
              </a:rPr>
              <a:t>Provide ample freedom to teachers and involve them in decision making</a:t>
            </a:r>
          </a:p>
          <a:p>
            <a:pPr marL="285750" indent="-285750" algn="just" eaLnBrk="1" hangingPunct="1">
              <a:spcBef>
                <a:spcPts val="0"/>
              </a:spcBef>
              <a:buFont typeface="Wingdings" panose="05000000000000000000" pitchFamily="2" charset="2"/>
              <a:buChar char="v"/>
            </a:pPr>
            <a:r>
              <a:rPr lang="en-US" altLang="en-US" sz="1800" dirty="0">
                <a:latin typeface="+mn-lt"/>
              </a:rPr>
              <a:t>Pat the back and get the job done – It is a part of administrative skills – you know it</a:t>
            </a:r>
          </a:p>
          <a:p>
            <a:pPr marL="285750" indent="-285750" algn="just" eaLnBrk="1" hangingPunct="1">
              <a:spcBef>
                <a:spcPts val="0"/>
              </a:spcBef>
              <a:buFont typeface="Wingdings" panose="05000000000000000000" pitchFamily="2" charset="2"/>
              <a:buChar char="v"/>
            </a:pPr>
            <a:r>
              <a:rPr lang="en-US" altLang="en-US" sz="1800" dirty="0">
                <a:latin typeface="+mn-lt"/>
              </a:rPr>
              <a:t>Be transparent to all and make everyone understand individual responsibilities</a:t>
            </a:r>
          </a:p>
          <a:p>
            <a:pPr marL="285750" indent="-285750" algn="just" eaLnBrk="1" hangingPunct="1">
              <a:spcBef>
                <a:spcPts val="0"/>
              </a:spcBef>
              <a:buFont typeface="Wingdings" panose="05000000000000000000" pitchFamily="2" charset="2"/>
              <a:buChar char="v"/>
            </a:pPr>
            <a:r>
              <a:rPr lang="en-US" altLang="en-US" sz="1800" dirty="0">
                <a:latin typeface="+mn-lt"/>
              </a:rPr>
              <a:t>Create a sense of belonging hood among faculty, staff and students</a:t>
            </a:r>
          </a:p>
          <a:p>
            <a:pPr marL="285750" indent="-285750" algn="just" eaLnBrk="1" hangingPunct="1">
              <a:spcBef>
                <a:spcPts val="0"/>
              </a:spcBef>
              <a:buFont typeface="Wingdings" panose="05000000000000000000" pitchFamily="2" charset="2"/>
              <a:buChar char="v"/>
            </a:pPr>
            <a:r>
              <a:rPr lang="en-US" altLang="en-US" sz="1800" dirty="0">
                <a:latin typeface="+mn-lt"/>
              </a:rPr>
              <a:t>Be diplomatic while handling sensitive cases against faculty and students </a:t>
            </a:r>
          </a:p>
          <a:p>
            <a:pPr marL="285750" indent="-285750" algn="just" eaLnBrk="1" hangingPunct="1">
              <a:spcBef>
                <a:spcPts val="0"/>
              </a:spcBef>
              <a:buFont typeface="Wingdings" panose="05000000000000000000" pitchFamily="2" charset="2"/>
              <a:buChar char="v"/>
            </a:pPr>
            <a:r>
              <a:rPr lang="en-US" altLang="en-US" sz="1800" dirty="0">
                <a:latin typeface="+mn-lt"/>
              </a:rPr>
              <a:t>Talk to everyone irrespective of cadre but observe hierarchy in administration</a:t>
            </a:r>
          </a:p>
        </p:txBody>
      </p:sp>
    </p:spTree>
    <p:extLst>
      <p:ext uri="{BB962C8B-B14F-4D97-AF65-F5344CB8AC3E}">
        <p14:creationId xmlns:p14="http://schemas.microsoft.com/office/powerpoint/2010/main" val="16412038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01CC64C4-4349-40D8-B9FD-E17A59C2DEE9}"/>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C3E7152B-25C1-4999-9161-2C3105ED578B}"/>
              </a:ext>
            </a:extLst>
          </p:cNvPr>
          <p:cNvSpPr txBox="1">
            <a:spLocks noChangeArrowheads="1"/>
          </p:cNvSpPr>
          <p:nvPr/>
        </p:nvSpPr>
        <p:spPr bwMode="auto">
          <a:xfrm>
            <a:off x="762000" y="790605"/>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Institutions</a:t>
            </a:r>
          </a:p>
        </p:txBody>
      </p:sp>
      <p:sp>
        <p:nvSpPr>
          <p:cNvPr id="8" name="Text Box 4">
            <a:extLst>
              <a:ext uri="{FF2B5EF4-FFF2-40B4-BE49-F238E27FC236}">
                <a16:creationId xmlns:a16="http://schemas.microsoft.com/office/drawing/2014/main" id="{43AD63CE-32DD-4F75-8D80-9858EC2E6186}"/>
              </a:ext>
            </a:extLst>
          </p:cNvPr>
          <p:cNvSpPr txBox="1">
            <a:spLocks noChangeArrowheads="1"/>
          </p:cNvSpPr>
          <p:nvPr/>
        </p:nvSpPr>
        <p:spPr bwMode="auto">
          <a:xfrm>
            <a:off x="762000" y="1047750"/>
            <a:ext cx="83058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FF0000"/>
                </a:solidFill>
                <a:latin typeface="+mn-lt"/>
              </a:rPr>
              <a:t>Don’ts (You know these)</a:t>
            </a:r>
          </a:p>
          <a:p>
            <a:pPr marL="285750" indent="-285750" algn="just" eaLnBrk="1" hangingPunct="1">
              <a:spcBef>
                <a:spcPts val="0"/>
              </a:spcBef>
              <a:buFont typeface="Wingdings" panose="05000000000000000000" pitchFamily="2" charset="2"/>
              <a:buChar char="v"/>
            </a:pPr>
            <a:r>
              <a:rPr lang="en-US" altLang="en-US" sz="1800" dirty="0">
                <a:latin typeface="+mn-lt"/>
              </a:rPr>
              <a:t>Do not treat the institution as a trading </a:t>
            </a:r>
            <a:r>
              <a:rPr lang="en-US" altLang="en-US" sz="1800" dirty="0" err="1">
                <a:latin typeface="+mn-lt"/>
              </a:rPr>
              <a:t>centre</a:t>
            </a:r>
            <a:endParaRPr lang="en-US" altLang="en-US" sz="1800" dirty="0">
              <a:latin typeface="+mn-lt"/>
            </a:endParaRPr>
          </a:p>
          <a:p>
            <a:pPr marL="285750" indent="-285750" algn="just" eaLnBrk="1" hangingPunct="1">
              <a:spcBef>
                <a:spcPts val="0"/>
              </a:spcBef>
              <a:buFont typeface="Wingdings" panose="05000000000000000000" pitchFamily="2" charset="2"/>
              <a:buChar char="v"/>
            </a:pPr>
            <a:r>
              <a:rPr lang="en-US" altLang="en-US" sz="1800" dirty="0">
                <a:latin typeface="+mn-lt"/>
              </a:rPr>
              <a:t>Do not </a:t>
            </a:r>
            <a:r>
              <a:rPr lang="en-US" altLang="en-US" sz="1800" b="1" dirty="0">
                <a:latin typeface="+mn-lt"/>
              </a:rPr>
              <a:t>Hire and Fire</a:t>
            </a:r>
            <a:r>
              <a:rPr lang="en-US" altLang="en-US" sz="1800" dirty="0">
                <a:latin typeface="+mn-lt"/>
              </a:rPr>
              <a:t> Faculty as per convenience and subjective opinion</a:t>
            </a:r>
          </a:p>
          <a:p>
            <a:pPr marL="285750" indent="-285750" algn="just" eaLnBrk="1" hangingPunct="1">
              <a:spcBef>
                <a:spcPts val="0"/>
              </a:spcBef>
              <a:buFont typeface="Wingdings" panose="05000000000000000000" pitchFamily="2" charset="2"/>
              <a:buChar char="v"/>
            </a:pPr>
            <a:r>
              <a:rPr lang="en-US" altLang="en-US" sz="1800" dirty="0">
                <a:latin typeface="+mn-lt"/>
              </a:rPr>
              <a:t>Do not break hierarchical protocols and listen to scandal mongers</a:t>
            </a:r>
          </a:p>
          <a:p>
            <a:pPr marL="285750" indent="-285750" algn="just" eaLnBrk="1" hangingPunct="1">
              <a:spcBef>
                <a:spcPts val="0"/>
              </a:spcBef>
              <a:buFont typeface="Wingdings" panose="05000000000000000000" pitchFamily="2" charset="2"/>
              <a:buChar char="v"/>
            </a:pPr>
            <a:r>
              <a:rPr lang="en-US" altLang="en-US" sz="1800" dirty="0">
                <a:latin typeface="+mn-lt"/>
              </a:rPr>
              <a:t>Do not spare such people who involve in back-biting and spying on others</a:t>
            </a:r>
          </a:p>
          <a:p>
            <a:pPr marL="285750" indent="-285750" algn="just" eaLnBrk="1" hangingPunct="1">
              <a:spcBef>
                <a:spcPts val="0"/>
              </a:spcBef>
              <a:buFont typeface="Wingdings" panose="05000000000000000000" pitchFamily="2" charset="2"/>
              <a:buChar char="v"/>
            </a:pPr>
            <a:r>
              <a:rPr lang="en-US" altLang="en-US" sz="1800" dirty="0">
                <a:latin typeface="+mn-lt"/>
              </a:rPr>
              <a:t>Do not impose severe restrictions and heavy fine on students</a:t>
            </a:r>
          </a:p>
          <a:p>
            <a:pPr marL="285750" indent="-285750" algn="just" eaLnBrk="1" hangingPunct="1">
              <a:spcBef>
                <a:spcPts val="0"/>
              </a:spcBef>
              <a:buFont typeface="Wingdings" panose="05000000000000000000" pitchFamily="2" charset="2"/>
              <a:buChar char="v"/>
            </a:pPr>
            <a:r>
              <a:rPr lang="en-US" altLang="en-US" sz="1800" dirty="0">
                <a:latin typeface="+mn-lt"/>
              </a:rPr>
              <a:t>Do not delay in paying the employees – their families depend on their salaries</a:t>
            </a:r>
          </a:p>
          <a:p>
            <a:pPr marL="285750" indent="-285750" algn="just" eaLnBrk="1" hangingPunct="1">
              <a:spcBef>
                <a:spcPts val="0"/>
              </a:spcBef>
              <a:buFont typeface="Wingdings" panose="05000000000000000000" pitchFamily="2" charset="2"/>
              <a:buChar char="v"/>
            </a:pPr>
            <a:r>
              <a:rPr lang="en-US" altLang="en-US" sz="1800" dirty="0">
                <a:latin typeface="+mn-lt"/>
              </a:rPr>
              <a:t>Do not hesitate to tell drawbacks of employees on their faces, diplomatically </a:t>
            </a:r>
          </a:p>
          <a:p>
            <a:pPr marL="285750" indent="-285750" algn="just" eaLnBrk="1" hangingPunct="1">
              <a:spcBef>
                <a:spcPts val="0"/>
              </a:spcBef>
              <a:buFont typeface="Wingdings" panose="05000000000000000000" pitchFamily="2" charset="2"/>
              <a:buChar char="v"/>
            </a:pPr>
            <a:r>
              <a:rPr lang="en-US" altLang="en-US" sz="1800" dirty="0">
                <a:latin typeface="+mn-lt"/>
              </a:rPr>
              <a:t>Do not hesitate to punish an erring employee within the framework of rules</a:t>
            </a:r>
          </a:p>
          <a:p>
            <a:pPr marL="285750" indent="-285750" algn="just" eaLnBrk="1" hangingPunct="1">
              <a:spcBef>
                <a:spcPts val="0"/>
              </a:spcBef>
              <a:buFont typeface="Wingdings" panose="05000000000000000000" pitchFamily="2" charset="2"/>
              <a:buChar char="v"/>
            </a:pPr>
            <a:r>
              <a:rPr lang="en-US" altLang="en-US" sz="1800" dirty="0">
                <a:latin typeface="+mn-lt"/>
              </a:rPr>
              <a:t>Do not hesitate to fire an employee who brings dishonor to the institution</a:t>
            </a:r>
          </a:p>
          <a:p>
            <a:pPr marL="285750" indent="-285750" algn="just" eaLnBrk="1" hangingPunct="1">
              <a:spcBef>
                <a:spcPts val="0"/>
              </a:spcBef>
              <a:buFont typeface="Wingdings" panose="05000000000000000000" pitchFamily="2" charset="2"/>
              <a:buChar char="v"/>
            </a:pPr>
            <a:r>
              <a:rPr lang="en-US" altLang="en-US" sz="1800" dirty="0">
                <a:latin typeface="+mn-lt"/>
              </a:rPr>
              <a:t>Do not hesitate to reward an employee who brings laurel to the institution</a:t>
            </a:r>
          </a:p>
          <a:p>
            <a:pPr marL="285750" indent="-285750" algn="just" eaLnBrk="1" hangingPunct="1">
              <a:spcBef>
                <a:spcPts val="0"/>
              </a:spcBef>
              <a:buFont typeface="Wingdings" panose="05000000000000000000" pitchFamily="2" charset="2"/>
              <a:buChar char="v"/>
            </a:pPr>
            <a:r>
              <a:rPr lang="en-US" altLang="en-US" sz="1800" dirty="0">
                <a:latin typeface="+mn-lt"/>
              </a:rPr>
              <a:t>Do not speak bad about faculty, however bad they are, to students</a:t>
            </a:r>
            <a:endParaRPr lang="en-US" altLang="en-US" sz="2000" dirty="0">
              <a:latin typeface="+mn-lt"/>
            </a:endParaRPr>
          </a:p>
        </p:txBody>
      </p:sp>
    </p:spTree>
    <p:extLst>
      <p:ext uri="{BB962C8B-B14F-4D97-AF65-F5344CB8AC3E}">
        <p14:creationId xmlns:p14="http://schemas.microsoft.com/office/powerpoint/2010/main" val="34500694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DBD78F39-3A63-4505-84BE-E9007EB04853}"/>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12E2219E-49B9-455F-9BEF-2F943401E455}"/>
              </a:ext>
            </a:extLst>
          </p:cNvPr>
          <p:cNvSpPr txBox="1">
            <a:spLocks noChangeArrowheads="1"/>
          </p:cNvSpPr>
          <p:nvPr/>
        </p:nvSpPr>
        <p:spPr bwMode="auto">
          <a:xfrm>
            <a:off x="762000" y="769886"/>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Parents</a:t>
            </a:r>
          </a:p>
        </p:txBody>
      </p:sp>
      <p:sp>
        <p:nvSpPr>
          <p:cNvPr id="8" name="Text Box 4">
            <a:extLst>
              <a:ext uri="{FF2B5EF4-FFF2-40B4-BE49-F238E27FC236}">
                <a16:creationId xmlns:a16="http://schemas.microsoft.com/office/drawing/2014/main" id="{C2BB3209-040D-4E5C-992A-CA0108AE1E3D}"/>
              </a:ext>
            </a:extLst>
          </p:cNvPr>
          <p:cNvSpPr txBox="1">
            <a:spLocks noChangeArrowheads="1"/>
          </p:cNvSpPr>
          <p:nvPr/>
        </p:nvSpPr>
        <p:spPr bwMode="auto">
          <a:xfrm>
            <a:off x="762000" y="1047750"/>
            <a:ext cx="83058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00B050"/>
                </a:solidFill>
                <a:latin typeface="+mn-lt"/>
              </a:rPr>
              <a:t>Do’s (You have to know these)</a:t>
            </a:r>
          </a:p>
          <a:p>
            <a:pPr marL="285750" indent="-285750" algn="just" eaLnBrk="1" hangingPunct="1">
              <a:spcBef>
                <a:spcPts val="0"/>
              </a:spcBef>
              <a:buFont typeface="Wingdings" panose="05000000000000000000" pitchFamily="2" charset="2"/>
              <a:buChar char="v"/>
            </a:pPr>
            <a:r>
              <a:rPr lang="en-US" altLang="en-US" sz="1800" dirty="0">
                <a:latin typeface="+mn-lt"/>
              </a:rPr>
              <a:t>Monitor and protect  your ward as you did during their younger days</a:t>
            </a:r>
          </a:p>
          <a:p>
            <a:pPr marL="285750" indent="-285750" algn="just" eaLnBrk="1" hangingPunct="1">
              <a:spcBef>
                <a:spcPts val="0"/>
              </a:spcBef>
              <a:buFont typeface="Wingdings" panose="05000000000000000000" pitchFamily="2" charset="2"/>
              <a:buChar char="v"/>
            </a:pPr>
            <a:r>
              <a:rPr lang="en-US" altLang="en-US" sz="1800" dirty="0">
                <a:latin typeface="+mn-lt"/>
              </a:rPr>
              <a:t>Provide bare minimum facilities to your ward and ample learning opportunities</a:t>
            </a:r>
          </a:p>
          <a:p>
            <a:pPr marL="285750" indent="-285750" algn="just" eaLnBrk="1" hangingPunct="1">
              <a:spcBef>
                <a:spcPts val="0"/>
              </a:spcBef>
              <a:buFont typeface="Wingdings" panose="05000000000000000000" pitchFamily="2" charset="2"/>
              <a:buChar char="v"/>
            </a:pPr>
            <a:r>
              <a:rPr lang="en-US" altLang="en-US" sz="1800" dirty="0">
                <a:latin typeface="+mn-lt"/>
              </a:rPr>
              <a:t>Spend some time every day evening and enquire about the day’s activities</a:t>
            </a:r>
          </a:p>
          <a:p>
            <a:pPr marL="285750" indent="-285750" algn="just" eaLnBrk="1" hangingPunct="1">
              <a:spcBef>
                <a:spcPts val="0"/>
              </a:spcBef>
              <a:buFont typeface="Wingdings" panose="05000000000000000000" pitchFamily="2" charset="2"/>
              <a:buChar char="v"/>
            </a:pPr>
            <a:r>
              <a:rPr lang="en-US" altLang="en-US" sz="1800" dirty="0">
                <a:latin typeface="+mn-lt"/>
              </a:rPr>
              <a:t>Watch your ward untiringly; but your ward should not know that you are watching</a:t>
            </a:r>
          </a:p>
          <a:p>
            <a:pPr marL="285750" indent="-285750" algn="just" eaLnBrk="1" hangingPunct="1">
              <a:spcBef>
                <a:spcPts val="0"/>
              </a:spcBef>
              <a:buFont typeface="Wingdings" panose="05000000000000000000" pitchFamily="2" charset="2"/>
              <a:buChar char="v"/>
            </a:pPr>
            <a:r>
              <a:rPr lang="en-US" altLang="en-US" sz="1800" dirty="0">
                <a:latin typeface="+mn-lt"/>
              </a:rPr>
              <a:t>Appreciate your ward every now and then, even for small but positive deeds</a:t>
            </a:r>
          </a:p>
          <a:p>
            <a:pPr marL="285750" indent="-285750" algn="just" eaLnBrk="1" hangingPunct="1">
              <a:spcBef>
                <a:spcPts val="0"/>
              </a:spcBef>
              <a:buFont typeface="Wingdings" panose="05000000000000000000" pitchFamily="2" charset="2"/>
              <a:buChar char="v"/>
            </a:pPr>
            <a:r>
              <a:rPr lang="en-US" altLang="en-US" sz="1800" dirty="0">
                <a:latin typeface="+mn-lt"/>
              </a:rPr>
              <a:t>Be in touch with the institution periodically and obtain details about your ward</a:t>
            </a:r>
          </a:p>
          <a:p>
            <a:pPr marL="285750" indent="-285750" algn="just" eaLnBrk="1" hangingPunct="1">
              <a:spcBef>
                <a:spcPts val="0"/>
              </a:spcBef>
              <a:buFont typeface="Wingdings" panose="05000000000000000000" pitchFamily="2" charset="2"/>
              <a:buChar char="v"/>
            </a:pPr>
            <a:r>
              <a:rPr lang="en-US" altLang="en-US" sz="1800" dirty="0">
                <a:latin typeface="+mn-lt"/>
              </a:rPr>
              <a:t>Provide suitable environment in the house so that your ward studies well</a:t>
            </a:r>
          </a:p>
          <a:p>
            <a:pPr marL="285750" indent="-285750" algn="just" eaLnBrk="1" hangingPunct="1">
              <a:spcBef>
                <a:spcPts val="0"/>
              </a:spcBef>
              <a:buFont typeface="Wingdings" panose="05000000000000000000" pitchFamily="2" charset="2"/>
              <a:buChar char="v"/>
            </a:pPr>
            <a:r>
              <a:rPr lang="en-US" altLang="en-US" sz="1800" dirty="0">
                <a:latin typeface="+mn-lt"/>
              </a:rPr>
              <a:t>Fine tune food habits, dressing, hair style and behavioral pattern of your ward</a:t>
            </a:r>
          </a:p>
          <a:p>
            <a:pPr marL="285750" indent="-285750" algn="just" eaLnBrk="1" hangingPunct="1">
              <a:spcBef>
                <a:spcPts val="0"/>
              </a:spcBef>
              <a:buFont typeface="Wingdings" panose="05000000000000000000" pitchFamily="2" charset="2"/>
              <a:buChar char="v"/>
            </a:pPr>
            <a:r>
              <a:rPr lang="en-US" altLang="en-US" sz="1800" dirty="0">
                <a:latin typeface="+mn-lt"/>
              </a:rPr>
              <a:t>Keep talking about great people of the past and about their achievements</a:t>
            </a:r>
          </a:p>
          <a:p>
            <a:pPr marL="285750" indent="-285750" algn="just" eaLnBrk="1" hangingPunct="1">
              <a:spcBef>
                <a:spcPts val="0"/>
              </a:spcBef>
              <a:buFont typeface="Wingdings" panose="05000000000000000000" pitchFamily="2" charset="2"/>
              <a:buChar char="v"/>
            </a:pPr>
            <a:r>
              <a:rPr lang="en-US" altLang="en-US" sz="1800" dirty="0">
                <a:latin typeface="+mn-lt"/>
              </a:rPr>
              <a:t>Treat your ward as your friend and discuss even your financial problems</a:t>
            </a:r>
          </a:p>
          <a:p>
            <a:pPr marL="285750" indent="-285750" algn="just" eaLnBrk="1" hangingPunct="1">
              <a:spcBef>
                <a:spcPts val="0"/>
              </a:spcBef>
              <a:buFont typeface="Wingdings" panose="05000000000000000000" pitchFamily="2" charset="2"/>
              <a:buChar char="v"/>
            </a:pPr>
            <a:r>
              <a:rPr lang="en-US" altLang="en-US" sz="1800" dirty="0">
                <a:latin typeface="+mn-lt"/>
              </a:rPr>
              <a:t>Understand your ward’s psychology and be a gentle guide on the side</a:t>
            </a:r>
          </a:p>
          <a:p>
            <a:pPr marL="285750" indent="-285750" algn="just" eaLnBrk="1" hangingPunct="1">
              <a:spcBef>
                <a:spcPts val="0"/>
              </a:spcBef>
              <a:buFont typeface="Wingdings" panose="05000000000000000000" pitchFamily="2" charset="2"/>
              <a:buChar char="v"/>
            </a:pPr>
            <a:r>
              <a:rPr lang="en-US" altLang="en-US" sz="1800" dirty="0">
                <a:latin typeface="+mn-lt"/>
              </a:rPr>
              <a:t>Advise your ward to choose good friends and avoid bad ones – Important !! </a:t>
            </a:r>
          </a:p>
        </p:txBody>
      </p:sp>
    </p:spTree>
    <p:extLst>
      <p:ext uri="{BB962C8B-B14F-4D97-AF65-F5344CB8AC3E}">
        <p14:creationId xmlns:p14="http://schemas.microsoft.com/office/powerpoint/2010/main" val="39249167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804880D2-35A2-4693-A79E-188050E37C65}"/>
              </a:ext>
            </a:extLst>
          </p:cNvPr>
          <p:cNvSpPr txBox="1">
            <a:spLocks noChangeArrowheads="1"/>
          </p:cNvSpPr>
          <p:nvPr/>
        </p:nvSpPr>
        <p:spPr bwMode="auto">
          <a:xfrm>
            <a:off x="2362200" y="590550"/>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dirty="0">
                <a:solidFill>
                  <a:srgbClr val="C00000"/>
                </a:solidFill>
                <a:latin typeface="+mn-lt"/>
              </a:rPr>
              <a:t>The Code Book</a:t>
            </a:r>
          </a:p>
        </p:txBody>
      </p:sp>
      <p:sp>
        <p:nvSpPr>
          <p:cNvPr id="7" name="Text Box 3">
            <a:extLst>
              <a:ext uri="{FF2B5EF4-FFF2-40B4-BE49-F238E27FC236}">
                <a16:creationId xmlns:a16="http://schemas.microsoft.com/office/drawing/2014/main" id="{6BAADECC-601D-4EFC-A7EB-96D83BF6CECA}"/>
              </a:ext>
            </a:extLst>
          </p:cNvPr>
          <p:cNvSpPr txBox="1">
            <a:spLocks noChangeArrowheads="1"/>
          </p:cNvSpPr>
          <p:nvPr/>
        </p:nvSpPr>
        <p:spPr bwMode="auto">
          <a:xfrm>
            <a:off x="757963" y="770623"/>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latin typeface="+mn-lt"/>
              </a:rPr>
              <a:t>Parents</a:t>
            </a:r>
          </a:p>
        </p:txBody>
      </p:sp>
      <p:sp>
        <p:nvSpPr>
          <p:cNvPr id="8" name="Text Box 4">
            <a:extLst>
              <a:ext uri="{FF2B5EF4-FFF2-40B4-BE49-F238E27FC236}">
                <a16:creationId xmlns:a16="http://schemas.microsoft.com/office/drawing/2014/main" id="{CB4F1149-594C-4986-ABE7-846EF13F70A9}"/>
              </a:ext>
            </a:extLst>
          </p:cNvPr>
          <p:cNvSpPr txBox="1">
            <a:spLocks noChangeArrowheads="1"/>
          </p:cNvSpPr>
          <p:nvPr/>
        </p:nvSpPr>
        <p:spPr bwMode="auto">
          <a:xfrm>
            <a:off x="762000" y="1026676"/>
            <a:ext cx="83058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buFontTx/>
              <a:buNone/>
            </a:pPr>
            <a:r>
              <a:rPr lang="en-US" altLang="en-US" sz="2000" b="1" dirty="0">
                <a:solidFill>
                  <a:srgbClr val="FF0000"/>
                </a:solidFill>
                <a:latin typeface="+mn-lt"/>
              </a:rPr>
              <a:t>Don’ts (You have to know these)</a:t>
            </a:r>
          </a:p>
          <a:p>
            <a:pPr marL="285750" indent="-285750" algn="just" eaLnBrk="1" hangingPunct="1">
              <a:spcBef>
                <a:spcPts val="0"/>
              </a:spcBef>
              <a:buFont typeface="Wingdings" panose="05000000000000000000" pitchFamily="2" charset="2"/>
              <a:buChar char="v"/>
            </a:pPr>
            <a:r>
              <a:rPr lang="en-US" altLang="en-US" sz="1800" dirty="0">
                <a:latin typeface="+mn-lt"/>
              </a:rPr>
              <a:t>Do not boast about your ward before your friends and relatives</a:t>
            </a:r>
          </a:p>
          <a:p>
            <a:pPr marL="285750" indent="-285750" algn="just" eaLnBrk="1" hangingPunct="1">
              <a:spcBef>
                <a:spcPts val="0"/>
              </a:spcBef>
              <a:buFont typeface="Wingdings" panose="05000000000000000000" pitchFamily="2" charset="2"/>
              <a:buChar char="v"/>
            </a:pPr>
            <a:r>
              <a:rPr lang="en-US" altLang="en-US" sz="1800" dirty="0">
                <a:latin typeface="+mn-lt"/>
              </a:rPr>
              <a:t>Do not compare your ward with others and scold in front of others</a:t>
            </a:r>
          </a:p>
          <a:p>
            <a:pPr marL="285750" indent="-285750" algn="just" eaLnBrk="1" hangingPunct="1">
              <a:spcBef>
                <a:spcPts val="0"/>
              </a:spcBef>
              <a:buFont typeface="Wingdings" panose="05000000000000000000" pitchFamily="2" charset="2"/>
              <a:buChar char="v"/>
            </a:pPr>
            <a:r>
              <a:rPr lang="en-US" altLang="en-US" sz="1800" dirty="0">
                <a:latin typeface="+mn-lt"/>
              </a:rPr>
              <a:t>Do not repeatedly criticize your ward’s poor performance in exams</a:t>
            </a:r>
          </a:p>
          <a:p>
            <a:pPr marL="285750" indent="-285750" algn="just" eaLnBrk="1" hangingPunct="1">
              <a:spcBef>
                <a:spcPts val="0"/>
              </a:spcBef>
              <a:buFont typeface="Wingdings" panose="05000000000000000000" pitchFamily="2" charset="2"/>
              <a:buChar char="v"/>
            </a:pPr>
            <a:r>
              <a:rPr lang="en-US" altLang="en-US" sz="1800" dirty="0">
                <a:latin typeface="+mn-lt"/>
              </a:rPr>
              <a:t>Do not give huge sums of money and spoil your ward</a:t>
            </a:r>
          </a:p>
          <a:p>
            <a:pPr marL="285750" indent="-285750" algn="just" eaLnBrk="1" hangingPunct="1">
              <a:spcBef>
                <a:spcPts val="0"/>
              </a:spcBef>
              <a:buFont typeface="Wingdings" panose="05000000000000000000" pitchFamily="2" charset="2"/>
              <a:buChar char="v"/>
            </a:pPr>
            <a:r>
              <a:rPr lang="en-US" altLang="en-US" sz="1800" dirty="0">
                <a:latin typeface="+mn-lt"/>
              </a:rPr>
              <a:t>Do not criticize or make fun of the teachers of your ward openly</a:t>
            </a:r>
          </a:p>
          <a:p>
            <a:pPr marL="285750" indent="-285750" algn="just" eaLnBrk="1" hangingPunct="1">
              <a:spcBef>
                <a:spcPts val="0"/>
              </a:spcBef>
              <a:buFont typeface="Wingdings" panose="05000000000000000000" pitchFamily="2" charset="2"/>
              <a:buChar char="v"/>
            </a:pPr>
            <a:r>
              <a:rPr lang="en-US" altLang="en-US" sz="1800" dirty="0">
                <a:latin typeface="+mn-lt"/>
              </a:rPr>
              <a:t>Do not encourage your ward to talk bad about friends and teachers</a:t>
            </a:r>
          </a:p>
          <a:p>
            <a:pPr marL="285750" indent="-285750" algn="just" eaLnBrk="1" hangingPunct="1">
              <a:spcBef>
                <a:spcPts val="0"/>
              </a:spcBef>
              <a:buFont typeface="Wingdings" panose="05000000000000000000" pitchFamily="2" charset="2"/>
              <a:buChar char="v"/>
            </a:pPr>
            <a:r>
              <a:rPr lang="en-US" altLang="en-US" sz="1800" dirty="0">
                <a:latin typeface="+mn-lt"/>
              </a:rPr>
              <a:t>Do not force and threaten the teachers to give attendance and marks</a:t>
            </a:r>
          </a:p>
          <a:p>
            <a:pPr marL="285750" indent="-285750" algn="just" eaLnBrk="1" hangingPunct="1">
              <a:spcBef>
                <a:spcPts val="0"/>
              </a:spcBef>
              <a:buFont typeface="Wingdings" panose="05000000000000000000" pitchFamily="2" charset="2"/>
              <a:buChar char="v"/>
            </a:pPr>
            <a:r>
              <a:rPr lang="en-US" altLang="en-US" sz="1800" dirty="0">
                <a:latin typeface="+mn-lt"/>
              </a:rPr>
              <a:t>Do not boast about your political links to an educator before your ward</a:t>
            </a:r>
          </a:p>
          <a:p>
            <a:pPr marL="285750" indent="-285750" algn="just" eaLnBrk="1" hangingPunct="1">
              <a:spcBef>
                <a:spcPts val="0"/>
              </a:spcBef>
              <a:buFont typeface="Wingdings" panose="05000000000000000000" pitchFamily="2" charset="2"/>
              <a:buChar char="v"/>
            </a:pPr>
            <a:r>
              <a:rPr lang="en-US" altLang="en-US" sz="1800" dirty="0">
                <a:latin typeface="+mn-lt"/>
              </a:rPr>
              <a:t>Do not bribe any teacher or staff for doing illegitimate favor to your ward</a:t>
            </a:r>
          </a:p>
          <a:p>
            <a:pPr marL="285750" indent="-285750" algn="just" eaLnBrk="1" hangingPunct="1">
              <a:spcBef>
                <a:spcPts val="0"/>
              </a:spcBef>
              <a:buFont typeface="Wingdings" panose="05000000000000000000" pitchFamily="2" charset="2"/>
              <a:buChar char="v"/>
            </a:pPr>
            <a:r>
              <a:rPr lang="en-US" altLang="en-US" sz="1800" dirty="0">
                <a:latin typeface="+mn-lt"/>
              </a:rPr>
              <a:t>Do not talk ill about the institution based on subjective opinions</a:t>
            </a:r>
          </a:p>
          <a:p>
            <a:pPr marL="285750" indent="-285750" algn="just" eaLnBrk="1" hangingPunct="1">
              <a:spcBef>
                <a:spcPts val="0"/>
              </a:spcBef>
              <a:buFont typeface="Wingdings" panose="05000000000000000000" pitchFamily="2" charset="2"/>
              <a:buChar char="v"/>
            </a:pPr>
            <a:r>
              <a:rPr lang="en-US" altLang="en-US" sz="1800" dirty="0">
                <a:latin typeface="+mn-lt"/>
              </a:rPr>
              <a:t>Do not exhibit your negative qualities (if you have some) before your ward</a:t>
            </a:r>
          </a:p>
          <a:p>
            <a:pPr marL="285750" indent="-285750" algn="just" eaLnBrk="1" hangingPunct="1">
              <a:spcBef>
                <a:spcPts val="0"/>
              </a:spcBef>
              <a:buFont typeface="Wingdings" panose="05000000000000000000" pitchFamily="2" charset="2"/>
              <a:buChar char="v"/>
            </a:pPr>
            <a:r>
              <a:rPr lang="en-US" altLang="en-US" sz="1800" dirty="0">
                <a:latin typeface="+mn-lt"/>
              </a:rPr>
              <a:t>Do not allow your ward to involve more in family functions at the cost of study</a:t>
            </a:r>
          </a:p>
        </p:txBody>
      </p:sp>
    </p:spTree>
    <p:extLst>
      <p:ext uri="{BB962C8B-B14F-4D97-AF65-F5344CB8AC3E}">
        <p14:creationId xmlns:p14="http://schemas.microsoft.com/office/powerpoint/2010/main" val="24242826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3">
            <a:extLst>
              <a:ext uri="{FF2B5EF4-FFF2-40B4-BE49-F238E27FC236}">
                <a16:creationId xmlns:a16="http://schemas.microsoft.com/office/drawing/2014/main" id="{B6654AEB-9BDF-4B30-94EF-851E0D30BBD4}"/>
              </a:ext>
            </a:extLst>
          </p:cNvPr>
          <p:cNvSpPr txBox="1">
            <a:spLocks noChangeArrowheads="1"/>
          </p:cNvSpPr>
          <p:nvPr/>
        </p:nvSpPr>
        <p:spPr bwMode="auto">
          <a:xfrm>
            <a:off x="914400" y="1276350"/>
            <a:ext cx="73914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600"/>
              </a:spcBef>
              <a:spcAft>
                <a:spcPts val="600"/>
              </a:spcAft>
              <a:buFontTx/>
              <a:buNone/>
            </a:pPr>
            <a:r>
              <a:rPr lang="en-US" altLang="en-US" sz="2000" dirty="0">
                <a:latin typeface="+mn-lt"/>
              </a:rPr>
              <a:t>If the Dos and Don’ts of the Code Book are understood and practiced sincerely, the New Millennium Professional Education would turn out to be a multi-disciplinary, multi-mode, multi-media, multiple-partner enterprise.</a:t>
            </a:r>
          </a:p>
          <a:p>
            <a:pPr algn="just" eaLnBrk="1" hangingPunct="1">
              <a:spcBef>
                <a:spcPts val="600"/>
              </a:spcBef>
              <a:spcAft>
                <a:spcPts val="600"/>
              </a:spcAft>
              <a:buFontTx/>
              <a:buNone/>
            </a:pPr>
            <a:r>
              <a:rPr lang="en-US" altLang="en-US" sz="2000" dirty="0">
                <a:latin typeface="+mn-lt"/>
              </a:rPr>
              <a:t>To be precise, the Professional Education System would turn out to be a Multiple Input Multiple Output (MIMO) </a:t>
            </a:r>
            <a:r>
              <a:rPr lang="en-US" altLang="en-US" sz="2000" b="1" dirty="0">
                <a:solidFill>
                  <a:srgbClr val="00B050"/>
                </a:solidFill>
                <a:latin typeface="+mn-lt"/>
              </a:rPr>
              <a:t>Self Organizing System</a:t>
            </a:r>
            <a:r>
              <a:rPr lang="en-US" altLang="en-US" sz="2000" dirty="0">
                <a:latin typeface="+mn-lt"/>
              </a:rPr>
              <a:t>. </a:t>
            </a:r>
          </a:p>
          <a:p>
            <a:pPr algn="just" eaLnBrk="1" hangingPunct="1">
              <a:spcBef>
                <a:spcPts val="600"/>
              </a:spcBef>
              <a:spcAft>
                <a:spcPts val="600"/>
              </a:spcAft>
              <a:buFontTx/>
              <a:buNone/>
            </a:pPr>
            <a:r>
              <a:rPr lang="en-US" altLang="en-US" sz="2000" dirty="0">
                <a:latin typeface="+mn-lt"/>
              </a:rPr>
              <a:t>Else, it would turn out to be a </a:t>
            </a:r>
            <a:r>
              <a:rPr lang="en-US" altLang="en-US" sz="2000" b="1" dirty="0">
                <a:solidFill>
                  <a:srgbClr val="FF0000"/>
                </a:solidFill>
                <a:latin typeface="+mn-lt"/>
              </a:rPr>
              <a:t>Self Destructive Chaotic System</a:t>
            </a:r>
            <a:r>
              <a:rPr lang="en-US" altLang="en-US" sz="2000" dirty="0">
                <a:latin typeface="+mn-lt"/>
              </a:rPr>
              <a:t>. </a:t>
            </a:r>
          </a:p>
          <a:p>
            <a:pPr algn="just" eaLnBrk="1" hangingPunct="1">
              <a:spcBef>
                <a:spcPts val="600"/>
              </a:spcBef>
              <a:spcAft>
                <a:spcPts val="600"/>
              </a:spcAft>
              <a:buFontTx/>
              <a:buNone/>
            </a:pPr>
            <a:r>
              <a:rPr lang="en-US" altLang="en-US" sz="2000" dirty="0">
                <a:latin typeface="+mn-lt"/>
              </a:rPr>
              <a:t>Stakeholders ! It is up to you to take it or leave it.</a:t>
            </a:r>
          </a:p>
        </p:txBody>
      </p:sp>
      <p:sp>
        <p:nvSpPr>
          <p:cNvPr id="7" name="Text Box 5">
            <a:extLst>
              <a:ext uri="{FF2B5EF4-FFF2-40B4-BE49-F238E27FC236}">
                <a16:creationId xmlns:a16="http://schemas.microsoft.com/office/drawing/2014/main" id="{3AE65D41-6D0F-47A2-BAD5-281DFAD26A9F}"/>
              </a:ext>
            </a:extLst>
          </p:cNvPr>
          <p:cNvSpPr txBox="1">
            <a:spLocks noChangeArrowheads="1"/>
          </p:cNvSpPr>
          <p:nvPr/>
        </p:nvSpPr>
        <p:spPr bwMode="auto">
          <a:xfrm>
            <a:off x="381000" y="57912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US" altLang="en-US" sz="2000">
                <a:latin typeface="+mn-lt"/>
              </a:rPr>
              <a:t>Disclaimer: Material covered in this presentation is due to a critical analysis made by a group of intellectuals and in no way it refers to any individual or organization</a:t>
            </a:r>
          </a:p>
        </p:txBody>
      </p:sp>
      <p:sp>
        <p:nvSpPr>
          <p:cNvPr id="2" name="TextBox 1">
            <a:extLst>
              <a:ext uri="{FF2B5EF4-FFF2-40B4-BE49-F238E27FC236}">
                <a16:creationId xmlns:a16="http://schemas.microsoft.com/office/drawing/2014/main" id="{D9ABDB95-00F3-4253-862D-4B32EA7FB7CD}"/>
              </a:ext>
            </a:extLst>
          </p:cNvPr>
          <p:cNvSpPr txBox="1"/>
          <p:nvPr/>
        </p:nvSpPr>
        <p:spPr>
          <a:xfrm>
            <a:off x="3352800" y="598699"/>
            <a:ext cx="2514600" cy="523220"/>
          </a:xfrm>
          <a:prstGeom prst="rect">
            <a:avLst/>
          </a:prstGeom>
          <a:noFill/>
        </p:spPr>
        <p:txBody>
          <a:bodyPr wrap="square" rtlCol="0">
            <a:spAutoFit/>
          </a:bodyPr>
          <a:lstStyle/>
          <a:p>
            <a:pPr algn="ctr"/>
            <a:r>
              <a:rPr lang="en-US" sz="2800" b="1" dirty="0">
                <a:solidFill>
                  <a:srgbClr val="FF0000"/>
                </a:solidFill>
              </a:rPr>
              <a:t>Caution !</a:t>
            </a:r>
          </a:p>
        </p:txBody>
      </p:sp>
    </p:spTree>
    <p:extLst>
      <p:ext uri="{BB962C8B-B14F-4D97-AF65-F5344CB8AC3E}">
        <p14:creationId xmlns:p14="http://schemas.microsoft.com/office/powerpoint/2010/main" val="3104515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2" name="TextBox 1">
            <a:extLst>
              <a:ext uri="{FF2B5EF4-FFF2-40B4-BE49-F238E27FC236}">
                <a16:creationId xmlns:a16="http://schemas.microsoft.com/office/drawing/2014/main" id="{D8C72750-CF27-4AC7-B372-61E54F2E0592}"/>
              </a:ext>
            </a:extLst>
          </p:cNvPr>
          <p:cNvSpPr txBox="1"/>
          <p:nvPr/>
        </p:nvSpPr>
        <p:spPr>
          <a:xfrm>
            <a:off x="3695700" y="666750"/>
            <a:ext cx="1752600" cy="461665"/>
          </a:xfrm>
          <a:prstGeom prst="rect">
            <a:avLst/>
          </a:prstGeom>
          <a:noFill/>
        </p:spPr>
        <p:txBody>
          <a:bodyPr wrap="square" rtlCol="0">
            <a:spAutoFit/>
          </a:bodyPr>
          <a:lstStyle/>
          <a:p>
            <a:pPr algn="ctr"/>
            <a:r>
              <a:rPr lang="en-US" sz="2400" b="1" dirty="0">
                <a:solidFill>
                  <a:srgbClr val="C00000"/>
                </a:solidFill>
              </a:rPr>
              <a:t>Conclusion</a:t>
            </a:r>
          </a:p>
        </p:txBody>
      </p:sp>
      <p:sp>
        <p:nvSpPr>
          <p:cNvPr id="3" name="TextBox 2">
            <a:extLst>
              <a:ext uri="{FF2B5EF4-FFF2-40B4-BE49-F238E27FC236}">
                <a16:creationId xmlns:a16="http://schemas.microsoft.com/office/drawing/2014/main" id="{3263DE1A-0AA3-4A81-BA3E-D142FABE82B7}"/>
              </a:ext>
            </a:extLst>
          </p:cNvPr>
          <p:cNvSpPr txBox="1"/>
          <p:nvPr/>
        </p:nvSpPr>
        <p:spPr>
          <a:xfrm>
            <a:off x="609600" y="1047750"/>
            <a:ext cx="7924800"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t>The material provided in this presentation is an outcome of a serious research carried out, for more than twenty five years, by certain world class academicians and social scientists, and discussed in various international conferences and high level meetings</a:t>
            </a:r>
          </a:p>
          <a:p>
            <a:pPr marL="342900" indent="-342900" algn="just">
              <a:buFont typeface="Wingdings" panose="05000000000000000000" pitchFamily="2" charset="2"/>
              <a:buChar char="v"/>
            </a:pPr>
            <a:r>
              <a:rPr lang="en-US" sz="2000" dirty="0"/>
              <a:t>The presentation throws light on the present plight and lack of professional ethics, especially in education segment, without any bias</a:t>
            </a:r>
          </a:p>
          <a:p>
            <a:pPr marL="342900" indent="-342900" algn="just">
              <a:buFont typeface="Wingdings" panose="05000000000000000000" pitchFamily="2" charset="2"/>
              <a:buChar char="v"/>
            </a:pPr>
            <a:r>
              <a:rPr lang="en-US" sz="2000" dirty="0"/>
              <a:t>Some of the remarks may hurt some people – sorry for that</a:t>
            </a:r>
          </a:p>
          <a:p>
            <a:pPr marL="342900" indent="-342900" algn="just">
              <a:buFont typeface="Wingdings" panose="05000000000000000000" pitchFamily="2" charset="2"/>
              <a:buChar char="v"/>
            </a:pPr>
            <a:r>
              <a:rPr lang="en-US" sz="2000" dirty="0"/>
              <a:t>Speaking truth is like doing surgery on a patient – it has to be done</a:t>
            </a:r>
          </a:p>
          <a:p>
            <a:pPr marL="342900" indent="-342900" algn="just">
              <a:buFont typeface="Wingdings" panose="05000000000000000000" pitchFamily="2" charset="2"/>
              <a:buChar char="v"/>
            </a:pPr>
            <a:r>
              <a:rPr lang="en-US" sz="2000" dirty="0"/>
              <a:t>All concerned are requested to consider these observations with all seriousness in order to make our faculty and students globally competent – they are the real national builders !</a:t>
            </a:r>
          </a:p>
          <a:p>
            <a:pPr algn="ctr"/>
            <a:r>
              <a:rPr lang="en-US" sz="2000" b="1" dirty="0">
                <a:solidFill>
                  <a:srgbClr val="C00000"/>
                </a:solidFill>
              </a:rPr>
              <a:t>Jai Hind ! Let us all together make BHARAT as MAHABHARAT</a:t>
            </a:r>
          </a:p>
        </p:txBody>
      </p:sp>
    </p:spTree>
    <p:extLst>
      <p:ext uri="{BB962C8B-B14F-4D97-AF65-F5344CB8AC3E}">
        <p14:creationId xmlns:p14="http://schemas.microsoft.com/office/powerpoint/2010/main" val="37202614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Box 4">
            <a:extLst>
              <a:ext uri="{FF2B5EF4-FFF2-40B4-BE49-F238E27FC236}">
                <a16:creationId xmlns:a16="http://schemas.microsoft.com/office/drawing/2014/main" id="{659D37FF-5E9C-40FA-87E2-7D79985FFDCB}"/>
              </a:ext>
            </a:extLst>
          </p:cNvPr>
          <p:cNvSpPr txBox="1"/>
          <p:nvPr/>
        </p:nvSpPr>
        <p:spPr>
          <a:xfrm>
            <a:off x="780211" y="590550"/>
            <a:ext cx="7677989" cy="584775"/>
          </a:xfrm>
          <a:prstGeom prst="rect">
            <a:avLst/>
          </a:prstGeom>
          <a:noFill/>
        </p:spPr>
        <p:txBody>
          <a:bodyPr wrap="square">
            <a:spAutoFit/>
          </a:bodyPr>
          <a:lstStyle/>
          <a:p>
            <a:pPr algn="ctr">
              <a:spcBef>
                <a:spcPct val="50000"/>
              </a:spcBef>
            </a:pPr>
            <a:r>
              <a:rPr lang="en-US" altLang="en-US" sz="3200" b="1" dirty="0">
                <a:solidFill>
                  <a:srgbClr val="C00000"/>
                </a:solidFill>
              </a:rPr>
              <a:t>Research for PhD  ? – General Category</a:t>
            </a:r>
          </a:p>
        </p:txBody>
      </p:sp>
      <p:sp>
        <p:nvSpPr>
          <p:cNvPr id="6" name="TextBox 5">
            <a:extLst>
              <a:ext uri="{FF2B5EF4-FFF2-40B4-BE49-F238E27FC236}">
                <a16:creationId xmlns:a16="http://schemas.microsoft.com/office/drawing/2014/main" id="{BFB5D86C-421D-437E-A696-3C3FE63E74D2}"/>
              </a:ext>
            </a:extLst>
          </p:cNvPr>
          <p:cNvSpPr txBox="1"/>
          <p:nvPr/>
        </p:nvSpPr>
        <p:spPr>
          <a:xfrm>
            <a:off x="762000" y="1175325"/>
            <a:ext cx="7696200" cy="1200329"/>
          </a:xfrm>
          <a:prstGeom prst="rect">
            <a:avLst/>
          </a:prstGeom>
          <a:noFill/>
        </p:spPr>
        <p:txBody>
          <a:bodyPr wrap="square">
            <a:spAutoFit/>
          </a:bodyPr>
          <a:lstStyle/>
          <a:p>
            <a:pPr marL="285750" indent="-285750" algn="just">
              <a:spcBef>
                <a:spcPct val="50000"/>
              </a:spcBef>
              <a:buFont typeface="Wingdings" panose="05000000000000000000" pitchFamily="2" charset="2"/>
              <a:buChar char="v"/>
            </a:pPr>
            <a:r>
              <a:rPr lang="en-US" altLang="en-US" sz="1800" dirty="0"/>
              <a:t>PhD is the highest formal degree offered anywhere in the world </a:t>
            </a:r>
          </a:p>
          <a:p>
            <a:pPr marL="285750" indent="-285750" algn="just">
              <a:spcBef>
                <a:spcPct val="50000"/>
              </a:spcBef>
              <a:buFont typeface="Wingdings" panose="05000000000000000000" pitchFamily="2" charset="2"/>
              <a:buChar char="v"/>
            </a:pPr>
            <a:r>
              <a:rPr lang="en-US" altLang="en-US" sz="1800" dirty="0"/>
              <a:t>Unlike regular degrees, it is not meant for learning existing knowledge</a:t>
            </a:r>
          </a:p>
          <a:p>
            <a:pPr marL="285750" indent="-285750" algn="just">
              <a:spcBef>
                <a:spcPct val="50000"/>
              </a:spcBef>
              <a:buFont typeface="Wingdings" panose="05000000000000000000" pitchFamily="2" charset="2"/>
              <a:buChar char="v"/>
            </a:pPr>
            <a:r>
              <a:rPr lang="en-US" altLang="en-US" sz="1800" dirty="0"/>
              <a:t>It is meant for creating new knowledge</a:t>
            </a:r>
          </a:p>
        </p:txBody>
      </p:sp>
      <p:sp>
        <p:nvSpPr>
          <p:cNvPr id="8" name="TextBox 7">
            <a:extLst>
              <a:ext uri="{FF2B5EF4-FFF2-40B4-BE49-F238E27FC236}">
                <a16:creationId xmlns:a16="http://schemas.microsoft.com/office/drawing/2014/main" id="{27AD2D91-C11F-4D3D-923C-D338EEA84D0B}"/>
              </a:ext>
            </a:extLst>
          </p:cNvPr>
          <p:cNvSpPr txBox="1"/>
          <p:nvPr/>
        </p:nvSpPr>
        <p:spPr>
          <a:xfrm>
            <a:off x="762000" y="2368481"/>
            <a:ext cx="7696200" cy="1938992"/>
          </a:xfrm>
          <a:prstGeom prst="rect">
            <a:avLst/>
          </a:prstGeom>
          <a:noFill/>
        </p:spPr>
        <p:txBody>
          <a:bodyPr wrap="square">
            <a:spAutoFit/>
          </a:bodyPr>
          <a:lstStyle/>
          <a:p>
            <a:pPr algn="ctr">
              <a:spcAft>
                <a:spcPts val="600"/>
              </a:spcAft>
            </a:pPr>
            <a:r>
              <a:rPr lang="en-US" altLang="en-US" sz="2800" b="1" dirty="0">
                <a:solidFill>
                  <a:srgbClr val="C00000"/>
                </a:solidFill>
              </a:rPr>
              <a:t>True Aspirants of PhD degree</a:t>
            </a:r>
          </a:p>
          <a:p>
            <a:pPr marL="285750" indent="-285750" algn="just">
              <a:spcAft>
                <a:spcPts val="600"/>
              </a:spcAft>
              <a:buFont typeface="Wingdings" panose="05000000000000000000" pitchFamily="2" charset="2"/>
              <a:buChar char="v"/>
            </a:pPr>
            <a:r>
              <a:rPr lang="en-US" altLang="en-US" sz="1800" dirty="0"/>
              <a:t>Persons who wish to `</a:t>
            </a:r>
            <a:r>
              <a:rPr lang="en-US" altLang="en-US" sz="1800" b="1" dirty="0"/>
              <a:t>make a mark</a:t>
            </a:r>
            <a:r>
              <a:rPr lang="en-US" altLang="en-US" sz="1800" dirty="0"/>
              <a:t>' </a:t>
            </a:r>
          </a:p>
          <a:p>
            <a:pPr marL="285750" indent="-285750" algn="just">
              <a:spcAft>
                <a:spcPts val="600"/>
              </a:spcAft>
              <a:buFont typeface="Wingdings" panose="05000000000000000000" pitchFamily="2" charset="2"/>
              <a:buChar char="v"/>
            </a:pPr>
            <a:r>
              <a:rPr lang="en-US" altLang="en-US" sz="1800" dirty="0"/>
              <a:t>Intellectuals with passion for creating knowledge</a:t>
            </a:r>
          </a:p>
          <a:p>
            <a:pPr marL="285750" indent="-285750" algn="just">
              <a:spcAft>
                <a:spcPts val="600"/>
              </a:spcAft>
              <a:buFont typeface="Wingdings" panose="05000000000000000000" pitchFamily="2" charset="2"/>
              <a:buChar char="v"/>
            </a:pPr>
            <a:r>
              <a:rPr lang="en-US" altLang="en-US" sz="1800" dirty="0"/>
              <a:t>Ambitious academicians without a formal degree</a:t>
            </a:r>
          </a:p>
          <a:p>
            <a:pPr marL="285750" indent="-285750" algn="just">
              <a:spcAft>
                <a:spcPts val="600"/>
              </a:spcAft>
              <a:buFont typeface="Wingdings" panose="05000000000000000000" pitchFamily="2" charset="2"/>
              <a:buChar char="v"/>
            </a:pPr>
            <a:r>
              <a:rPr lang="en-US" altLang="en-US" sz="1800" dirty="0"/>
              <a:t>Persistent knowledge workers</a:t>
            </a:r>
            <a:endParaRPr lang="en-US" dirty="0"/>
          </a:p>
        </p:txBody>
      </p:sp>
    </p:spTree>
    <p:extLst>
      <p:ext uri="{BB962C8B-B14F-4D97-AF65-F5344CB8AC3E}">
        <p14:creationId xmlns:p14="http://schemas.microsoft.com/office/powerpoint/2010/main" val="7297421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2B37B2DC-3782-41A8-803F-3B7A7EEC79CC}"/>
              </a:ext>
            </a:extLst>
          </p:cNvPr>
          <p:cNvSpPr txBox="1">
            <a:spLocks noChangeArrowheads="1"/>
          </p:cNvSpPr>
          <p:nvPr/>
        </p:nvSpPr>
        <p:spPr bwMode="auto">
          <a:xfrm>
            <a:off x="647700" y="590550"/>
            <a:ext cx="7848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dirty="0">
                <a:solidFill>
                  <a:srgbClr val="FF0000"/>
                </a:solidFill>
              </a:rPr>
              <a:t>The Fear Factor</a:t>
            </a:r>
          </a:p>
        </p:txBody>
      </p:sp>
      <p:sp>
        <p:nvSpPr>
          <p:cNvPr id="7" name="Text Box 3">
            <a:extLst>
              <a:ext uri="{FF2B5EF4-FFF2-40B4-BE49-F238E27FC236}">
                <a16:creationId xmlns:a16="http://schemas.microsoft.com/office/drawing/2014/main" id="{81AA1CAE-28DB-4C7C-98B6-D8E85985DBE4}"/>
              </a:ext>
            </a:extLst>
          </p:cNvPr>
          <p:cNvSpPr txBox="1">
            <a:spLocks noChangeArrowheads="1"/>
          </p:cNvSpPr>
          <p:nvPr/>
        </p:nvSpPr>
        <p:spPr bwMode="auto">
          <a:xfrm>
            <a:off x="838200" y="1183124"/>
            <a:ext cx="7848600"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v"/>
            </a:pPr>
            <a:r>
              <a:rPr lang="en-US" altLang="en-US" dirty="0"/>
              <a:t>It is too easy and the guide is incompetent</a:t>
            </a:r>
          </a:p>
          <a:p>
            <a:pPr marL="285750" indent="-285750">
              <a:buFont typeface="Wingdings" panose="05000000000000000000" pitchFamily="2" charset="2"/>
              <a:buChar char="v"/>
            </a:pPr>
            <a:r>
              <a:rPr lang="en-US" altLang="en-US" dirty="0"/>
              <a:t> It takes too much of time to complete all formalities</a:t>
            </a:r>
          </a:p>
          <a:p>
            <a:pPr marL="285750" indent="-285750">
              <a:buFont typeface="Wingdings" panose="05000000000000000000" pitchFamily="2" charset="2"/>
              <a:buChar char="v"/>
            </a:pPr>
            <a:r>
              <a:rPr lang="en-US" altLang="en-US" dirty="0"/>
              <a:t> Employers wish to recruit fresh graduates and not PhD degree holders</a:t>
            </a:r>
          </a:p>
        </p:txBody>
      </p:sp>
      <p:sp>
        <p:nvSpPr>
          <p:cNvPr id="8" name="Text Box 4">
            <a:extLst>
              <a:ext uri="{FF2B5EF4-FFF2-40B4-BE49-F238E27FC236}">
                <a16:creationId xmlns:a16="http://schemas.microsoft.com/office/drawing/2014/main" id="{35EB2DCC-8D73-45DE-9B74-9F7DA103547C}"/>
              </a:ext>
            </a:extLst>
          </p:cNvPr>
          <p:cNvSpPr txBox="1">
            <a:spLocks noChangeArrowheads="1"/>
          </p:cNvSpPr>
          <p:nvPr/>
        </p:nvSpPr>
        <p:spPr bwMode="auto">
          <a:xfrm>
            <a:off x="685800" y="819087"/>
            <a:ext cx="281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latin typeface="Monotype Corsiva" panose="03010101010201010101" pitchFamily="66" charset="0"/>
              </a:rPr>
              <a:t>For the Young</a:t>
            </a:r>
            <a:endParaRPr lang="en-US" altLang="en-US" sz="2000" dirty="0">
              <a:solidFill>
                <a:srgbClr val="C00000"/>
              </a:solidFill>
              <a:latin typeface="Monotype Corsiva" panose="03010101010201010101" pitchFamily="66" charset="0"/>
            </a:endParaRPr>
          </a:p>
        </p:txBody>
      </p:sp>
      <p:sp>
        <p:nvSpPr>
          <p:cNvPr id="9" name="Text Box 5">
            <a:extLst>
              <a:ext uri="{FF2B5EF4-FFF2-40B4-BE49-F238E27FC236}">
                <a16:creationId xmlns:a16="http://schemas.microsoft.com/office/drawing/2014/main" id="{9C296AF6-3205-4441-9BD9-B71F32F36A81}"/>
              </a:ext>
            </a:extLst>
          </p:cNvPr>
          <p:cNvSpPr txBox="1">
            <a:spLocks noChangeArrowheads="1"/>
          </p:cNvSpPr>
          <p:nvPr/>
        </p:nvSpPr>
        <p:spPr bwMode="auto">
          <a:xfrm>
            <a:off x="717504" y="3305381"/>
            <a:ext cx="281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latin typeface="Monotype Corsiva" panose="03010101010201010101" pitchFamily="66" charset="0"/>
              </a:rPr>
              <a:t>For the Old</a:t>
            </a:r>
            <a:endParaRPr lang="en-US" altLang="en-US" sz="2000" dirty="0">
              <a:solidFill>
                <a:srgbClr val="C00000"/>
              </a:solidFill>
              <a:latin typeface="Monotype Corsiva" panose="03010101010201010101" pitchFamily="66" charset="0"/>
            </a:endParaRPr>
          </a:p>
        </p:txBody>
      </p:sp>
      <p:sp>
        <p:nvSpPr>
          <p:cNvPr id="10" name="Text Box 6">
            <a:extLst>
              <a:ext uri="{FF2B5EF4-FFF2-40B4-BE49-F238E27FC236}">
                <a16:creationId xmlns:a16="http://schemas.microsoft.com/office/drawing/2014/main" id="{BE4EE711-4C0B-4849-B719-AFCC825F6988}"/>
              </a:ext>
            </a:extLst>
          </p:cNvPr>
          <p:cNvSpPr txBox="1">
            <a:spLocks noChangeArrowheads="1"/>
          </p:cNvSpPr>
          <p:nvPr/>
        </p:nvSpPr>
        <p:spPr bwMode="auto">
          <a:xfrm>
            <a:off x="840981" y="3635941"/>
            <a:ext cx="7848600"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Wingdings" panose="05000000000000000000" pitchFamily="2" charset="2"/>
              <a:buChar char="v"/>
            </a:pPr>
            <a:r>
              <a:rPr lang="en-US" altLang="en-US" dirty="0"/>
              <a:t> It is too difficult to pass Pre-PhD examinations</a:t>
            </a:r>
          </a:p>
          <a:p>
            <a:pPr marL="285750" indent="-285750">
              <a:buFont typeface="Wingdings" panose="05000000000000000000" pitchFamily="2" charset="2"/>
              <a:buChar char="v"/>
            </a:pPr>
            <a:r>
              <a:rPr lang="en-US" altLang="en-US" dirty="0"/>
              <a:t> It is not possible to complete PhD - the guide will not care for me</a:t>
            </a:r>
          </a:p>
          <a:p>
            <a:pPr marL="285750" indent="-285750">
              <a:buFont typeface="Wingdings" panose="05000000000000000000" pitchFamily="2" charset="2"/>
              <a:buChar char="v"/>
            </a:pPr>
            <a:r>
              <a:rPr lang="en-US" altLang="en-US" dirty="0"/>
              <a:t> How can I work with a guide who is much younger to me ?</a:t>
            </a:r>
          </a:p>
        </p:txBody>
      </p:sp>
      <p:sp>
        <p:nvSpPr>
          <p:cNvPr id="11" name="Text Box 7">
            <a:extLst>
              <a:ext uri="{FF2B5EF4-FFF2-40B4-BE49-F238E27FC236}">
                <a16:creationId xmlns:a16="http://schemas.microsoft.com/office/drawing/2014/main" id="{27F9CA58-E06D-4C86-BB9A-EE4E8B08D878}"/>
              </a:ext>
            </a:extLst>
          </p:cNvPr>
          <p:cNvSpPr txBox="1">
            <a:spLocks noChangeArrowheads="1"/>
          </p:cNvSpPr>
          <p:nvPr/>
        </p:nvSpPr>
        <p:spPr bwMode="auto">
          <a:xfrm>
            <a:off x="699149" y="2130044"/>
            <a:ext cx="281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latin typeface="Monotype Corsiva" panose="03010101010201010101" pitchFamily="66" charset="0"/>
              </a:rPr>
              <a:t>For the Middle Aged</a:t>
            </a:r>
            <a:endParaRPr lang="en-US" altLang="en-US" sz="2000" dirty="0">
              <a:solidFill>
                <a:srgbClr val="C00000"/>
              </a:solidFill>
              <a:latin typeface="Monotype Corsiva" panose="03010101010201010101" pitchFamily="66" charset="0"/>
            </a:endParaRPr>
          </a:p>
        </p:txBody>
      </p:sp>
      <p:sp>
        <p:nvSpPr>
          <p:cNvPr id="12" name="Text Box 8">
            <a:extLst>
              <a:ext uri="{FF2B5EF4-FFF2-40B4-BE49-F238E27FC236}">
                <a16:creationId xmlns:a16="http://schemas.microsoft.com/office/drawing/2014/main" id="{68158BCE-587F-4ADC-8657-4A58264132CC}"/>
              </a:ext>
            </a:extLst>
          </p:cNvPr>
          <p:cNvSpPr txBox="1">
            <a:spLocks noChangeArrowheads="1"/>
          </p:cNvSpPr>
          <p:nvPr/>
        </p:nvSpPr>
        <p:spPr bwMode="auto">
          <a:xfrm>
            <a:off x="838200" y="2451601"/>
            <a:ext cx="7848600"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Wingdings" panose="05000000000000000000" pitchFamily="2" charset="2"/>
              <a:buChar char="v"/>
            </a:pPr>
            <a:r>
              <a:rPr lang="en-US" altLang="en-US" dirty="0"/>
              <a:t> It is too difficult and I have to compete with young scholars</a:t>
            </a:r>
          </a:p>
          <a:p>
            <a:pPr marL="285750" indent="-285750">
              <a:buFont typeface="Wingdings" panose="05000000000000000000" pitchFamily="2" charset="2"/>
              <a:buChar char="v"/>
            </a:pPr>
            <a:r>
              <a:rPr lang="en-US" altLang="en-US" dirty="0"/>
              <a:t> How can I get assistance from young scholars – they may ridicule me</a:t>
            </a:r>
          </a:p>
          <a:p>
            <a:pPr marL="285750" indent="-285750">
              <a:buFont typeface="Wingdings" panose="05000000000000000000" pitchFamily="2" charset="2"/>
              <a:buChar char="v"/>
            </a:pPr>
            <a:r>
              <a:rPr lang="en-US" altLang="en-US" dirty="0"/>
              <a:t> The guide may harass me and insult me in front of young scholars</a:t>
            </a:r>
          </a:p>
        </p:txBody>
      </p:sp>
    </p:spTree>
    <p:extLst>
      <p:ext uri="{BB962C8B-B14F-4D97-AF65-F5344CB8AC3E}">
        <p14:creationId xmlns:p14="http://schemas.microsoft.com/office/powerpoint/2010/main" val="20960116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C0E979B3-E7FA-4F68-9F2F-4DEDDD949C3B}"/>
              </a:ext>
            </a:extLst>
          </p:cNvPr>
          <p:cNvSpPr txBox="1">
            <a:spLocks noChangeArrowheads="1"/>
          </p:cNvSpPr>
          <p:nvPr/>
        </p:nvSpPr>
        <p:spPr bwMode="auto">
          <a:xfrm>
            <a:off x="685800" y="794191"/>
            <a:ext cx="792480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rPr>
              <a:t>Are these fear factors true ?</a:t>
            </a:r>
          </a:p>
        </p:txBody>
      </p:sp>
      <p:sp>
        <p:nvSpPr>
          <p:cNvPr id="7" name="Text Box 3">
            <a:extLst>
              <a:ext uri="{FF2B5EF4-FFF2-40B4-BE49-F238E27FC236}">
                <a16:creationId xmlns:a16="http://schemas.microsoft.com/office/drawing/2014/main" id="{A333AF6E-03DC-4764-A15A-53776C9411D7}"/>
              </a:ext>
            </a:extLst>
          </p:cNvPr>
          <p:cNvSpPr txBox="1">
            <a:spLocks noChangeArrowheads="1"/>
          </p:cNvSpPr>
          <p:nvPr/>
        </p:nvSpPr>
        <p:spPr bwMode="auto">
          <a:xfrm>
            <a:off x="686356" y="1152763"/>
            <a:ext cx="7467600" cy="8617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v"/>
            </a:pPr>
            <a:r>
              <a:rPr lang="en-US" altLang="en-US" sz="1600" dirty="0"/>
              <a:t> </a:t>
            </a:r>
            <a:r>
              <a:rPr lang="en-US" altLang="en-US" sz="1600" b="1" dirty="0"/>
              <a:t>Yes </a:t>
            </a:r>
            <a:r>
              <a:rPr lang="en-US" altLang="en-US" sz="1600" dirty="0"/>
              <a:t>! – to certain extent</a:t>
            </a:r>
          </a:p>
          <a:p>
            <a:pPr marL="285750" indent="-285750">
              <a:buFont typeface="Wingdings" panose="05000000000000000000" pitchFamily="2" charset="2"/>
              <a:buChar char="v"/>
            </a:pPr>
            <a:r>
              <a:rPr lang="en-US" altLang="en-US" sz="1600" dirty="0"/>
              <a:t> These fear factors surface due to some stray incidents – very few</a:t>
            </a:r>
          </a:p>
          <a:p>
            <a:pPr marL="285750" indent="-285750">
              <a:buFont typeface="Wingdings" panose="05000000000000000000" pitchFamily="2" charset="2"/>
              <a:buChar char="v"/>
            </a:pPr>
            <a:r>
              <a:rPr lang="en-US" altLang="en-US" sz="1600" dirty="0"/>
              <a:t> To a large extent these are </a:t>
            </a:r>
            <a:r>
              <a:rPr lang="en-US" altLang="en-US" sz="1600" b="1" dirty="0"/>
              <a:t>NOT</a:t>
            </a:r>
            <a:r>
              <a:rPr lang="en-US" altLang="en-US" sz="1600" dirty="0"/>
              <a:t> true !</a:t>
            </a:r>
          </a:p>
        </p:txBody>
      </p:sp>
      <p:sp>
        <p:nvSpPr>
          <p:cNvPr id="8" name="Text Box 4">
            <a:extLst>
              <a:ext uri="{FF2B5EF4-FFF2-40B4-BE49-F238E27FC236}">
                <a16:creationId xmlns:a16="http://schemas.microsoft.com/office/drawing/2014/main" id="{5374C9F9-3D3F-42A0-A816-4E0751A6D6FE}"/>
              </a:ext>
            </a:extLst>
          </p:cNvPr>
          <p:cNvSpPr txBox="1">
            <a:spLocks noChangeArrowheads="1"/>
          </p:cNvSpPr>
          <p:nvPr/>
        </p:nvSpPr>
        <p:spPr bwMode="auto">
          <a:xfrm>
            <a:off x="685800" y="2014537"/>
            <a:ext cx="79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rPr>
              <a:t>What is this PhD – all about ?</a:t>
            </a:r>
          </a:p>
        </p:txBody>
      </p:sp>
      <p:sp>
        <p:nvSpPr>
          <p:cNvPr id="9" name="Text Box 5">
            <a:extLst>
              <a:ext uri="{FF2B5EF4-FFF2-40B4-BE49-F238E27FC236}">
                <a16:creationId xmlns:a16="http://schemas.microsoft.com/office/drawing/2014/main" id="{56797801-4A6C-420C-8872-79A1CE4521CA}"/>
              </a:ext>
            </a:extLst>
          </p:cNvPr>
          <p:cNvSpPr txBox="1">
            <a:spLocks noChangeArrowheads="1"/>
          </p:cNvSpPr>
          <p:nvPr/>
        </p:nvSpPr>
        <p:spPr bwMode="auto">
          <a:xfrm>
            <a:off x="686356" y="2414647"/>
            <a:ext cx="7924244" cy="20621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buFont typeface="Wingdings" panose="05000000000000000000" pitchFamily="2" charset="2"/>
              <a:buChar char="v"/>
            </a:pPr>
            <a:r>
              <a:rPr lang="en-US" altLang="en-US" sz="1600" dirty="0"/>
              <a:t>PhD is about doing research</a:t>
            </a:r>
          </a:p>
          <a:p>
            <a:pPr marL="285750" indent="-285750" algn="just">
              <a:buFont typeface="Wingdings" panose="05000000000000000000" pitchFamily="2" charset="2"/>
              <a:buChar char="v"/>
            </a:pPr>
            <a:r>
              <a:rPr lang="en-US" altLang="en-US" sz="1600" dirty="0"/>
              <a:t>Research is about formulating problems or questions whose answers the research or practitioner community wants to know and whose answers are not known</a:t>
            </a:r>
          </a:p>
          <a:p>
            <a:pPr marL="285750" indent="-285750" algn="just">
              <a:buFont typeface="Wingdings" panose="05000000000000000000" pitchFamily="2" charset="2"/>
              <a:buChar char="v"/>
            </a:pPr>
            <a:r>
              <a:rPr lang="en-US" altLang="en-US" sz="1600" dirty="0"/>
              <a:t>Doing research is to provide some answer to these questions</a:t>
            </a:r>
          </a:p>
          <a:p>
            <a:pPr marL="285750" indent="-285750" algn="just">
              <a:buFont typeface="Wingdings" panose="05000000000000000000" pitchFamily="2" charset="2"/>
              <a:buChar char="v"/>
            </a:pPr>
            <a:r>
              <a:rPr lang="en-US" altLang="en-US" sz="1600" dirty="0"/>
              <a:t>Key aspects of doing PhD are (a) formulating a question or a problem that is of interest and that can be solved, and (b) providing a feasible solution to the problem</a:t>
            </a:r>
          </a:p>
          <a:p>
            <a:pPr marL="285750" indent="-285750" algn="just">
              <a:buFont typeface="Wingdings" panose="05000000000000000000" pitchFamily="2" charset="2"/>
              <a:buChar char="v"/>
            </a:pPr>
            <a:r>
              <a:rPr lang="en-US" altLang="en-US" sz="1600" dirty="0"/>
              <a:t>The results obtained are presented in national / international conferences, and / or submitted to scientific journals.</a:t>
            </a:r>
          </a:p>
        </p:txBody>
      </p:sp>
    </p:spTree>
    <p:extLst>
      <p:ext uri="{BB962C8B-B14F-4D97-AF65-F5344CB8AC3E}">
        <p14:creationId xmlns:p14="http://schemas.microsoft.com/office/powerpoint/2010/main" val="2134332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25AA0C53-52E5-4A7C-9591-CB48C3A3E168}"/>
              </a:ext>
            </a:extLst>
          </p:cNvPr>
          <p:cNvSpPr txBox="1">
            <a:spLocks noChangeArrowheads="1"/>
          </p:cNvSpPr>
          <p:nvPr/>
        </p:nvSpPr>
        <p:spPr bwMode="auto">
          <a:xfrm>
            <a:off x="571500" y="1047750"/>
            <a:ext cx="8001000" cy="13849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v"/>
            </a:pPr>
            <a:r>
              <a:rPr lang="en-US" altLang="en-US" sz="1400" dirty="0"/>
              <a:t>Open problems pertaining to evolutionary technology issues</a:t>
            </a:r>
          </a:p>
          <a:p>
            <a:pPr marL="285750" indent="-285750" algn="just">
              <a:buFont typeface="Wingdings" panose="05000000000000000000" pitchFamily="2" charset="2"/>
              <a:buChar char="v"/>
            </a:pPr>
            <a:r>
              <a:rPr lang="en-US" altLang="en-US" sz="1400" dirty="0"/>
              <a:t>Problems of the type where something innovative and useful is done</a:t>
            </a:r>
          </a:p>
          <a:p>
            <a:pPr marL="285750" indent="-285750" algn="just">
              <a:buFont typeface="Wingdings" panose="05000000000000000000" pitchFamily="2" charset="2"/>
              <a:buChar char="v"/>
            </a:pPr>
            <a:r>
              <a:rPr lang="en-US" altLang="en-US" sz="1400" dirty="0"/>
              <a:t>Problems pertaining to already existing technologies</a:t>
            </a:r>
          </a:p>
          <a:p>
            <a:pPr marL="285750" indent="-285750" algn="just">
              <a:buFont typeface="Wingdings" panose="05000000000000000000" pitchFamily="2" charset="2"/>
              <a:buChar char="v"/>
            </a:pPr>
            <a:r>
              <a:rPr lang="en-US" altLang="en-US" sz="1400" dirty="0"/>
              <a:t>Exhaustive review of existing technologies</a:t>
            </a:r>
          </a:p>
          <a:p>
            <a:pPr marL="285750" indent="-285750" algn="just">
              <a:buFont typeface="Wingdings" panose="05000000000000000000" pitchFamily="2" charset="2"/>
              <a:buChar char="v"/>
            </a:pPr>
            <a:r>
              <a:rPr lang="en-US" altLang="en-US" sz="1400" dirty="0"/>
              <a:t>Negating an already existing technology</a:t>
            </a:r>
          </a:p>
          <a:p>
            <a:pPr marL="285750" indent="-285750" algn="just">
              <a:buFont typeface="Wingdings" panose="05000000000000000000" pitchFamily="2" charset="2"/>
              <a:buChar char="v"/>
            </a:pPr>
            <a:r>
              <a:rPr lang="en-US" altLang="en-US" sz="1400" dirty="0"/>
              <a:t>Value addition to already existing technology</a:t>
            </a:r>
          </a:p>
        </p:txBody>
      </p:sp>
      <p:sp>
        <p:nvSpPr>
          <p:cNvPr id="7" name="Text Box 3">
            <a:extLst>
              <a:ext uri="{FF2B5EF4-FFF2-40B4-BE49-F238E27FC236}">
                <a16:creationId xmlns:a16="http://schemas.microsoft.com/office/drawing/2014/main" id="{CF60F81A-2716-48FB-85A0-3BCFD28CCEB6}"/>
              </a:ext>
            </a:extLst>
          </p:cNvPr>
          <p:cNvSpPr txBox="1">
            <a:spLocks noChangeArrowheads="1"/>
          </p:cNvSpPr>
          <p:nvPr/>
        </p:nvSpPr>
        <p:spPr bwMode="auto">
          <a:xfrm>
            <a:off x="1066800" y="590550"/>
            <a:ext cx="701040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dirty="0">
                <a:solidFill>
                  <a:srgbClr val="C00000"/>
                </a:solidFill>
              </a:rPr>
              <a:t>Types of PhD Problems</a:t>
            </a:r>
          </a:p>
        </p:txBody>
      </p:sp>
      <p:sp>
        <p:nvSpPr>
          <p:cNvPr id="8" name="Text Box 4">
            <a:extLst>
              <a:ext uri="{FF2B5EF4-FFF2-40B4-BE49-F238E27FC236}">
                <a16:creationId xmlns:a16="http://schemas.microsoft.com/office/drawing/2014/main" id="{7B52E847-F3F6-409D-8BC9-7F772F9A44AD}"/>
              </a:ext>
            </a:extLst>
          </p:cNvPr>
          <p:cNvSpPr txBox="1">
            <a:spLocks noChangeArrowheads="1"/>
          </p:cNvSpPr>
          <p:nvPr/>
        </p:nvSpPr>
        <p:spPr bwMode="auto">
          <a:xfrm>
            <a:off x="1066800" y="2419350"/>
            <a:ext cx="701040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dirty="0">
                <a:solidFill>
                  <a:srgbClr val="C00000"/>
                </a:solidFill>
              </a:rPr>
              <a:t>Mindset required for the scholars</a:t>
            </a:r>
          </a:p>
        </p:txBody>
      </p:sp>
      <p:sp>
        <p:nvSpPr>
          <p:cNvPr id="9" name="Text Box 5">
            <a:extLst>
              <a:ext uri="{FF2B5EF4-FFF2-40B4-BE49-F238E27FC236}">
                <a16:creationId xmlns:a16="http://schemas.microsoft.com/office/drawing/2014/main" id="{FAAAE0AE-2EAA-420A-9CAD-BD0EA695ED88}"/>
              </a:ext>
            </a:extLst>
          </p:cNvPr>
          <p:cNvSpPr txBox="1">
            <a:spLocks noChangeArrowheads="1"/>
          </p:cNvSpPr>
          <p:nvPr/>
        </p:nvSpPr>
        <p:spPr bwMode="auto">
          <a:xfrm>
            <a:off x="573169" y="2876550"/>
            <a:ext cx="8001000" cy="13849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v"/>
            </a:pPr>
            <a:r>
              <a:rPr lang="en-US" altLang="en-US" sz="1400" dirty="0"/>
              <a:t>Passion for learning new technologies</a:t>
            </a:r>
          </a:p>
          <a:p>
            <a:pPr marL="285750" indent="-285750" algn="just">
              <a:buFont typeface="Wingdings" panose="05000000000000000000" pitchFamily="2" charset="2"/>
              <a:buChar char="v"/>
            </a:pPr>
            <a:r>
              <a:rPr lang="en-US" altLang="en-US" sz="1400" dirty="0"/>
              <a:t>Very high innovative mind and sense of sacrifice</a:t>
            </a:r>
          </a:p>
          <a:p>
            <a:pPr marL="285750" indent="-285750" algn="just">
              <a:buFont typeface="Wingdings" panose="05000000000000000000" pitchFamily="2" charset="2"/>
              <a:buChar char="v"/>
            </a:pPr>
            <a:r>
              <a:rPr lang="en-US" altLang="en-US" sz="1400" dirty="0"/>
              <a:t>Inquisitive mind to understand existing technologies</a:t>
            </a:r>
          </a:p>
          <a:p>
            <a:pPr marL="285750" indent="-285750" algn="just">
              <a:buFont typeface="Wingdings" panose="05000000000000000000" pitchFamily="2" charset="2"/>
              <a:buChar char="v"/>
            </a:pPr>
            <a:r>
              <a:rPr lang="en-US" altLang="en-US" sz="1400" dirty="0"/>
              <a:t>Attitude for learning and analytical skills</a:t>
            </a:r>
          </a:p>
          <a:p>
            <a:pPr marL="285750" indent="-285750" algn="just">
              <a:buFont typeface="Wingdings" panose="05000000000000000000" pitchFamily="2" charset="2"/>
              <a:buChar char="v"/>
            </a:pPr>
            <a:r>
              <a:rPr lang="en-US" altLang="en-US" sz="1400" dirty="0"/>
              <a:t>Questioning and argumentative mind</a:t>
            </a:r>
          </a:p>
          <a:p>
            <a:pPr marL="285750" indent="-285750" algn="just">
              <a:buFont typeface="Wingdings" panose="05000000000000000000" pitchFamily="2" charset="2"/>
              <a:buChar char="v"/>
            </a:pPr>
            <a:r>
              <a:rPr lang="en-US" altLang="en-US" sz="1400" dirty="0"/>
              <a:t>Team spirit, willingness to share knowledge, teaching ability</a:t>
            </a:r>
          </a:p>
        </p:txBody>
      </p:sp>
    </p:spTree>
    <p:extLst>
      <p:ext uri="{BB962C8B-B14F-4D97-AF65-F5344CB8AC3E}">
        <p14:creationId xmlns:p14="http://schemas.microsoft.com/office/powerpoint/2010/main" val="21979978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2">
            <a:extLst>
              <a:ext uri="{FF2B5EF4-FFF2-40B4-BE49-F238E27FC236}">
                <a16:creationId xmlns:a16="http://schemas.microsoft.com/office/drawing/2014/main" id="{7A4C8680-3BDE-4A59-A2EA-368CF15B204E}"/>
              </a:ext>
            </a:extLst>
          </p:cNvPr>
          <p:cNvSpPr txBox="1">
            <a:spLocks noChangeArrowheads="1"/>
          </p:cNvSpPr>
          <p:nvPr/>
        </p:nvSpPr>
        <p:spPr bwMode="auto">
          <a:xfrm>
            <a:off x="457200" y="1198364"/>
            <a:ext cx="7620000" cy="11695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v"/>
            </a:pPr>
            <a:r>
              <a:rPr lang="en-US" altLang="en-US" sz="1400" dirty="0"/>
              <a:t>Do some relevant </a:t>
            </a:r>
            <a:r>
              <a:rPr lang="en-US" altLang="en-US" sz="1400" b="1" dirty="0"/>
              <a:t>courses</a:t>
            </a:r>
            <a:r>
              <a:rPr lang="en-US" altLang="en-US" sz="1400" dirty="0"/>
              <a:t> and pass examinations</a:t>
            </a:r>
          </a:p>
          <a:p>
            <a:pPr marL="285750" indent="-285750" algn="just">
              <a:buFont typeface="Wingdings" panose="05000000000000000000" pitchFamily="2" charset="2"/>
              <a:buChar char="v"/>
            </a:pPr>
            <a:r>
              <a:rPr lang="en-US" altLang="en-US" sz="1400" dirty="0"/>
              <a:t>Clear the comprehensive </a:t>
            </a:r>
            <a:r>
              <a:rPr lang="en-US" altLang="en-US" sz="1400" b="1" dirty="0"/>
              <a:t>viva voce</a:t>
            </a:r>
            <a:r>
              <a:rPr lang="en-US" altLang="en-US" sz="1400" dirty="0"/>
              <a:t> examination</a:t>
            </a:r>
          </a:p>
          <a:p>
            <a:pPr marL="285750" indent="-285750" algn="just">
              <a:buFont typeface="Wingdings" panose="05000000000000000000" pitchFamily="2" charset="2"/>
              <a:buChar char="v"/>
            </a:pPr>
            <a:r>
              <a:rPr lang="en-US" altLang="en-US" sz="1400" dirty="0"/>
              <a:t>Present a </a:t>
            </a:r>
            <a:r>
              <a:rPr lang="en-US" altLang="en-US" sz="1400" b="1" dirty="0"/>
              <a:t>state-of-the-art seminar</a:t>
            </a:r>
            <a:r>
              <a:rPr lang="en-US" altLang="en-US" sz="1400" dirty="0"/>
              <a:t> and propose the PhD problem</a:t>
            </a:r>
          </a:p>
          <a:p>
            <a:pPr marL="285750" indent="-285750" algn="just">
              <a:buFont typeface="Wingdings" panose="05000000000000000000" pitchFamily="2" charset="2"/>
              <a:buChar char="v"/>
            </a:pPr>
            <a:r>
              <a:rPr lang="en-US" altLang="en-US" sz="1400" dirty="0"/>
              <a:t>Do research, publish results, get approval from guide, </a:t>
            </a:r>
            <a:r>
              <a:rPr lang="en-US" altLang="en-US" sz="1400" b="1" dirty="0"/>
              <a:t>final seminar</a:t>
            </a:r>
          </a:p>
          <a:p>
            <a:pPr marL="285750" indent="-285750" algn="just">
              <a:buFont typeface="Wingdings" panose="05000000000000000000" pitchFamily="2" charset="2"/>
              <a:buChar char="v"/>
            </a:pPr>
            <a:r>
              <a:rPr lang="en-US" altLang="en-US" sz="1400" dirty="0"/>
              <a:t>Write thesis and </a:t>
            </a:r>
            <a:r>
              <a:rPr lang="en-US" altLang="en-US" sz="1400" b="1" dirty="0"/>
              <a:t>submit</a:t>
            </a:r>
            <a:r>
              <a:rPr lang="en-US" altLang="en-US" sz="1400" dirty="0"/>
              <a:t> as per guidelines of the institution / university</a:t>
            </a:r>
          </a:p>
        </p:txBody>
      </p:sp>
      <p:sp>
        <p:nvSpPr>
          <p:cNvPr id="7" name="Text Box 3">
            <a:extLst>
              <a:ext uri="{FF2B5EF4-FFF2-40B4-BE49-F238E27FC236}">
                <a16:creationId xmlns:a16="http://schemas.microsoft.com/office/drawing/2014/main" id="{F1B41D58-98F1-4036-99EB-31B82D17DA5B}"/>
              </a:ext>
            </a:extLst>
          </p:cNvPr>
          <p:cNvSpPr txBox="1">
            <a:spLocks noChangeArrowheads="1"/>
          </p:cNvSpPr>
          <p:nvPr/>
        </p:nvSpPr>
        <p:spPr bwMode="auto">
          <a:xfrm>
            <a:off x="457200" y="552360"/>
            <a:ext cx="822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dirty="0">
                <a:solidFill>
                  <a:srgbClr val="C00000"/>
                </a:solidFill>
              </a:rPr>
              <a:t>General Procedure followed for PhD programs</a:t>
            </a:r>
          </a:p>
        </p:txBody>
      </p:sp>
      <p:sp>
        <p:nvSpPr>
          <p:cNvPr id="8" name="Text Box 5">
            <a:extLst>
              <a:ext uri="{FF2B5EF4-FFF2-40B4-BE49-F238E27FC236}">
                <a16:creationId xmlns:a16="http://schemas.microsoft.com/office/drawing/2014/main" id="{54A7977C-7746-4D2D-90AF-A2D825F48042}"/>
              </a:ext>
            </a:extLst>
          </p:cNvPr>
          <p:cNvSpPr txBox="1">
            <a:spLocks noChangeArrowheads="1"/>
          </p:cNvSpPr>
          <p:nvPr/>
        </p:nvSpPr>
        <p:spPr bwMode="auto">
          <a:xfrm>
            <a:off x="457200" y="2724150"/>
            <a:ext cx="7620000" cy="13849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v"/>
            </a:pPr>
            <a:r>
              <a:rPr lang="en-US" altLang="en-US" sz="1400" dirty="0"/>
              <a:t>Course work (</a:t>
            </a:r>
            <a:r>
              <a:rPr lang="en-US" altLang="en-US" sz="1400" b="1" dirty="0"/>
              <a:t>1 year</a:t>
            </a:r>
            <a:r>
              <a:rPr lang="en-US" altLang="en-US" sz="1400" dirty="0"/>
              <a:t>)</a:t>
            </a:r>
          </a:p>
          <a:p>
            <a:pPr marL="285750" indent="-285750" algn="just">
              <a:buFont typeface="Wingdings" panose="05000000000000000000" pitchFamily="2" charset="2"/>
              <a:buChar char="v"/>
            </a:pPr>
            <a:r>
              <a:rPr lang="en-US" altLang="en-US" sz="1400" dirty="0"/>
              <a:t>Comprehensive Viva Voce examination (</a:t>
            </a:r>
            <a:r>
              <a:rPr lang="en-US" altLang="en-US" sz="1400" b="1" dirty="0"/>
              <a:t>3 months</a:t>
            </a:r>
            <a:r>
              <a:rPr lang="en-US" altLang="en-US" sz="1400" dirty="0"/>
              <a:t>)</a:t>
            </a:r>
          </a:p>
          <a:p>
            <a:pPr marL="285750" indent="-285750" algn="just">
              <a:buFont typeface="Wingdings" panose="05000000000000000000" pitchFamily="2" charset="2"/>
              <a:buChar char="v"/>
            </a:pPr>
            <a:r>
              <a:rPr lang="en-US" altLang="en-US" sz="1400" dirty="0"/>
              <a:t>State-of-the-art seminar and proposing PhD problem (</a:t>
            </a:r>
            <a:r>
              <a:rPr lang="en-US" altLang="en-US" sz="1400" b="1" dirty="0"/>
              <a:t>9 months</a:t>
            </a:r>
            <a:r>
              <a:rPr lang="en-US" altLang="en-US" sz="1400" dirty="0"/>
              <a:t>)</a:t>
            </a:r>
          </a:p>
          <a:p>
            <a:pPr marL="285750" indent="-285750" algn="just">
              <a:buFont typeface="Wingdings" panose="05000000000000000000" pitchFamily="2" charset="2"/>
              <a:buChar char="v"/>
            </a:pPr>
            <a:r>
              <a:rPr lang="en-US" altLang="en-US" sz="1400" dirty="0"/>
              <a:t>Actual research, publication, final seminar etc. (</a:t>
            </a:r>
            <a:r>
              <a:rPr lang="en-US" altLang="en-US" sz="1400" b="1" dirty="0"/>
              <a:t>1 year</a:t>
            </a:r>
            <a:r>
              <a:rPr lang="en-US" altLang="en-US" sz="1400" dirty="0"/>
              <a:t>) </a:t>
            </a:r>
          </a:p>
          <a:p>
            <a:pPr marL="285750" indent="-285750" algn="just">
              <a:buFont typeface="Wingdings" panose="05000000000000000000" pitchFamily="2" charset="2"/>
              <a:buChar char="v"/>
            </a:pPr>
            <a:r>
              <a:rPr lang="en-US" altLang="en-US" sz="1400" dirty="0"/>
              <a:t>Thesis writing and finalization of report (</a:t>
            </a:r>
            <a:r>
              <a:rPr lang="en-US" altLang="en-US" sz="1400" b="1" dirty="0"/>
              <a:t>1 year</a:t>
            </a:r>
            <a:r>
              <a:rPr lang="en-US" altLang="en-US" sz="1400" dirty="0"/>
              <a:t>)</a:t>
            </a:r>
          </a:p>
          <a:p>
            <a:pPr marL="285750" indent="-285750" algn="just">
              <a:buFont typeface="Wingdings" panose="05000000000000000000" pitchFamily="2" charset="2"/>
              <a:buChar char="v"/>
            </a:pPr>
            <a:r>
              <a:rPr lang="en-US" altLang="en-US" sz="1400" dirty="0"/>
              <a:t>Thesis submission, evaluation by experts, final viva-voce (</a:t>
            </a:r>
            <a:r>
              <a:rPr lang="en-US" altLang="en-US" sz="1400" b="1" dirty="0"/>
              <a:t>6 months</a:t>
            </a:r>
            <a:r>
              <a:rPr lang="en-US" altLang="en-US" sz="1400" dirty="0"/>
              <a:t>)</a:t>
            </a:r>
          </a:p>
        </p:txBody>
      </p:sp>
      <p:sp>
        <p:nvSpPr>
          <p:cNvPr id="9" name="Text Box 6">
            <a:extLst>
              <a:ext uri="{FF2B5EF4-FFF2-40B4-BE49-F238E27FC236}">
                <a16:creationId xmlns:a16="http://schemas.microsoft.com/office/drawing/2014/main" id="{BBEBC9D5-5541-4040-B87F-51767A436292}"/>
              </a:ext>
            </a:extLst>
          </p:cNvPr>
          <p:cNvSpPr txBox="1">
            <a:spLocks noChangeArrowheads="1"/>
          </p:cNvSpPr>
          <p:nvPr/>
        </p:nvSpPr>
        <p:spPr bwMode="auto">
          <a:xfrm>
            <a:off x="457200" y="838200"/>
            <a:ext cx="449580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b="1" dirty="0">
                <a:solidFill>
                  <a:srgbClr val="C00000"/>
                </a:solidFill>
                <a:latin typeface="Monotype Corsiva" panose="03010101010201010101" pitchFamily="66" charset="0"/>
              </a:rPr>
              <a:t>A General Outline</a:t>
            </a:r>
            <a:endParaRPr lang="en-US" altLang="en-US" sz="2000" dirty="0">
              <a:solidFill>
                <a:srgbClr val="C00000"/>
              </a:solidFill>
              <a:latin typeface="Monotype Corsiva" panose="03010101010201010101" pitchFamily="66" charset="0"/>
            </a:endParaRPr>
          </a:p>
        </p:txBody>
      </p:sp>
      <p:sp>
        <p:nvSpPr>
          <p:cNvPr id="10" name="Text Box 7">
            <a:extLst>
              <a:ext uri="{FF2B5EF4-FFF2-40B4-BE49-F238E27FC236}">
                <a16:creationId xmlns:a16="http://schemas.microsoft.com/office/drawing/2014/main" id="{6FE81160-527F-458E-A48D-026690125327}"/>
              </a:ext>
            </a:extLst>
          </p:cNvPr>
          <p:cNvSpPr txBox="1">
            <a:spLocks noChangeArrowheads="1"/>
          </p:cNvSpPr>
          <p:nvPr/>
        </p:nvSpPr>
        <p:spPr bwMode="auto">
          <a:xfrm>
            <a:off x="457200" y="2371695"/>
            <a:ext cx="449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b="1" dirty="0">
                <a:solidFill>
                  <a:srgbClr val="C00000"/>
                </a:solidFill>
                <a:latin typeface="Monotype Corsiva" panose="03010101010201010101" pitchFamily="66" charset="0"/>
              </a:rPr>
              <a:t>Timeline for PhD Program</a:t>
            </a:r>
            <a:endParaRPr lang="en-US" altLang="en-US" sz="2000" dirty="0">
              <a:solidFill>
                <a:srgbClr val="C00000"/>
              </a:solidFill>
              <a:latin typeface="Monotype Corsiva" panose="03010101010201010101" pitchFamily="66" charset="0"/>
            </a:endParaRPr>
          </a:p>
        </p:txBody>
      </p:sp>
      <p:sp>
        <p:nvSpPr>
          <p:cNvPr id="11" name="Text Box 8">
            <a:extLst>
              <a:ext uri="{FF2B5EF4-FFF2-40B4-BE49-F238E27FC236}">
                <a16:creationId xmlns:a16="http://schemas.microsoft.com/office/drawing/2014/main" id="{5C9B9AD1-4E2E-4FE6-953D-7A85487D631F}"/>
              </a:ext>
            </a:extLst>
          </p:cNvPr>
          <p:cNvSpPr txBox="1">
            <a:spLocks noChangeArrowheads="1"/>
          </p:cNvSpPr>
          <p:nvPr/>
        </p:nvSpPr>
        <p:spPr bwMode="auto">
          <a:xfrm>
            <a:off x="762000" y="4248150"/>
            <a:ext cx="762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dirty="0">
                <a:solidFill>
                  <a:srgbClr val="C00000"/>
                </a:solidFill>
              </a:rPr>
              <a:t>Min. No. of years: 4     Max. No. of years: 6</a:t>
            </a:r>
          </a:p>
        </p:txBody>
      </p:sp>
    </p:spTree>
    <p:extLst>
      <p:ext uri="{BB962C8B-B14F-4D97-AF65-F5344CB8AC3E}">
        <p14:creationId xmlns:p14="http://schemas.microsoft.com/office/powerpoint/2010/main" val="8340387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83E-887E-4346-8C24-1BC0C5787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95750"/>
            <a:ext cx="780211" cy="819150"/>
          </a:xfrm>
          <a:prstGeom prst="rect">
            <a:avLst/>
          </a:prstGeom>
        </p:spPr>
      </p:pic>
      <p:sp>
        <p:nvSpPr>
          <p:cNvPr id="5" name="Text Box 4">
            <a:extLst>
              <a:ext uri="{FF2B5EF4-FFF2-40B4-BE49-F238E27FC236}">
                <a16:creationId xmlns:a16="http://schemas.microsoft.com/office/drawing/2014/main" id="{851E033E-8082-485B-BCEF-F160664D222C}"/>
              </a:ext>
            </a:extLst>
          </p:cNvPr>
          <p:cNvSpPr txBox="1">
            <a:spLocks noChangeArrowheads="1"/>
          </p:cNvSpPr>
          <p:nvPr/>
        </p:nvSpPr>
        <p:spPr bwMode="auto">
          <a:xfrm>
            <a:off x="834307" y="1989382"/>
            <a:ext cx="7391400" cy="10772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Wingdings" panose="05000000000000000000" pitchFamily="2" charset="2"/>
              <a:buChar char="v"/>
            </a:pPr>
            <a:r>
              <a:rPr lang="en-US" altLang="en-US" sz="1600" dirty="0"/>
              <a:t>Are you seriously interested in doing PhD ?</a:t>
            </a:r>
          </a:p>
          <a:p>
            <a:pPr marL="285750" indent="-285750" algn="just">
              <a:buFont typeface="Wingdings" panose="05000000000000000000" pitchFamily="2" charset="2"/>
              <a:buChar char="v"/>
            </a:pPr>
            <a:r>
              <a:rPr lang="en-US" altLang="en-US" sz="1600" dirty="0"/>
              <a:t>Are you prepared to work hard ?</a:t>
            </a:r>
          </a:p>
          <a:p>
            <a:pPr marL="285750" indent="-285750" algn="just">
              <a:buFont typeface="Wingdings" panose="05000000000000000000" pitchFamily="2" charset="2"/>
              <a:buChar char="v"/>
            </a:pPr>
            <a:r>
              <a:rPr lang="en-US" altLang="en-US" sz="1600" dirty="0"/>
              <a:t>Are you prepared to spend ample time in doing research ?</a:t>
            </a:r>
          </a:p>
          <a:p>
            <a:pPr algn="r"/>
            <a:r>
              <a:rPr lang="en-US" altLang="en-US" sz="1600" b="1" i="1" dirty="0"/>
              <a:t>If YES, you can complete your program</a:t>
            </a:r>
          </a:p>
        </p:txBody>
      </p:sp>
      <p:sp>
        <p:nvSpPr>
          <p:cNvPr id="7" name="Text Box 5">
            <a:extLst>
              <a:ext uri="{FF2B5EF4-FFF2-40B4-BE49-F238E27FC236}">
                <a16:creationId xmlns:a16="http://schemas.microsoft.com/office/drawing/2014/main" id="{0FEFB3DF-182C-4AC3-8A17-C5D301F28893}"/>
              </a:ext>
            </a:extLst>
          </p:cNvPr>
          <p:cNvSpPr txBox="1">
            <a:spLocks noChangeArrowheads="1"/>
          </p:cNvSpPr>
          <p:nvPr/>
        </p:nvSpPr>
        <p:spPr bwMode="auto">
          <a:xfrm>
            <a:off x="872407" y="565746"/>
            <a:ext cx="739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dirty="0"/>
              <a:t>PhD work – Is it really hard ?</a:t>
            </a:r>
          </a:p>
        </p:txBody>
      </p:sp>
      <p:sp>
        <p:nvSpPr>
          <p:cNvPr id="8" name="Text Box 6">
            <a:extLst>
              <a:ext uri="{FF2B5EF4-FFF2-40B4-BE49-F238E27FC236}">
                <a16:creationId xmlns:a16="http://schemas.microsoft.com/office/drawing/2014/main" id="{86B276E3-1A67-4FE3-BB6F-E32099551DAB}"/>
              </a:ext>
            </a:extLst>
          </p:cNvPr>
          <p:cNvSpPr txBox="1">
            <a:spLocks noChangeArrowheads="1"/>
          </p:cNvSpPr>
          <p:nvPr/>
        </p:nvSpPr>
        <p:spPr bwMode="auto">
          <a:xfrm>
            <a:off x="838200" y="971550"/>
            <a:ext cx="7391400"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1600"/>
              <a:t>Yes ! Doing PhD is indeed hard. However, the difficulty is </a:t>
            </a:r>
            <a:r>
              <a:rPr lang="en-US" altLang="en-US" sz="1600" b="1"/>
              <a:t>NOT</a:t>
            </a:r>
            <a:r>
              <a:rPr lang="en-US" altLang="en-US" sz="1600"/>
              <a:t> because one needs extra-ordinary intelligence but because of one’s lack of </a:t>
            </a:r>
            <a:r>
              <a:rPr lang="en-US" altLang="en-US" sz="1600" b="1"/>
              <a:t>Attitude</a:t>
            </a:r>
          </a:p>
        </p:txBody>
      </p:sp>
      <p:sp>
        <p:nvSpPr>
          <p:cNvPr id="9" name="Text Box 7">
            <a:extLst>
              <a:ext uri="{FF2B5EF4-FFF2-40B4-BE49-F238E27FC236}">
                <a16:creationId xmlns:a16="http://schemas.microsoft.com/office/drawing/2014/main" id="{E59D30F7-5692-447A-9BD7-D3A024AD9984}"/>
              </a:ext>
            </a:extLst>
          </p:cNvPr>
          <p:cNvSpPr txBox="1">
            <a:spLocks noChangeArrowheads="1"/>
          </p:cNvSpPr>
          <p:nvPr/>
        </p:nvSpPr>
        <p:spPr bwMode="auto">
          <a:xfrm>
            <a:off x="834307" y="1612633"/>
            <a:ext cx="373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rgbClr val="C00000"/>
                </a:solidFill>
                <a:latin typeface="Monotype Corsiva" panose="03010101010201010101" pitchFamily="66" charset="0"/>
              </a:rPr>
              <a:t>Answer the following questions</a:t>
            </a:r>
          </a:p>
        </p:txBody>
      </p:sp>
      <p:sp>
        <p:nvSpPr>
          <p:cNvPr id="10" name="Text Box 8">
            <a:extLst>
              <a:ext uri="{FF2B5EF4-FFF2-40B4-BE49-F238E27FC236}">
                <a16:creationId xmlns:a16="http://schemas.microsoft.com/office/drawing/2014/main" id="{209A5194-E5AE-4593-8C74-56046FCD1BCB}"/>
              </a:ext>
            </a:extLst>
          </p:cNvPr>
          <p:cNvSpPr txBox="1">
            <a:spLocks noChangeArrowheads="1"/>
          </p:cNvSpPr>
          <p:nvPr/>
        </p:nvSpPr>
        <p:spPr bwMode="auto">
          <a:xfrm>
            <a:off x="834307" y="3066600"/>
            <a:ext cx="7391400"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Wingdings" panose="05000000000000000000" pitchFamily="2" charset="2"/>
              <a:buChar char="v"/>
            </a:pPr>
            <a:r>
              <a:rPr lang="en-US" altLang="en-US" sz="1600" dirty="0"/>
              <a:t>Are you prepared to renounce everything in life for the sake of PhD ?</a:t>
            </a:r>
          </a:p>
          <a:p>
            <a:pPr algn="r"/>
            <a:r>
              <a:rPr lang="en-US" altLang="en-US" sz="1600" b="1" i="1" dirty="0"/>
              <a:t>If YES, you can do an outstanding work</a:t>
            </a:r>
            <a:r>
              <a:rPr lang="en-US" altLang="en-US" sz="1600" b="1" dirty="0"/>
              <a:t> </a:t>
            </a:r>
          </a:p>
        </p:txBody>
      </p:sp>
      <p:sp>
        <p:nvSpPr>
          <p:cNvPr id="11" name="Text Box 10">
            <a:extLst>
              <a:ext uri="{FF2B5EF4-FFF2-40B4-BE49-F238E27FC236}">
                <a16:creationId xmlns:a16="http://schemas.microsoft.com/office/drawing/2014/main" id="{1B126C5E-24A3-4C7C-8FB7-F0B097030FB5}"/>
              </a:ext>
            </a:extLst>
          </p:cNvPr>
          <p:cNvSpPr txBox="1">
            <a:spLocks noChangeArrowheads="1"/>
          </p:cNvSpPr>
          <p:nvPr/>
        </p:nvSpPr>
        <p:spPr bwMode="auto">
          <a:xfrm>
            <a:off x="834307" y="3659675"/>
            <a:ext cx="7391400"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v"/>
            </a:pPr>
            <a:r>
              <a:rPr lang="en-US" altLang="en-US" sz="1600" dirty="0"/>
              <a:t>Do you wish to complete PhD within three years ?</a:t>
            </a:r>
          </a:p>
          <a:p>
            <a:pPr algn="r"/>
            <a:r>
              <a:rPr lang="en-US" altLang="en-US" sz="1600" b="1" i="1" dirty="0"/>
              <a:t>If YES, you have to be brilliant and focused</a:t>
            </a:r>
            <a:endParaRPr lang="en-US" altLang="en-US" sz="1600" b="1" dirty="0"/>
          </a:p>
        </p:txBody>
      </p:sp>
      <p:sp>
        <p:nvSpPr>
          <p:cNvPr id="12" name="Text Box 11">
            <a:extLst>
              <a:ext uri="{FF2B5EF4-FFF2-40B4-BE49-F238E27FC236}">
                <a16:creationId xmlns:a16="http://schemas.microsoft.com/office/drawing/2014/main" id="{2F849C69-9243-4842-9A70-6145668C9DF5}"/>
              </a:ext>
            </a:extLst>
          </p:cNvPr>
          <p:cNvSpPr txBox="1">
            <a:spLocks noChangeArrowheads="1"/>
          </p:cNvSpPr>
          <p:nvPr/>
        </p:nvSpPr>
        <p:spPr bwMode="auto">
          <a:xfrm>
            <a:off x="834307" y="4244450"/>
            <a:ext cx="7391400"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v"/>
            </a:pPr>
            <a:r>
              <a:rPr lang="en-US" altLang="en-US" sz="1600" dirty="0">
                <a:solidFill>
                  <a:srgbClr val="C00000"/>
                </a:solidFill>
              </a:rPr>
              <a:t>Do you wish to obtain PhD knowing nothing and doing nothing ?</a:t>
            </a:r>
          </a:p>
          <a:p>
            <a:pPr algn="r"/>
            <a:r>
              <a:rPr lang="en-US" altLang="en-US" sz="1600" b="1" i="1" dirty="0">
                <a:solidFill>
                  <a:srgbClr val="C00000"/>
                </a:solidFill>
              </a:rPr>
              <a:t>If YES, GOD BLESS you</a:t>
            </a:r>
            <a:endParaRPr lang="en-US" altLang="en-US" sz="1600" b="1" dirty="0">
              <a:solidFill>
                <a:srgbClr val="C00000"/>
              </a:solidFill>
            </a:endParaRPr>
          </a:p>
        </p:txBody>
      </p:sp>
    </p:spTree>
    <p:extLst>
      <p:ext uri="{BB962C8B-B14F-4D97-AF65-F5344CB8AC3E}">
        <p14:creationId xmlns:p14="http://schemas.microsoft.com/office/powerpoint/2010/main" val="254916277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4966</TotalTime>
  <Words>3900</Words>
  <Application>Microsoft Office PowerPoint</Application>
  <PresentationFormat>On-screen Show (16:9)</PresentationFormat>
  <Paragraphs>346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Monotype Corsiva</vt:lpstr>
      <vt:lpstr>Wingdings</vt:lpstr>
      <vt:lpstr>Office Theme</vt:lpstr>
      <vt:lpstr>An Integrated Approach for Excellence in Research, Publications, Patents and Professional Ethics</vt:lpstr>
      <vt:lpstr>Part – 1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 2  Publications</vt:lpstr>
      <vt:lpstr>PowerPoint Presentation</vt:lpstr>
      <vt:lpstr>PowerPoint Presentation</vt:lpstr>
      <vt:lpstr>PowerPoint Presentation</vt:lpstr>
      <vt:lpstr>PowerPoint Presentation</vt:lpstr>
      <vt:lpstr>PowerPoint Presentation</vt:lpstr>
      <vt:lpstr>Part – 3  Patents</vt:lpstr>
      <vt:lpstr>PowerPoint Presentation</vt:lpstr>
      <vt:lpstr>PowerPoint Presentation</vt:lpstr>
      <vt:lpstr>Part – 4  Professional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Srikanth G</dc:creator>
  <cp:lastModifiedBy>user</cp:lastModifiedBy>
  <cp:revision>151</cp:revision>
  <dcterms:created xsi:type="dcterms:W3CDTF">2019-11-04T13:08:59Z</dcterms:created>
  <dcterms:modified xsi:type="dcterms:W3CDTF">2021-01-22T07:29:50Z</dcterms:modified>
</cp:coreProperties>
</file>