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0" r:id="rId9"/>
    <p:sldId id="267" r:id="rId10"/>
    <p:sldId id="268" r:id="rId11"/>
    <p:sldId id="264" r:id="rId12"/>
    <p:sldId id="265" r:id="rId13"/>
    <p:sldId id="282" r:id="rId14"/>
    <p:sldId id="321" r:id="rId15"/>
    <p:sldId id="322" r:id="rId16"/>
    <p:sldId id="266" r:id="rId17"/>
    <p:sldId id="323" r:id="rId18"/>
    <p:sldId id="324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63" r:id="rId27"/>
    <p:sldId id="27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30" d="100"/>
          <a:sy n="130" d="100"/>
        </p:scale>
        <p:origin x="77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A88AB-9571-4E39-8AA3-18894A16DD96}" type="doc">
      <dgm:prSet loTypeId="urn:microsoft.com/office/officeart/2005/8/layout/cycle1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BA7228-EFCA-4F55-BBB8-86EBE641419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05F1263-EF6B-4892-BB2A-51A79FCB283F}" type="parTrans" cxnId="{CBF28C24-9DEB-4D67-BF03-5F7A542574E2}">
      <dgm:prSet/>
      <dgm:spPr/>
      <dgm:t>
        <a:bodyPr/>
        <a:lstStyle/>
        <a:p>
          <a:endParaRPr lang="en-US"/>
        </a:p>
      </dgm:t>
    </dgm:pt>
    <dgm:pt modelId="{1CE7C830-0428-45C0-BE70-126A722FBDA9}" type="sibTrans" cxnId="{CBF28C24-9DEB-4D67-BF03-5F7A542574E2}">
      <dgm:prSet/>
      <dgm:spPr/>
      <dgm:t>
        <a:bodyPr/>
        <a:lstStyle/>
        <a:p>
          <a:endParaRPr lang="en-US"/>
        </a:p>
      </dgm:t>
    </dgm:pt>
    <dgm:pt modelId="{BD443AEE-DDE3-41EF-9B21-9DF8B388306B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8769CE4D-CFD9-4BEE-838E-564511275C3D}" type="parTrans" cxnId="{5F1CB612-2E13-4E29-B8DA-5FDA42E0E578}">
      <dgm:prSet/>
      <dgm:spPr/>
      <dgm:t>
        <a:bodyPr/>
        <a:lstStyle/>
        <a:p>
          <a:endParaRPr lang="en-US"/>
        </a:p>
      </dgm:t>
    </dgm:pt>
    <dgm:pt modelId="{059494D6-4699-4A3C-BDDB-8D671A63EC14}" type="sibTrans" cxnId="{5F1CB612-2E13-4E29-B8DA-5FDA42E0E578}">
      <dgm:prSet/>
      <dgm:spPr/>
      <dgm:t>
        <a:bodyPr/>
        <a:lstStyle/>
        <a:p>
          <a:endParaRPr lang="en-US"/>
        </a:p>
      </dgm:t>
    </dgm:pt>
    <dgm:pt modelId="{86DF94A2-AA80-4B2C-9C61-FDFDAB60E00F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3619849E-3987-4B61-BA24-D67F860BE379}" type="parTrans" cxnId="{AD8E59E2-8B20-4C06-A8CF-288A3EFBE236}">
      <dgm:prSet/>
      <dgm:spPr/>
      <dgm:t>
        <a:bodyPr/>
        <a:lstStyle/>
        <a:p>
          <a:endParaRPr lang="en-US"/>
        </a:p>
      </dgm:t>
    </dgm:pt>
    <dgm:pt modelId="{75231727-00F3-43B6-AD56-E89927001430}" type="sibTrans" cxnId="{AD8E59E2-8B20-4C06-A8CF-288A3EFBE236}">
      <dgm:prSet/>
      <dgm:spPr/>
      <dgm:t>
        <a:bodyPr/>
        <a:lstStyle/>
        <a:p>
          <a:endParaRPr lang="en-US"/>
        </a:p>
      </dgm:t>
    </dgm:pt>
    <dgm:pt modelId="{89ABFB4E-E524-4DAE-A8F7-0EB93955A13F}">
      <dgm:prSet phldrT="[Text]"/>
      <dgm:spPr/>
      <dgm:t>
        <a:bodyPr/>
        <a:lstStyle/>
        <a:p>
          <a:r>
            <a:rPr lang="en-US" dirty="0"/>
            <a:t>Act</a:t>
          </a:r>
        </a:p>
      </dgm:t>
    </dgm:pt>
    <dgm:pt modelId="{708BDEAF-5B53-4E4B-9223-295E6DC969C4}" type="parTrans" cxnId="{E19731E3-E545-42ED-B72B-C0F6D1EA28C5}">
      <dgm:prSet/>
      <dgm:spPr/>
      <dgm:t>
        <a:bodyPr/>
        <a:lstStyle/>
        <a:p>
          <a:endParaRPr lang="en-US"/>
        </a:p>
      </dgm:t>
    </dgm:pt>
    <dgm:pt modelId="{2D36CE3E-FFF3-4B0A-B3CA-4D9C7D8ED9C9}" type="sibTrans" cxnId="{E19731E3-E545-42ED-B72B-C0F6D1EA28C5}">
      <dgm:prSet/>
      <dgm:spPr/>
      <dgm:t>
        <a:bodyPr/>
        <a:lstStyle/>
        <a:p>
          <a:endParaRPr lang="en-US"/>
        </a:p>
      </dgm:t>
    </dgm:pt>
    <dgm:pt modelId="{256D4B0F-837E-4EB0-8449-7DF31510E5BD}" type="pres">
      <dgm:prSet presAssocID="{AE2A88AB-9571-4E39-8AA3-18894A16DD96}" presName="cycle" presStyleCnt="0">
        <dgm:presLayoutVars>
          <dgm:dir/>
          <dgm:resizeHandles val="exact"/>
        </dgm:presLayoutVars>
      </dgm:prSet>
      <dgm:spPr/>
    </dgm:pt>
    <dgm:pt modelId="{CA59C090-4F8C-4A8C-B913-4C6E1F5EA901}" type="pres">
      <dgm:prSet presAssocID="{4BBA7228-EFCA-4F55-BBB8-86EBE641419F}" presName="dummy" presStyleCnt="0"/>
      <dgm:spPr/>
    </dgm:pt>
    <dgm:pt modelId="{79F9C80C-C6C8-49ED-AD00-525DD895D2D0}" type="pres">
      <dgm:prSet presAssocID="{4BBA7228-EFCA-4F55-BBB8-86EBE641419F}" presName="node" presStyleLbl="revTx" presStyleIdx="0" presStyleCnt="4">
        <dgm:presLayoutVars>
          <dgm:bulletEnabled val="1"/>
        </dgm:presLayoutVars>
      </dgm:prSet>
      <dgm:spPr/>
    </dgm:pt>
    <dgm:pt modelId="{39692F29-E0F9-4266-81AC-8B59C8B0866D}" type="pres">
      <dgm:prSet presAssocID="{1CE7C830-0428-45C0-BE70-126A722FBDA9}" presName="sibTrans" presStyleLbl="node1" presStyleIdx="0" presStyleCnt="4"/>
      <dgm:spPr/>
    </dgm:pt>
    <dgm:pt modelId="{2CE0082F-F648-4608-88FB-DB05DC0FB668}" type="pres">
      <dgm:prSet presAssocID="{BD443AEE-DDE3-41EF-9B21-9DF8B388306B}" presName="dummy" presStyleCnt="0"/>
      <dgm:spPr/>
    </dgm:pt>
    <dgm:pt modelId="{64B9A2CE-7EA9-4FC9-B78D-44017EB18BAB}" type="pres">
      <dgm:prSet presAssocID="{BD443AEE-DDE3-41EF-9B21-9DF8B388306B}" presName="node" presStyleLbl="revTx" presStyleIdx="1" presStyleCnt="4">
        <dgm:presLayoutVars>
          <dgm:bulletEnabled val="1"/>
        </dgm:presLayoutVars>
      </dgm:prSet>
      <dgm:spPr/>
    </dgm:pt>
    <dgm:pt modelId="{495B123A-C3A1-47FC-B3A7-83D5E55DACC8}" type="pres">
      <dgm:prSet presAssocID="{059494D6-4699-4A3C-BDDB-8D671A63EC14}" presName="sibTrans" presStyleLbl="node1" presStyleIdx="1" presStyleCnt="4"/>
      <dgm:spPr/>
    </dgm:pt>
    <dgm:pt modelId="{64C772C1-719E-45C2-8E8A-1398516AACD9}" type="pres">
      <dgm:prSet presAssocID="{86DF94A2-AA80-4B2C-9C61-FDFDAB60E00F}" presName="dummy" presStyleCnt="0"/>
      <dgm:spPr/>
    </dgm:pt>
    <dgm:pt modelId="{60BF7D82-8CC9-4025-AD84-5193EEF10751}" type="pres">
      <dgm:prSet presAssocID="{86DF94A2-AA80-4B2C-9C61-FDFDAB60E00F}" presName="node" presStyleLbl="revTx" presStyleIdx="2" presStyleCnt="4">
        <dgm:presLayoutVars>
          <dgm:bulletEnabled val="1"/>
        </dgm:presLayoutVars>
      </dgm:prSet>
      <dgm:spPr/>
    </dgm:pt>
    <dgm:pt modelId="{8D80A336-8C70-4438-B26E-2159924BCE78}" type="pres">
      <dgm:prSet presAssocID="{75231727-00F3-43B6-AD56-E89927001430}" presName="sibTrans" presStyleLbl="node1" presStyleIdx="2" presStyleCnt="4"/>
      <dgm:spPr/>
    </dgm:pt>
    <dgm:pt modelId="{96300287-E2EA-4853-94B4-D0900E69C1C4}" type="pres">
      <dgm:prSet presAssocID="{89ABFB4E-E524-4DAE-A8F7-0EB93955A13F}" presName="dummy" presStyleCnt="0"/>
      <dgm:spPr/>
    </dgm:pt>
    <dgm:pt modelId="{D177D0FF-1F51-44C8-9F7D-40BA1AC88204}" type="pres">
      <dgm:prSet presAssocID="{89ABFB4E-E524-4DAE-A8F7-0EB93955A13F}" presName="node" presStyleLbl="revTx" presStyleIdx="3" presStyleCnt="4">
        <dgm:presLayoutVars>
          <dgm:bulletEnabled val="1"/>
        </dgm:presLayoutVars>
      </dgm:prSet>
      <dgm:spPr/>
    </dgm:pt>
    <dgm:pt modelId="{F1B746A8-4C70-4A35-A7CC-63CA79D4769A}" type="pres">
      <dgm:prSet presAssocID="{2D36CE3E-FFF3-4B0A-B3CA-4D9C7D8ED9C9}" presName="sibTrans" presStyleLbl="node1" presStyleIdx="3" presStyleCnt="4"/>
      <dgm:spPr/>
    </dgm:pt>
  </dgm:ptLst>
  <dgm:cxnLst>
    <dgm:cxn modelId="{A3143400-6E9A-4055-9C7C-4FBCE2CA43F7}" type="presOf" srcId="{059494D6-4699-4A3C-BDDB-8D671A63EC14}" destId="{495B123A-C3A1-47FC-B3A7-83D5E55DACC8}" srcOrd="0" destOrd="0" presId="urn:microsoft.com/office/officeart/2005/8/layout/cycle1"/>
    <dgm:cxn modelId="{530D340D-1A49-4D8D-870F-56623243D551}" type="presOf" srcId="{89ABFB4E-E524-4DAE-A8F7-0EB93955A13F}" destId="{D177D0FF-1F51-44C8-9F7D-40BA1AC88204}" srcOrd="0" destOrd="0" presId="urn:microsoft.com/office/officeart/2005/8/layout/cycle1"/>
    <dgm:cxn modelId="{5F1CB612-2E13-4E29-B8DA-5FDA42E0E578}" srcId="{AE2A88AB-9571-4E39-8AA3-18894A16DD96}" destId="{BD443AEE-DDE3-41EF-9B21-9DF8B388306B}" srcOrd="1" destOrd="0" parTransId="{8769CE4D-CFD9-4BEE-838E-564511275C3D}" sibTransId="{059494D6-4699-4A3C-BDDB-8D671A63EC14}"/>
    <dgm:cxn modelId="{CBF28C24-9DEB-4D67-BF03-5F7A542574E2}" srcId="{AE2A88AB-9571-4E39-8AA3-18894A16DD96}" destId="{4BBA7228-EFCA-4F55-BBB8-86EBE641419F}" srcOrd="0" destOrd="0" parTransId="{905F1263-EF6B-4892-BB2A-51A79FCB283F}" sibTransId="{1CE7C830-0428-45C0-BE70-126A722FBDA9}"/>
    <dgm:cxn modelId="{E5397929-CB37-42A0-98B8-A122A52C7CC2}" type="presOf" srcId="{2D36CE3E-FFF3-4B0A-B3CA-4D9C7D8ED9C9}" destId="{F1B746A8-4C70-4A35-A7CC-63CA79D4769A}" srcOrd="0" destOrd="0" presId="urn:microsoft.com/office/officeart/2005/8/layout/cycle1"/>
    <dgm:cxn modelId="{CCB7DE72-AFF5-4B81-B424-EB054FE48601}" type="presOf" srcId="{86DF94A2-AA80-4B2C-9C61-FDFDAB60E00F}" destId="{60BF7D82-8CC9-4025-AD84-5193EEF10751}" srcOrd="0" destOrd="0" presId="urn:microsoft.com/office/officeart/2005/8/layout/cycle1"/>
    <dgm:cxn modelId="{017C1F77-19A7-4B40-8D57-9416983F0363}" type="presOf" srcId="{1CE7C830-0428-45C0-BE70-126A722FBDA9}" destId="{39692F29-E0F9-4266-81AC-8B59C8B0866D}" srcOrd="0" destOrd="0" presId="urn:microsoft.com/office/officeart/2005/8/layout/cycle1"/>
    <dgm:cxn modelId="{8CE49391-24DF-4BF7-96C5-1800478A3E0A}" type="presOf" srcId="{4BBA7228-EFCA-4F55-BBB8-86EBE641419F}" destId="{79F9C80C-C6C8-49ED-AD00-525DD895D2D0}" srcOrd="0" destOrd="0" presId="urn:microsoft.com/office/officeart/2005/8/layout/cycle1"/>
    <dgm:cxn modelId="{1D9F0792-46C1-4808-86BF-E8B7795263C8}" type="presOf" srcId="{BD443AEE-DDE3-41EF-9B21-9DF8B388306B}" destId="{64B9A2CE-7EA9-4FC9-B78D-44017EB18BAB}" srcOrd="0" destOrd="0" presId="urn:microsoft.com/office/officeart/2005/8/layout/cycle1"/>
    <dgm:cxn modelId="{B9D791C8-2EF2-4AFB-BEA0-97FF7151A880}" type="presOf" srcId="{75231727-00F3-43B6-AD56-E89927001430}" destId="{8D80A336-8C70-4438-B26E-2159924BCE78}" srcOrd="0" destOrd="0" presId="urn:microsoft.com/office/officeart/2005/8/layout/cycle1"/>
    <dgm:cxn modelId="{6611F2D8-521E-45EF-963F-09A2AAF1944A}" type="presOf" srcId="{AE2A88AB-9571-4E39-8AA3-18894A16DD96}" destId="{256D4B0F-837E-4EB0-8449-7DF31510E5BD}" srcOrd="0" destOrd="0" presId="urn:microsoft.com/office/officeart/2005/8/layout/cycle1"/>
    <dgm:cxn modelId="{AD8E59E2-8B20-4C06-A8CF-288A3EFBE236}" srcId="{AE2A88AB-9571-4E39-8AA3-18894A16DD96}" destId="{86DF94A2-AA80-4B2C-9C61-FDFDAB60E00F}" srcOrd="2" destOrd="0" parTransId="{3619849E-3987-4B61-BA24-D67F860BE379}" sibTransId="{75231727-00F3-43B6-AD56-E89927001430}"/>
    <dgm:cxn modelId="{E19731E3-E545-42ED-B72B-C0F6D1EA28C5}" srcId="{AE2A88AB-9571-4E39-8AA3-18894A16DD96}" destId="{89ABFB4E-E524-4DAE-A8F7-0EB93955A13F}" srcOrd="3" destOrd="0" parTransId="{708BDEAF-5B53-4E4B-9223-295E6DC969C4}" sibTransId="{2D36CE3E-FFF3-4B0A-B3CA-4D9C7D8ED9C9}"/>
    <dgm:cxn modelId="{D68081D7-2E6F-423C-BE4C-D158B38506A9}" type="presParOf" srcId="{256D4B0F-837E-4EB0-8449-7DF31510E5BD}" destId="{CA59C090-4F8C-4A8C-B913-4C6E1F5EA901}" srcOrd="0" destOrd="0" presId="urn:microsoft.com/office/officeart/2005/8/layout/cycle1"/>
    <dgm:cxn modelId="{7895316F-0BA7-4BFE-A209-206CDC6016B2}" type="presParOf" srcId="{256D4B0F-837E-4EB0-8449-7DF31510E5BD}" destId="{79F9C80C-C6C8-49ED-AD00-525DD895D2D0}" srcOrd="1" destOrd="0" presId="urn:microsoft.com/office/officeart/2005/8/layout/cycle1"/>
    <dgm:cxn modelId="{240B8488-B59D-45F0-BF8A-FC68F7264FD5}" type="presParOf" srcId="{256D4B0F-837E-4EB0-8449-7DF31510E5BD}" destId="{39692F29-E0F9-4266-81AC-8B59C8B0866D}" srcOrd="2" destOrd="0" presId="urn:microsoft.com/office/officeart/2005/8/layout/cycle1"/>
    <dgm:cxn modelId="{6717CB16-DF14-4FEC-AF92-53C622E7AD06}" type="presParOf" srcId="{256D4B0F-837E-4EB0-8449-7DF31510E5BD}" destId="{2CE0082F-F648-4608-88FB-DB05DC0FB668}" srcOrd="3" destOrd="0" presId="urn:microsoft.com/office/officeart/2005/8/layout/cycle1"/>
    <dgm:cxn modelId="{003D760B-2FAD-4FD5-B320-8AF82F905D24}" type="presParOf" srcId="{256D4B0F-837E-4EB0-8449-7DF31510E5BD}" destId="{64B9A2CE-7EA9-4FC9-B78D-44017EB18BAB}" srcOrd="4" destOrd="0" presId="urn:microsoft.com/office/officeart/2005/8/layout/cycle1"/>
    <dgm:cxn modelId="{BBAD93DF-8ABF-4CAC-B265-A8BB1C39A42E}" type="presParOf" srcId="{256D4B0F-837E-4EB0-8449-7DF31510E5BD}" destId="{495B123A-C3A1-47FC-B3A7-83D5E55DACC8}" srcOrd="5" destOrd="0" presId="urn:microsoft.com/office/officeart/2005/8/layout/cycle1"/>
    <dgm:cxn modelId="{A57B3240-EF47-4244-8649-641F88EC1337}" type="presParOf" srcId="{256D4B0F-837E-4EB0-8449-7DF31510E5BD}" destId="{64C772C1-719E-45C2-8E8A-1398516AACD9}" srcOrd="6" destOrd="0" presId="urn:microsoft.com/office/officeart/2005/8/layout/cycle1"/>
    <dgm:cxn modelId="{28D5FDF5-0C37-45EB-98D2-75A0547F96E2}" type="presParOf" srcId="{256D4B0F-837E-4EB0-8449-7DF31510E5BD}" destId="{60BF7D82-8CC9-4025-AD84-5193EEF10751}" srcOrd="7" destOrd="0" presId="urn:microsoft.com/office/officeart/2005/8/layout/cycle1"/>
    <dgm:cxn modelId="{FCF0348D-C144-4908-B50B-A96E711FC6DD}" type="presParOf" srcId="{256D4B0F-837E-4EB0-8449-7DF31510E5BD}" destId="{8D80A336-8C70-4438-B26E-2159924BCE78}" srcOrd="8" destOrd="0" presId="urn:microsoft.com/office/officeart/2005/8/layout/cycle1"/>
    <dgm:cxn modelId="{DC1C365D-3965-4581-8F4A-135408542438}" type="presParOf" srcId="{256D4B0F-837E-4EB0-8449-7DF31510E5BD}" destId="{96300287-E2EA-4853-94B4-D0900E69C1C4}" srcOrd="9" destOrd="0" presId="urn:microsoft.com/office/officeart/2005/8/layout/cycle1"/>
    <dgm:cxn modelId="{0FF77FBB-B3CA-462A-BC0F-0E9FB2CA4E35}" type="presParOf" srcId="{256D4B0F-837E-4EB0-8449-7DF31510E5BD}" destId="{D177D0FF-1F51-44C8-9F7D-40BA1AC88204}" srcOrd="10" destOrd="0" presId="urn:microsoft.com/office/officeart/2005/8/layout/cycle1"/>
    <dgm:cxn modelId="{7EA42981-A74F-4EC9-8DA9-E09171A43BB2}" type="presParOf" srcId="{256D4B0F-837E-4EB0-8449-7DF31510E5BD}" destId="{F1B746A8-4C70-4A35-A7CC-63CA79D4769A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9C80C-C6C8-49ED-AD00-525DD895D2D0}">
      <dsp:nvSpPr>
        <dsp:cNvPr id="0" name=""/>
        <dsp:cNvSpPr/>
      </dsp:nvSpPr>
      <dsp:spPr>
        <a:xfrm>
          <a:off x="1901863" y="47282"/>
          <a:ext cx="755953" cy="75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</a:p>
      </dsp:txBody>
      <dsp:txXfrm>
        <a:off x="1901863" y="47282"/>
        <a:ext cx="755953" cy="755953"/>
      </dsp:txXfrm>
    </dsp:sp>
    <dsp:sp modelId="{39692F29-E0F9-4266-81AC-8B59C8B0866D}">
      <dsp:nvSpPr>
        <dsp:cNvPr id="0" name=""/>
        <dsp:cNvSpPr/>
      </dsp:nvSpPr>
      <dsp:spPr>
        <a:xfrm>
          <a:off x="571330" y="-169"/>
          <a:ext cx="2133939" cy="2133939"/>
        </a:xfrm>
        <a:prstGeom prst="circularArrow">
          <a:avLst>
            <a:gd name="adj1" fmla="val 6908"/>
            <a:gd name="adj2" fmla="val 465818"/>
            <a:gd name="adj3" fmla="val 547455"/>
            <a:gd name="adj4" fmla="val 20586727"/>
            <a:gd name="adj5" fmla="val 8059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B9A2CE-7EA9-4FC9-B78D-44017EB18BAB}">
      <dsp:nvSpPr>
        <dsp:cNvPr id="0" name=""/>
        <dsp:cNvSpPr/>
      </dsp:nvSpPr>
      <dsp:spPr>
        <a:xfrm>
          <a:off x="1901863" y="1330363"/>
          <a:ext cx="755953" cy="75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</a:t>
          </a:r>
        </a:p>
      </dsp:txBody>
      <dsp:txXfrm>
        <a:off x="1901863" y="1330363"/>
        <a:ext cx="755953" cy="755953"/>
      </dsp:txXfrm>
    </dsp:sp>
    <dsp:sp modelId="{495B123A-C3A1-47FC-B3A7-83D5E55DACC8}">
      <dsp:nvSpPr>
        <dsp:cNvPr id="0" name=""/>
        <dsp:cNvSpPr/>
      </dsp:nvSpPr>
      <dsp:spPr>
        <a:xfrm>
          <a:off x="571330" y="-169"/>
          <a:ext cx="2133939" cy="2133939"/>
        </a:xfrm>
        <a:prstGeom prst="circularArrow">
          <a:avLst>
            <a:gd name="adj1" fmla="val 6908"/>
            <a:gd name="adj2" fmla="val 465818"/>
            <a:gd name="adj3" fmla="val 5947455"/>
            <a:gd name="adj4" fmla="val 4386727"/>
            <a:gd name="adj5" fmla="val 8059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BF7D82-8CC9-4025-AD84-5193EEF10751}">
      <dsp:nvSpPr>
        <dsp:cNvPr id="0" name=""/>
        <dsp:cNvSpPr/>
      </dsp:nvSpPr>
      <dsp:spPr>
        <a:xfrm>
          <a:off x="618782" y="1330363"/>
          <a:ext cx="755953" cy="75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</a:t>
          </a:r>
        </a:p>
      </dsp:txBody>
      <dsp:txXfrm>
        <a:off x="618782" y="1330363"/>
        <a:ext cx="755953" cy="755953"/>
      </dsp:txXfrm>
    </dsp:sp>
    <dsp:sp modelId="{8D80A336-8C70-4438-B26E-2159924BCE78}">
      <dsp:nvSpPr>
        <dsp:cNvPr id="0" name=""/>
        <dsp:cNvSpPr/>
      </dsp:nvSpPr>
      <dsp:spPr>
        <a:xfrm>
          <a:off x="571330" y="-169"/>
          <a:ext cx="2133939" cy="2133939"/>
        </a:xfrm>
        <a:prstGeom prst="circularArrow">
          <a:avLst>
            <a:gd name="adj1" fmla="val 6908"/>
            <a:gd name="adj2" fmla="val 465818"/>
            <a:gd name="adj3" fmla="val 11347455"/>
            <a:gd name="adj4" fmla="val 9786727"/>
            <a:gd name="adj5" fmla="val 8059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77D0FF-1F51-44C8-9F7D-40BA1AC88204}">
      <dsp:nvSpPr>
        <dsp:cNvPr id="0" name=""/>
        <dsp:cNvSpPr/>
      </dsp:nvSpPr>
      <dsp:spPr>
        <a:xfrm>
          <a:off x="618782" y="47282"/>
          <a:ext cx="755953" cy="75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</a:t>
          </a:r>
        </a:p>
      </dsp:txBody>
      <dsp:txXfrm>
        <a:off x="618782" y="47282"/>
        <a:ext cx="755953" cy="755953"/>
      </dsp:txXfrm>
    </dsp:sp>
    <dsp:sp modelId="{F1B746A8-4C70-4A35-A7CC-63CA79D4769A}">
      <dsp:nvSpPr>
        <dsp:cNvPr id="0" name=""/>
        <dsp:cNvSpPr/>
      </dsp:nvSpPr>
      <dsp:spPr>
        <a:xfrm>
          <a:off x="571330" y="-169"/>
          <a:ext cx="2133939" cy="2133939"/>
        </a:xfrm>
        <a:prstGeom prst="circularArrow">
          <a:avLst>
            <a:gd name="adj1" fmla="val 6908"/>
            <a:gd name="adj2" fmla="val 465818"/>
            <a:gd name="adj3" fmla="val 16747455"/>
            <a:gd name="adj4" fmla="val 15186727"/>
            <a:gd name="adj5" fmla="val 8059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C64B-55AD-4CD2-A781-3E63B007075F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298DB-088E-430B-B0B7-AC169DDF2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2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33400" y="1276350"/>
          <a:ext cx="8077203" cy="33527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b="1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ill Sans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8713"/>
            <a:ext cx="4038600" cy="33480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8713"/>
            <a:ext cx="4038600" cy="33480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00350"/>
            <a:ext cx="7772400" cy="1021556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r>
              <a:rPr lang="en-US"/>
              <a:t>January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r>
              <a:rPr lang="en-US"/>
              <a:t>N.J. Rao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fld id="{3CC9539E-992F-4346-B5E7-F45061BF6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4" r:id="rId5"/>
    <p:sldLayoutId id="2147483655" r:id="rId6"/>
    <p:sldLayoutId id="2147483651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C00000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·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Gill Sans MT" pitchFamily="34" charset="0"/>
        <a:buChar char="º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NIRF and </a:t>
            </a:r>
            <a:r>
              <a:rPr lang="en-US"/>
              <a:t>Quality through Accreditation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N.J. Rao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Benefits of Accreditation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Facilitates continuous Quality Improvement</a:t>
            </a:r>
            <a:endParaRPr lang="en-US" dirty="0"/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Demonstrates accountability to the public</a:t>
            </a:r>
            <a:endParaRPr lang="en-US" dirty="0"/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Improves staff morale </a:t>
            </a:r>
            <a:endParaRPr lang="en-US" dirty="0"/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Recognizes the achievements/innovations</a:t>
            </a:r>
            <a:endParaRPr lang="en-US" dirty="0"/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Facilitates information sharing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Priority in getting financial assistance 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Helps the Institution to know its strengths, weaknesses and opportunities</a:t>
            </a:r>
            <a:endParaRPr lang="en-US" dirty="0"/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Initiates Institutions into innovative and modern methods of pedagogy 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Promotes intra and inter-Institutional interactions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4C2F4CF-84F2-478E-A20B-E395B4874D1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6F93-F22A-405F-BAD1-D886ED0B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7785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cs typeface="Aharoni" panose="020B0604020202020204" pitchFamily="2" charset="-79"/>
              </a:rPr>
              <a:t>Engineering Programs in India</a:t>
            </a:r>
            <a:endParaRPr lang="en-US" dirty="0">
              <a:cs typeface="Aharoni" panose="020B0604020202020204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291264" cy="3394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Are offered as per the regulations of All India Council for Technical Education (AICTE)</a:t>
            </a:r>
            <a:endParaRPr lang="en-US" dirty="0"/>
          </a:p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Are offered by Tier 1 (Academically Autonomous) and Tier 2 (Academically Non-autonomous) Institutions.  </a:t>
            </a:r>
            <a:endParaRPr lang="en-US" dirty="0"/>
          </a:p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At present more than 90% of engineering colleges are academically non-autonomous, i.e., Tier 2 institutions.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1600200" cy="273844"/>
          </a:xfrm>
          <a:prstGeom prst="rect">
            <a:avLst/>
          </a:prstGeom>
        </p:spPr>
        <p:txBody>
          <a:bodyPr/>
          <a:lstStyle/>
          <a:p>
            <a:fld id="{24C2F4CF-84F2-478E-A20B-E395B4874D1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3786A-0373-4415-BCF5-E34F82FD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61380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National Board of Accreditation (NBA)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India became a permanent member of the Washington Accord in 2014.</a:t>
            </a:r>
          </a:p>
          <a:p>
            <a:pPr>
              <a:spcBef>
                <a:spcPts val="450"/>
              </a:spcBef>
              <a:buClr>
                <a:schemeClr val="accent1"/>
              </a:buClr>
            </a:pPr>
            <a:r>
              <a:rPr lang="en-IN" dirty="0"/>
              <a:t>Washington Accord recognizes the substantial equivalence of programs accredited by signatory countries.</a:t>
            </a:r>
          </a:p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The NBA, since 2015, requires that engineering programs are conducted in the framework of Outcome Based Education.</a:t>
            </a:r>
          </a:p>
          <a:p>
            <a:pPr>
              <a:lnSpc>
                <a:spcPts val="2250"/>
              </a:lnSpc>
              <a:spcBef>
                <a:spcPts val="450"/>
              </a:spcBef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4C2F4CF-84F2-478E-A20B-E395B4874D1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4EBE-76D3-49B0-BA48-CBEDDB01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51945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35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NBA SAR Criteria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1600200" cy="273844"/>
          </a:xfrm>
          <a:prstGeom prst="rect">
            <a:avLst/>
          </a:prstGeom>
        </p:spPr>
        <p:txBody>
          <a:bodyPr/>
          <a:lstStyle/>
          <a:p>
            <a:fld id="{24C2F4CF-84F2-478E-A20B-E395B4874D1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7051BB-BD11-4B82-A4A7-9E66E9A0E71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846383"/>
          <a:ext cx="8077199" cy="4012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711">
                  <a:extLst>
                    <a:ext uri="{9D8B030D-6E8A-4147-A177-3AD203B41FA5}">
                      <a16:colId xmlns:a16="http://schemas.microsoft.com/office/drawing/2014/main" val="2326584636"/>
                    </a:ext>
                  </a:extLst>
                </a:gridCol>
                <a:gridCol w="4047568">
                  <a:extLst>
                    <a:ext uri="{9D8B030D-6E8A-4147-A177-3AD203B41FA5}">
                      <a16:colId xmlns:a16="http://schemas.microsoft.com/office/drawing/2014/main" val="1256726693"/>
                    </a:ext>
                  </a:extLst>
                </a:gridCol>
                <a:gridCol w="363721">
                  <a:extLst>
                    <a:ext uri="{9D8B030D-6E8A-4147-A177-3AD203B41FA5}">
                      <a16:colId xmlns:a16="http://schemas.microsoft.com/office/drawing/2014/main" val="3994079585"/>
                    </a:ext>
                  </a:extLst>
                </a:gridCol>
                <a:gridCol w="118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460">
                  <a:extLst>
                    <a:ext uri="{9D8B030D-6E8A-4147-A177-3AD203B41FA5}">
                      <a16:colId xmlns:a16="http://schemas.microsoft.com/office/drawing/2014/main" val="4196299190"/>
                    </a:ext>
                  </a:extLst>
                </a:gridCol>
              </a:tblGrid>
              <a:tr h="95249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Criteria No.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Criteria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Tier 1</a:t>
                      </a:r>
                      <a:endParaRPr lang="en-IN" sz="140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Marks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Tier II</a:t>
                      </a:r>
                      <a:endParaRPr lang="en-IN" sz="140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Marks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3754838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2383" marR="12383" marT="16669" marB="16669" anchor="ctr"/>
                </a:tc>
                <a:tc gridSpan="4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Program Level  Criteria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37762"/>
                  </a:ext>
                </a:extLst>
              </a:tr>
              <a:tr h="59053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Vision, Mission and Program Educational Objectives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60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7023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2.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Program Curriculum and Teaching-Learning Processes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120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295308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3.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Program Outcomes and Course Outcomes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175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120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3183815062"/>
                  </a:ext>
                </a:extLst>
              </a:tr>
              <a:tr h="96199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4.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Students’ Performance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3765707647"/>
                  </a:ext>
                </a:extLst>
              </a:tr>
              <a:tr h="78101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5.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Faculty Information and Contributions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200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200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220894279"/>
                  </a:ext>
                </a:extLst>
              </a:tr>
              <a:tr h="60003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6.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Facilities and Technical Support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80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80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50646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7.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Continuous Improvement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75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806641915"/>
                  </a:ext>
                </a:extLst>
              </a:tr>
              <a:tr h="80958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</a:rPr>
                        <a:t>Institute Level Criteria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marL="27305" indent="889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7305" indent="889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8.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First Year Academics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112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9.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Student Support Systems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734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10.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Governance, Institutional Support, and Financial Resources 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120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120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58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2383" marR="12383" marT="16669" marB="16669" anchor="ctr"/>
                </a:tc>
                <a:tc gridSpan="2"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Total 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  <a:latin typeface="Gill Sans MT" panose="020B0502020104020203" pitchFamily="34" charset="0"/>
                        </a:rPr>
                        <a:t>1000</a:t>
                      </a:r>
                      <a:endParaRPr lang="en-IN" sz="140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  <a:latin typeface="Gill Sans MT" panose="020B0502020104020203" pitchFamily="34" charset="0"/>
                        </a:rPr>
                        <a:t>1000</a:t>
                      </a:r>
                      <a:endParaRPr lang="en-IN" sz="1400" dirty="0"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" marR="12383" marT="16669" marB="16669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465BB-E49A-41C5-8445-BD5D723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6483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36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NAAC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Revised Assessment and Accreditation (A&amp;A) Framework effective from July 2017.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Represents an explicit paradigm shift making it</a:t>
            </a:r>
          </a:p>
          <a:p>
            <a:pPr lvl="1">
              <a:buClr>
                <a:schemeClr val="tx2"/>
              </a:buClr>
              <a:buFont typeface="Symbol" pitchFamily="18" charset="2"/>
              <a:buChar char="°"/>
            </a:pPr>
            <a:r>
              <a:rPr lang="en-US" altLang="en-US" sz="2000" dirty="0">
                <a:latin typeface="Gill Sans MT" panose="020B0502020104020203" pitchFamily="34" charset="0"/>
              </a:rPr>
              <a:t>ICT enabled</a:t>
            </a:r>
          </a:p>
          <a:p>
            <a:pPr lvl="1">
              <a:buClr>
                <a:schemeClr val="tx2"/>
              </a:buClr>
              <a:buFont typeface="Symbol" pitchFamily="18" charset="2"/>
              <a:buChar char="°"/>
            </a:pPr>
            <a:r>
              <a:rPr lang="en-US" altLang="en-US" sz="2000" dirty="0">
                <a:latin typeface="Gill Sans MT" panose="020B0502020104020203" pitchFamily="34" charset="0"/>
              </a:rPr>
              <a:t>Objective</a:t>
            </a:r>
          </a:p>
          <a:p>
            <a:pPr lvl="1">
              <a:buClr>
                <a:schemeClr val="tx2"/>
              </a:buClr>
              <a:buFont typeface="Symbol" pitchFamily="18" charset="2"/>
              <a:buChar char="°"/>
            </a:pPr>
            <a:r>
              <a:rPr lang="en-US" altLang="en-US" sz="2000" dirty="0">
                <a:latin typeface="Gill Sans MT" panose="020B0502020104020203" pitchFamily="34" charset="0"/>
              </a:rPr>
              <a:t>Transparent</a:t>
            </a:r>
          </a:p>
          <a:p>
            <a:pPr lvl="1">
              <a:buClr>
                <a:schemeClr val="tx2"/>
              </a:buClr>
              <a:buFont typeface="Symbol" pitchFamily="18" charset="2"/>
              <a:buChar char="°"/>
            </a:pPr>
            <a:r>
              <a:rPr lang="en-US" altLang="en-US" sz="2000" dirty="0">
                <a:latin typeface="Gill Sans MT" panose="020B0502020104020203" pitchFamily="34" charset="0"/>
              </a:rPr>
              <a:t>Scalable</a:t>
            </a:r>
          </a:p>
          <a:p>
            <a:pPr lvl="1">
              <a:buClr>
                <a:schemeClr val="tx2"/>
              </a:buClr>
              <a:buFont typeface="Symbol" pitchFamily="18" charset="2"/>
              <a:buChar char="°"/>
            </a:pPr>
            <a:r>
              <a:rPr lang="en-US" altLang="en-US" sz="2000" dirty="0">
                <a:latin typeface="Gill Sans MT" panose="020B0502020104020203" pitchFamily="34" charset="0"/>
              </a:rPr>
              <a:t>Robust  </a:t>
            </a:r>
            <a:endParaRPr lang="en-US" altLang="en-US" sz="2000" dirty="0">
              <a:solidFill>
                <a:srgbClr val="CC33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8B22-D8BD-4DCD-9DE7-0FEB4137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643E5-D64F-4AFC-AEE4-5227B5CBFBCD}"/>
              </a:ext>
            </a:extLst>
          </p:cNvPr>
          <p:cNvSpPr/>
          <p:nvPr/>
        </p:nvSpPr>
        <p:spPr>
          <a:xfrm>
            <a:off x="4724400" y="241935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D7B6D3-67A0-4BF6-957B-47248108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Gill Sans MT" panose="020B0502020104020203" pitchFamily="34" charset="0"/>
              </a:rPr>
              <a:t>General Programs after 2017</a:t>
            </a:r>
            <a:endParaRPr lang="en-IN" sz="36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D:\Activities\CMAP\CMaps\TALG\Colleges after NNAC 2017.jpg">
            <a:extLst>
              <a:ext uri="{FF2B5EF4-FFF2-40B4-BE49-F238E27FC236}">
                <a16:creationId xmlns:a16="http://schemas.microsoft.com/office/drawing/2014/main" id="{2EE5F7DE-1760-4559-8E52-00B3B1BC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262182"/>
            <a:ext cx="82962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9231440-3C8E-4CC7-99C7-88A39F3B2494}"/>
              </a:ext>
            </a:extLst>
          </p:cNvPr>
          <p:cNvSpPr/>
          <p:nvPr/>
        </p:nvSpPr>
        <p:spPr>
          <a:xfrm>
            <a:off x="4713668" y="2419350"/>
            <a:ext cx="1610932" cy="1143000"/>
          </a:xfrm>
          <a:prstGeom prst="frame">
            <a:avLst/>
          </a:prstGeom>
          <a:solidFill>
            <a:schemeClr val="accent2">
              <a:lumMod val="75000"/>
              <a:alpha val="9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932-2BEA-48EC-97D1-EFD56DD3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33296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FCB7-C7AB-40A0-817C-C11A21A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NAAC Accreditation post 2017</a:t>
            </a:r>
            <a:endParaRPr lang="en-IN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1D20-82B8-4129-8423-8977F2BF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The focus is on Inputs, Processes, </a:t>
            </a:r>
            <a:r>
              <a:rPr lang="en-IN" sz="2000" b="1" dirty="0">
                <a:solidFill>
                  <a:prstClr val="black"/>
                </a:solidFill>
                <a:latin typeface="Gill Sans MT" panose="020B0502020104020203" pitchFamily="34" charset="0"/>
              </a:rPr>
              <a:t>Outcomes</a:t>
            </a: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IN" sz="2000" b="1" dirty="0">
                <a:solidFill>
                  <a:prstClr val="black"/>
                </a:solidFill>
                <a:latin typeface="Gill Sans MT" panose="020B0502020104020203" pitchFamily="34" charset="0"/>
              </a:rPr>
              <a:t>and their Attainment</a:t>
            </a: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,  </a:t>
            </a:r>
            <a:b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</a:b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and Outputs</a:t>
            </a:r>
          </a:p>
          <a:p>
            <a:pPr lvl="0"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Outcomes represent what knowledge, skills and attitudes students will be able to demonstrate at the time of graduation. </a:t>
            </a:r>
          </a:p>
          <a:p>
            <a:pPr lvl="0"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Outcomes are identified at the Program level and Course level by the Universities/Institutions and by the Departments</a:t>
            </a:r>
          </a:p>
          <a:p>
            <a:pPr lvl="0"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The Institution uses the results of calculating the attainment of outcomes to continuously improve the levels of attainment of outcomes.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DAED-602F-43A2-8BE2-F25435E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91600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NAAC – The Assessment Process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Gill Sans MT" panose="020B0502020104020203" pitchFamily="34" charset="0"/>
              </a:rPr>
              <a:t>Based on a Quality Indicator Framework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Gill Sans MT" panose="020B0502020104020203" pitchFamily="34" charset="0"/>
              </a:rPr>
              <a:t>Three main components: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 Self Study Report (SSR) 	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 Student Satisfaction Survey (by Third Party)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 Peer Team Report</a:t>
            </a:r>
            <a:endParaRPr lang="en-US" altLang="en-US" sz="2000" dirty="0">
              <a:solidFill>
                <a:srgbClr val="CC33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D39BE-61C2-4FF5-953A-96D9A80D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  <a:effectLst/>
              </a:rPr>
              <a:t>Quality Indicator Framework (QIF)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Gill Sans MT" panose="020B0502020104020203" pitchFamily="34" charset="0"/>
              </a:rPr>
              <a:t>Seven Criteria for assessment of HEIs: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Curricular Aspects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Teaching-Learning and Evaluation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Research, Innovations and Extension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Infrastructure and Learning Resources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Student Support and Progression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Governance, Leadership and Management </a:t>
            </a:r>
          </a:p>
          <a:p>
            <a:pPr marL="858838" lvl="1" indent="-457200">
              <a:lnSpc>
                <a:spcPct val="100000"/>
              </a:lnSpc>
              <a:spcBef>
                <a:spcPts val="0"/>
              </a:spcBef>
              <a:buFont typeface="Gill Sans MT" pitchFamily="34" charset="0"/>
              <a:buAutoNum type="arabicPeriod"/>
            </a:pPr>
            <a:r>
              <a:rPr lang="en-US" altLang="en-US" sz="2000" dirty="0">
                <a:latin typeface="Gill Sans MT" panose="020B0502020104020203" pitchFamily="34" charset="0"/>
              </a:rPr>
              <a:t>Institutional Values and Best Practices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Key Indicators (KIs) under each Criterion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US" altLang="en-US" sz="2000" dirty="0">
                <a:latin typeface="Gill Sans MT" panose="020B0502020104020203" pitchFamily="34" charset="0"/>
              </a:rPr>
              <a:t>KIs are further delineated as Metrics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C8E1C-148E-46CC-92AC-7783BEA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51E519-1E85-42EC-907E-56D0C18F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Assessment Summary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AEA2FB-1ABC-42BA-ABFF-D98FA6A063B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997839"/>
          <a:ext cx="8610600" cy="3631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0602">
                  <a:extLst>
                    <a:ext uri="{9D8B030D-6E8A-4147-A177-3AD203B41FA5}">
                      <a16:colId xmlns:a16="http://schemas.microsoft.com/office/drawing/2014/main" val="2608684076"/>
                    </a:ext>
                  </a:extLst>
                </a:gridCol>
                <a:gridCol w="1076666">
                  <a:extLst>
                    <a:ext uri="{9D8B030D-6E8A-4147-A177-3AD203B41FA5}">
                      <a16:colId xmlns:a16="http://schemas.microsoft.com/office/drawing/2014/main" val="1540489360"/>
                    </a:ext>
                  </a:extLst>
                </a:gridCol>
                <a:gridCol w="1076666">
                  <a:extLst>
                    <a:ext uri="{9D8B030D-6E8A-4147-A177-3AD203B41FA5}">
                      <a16:colId xmlns:a16="http://schemas.microsoft.com/office/drawing/2014/main" val="179154915"/>
                    </a:ext>
                  </a:extLst>
                </a:gridCol>
                <a:gridCol w="1076666">
                  <a:extLst>
                    <a:ext uri="{9D8B030D-6E8A-4147-A177-3AD203B41FA5}">
                      <a16:colId xmlns:a16="http://schemas.microsoft.com/office/drawing/2014/main" val="761348825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Criterion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U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Au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Aff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550831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1. Curricular Aspects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34121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2.</a:t>
                      </a:r>
                      <a:r>
                        <a:rPr lang="en-US" sz="2000" baseline="0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Teaching-learning &amp; Evaluation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200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300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350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01393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3. Research, Innovations &amp; Extension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250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120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993669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4. Infrastructure &amp; Learning Resources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17598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5. Student Support &amp; Progression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130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10567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6. Governance, Leadership &amp; Management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229544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7. Institutional Values &amp; Best Practices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649908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                   Total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1000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1000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85457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CF6A0-E90F-4E9B-BB62-5DF9D111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7059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BF5C-5CBB-4443-9B52-13A5CE2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Variables of NIRF Ranking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0DE-E92A-4627-8012-997D05E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Teaching, Learning &amp; Resources (TLR)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Research and Professional Practice (RP)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Graduation Outcomes (GO)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Outreach and Inclusivity (OI)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Peer Perception (PP)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49FD-E2B8-4E1E-B8A4-A04CF157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E3D1-9FA6-457E-98DA-1CA08434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C862-A357-41BE-A86E-3BB22EC6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0D84-407A-4005-969E-9A315254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Distribution of Metrics and KIs across Institutions</a:t>
            </a:r>
            <a:endParaRPr lang="en-IN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1FA1FE-7522-44A0-B0B4-5CA3BBBEB02B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268016"/>
          <a:ext cx="7975798" cy="2837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4991">
                  <a:extLst>
                    <a:ext uri="{9D8B030D-6E8A-4147-A177-3AD203B41FA5}">
                      <a16:colId xmlns:a16="http://schemas.microsoft.com/office/drawing/2014/main" val="1288444561"/>
                    </a:ext>
                  </a:extLst>
                </a:gridCol>
                <a:gridCol w="1217483">
                  <a:extLst>
                    <a:ext uri="{9D8B030D-6E8A-4147-A177-3AD203B41FA5}">
                      <a16:colId xmlns:a16="http://schemas.microsoft.com/office/drawing/2014/main" val="1954448822"/>
                    </a:ext>
                  </a:extLst>
                </a:gridCol>
                <a:gridCol w="1210573">
                  <a:extLst>
                    <a:ext uri="{9D8B030D-6E8A-4147-A177-3AD203B41FA5}">
                      <a16:colId xmlns:a16="http://schemas.microsoft.com/office/drawing/2014/main" val="3025350686"/>
                    </a:ext>
                  </a:extLst>
                </a:gridCol>
                <a:gridCol w="1672751">
                  <a:extLst>
                    <a:ext uri="{9D8B030D-6E8A-4147-A177-3AD203B41FA5}">
                      <a16:colId xmlns:a16="http://schemas.microsoft.com/office/drawing/2014/main" val="457991689"/>
                    </a:ext>
                  </a:extLst>
                </a:gridCol>
              </a:tblGrid>
              <a:tr h="5116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U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Au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Gill Sans MT" panose="020B0502020104020203" pitchFamily="34" charset="0"/>
                        </a:rPr>
                        <a:t>Aff</a:t>
                      </a: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/CC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3301664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Criteria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722738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Key Indicators (KIs)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34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34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ill Sans MT" panose="020B0502020104020203" pitchFamily="34" charset="0"/>
                        </a:rPr>
                        <a:t>32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5826751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Qualitative Metrics (Q</a:t>
                      </a:r>
                      <a:r>
                        <a:rPr lang="en-IN" sz="2000" baseline="-25000">
                          <a:effectLst/>
                          <a:latin typeface="Gill Sans MT" panose="020B0502020104020203" pitchFamily="34" charset="0"/>
                        </a:rPr>
                        <a:t>l</a:t>
                      </a: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M)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38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38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41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681865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Quantitative Metrics (Q</a:t>
                      </a:r>
                      <a:r>
                        <a:rPr lang="en-IN" sz="2000" baseline="-25000">
                          <a:effectLst/>
                          <a:latin typeface="Gill Sans MT" panose="020B0502020104020203" pitchFamily="34" charset="0"/>
                        </a:rPr>
                        <a:t>n</a:t>
                      </a: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M)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99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98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80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768183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Total Metrics (Q</a:t>
                      </a:r>
                      <a:r>
                        <a:rPr lang="en-IN" sz="2000" baseline="-25000">
                          <a:effectLst/>
                          <a:latin typeface="Gill Sans MT" panose="020B0502020104020203" pitchFamily="34" charset="0"/>
                        </a:rPr>
                        <a:t>l</a:t>
                      </a: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M + Q</a:t>
                      </a:r>
                      <a:r>
                        <a:rPr lang="en-IN" sz="2000" baseline="-25000">
                          <a:effectLst/>
                          <a:latin typeface="Gill Sans MT" panose="020B0502020104020203" pitchFamily="34" charset="0"/>
                        </a:rPr>
                        <a:t>n</a:t>
                      </a:r>
                      <a:r>
                        <a:rPr lang="en-IN" sz="2000">
                          <a:effectLst/>
                          <a:latin typeface="Gill Sans MT" panose="020B0502020104020203" pitchFamily="34" charset="0"/>
                        </a:rPr>
                        <a:t>M)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137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ill Sans MT" panose="020B0502020104020203" pitchFamily="34" charset="0"/>
                        </a:rPr>
                        <a:t>136</a:t>
                      </a:r>
                      <a:endParaRPr lang="en-IN" sz="20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ill Sans MT" panose="020B0502020104020203" pitchFamily="34" charset="0"/>
                        </a:rPr>
                        <a:t>121</a:t>
                      </a:r>
                      <a:endParaRPr lang="en-IN" sz="20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33136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B795E-1FCC-49BE-90E5-73E0708B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3044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Gill Sans MT" panose="020B0502020104020203" pitchFamily="34" charset="0"/>
              </a:rPr>
              <a:t>IQAC, Best Practices and SSS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After an Institution is accredited first time by NAAC, the role of Internal Quality Assurance Cell (IQAC) becomes central to quality assurance, and academic and administration audit.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The IQAC should function as per specifications given by NAAC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The Institution should identify, sustain, disseminate and adapt best practices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The Institute should ensure that its students respond to the online Student Satisfaction Survey conducted by NAAC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6AA6-DC16-46C8-BDB3-8837D19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4862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rgbClr val="C00000"/>
                </a:solidFill>
                <a:latin typeface="Gill Sans MT" panose="020B0502020104020203" pitchFamily="34" charset="0"/>
              </a:rPr>
              <a:t>Outcome Based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NAAC </a:t>
            </a:r>
            <a:r>
              <a:rPr lang="en-IN" dirty="0"/>
              <a:t>and NBA </a:t>
            </a:r>
            <a:r>
              <a:rPr lang="en-IN" sz="2000" dirty="0">
                <a:latin typeface="Gill Sans MT" panose="020B0502020104020203" pitchFamily="34" charset="0"/>
              </a:rPr>
              <a:t>require that all programs of HEIs identify their Program Outcomes (POs) and Program Specific Outcomes (PSOs).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All courses are to be defined in terms of Course Outcomes (COs)</a:t>
            </a:r>
          </a:p>
          <a:p>
            <a:pPr>
              <a:buClr>
                <a:schemeClr val="tx2"/>
              </a:buClr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The Institution should demonstrate the attainment of COs, POs and PSOs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0F83-609B-45F2-81E8-8D584E9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13592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Closing the Quality Loop</a:t>
            </a:r>
            <a:endParaRPr lang="en-IN" sz="36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Many of the processes required for accreditation need to have the step of “closing the loop”.</a:t>
            </a:r>
            <a:endParaRPr lang="en-IN" sz="2000" dirty="0">
              <a:solidFill>
                <a:srgbClr val="000000"/>
              </a:solidFill>
              <a:latin typeface="Gill Sans MT" panose="020B0502020104020203" pitchFamily="34" charset="0"/>
              <a:ea typeface="Times New Roman"/>
              <a:cs typeface="Times New Roman"/>
            </a:endParaRPr>
          </a:p>
          <a:p>
            <a:pPr marL="342900" indent="-342900"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A model useful for understanding this is the Deming’s Quality Cycle: 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graphicFrame>
        <p:nvGraphicFramePr>
          <p:cNvPr id="41" name="Diagram 40"/>
          <p:cNvGraphicFramePr/>
          <p:nvPr/>
        </p:nvGraphicFramePr>
        <p:xfrm>
          <a:off x="2438400" y="2343150"/>
          <a:ext cx="3276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4CB68-1373-4F2B-93A4-9346EAEE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114006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Gill Sans MT" panose="020B0502020104020203" pitchFamily="34" charset="0"/>
              </a:rPr>
              <a:t>Quality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We 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Times New Roman"/>
                <a:cs typeface="Verdana"/>
              </a:rPr>
              <a:t>plan</a:t>
            </a: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 the activity; 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Times New Roman"/>
                <a:cs typeface="Verdana"/>
              </a:rPr>
              <a:t>do</a:t>
            </a: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 it; measure the performance (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Times New Roman"/>
                <a:cs typeface="Verdana"/>
              </a:rPr>
              <a:t>check</a:t>
            </a: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); and finally based on what was planned and what was actually achieved, initiate appropriate 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Times New Roman"/>
                <a:cs typeface="Verdana"/>
              </a:rPr>
              <a:t>action</a:t>
            </a: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 commencing the next round of the quality cycle.</a:t>
            </a:r>
            <a:endParaRPr lang="en-IN" sz="2000" dirty="0">
              <a:solidFill>
                <a:srgbClr val="000000"/>
              </a:solidFill>
              <a:latin typeface="Gill Sans MT" panose="020B0502020104020203" pitchFamily="34" charset="0"/>
              <a:ea typeface="Times New Roman"/>
              <a:cs typeface="Times New Roman"/>
            </a:endParaRPr>
          </a:p>
          <a:p>
            <a:pPr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If the attainment lags behind the planned target, we need to further analyse the reasons for the same and plan suitable corrective actions for the next round.</a:t>
            </a:r>
            <a:endParaRPr lang="en-IN" sz="2000" dirty="0">
              <a:solidFill>
                <a:srgbClr val="000000"/>
              </a:solidFill>
              <a:latin typeface="Gill Sans MT" panose="020B0502020104020203" pitchFamily="34" charset="0"/>
              <a:ea typeface="Times New Roman"/>
              <a:cs typeface="Times New Roman"/>
            </a:endParaRPr>
          </a:p>
          <a:p>
            <a:pPr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solidFill>
                  <a:srgbClr val="000000"/>
                </a:solidFill>
                <a:latin typeface="Gill Sans MT" panose="020B0502020104020203" pitchFamily="34" charset="0"/>
                <a:ea typeface="Times New Roman"/>
                <a:cs typeface="Verdana"/>
              </a:rPr>
              <a:t>If the achievement exceeds the planned target, we need to “raise the bar”!, and then we need to plan for achieving the new target level.</a:t>
            </a:r>
            <a:endParaRPr lang="en-IN" sz="2000" dirty="0">
              <a:solidFill>
                <a:srgbClr val="000000"/>
              </a:solidFill>
              <a:latin typeface="Gill Sans MT" panose="020B0502020104020203" pitchFamily="34" charset="0"/>
              <a:ea typeface="Times New Roman"/>
              <a:cs typeface="Times New Roman"/>
            </a:endParaRPr>
          </a:p>
          <a:p>
            <a:endParaRPr lang="en-I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C618-15AE-4DA8-9D53-373B478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5951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Gill Sans MT" panose="020B0502020104020203" pitchFamily="34" charset="0"/>
              </a:rPr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The quality of learning will depend very much on the context characterized by students, teachers, processes as determined by the system, management, technology, curriculum and infrastructure.</a:t>
            </a:r>
          </a:p>
          <a:p>
            <a:pPr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Closing the quality loop enables the Departments to focus on what specific actions lead to incremental improvements.</a:t>
            </a:r>
          </a:p>
          <a:p>
            <a:pPr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IN" sz="2000" dirty="0">
                <a:latin typeface="Gill Sans MT" panose="020B0502020104020203" pitchFamily="34" charset="0"/>
              </a:rPr>
              <a:t>Continuous improvement in the quality of learning is what characterizes the essence of the present NAAC and NBA accreditation.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508E5-7963-4946-8A4B-5A29CC22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73718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3405-25FF-4AEF-A319-49B027EF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NIRF and Accreditation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66D6-8671-4B21-B883-8C74369D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Universities, Engineering Institutions, and Colleges can improve their NIRF ranking by first performing well under NAAC accreditation and in engineering programs under NBA accreditation.</a:t>
            </a:r>
          </a:p>
          <a:p>
            <a:r>
              <a:rPr lang="en-US" dirty="0"/>
              <a:t>Use of ICT tools can greatly help HEIs in this regard.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31AC-BE02-44F6-93E5-F76B548F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630E-A47B-4651-9BA4-B428E7A6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69F0-60EE-49AF-8059-F77E8AA8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1513" y="1230297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C00000"/>
                </a:solidFill>
                <a:latin typeface="Script MT Bold" panose="03040602040607080904" pitchFamily="66" charset="0"/>
              </a:rPr>
              <a:t>Thank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A609-0207-4720-B46C-33EBB769D34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74CCE-1DF9-4E10-A272-BBB51B9D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54960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2396-DD35-4B6B-94ED-32EE1993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NIRF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AB26-1834-4DDD-B840-8A55EF40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NIRF identifies </a:t>
            </a:r>
            <a:r>
              <a:rPr lang="en-US" b="1" dirty="0"/>
              <a:t>ten</a:t>
            </a:r>
            <a:r>
              <a:rPr lang="en-US" dirty="0"/>
              <a:t> categories of Institutions</a:t>
            </a:r>
          </a:p>
          <a:p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Every one of the </a:t>
            </a:r>
            <a:r>
              <a:rPr lang="en-I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five</a:t>
            </a: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primary variables is measured with several secondary variables</a:t>
            </a: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The secondary variables slightly differ from one category of Institution to the other</a:t>
            </a: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The weightage given to the </a:t>
            </a:r>
            <a:r>
              <a:rPr lang="en-IN" b="1" dirty="0">
                <a:solidFill>
                  <a:srgbClr val="000000"/>
                </a:solidFill>
                <a:cs typeface="Times New Roman" panose="02020603050405020304" pitchFamily="18" charset="0"/>
              </a:rPr>
              <a:t>primary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cs typeface="Times New Roman" panose="02020603050405020304" pitchFamily="18" charset="0"/>
              </a:rPr>
              <a:t>variables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 also differs from one category of Institution to the other</a:t>
            </a: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The weightages given to the </a:t>
            </a:r>
            <a:r>
              <a:rPr lang="en-IN" b="1" dirty="0">
                <a:solidFill>
                  <a:srgbClr val="000000"/>
                </a:solidFill>
                <a:cs typeface="Times New Roman" panose="02020603050405020304" pitchFamily="18" charset="0"/>
              </a:rPr>
              <a:t>secondary variables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 of a primary variable also differ from one category of Institution to the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DC9E-0856-42E2-B7E9-B58AD1FE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4196-5957-4EB0-8C5C-C0B5EB80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7937-F6EA-448A-A96C-EE38073E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32CB-651B-41DF-A94E-E98E492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and Secondary Variables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E632-2850-47BF-ACD3-D6248757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Teaching, Learning &amp; Resources (TLR)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Strength including Doctoral Students (SS)</a:t>
            </a:r>
          </a:p>
          <a:p>
            <a:pPr marL="342900" lvl="0" indent="-342900" fontAlgn="base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Faculty-student ratio with emphasis on permanent faculty (FSR)</a:t>
            </a:r>
          </a:p>
          <a:p>
            <a:pPr marL="342900" lvl="0" indent="-342900" fontAlgn="base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Combined metric for Faculty with PhD (or equivalent) and Experience (FQE)</a:t>
            </a:r>
          </a:p>
          <a:p>
            <a:pPr marL="342900" lvl="0" indent="-342900" fontAlgn="base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Financial Resources and their Utilisation (FRU)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Research and Professional Practice (RP)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Combined metric for Publications (PU)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Combined metric for Quality of Publications (QP)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IPR and Patents: Published and Granted (IPR)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Footprint of Projects and Professional Practice (FPPP)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B99E-48DF-43B2-982C-1A5BD62E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0F9F-4242-4975-94BE-ED115BDA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D453-C722-4DFE-961E-D1EA01D8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373C-A79B-498F-BA6F-492FF9B0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and Secondary Variables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B956-AC02-4578-8D95-52CBE64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Graduation Outcomes (GO)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 for University Examinations (GUE)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 for Number of Ph.D. Students Graduated (GPHD)</a:t>
            </a:r>
          </a:p>
          <a:p>
            <a:pPr marL="0" indent="0">
              <a:buNone/>
            </a:pPr>
            <a:r>
              <a:rPr lang="en-US" b="1" dirty="0"/>
              <a:t>Outreach and Inclusivity (OI)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Percentage of Students from Other States/Countries (Region Diversity 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Percentage of Women (Women Diversity WD)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Economically and Socially Challenged Students (ESCS)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Facilities for Physically Challenged Students (PCS)</a:t>
            </a:r>
          </a:p>
          <a:p>
            <a:pPr marL="0" indent="0">
              <a:buNone/>
            </a:pPr>
            <a:r>
              <a:rPr lang="en-US" b="1" dirty="0"/>
              <a:t>Peer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Academic Peers and Employers (PR)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C1D1-8106-421A-A782-255FD4DD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E004-0CBE-4982-8719-0202C4CD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0F70-DEE0-4329-84E0-DB2B1C85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B52AC9-48A7-43C3-999B-691951C1D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50076"/>
              </p:ext>
            </p:extLst>
          </p:nvPr>
        </p:nvGraphicFramePr>
        <p:xfrm>
          <a:off x="2411760" y="51470"/>
          <a:ext cx="5976664" cy="4886808"/>
        </p:xfrm>
        <a:graphic>
          <a:graphicData uri="http://schemas.openxmlformats.org/drawingml/2006/table">
            <a:tbl>
              <a:tblPr firstRow="1" firstCol="1" bandRow="1"/>
              <a:tblGrid>
                <a:gridCol w="3307192">
                  <a:extLst>
                    <a:ext uri="{9D8B030D-6E8A-4147-A177-3AD203B41FA5}">
                      <a16:colId xmlns:a16="http://schemas.microsoft.com/office/drawing/2014/main" val="683564114"/>
                    </a:ext>
                  </a:extLst>
                </a:gridCol>
                <a:gridCol w="982943">
                  <a:extLst>
                    <a:ext uri="{9D8B030D-6E8A-4147-A177-3AD203B41FA5}">
                      <a16:colId xmlns:a16="http://schemas.microsoft.com/office/drawing/2014/main" val="3059953659"/>
                    </a:ext>
                  </a:extLst>
                </a:gridCol>
                <a:gridCol w="982249">
                  <a:extLst>
                    <a:ext uri="{9D8B030D-6E8A-4147-A177-3AD203B41FA5}">
                      <a16:colId xmlns:a16="http://schemas.microsoft.com/office/drawing/2014/main" val="1231673865"/>
                    </a:ext>
                  </a:extLst>
                </a:gridCol>
                <a:gridCol w="704280">
                  <a:extLst>
                    <a:ext uri="{9D8B030D-6E8A-4147-A177-3AD203B41FA5}">
                      <a16:colId xmlns:a16="http://schemas.microsoft.com/office/drawing/2014/main" val="3867931568"/>
                    </a:ext>
                  </a:extLst>
                </a:gridCol>
              </a:tblGrid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Weightage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76408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Universities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Engineering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Colleges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043792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TLR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55125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Student strength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08147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Faculty-Student Ratio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30150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Combined metric for Faculty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303737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92075" inden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Financial Resources and their Utilisation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94969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88430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metric for Publications (PU)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88187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metric for Quality of Publications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42010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IPR and Patents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56582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Footprint of Projects and Professional Practice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82802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39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67673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 for University Examinations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20809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 for Number of Ph.D. Students Graduated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603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 Studies and Placement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04188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salary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99080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OI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98378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 diversity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128388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Women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62271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Economically and Socially Challenged Students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49843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Facilities for Physically Challenged Students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785201"/>
                  </a:ext>
                </a:extLst>
              </a:tr>
              <a:tr h="1914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83931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19431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Peer Perception: Academic Peers and Employers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5687" marR="456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9894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D665D4-7E75-44AA-9E3C-E7A6ACBE47D8}"/>
              </a:ext>
            </a:extLst>
          </p:cNvPr>
          <p:cNvSpPr txBox="1"/>
          <p:nvPr/>
        </p:nvSpPr>
        <p:spPr>
          <a:xfrm>
            <a:off x="0" y="1635646"/>
            <a:ext cx="2339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Universities, Engineering Institutions, and Colleges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6B93111-AECA-4359-B620-15AABAA2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6AD7CB-9CAC-47F8-9C06-558A9CE8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E06501-EFE5-4676-A2EE-7BCD936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61-3035-4009-ADF1-41A2721F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NIRF ranking?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3092-8822-4F70-AB43-CF563B55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that HEIs are not merely teaching Institutions</a:t>
            </a:r>
          </a:p>
          <a:p>
            <a:r>
              <a:rPr lang="en-US" dirty="0"/>
              <a:t>Research and Professional Practice should constitute important activities of HEIs</a:t>
            </a:r>
          </a:p>
          <a:p>
            <a:r>
              <a:rPr lang="en-US" dirty="0"/>
              <a:t>This requires considerable reimagining the Institute by the Management and State level Administration. </a:t>
            </a:r>
          </a:p>
          <a:p>
            <a:r>
              <a:rPr lang="en-US" dirty="0"/>
              <a:t>The frameworks within which a HEI can chalk out a path for itself are provided by the Regulatory and Accreditation Bodies and the NEP 2020.</a:t>
            </a:r>
          </a:p>
          <a:p>
            <a:r>
              <a:rPr lang="en-US" dirty="0"/>
              <a:t>The HEIs should work towards becoming academically autonomous.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7682-AAA9-481B-84DD-8C17254F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38ED-D0F3-4DCF-8C65-78E6417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6F55-CCCD-4D52-987D-E5852BFE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539E-992F-4346-B5E7-F45061BF69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Accreditation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Accreditation is a process of </a:t>
            </a:r>
            <a:r>
              <a:rPr lang="en-IN" b="1" dirty="0"/>
              <a:t>quality assurance and improvement</a:t>
            </a:r>
            <a:r>
              <a:rPr lang="en-IN" dirty="0"/>
              <a:t>, whereby a program in an approved Institution is critically appraised to verify that the Institution or the program continues to meet and/or exceed the Norms and Standards prescribed by the regulator from time to time. </a:t>
            </a:r>
            <a:endParaRPr lang="en-US" dirty="0"/>
          </a:p>
          <a:p>
            <a:pPr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It is a kind of recognition which indicates that a program or Institution fulfils certain standards.</a:t>
            </a:r>
          </a:p>
          <a:p>
            <a:pPr>
              <a:spcBef>
                <a:spcPts val="450"/>
              </a:spcBef>
              <a:buClr>
                <a:schemeClr val="accent1"/>
              </a:buClr>
            </a:pPr>
            <a:r>
              <a:rPr lang="en-IN" dirty="0"/>
              <a:t>Programs are considered for accreditation by NBA and Educational Institutions are considered  for accreditation by NAAC.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1600200" cy="273844"/>
          </a:xfrm>
          <a:prstGeom prst="rect">
            <a:avLst/>
          </a:prstGeom>
        </p:spPr>
        <p:txBody>
          <a:bodyPr/>
          <a:lstStyle/>
          <a:p>
            <a:fld id="{24C2F4CF-84F2-478E-A20B-E395B4874D1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5C1F-DB35-41E9-A399-357AAD4A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84008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Purpose of Accreditation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343257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Not to find faults with the institution but to assess the status-ante of the performance </a:t>
            </a:r>
            <a:endParaRPr lang="en-US" dirty="0"/>
          </a:p>
          <a:p>
            <a:pPr lvl="0">
              <a:lnSpc>
                <a:spcPct val="100000"/>
              </a:lnSpc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Not to denigrate the working style of the institution and its programs but to provide feedback on their strengths and weaknesses </a:t>
            </a:r>
            <a:endParaRPr lang="en-US" dirty="0"/>
          </a:p>
          <a:p>
            <a:pPr lvl="0">
              <a:lnSpc>
                <a:spcPct val="100000"/>
              </a:lnSpc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Not to demarcate the boundaries of quality but to offer a sensitizing process for continuous improvement in quality provisions</a:t>
            </a:r>
            <a:endParaRPr lang="en-US" dirty="0"/>
          </a:p>
          <a:p>
            <a:pPr>
              <a:lnSpc>
                <a:spcPct val="100000"/>
              </a:lnSpc>
              <a:buClr>
                <a:schemeClr val="accent1"/>
              </a:buClr>
              <a:buFont typeface="Symbol" pitchFamily="18" charset="2"/>
              <a:buChar char="·"/>
            </a:pPr>
            <a:r>
              <a:rPr lang="en-IN" dirty="0"/>
              <a:t>Not to select only institutions of national excellence but to provide benchmarks of excellence and identification of good practices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N.J. Rao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1600200" cy="273844"/>
          </a:xfrm>
          <a:prstGeom prst="rect">
            <a:avLst/>
          </a:prstGeom>
        </p:spPr>
        <p:txBody>
          <a:bodyPr/>
          <a:lstStyle/>
          <a:p>
            <a:fld id="{24C2F4CF-84F2-478E-A20B-E395B4874D1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D18A-0ABC-4A82-BF6F-23438BC1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98022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B3983BD-CD59-4D21-88DD-86E0883591C0}" vid="{86832BC6-8250-4255-B669-9373ACADF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NJR</Template>
  <TotalTime>1259</TotalTime>
  <Words>1889</Words>
  <Application>Microsoft Office PowerPoint</Application>
  <PresentationFormat>On-screen Show (16:9)</PresentationFormat>
  <Paragraphs>417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Gill Sans MT</vt:lpstr>
      <vt:lpstr>Script MT Bold</vt:lpstr>
      <vt:lpstr>Symbol</vt:lpstr>
      <vt:lpstr>Wingdings</vt:lpstr>
      <vt:lpstr>Office Theme</vt:lpstr>
      <vt:lpstr>NIRF and Quality through Accreditation</vt:lpstr>
      <vt:lpstr>Primary Variables of NIRF Ranking</vt:lpstr>
      <vt:lpstr>Computation of NIRF score</vt:lpstr>
      <vt:lpstr>Primary and Secondary Variables </vt:lpstr>
      <vt:lpstr>Primary and Secondary Variables (2)</vt:lpstr>
      <vt:lpstr>PowerPoint Presentation</vt:lpstr>
      <vt:lpstr>How to improve NIRF ranking?</vt:lpstr>
      <vt:lpstr>Accreditation</vt:lpstr>
      <vt:lpstr>Purpose of Accreditation is</vt:lpstr>
      <vt:lpstr>Benefits of Accreditation</vt:lpstr>
      <vt:lpstr>Engineering Programs in India</vt:lpstr>
      <vt:lpstr>National Board of Accreditation (NBA)</vt:lpstr>
      <vt:lpstr>NBA SAR Criteria</vt:lpstr>
      <vt:lpstr>NAAC</vt:lpstr>
      <vt:lpstr>General Programs after 2017</vt:lpstr>
      <vt:lpstr>NAAC Accreditation post 2017</vt:lpstr>
      <vt:lpstr>NAAC – The Assessment Process</vt:lpstr>
      <vt:lpstr>Quality Indicator Framework (QIF)</vt:lpstr>
      <vt:lpstr>Assessment Summary</vt:lpstr>
      <vt:lpstr>Distribution of Metrics and KIs across Institutions</vt:lpstr>
      <vt:lpstr>IQAC, Best Practices and SSS</vt:lpstr>
      <vt:lpstr>Outcome Based Education</vt:lpstr>
      <vt:lpstr>Closing the Quality Loop</vt:lpstr>
      <vt:lpstr>Quality Loop</vt:lpstr>
      <vt:lpstr>Continuous Improvement</vt:lpstr>
      <vt:lpstr>NIRF and Accreditation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NIRF and Accreditation</dc:title>
  <dc:creator>N J RAO</dc:creator>
  <cp:lastModifiedBy>N J RAO</cp:lastModifiedBy>
  <cp:revision>20</cp:revision>
  <dcterms:created xsi:type="dcterms:W3CDTF">2021-01-18T06:51:34Z</dcterms:created>
  <dcterms:modified xsi:type="dcterms:W3CDTF">2021-01-19T03:50:35Z</dcterms:modified>
</cp:coreProperties>
</file>