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6" r:id="rId2"/>
    <p:sldId id="277" r:id="rId3"/>
    <p:sldId id="279" r:id="rId4"/>
    <p:sldId id="280" r:id="rId5"/>
    <p:sldId id="278" r:id="rId6"/>
    <p:sldId id="291" r:id="rId7"/>
    <p:sldId id="290" r:id="rId8"/>
    <p:sldId id="293" r:id="rId9"/>
    <p:sldId id="294" r:id="rId10"/>
    <p:sldId id="292" r:id="rId11"/>
    <p:sldId id="281" r:id="rId12"/>
    <p:sldId id="283" r:id="rId13"/>
    <p:sldId id="284" r:id="rId14"/>
    <p:sldId id="295" r:id="rId15"/>
    <p:sldId id="285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EEEA9-07F7-406A-A0C6-9EDC1EF7948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24F5D-5331-4E9B-B308-F7A9CD1BB0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549"/>
            <a:ext cx="8229600" cy="472679"/>
          </a:xfrm>
          <a:prstGeom prst="rect">
            <a:avLst/>
          </a:prstGeom>
        </p:spPr>
        <p:txBody>
          <a:bodyPr/>
          <a:lstStyle>
            <a:lvl1pPr algn="l"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660"/>
            <a:ext cx="8229600" cy="857250"/>
          </a:xfrm>
          <a:prstGeom prst="rect">
            <a:avLst/>
          </a:prstGeom>
        </p:spPr>
        <p:txBody>
          <a:bodyPr/>
          <a:lstStyle>
            <a:lvl1pPr algn="l"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7794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794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9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52400" y="0"/>
            <a:ext cx="2599991" cy="581025"/>
            <a:chOff x="3352800" y="0"/>
            <a:chExt cx="2599991" cy="581025"/>
          </a:xfrm>
        </p:grpSpPr>
        <p:pic>
          <p:nvPicPr>
            <p:cNvPr id="16386" name="Picture 2" descr="Telengana State Portal"/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52800" y="0"/>
              <a:ext cx="581025" cy="58102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 userDrawn="1"/>
          </p:nvSpPr>
          <p:spPr>
            <a:xfrm>
              <a:off x="3886200" y="121235"/>
              <a:ext cx="2066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Collegiate Education &amp; Technical Education </a:t>
              </a:r>
            </a:p>
            <a:p>
              <a:pPr algn="l"/>
              <a:r>
                <a:rPr lang="en-US" sz="800" b="1" dirty="0">
                  <a:solidFill>
                    <a:schemeClr val="bg1"/>
                  </a:solidFill>
                </a:rPr>
                <a:t> Department,</a:t>
              </a:r>
              <a:r>
                <a:rPr lang="en-US" sz="800" b="1" baseline="0" dirty="0">
                  <a:solidFill>
                    <a:schemeClr val="bg1"/>
                  </a:solidFill>
                </a:rPr>
                <a:t> </a:t>
              </a:r>
              <a:r>
                <a:rPr lang="en-US" sz="800" b="1" dirty="0">
                  <a:solidFill>
                    <a:schemeClr val="bg1"/>
                  </a:solidFill>
                </a:rPr>
                <a:t>Government of Telangana</a:t>
              </a:r>
              <a:r>
                <a:rPr lang="en-US" sz="800" b="1" baseline="0" dirty="0">
                  <a:solidFill>
                    <a:schemeClr val="bg1"/>
                  </a:solidFill>
                </a:rPr>
                <a:t> 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 userDrawn="1"/>
        </p:nvGrpSpPr>
        <p:grpSpPr>
          <a:xfrm>
            <a:off x="3543928" y="106878"/>
            <a:ext cx="2217734" cy="367268"/>
            <a:chOff x="6858000" y="64016"/>
            <a:chExt cx="2217734" cy="367268"/>
          </a:xfrm>
        </p:grpSpPr>
        <p:pic>
          <p:nvPicPr>
            <p:cNvPr id="2" name="Picture 2" descr="F:\Logos\IAE Logo\IAE Logo.jpg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58000" y="64016"/>
              <a:ext cx="588099" cy="367268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 userDrawn="1"/>
          </p:nvSpPr>
          <p:spPr>
            <a:xfrm>
              <a:off x="7467600" y="78373"/>
              <a:ext cx="16081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Institute For Academic Excellence</a:t>
              </a:r>
            </a:p>
            <a:p>
              <a:pPr algn="l"/>
              <a:r>
                <a:rPr lang="en-US" sz="800" b="1" dirty="0">
                  <a:solidFill>
                    <a:schemeClr val="bg1"/>
                  </a:solidFill>
                </a:rPr>
                <a:t>Hyderabad</a:t>
              </a:r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0" y="4933950"/>
            <a:ext cx="9144000" cy="209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National Workshop NIRF INDIA RANKINGS – 2021</a:t>
            </a:r>
            <a:r>
              <a:rPr lang="en-US" sz="1000" b="1" baseline="0" dirty="0"/>
              <a:t> </a:t>
            </a:r>
            <a:r>
              <a:rPr lang="en-US" sz="1000" b="1" dirty="0"/>
              <a:t> For Higher Educational Institutions   Awareness Programme                 18</a:t>
            </a:r>
            <a:r>
              <a:rPr lang="en-US" sz="1000" b="1" baseline="30000" dirty="0"/>
              <a:t>th</a:t>
            </a:r>
            <a:r>
              <a:rPr lang="en-US" sz="1000" b="1" dirty="0"/>
              <a:t> &amp; 19</a:t>
            </a:r>
            <a:r>
              <a:rPr lang="en-US" sz="1000" b="1" baseline="30000" dirty="0"/>
              <a:t>th</a:t>
            </a:r>
            <a:r>
              <a:rPr lang="en-US" sz="1000" b="1" dirty="0"/>
              <a:t> January 2021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800" y="485775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425881E-D4F9-4A91-82EB-BF7C5BADFBC0}" type="slidenum">
              <a:rPr lang="en-US" sz="1000" smtClean="0"/>
              <a:t>‹#›</a:t>
            </a:fld>
            <a:endParaRPr lang="en-US" sz="1000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553200" y="121235"/>
            <a:ext cx="2438400" cy="338554"/>
            <a:chOff x="6705600" y="171450"/>
            <a:chExt cx="2438400" cy="338554"/>
          </a:xfrm>
        </p:grpSpPr>
        <p:pic>
          <p:nvPicPr>
            <p:cNvPr id="3" name="Picture 3" descr="F:\Logos\KAB logo.jpg"/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705600" y="172894"/>
              <a:ext cx="838200" cy="335667"/>
            </a:xfrm>
            <a:prstGeom prst="rect">
              <a:avLst/>
            </a:prstGeom>
            <a:noFill/>
          </p:spPr>
        </p:pic>
        <p:sp>
          <p:nvSpPr>
            <p:cNvPr id="12" name="Rectangle 11"/>
            <p:cNvSpPr/>
            <p:nvPr userDrawn="1"/>
          </p:nvSpPr>
          <p:spPr>
            <a:xfrm>
              <a:off x="7620000" y="171450"/>
              <a:ext cx="15240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800" b="1" dirty="0">
                  <a:solidFill>
                    <a:schemeClr val="bg1"/>
                  </a:solidFill>
                </a:rPr>
                <a:t>KAB Educational Consultants</a:t>
              </a:r>
            </a:p>
            <a:p>
              <a:pPr algn="l"/>
              <a:r>
                <a:rPr lang="en-US" sz="800" b="1" dirty="0">
                  <a:solidFill>
                    <a:schemeClr val="bg1"/>
                  </a:solidFill>
                </a:rPr>
                <a:t>Hyderabad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dhruvb.com/blog/images/nirf/cobra-effect.p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62000" y="1364456"/>
            <a:ext cx="7772400" cy="1102519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2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NIRF - Future </a:t>
            </a:r>
            <a:r>
              <a:rPr lang="en-US" sz="2800" dirty="0">
                <a:solidFill>
                  <a:schemeClr val="accent2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Challenges to Higher Educational Institutions in India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2571750"/>
            <a:ext cx="6477000" cy="11430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Yajulu Medury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Vice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Chancellor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50DF4-D932-487E-8A56-61C9CAF313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095750"/>
            <a:ext cx="2751082" cy="72432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Dangers of Losing out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14400" y="1505671"/>
            <a:ext cx="6629400" cy="254555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“The Cobra Effect occurs when an attempted solution to a problem makes the problem worse”</a:t>
            </a: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Cobra Effect - Wikipedia</a:t>
            </a:r>
          </a:p>
        </p:txBody>
      </p:sp>
    </p:spTree>
    <p:extLst>
      <p:ext uri="{BB962C8B-B14F-4D97-AF65-F5344CB8AC3E}">
        <p14:creationId xmlns:p14="http://schemas.microsoft.com/office/powerpoint/2010/main" val="333906049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AB08-AFCE-4FF5-A84E-3E402E83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NIRF – Academic Incentives</a:t>
            </a:r>
          </a:p>
        </p:txBody>
      </p:sp>
      <p:pic>
        <p:nvPicPr>
          <p:cNvPr id="4" name="Picture 3" descr="/var/folders/fq/sfxswgxd5y93kq6j_56c6gh00000gn/T/com.microsoft.Word/WebArchiveCopyPasteTempFiles/cobra-effect.png">
            <a:hlinkClick r:id="rId2"/>
            <a:extLst>
              <a:ext uri="{FF2B5EF4-FFF2-40B4-BE49-F238E27FC236}">
                <a16:creationId xmlns:a16="http://schemas.microsoft.com/office/drawing/2014/main" id="{7D23E714-3BD5-4D51-8DB9-132E9E2180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3229"/>
            <a:ext cx="9143999" cy="3794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733482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C883-229A-44CC-AFE8-3A2DFA5D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One framework does not fit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0B018-A391-46A4-9EA1-7E1E2855B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“The more any quantitative social indicator is used for social decision-making, the more subject it will be to corruption practices and the more apt it will be to distort and corrupt the social processes it is intended to monitor”</a:t>
            </a:r>
          </a:p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 Campbell’s Law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28884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9F5D-A511-4C15-975C-2F7E6C657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9871"/>
            <a:ext cx="8229600" cy="472679"/>
          </a:xfrm>
        </p:spPr>
        <p:txBody>
          <a:bodyPr/>
          <a:lstStyle/>
          <a:p>
            <a:r>
              <a:rPr lang="en-US" dirty="0" smtClean="0"/>
              <a:t>Sensible Advice?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8113F-16EF-4588-8B6E-8EF14F7EA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33549"/>
            <a:ext cx="8077200" cy="286107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don’t rank, academic institutions”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Professor Ashish Nanda (IIM Ahmedabad)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44242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9F5D-A511-4C15-975C-2F7E6C657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9871"/>
            <a:ext cx="8229600" cy="472679"/>
          </a:xfrm>
        </p:spPr>
        <p:txBody>
          <a:bodyPr/>
          <a:lstStyle/>
          <a:p>
            <a:r>
              <a:rPr lang="en-US" dirty="0" smtClean="0"/>
              <a:t>So what’s the way forward?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8113F-16EF-4588-8B6E-8EF14F7EA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33549"/>
            <a:ext cx="8077200" cy="2861073"/>
          </a:xfrm>
        </p:spPr>
        <p:txBody>
          <a:bodyPr anchor="ctr"/>
          <a:lstStyle/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Evaluating HE institutions and publicizing how they stand on various criteria useful</a:t>
            </a:r>
          </a:p>
          <a:p>
            <a:pPr algn="just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Reliable, independent evaluation socially beneficial</a:t>
            </a:r>
          </a:p>
          <a:p>
            <a:pPr algn="just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Academic institutions should be measured against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yadsticks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not against one another (?)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82379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A997-F0DF-446E-9780-62BC2683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8750"/>
            <a:ext cx="8229600" cy="47267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2458-477B-41F7-A35D-447D11E6D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2495550"/>
            <a:ext cx="8229600" cy="2251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COLLEGIATE EDUCATION &amp; TECHNICAL EDUCATION DEPARTMENT, GOVERNMENT OF TELANGANA</a:t>
            </a:r>
          </a:p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KAB EDUCATIONAL CONSULTANTS</a:t>
            </a:r>
          </a:p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INSTITUTE FOR ACADEMIC EXCELLENCE </a:t>
            </a:r>
          </a:p>
        </p:txBody>
      </p:sp>
    </p:spTree>
    <p:extLst>
      <p:ext uri="{BB962C8B-B14F-4D97-AF65-F5344CB8AC3E}">
        <p14:creationId xmlns:p14="http://schemas.microsoft.com/office/powerpoint/2010/main" val="18442418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6750"/>
            <a:ext cx="8229600" cy="472679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NIRF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88F76-59B2-4A0D-AF64-437E4562C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74"/>
            <a:ext cx="8229600" cy="3227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400" b="1" u="sng" dirty="0">
                <a:solidFill>
                  <a:srgbClr val="44444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Teaching, Learning &amp; Resources</a:t>
            </a:r>
            <a:endParaRPr lang="en-IN" sz="1400" u="sng" dirty="0">
              <a:solidFill>
                <a:srgbClr val="44444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15000"/>
              </a:lnSpc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>
                <a:solidFill>
                  <a:srgbClr val="44444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Student strength including Doctoral students</a:t>
            </a:r>
          </a:p>
          <a:p>
            <a:pPr marL="742950" lvl="1" indent="-285750" algn="just">
              <a:lnSpc>
                <a:spcPct val="115000"/>
              </a:lnSpc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>
                <a:solidFill>
                  <a:srgbClr val="44444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Faculty-student ratio with emphasis on permanent faculty</a:t>
            </a:r>
          </a:p>
          <a:p>
            <a:pPr marL="742950" lvl="1" indent="-285750" algn="just">
              <a:lnSpc>
                <a:spcPct val="115000"/>
              </a:lnSpc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>
                <a:solidFill>
                  <a:srgbClr val="44444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Combined metric for faculty with PhD (or equivalent) and experience</a:t>
            </a:r>
          </a:p>
          <a:p>
            <a:pPr marL="742950" lvl="1" indent="-285750" algn="just">
              <a:lnSpc>
                <a:spcPct val="115000"/>
              </a:lnSpc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>
                <a:solidFill>
                  <a:srgbClr val="44444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Financial Resources and their utilisation</a:t>
            </a:r>
          </a:p>
          <a:p>
            <a:pPr marL="742950" lvl="1" indent="-285750" algn="just">
              <a:lnSpc>
                <a:spcPct val="115000"/>
              </a:lnSpc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400" dirty="0">
              <a:solidFill>
                <a:srgbClr val="44444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15000"/>
              </a:lnSpc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400" b="1" u="sng" dirty="0">
                <a:solidFill>
                  <a:srgbClr val="44444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Research and Professional Practice</a:t>
            </a:r>
            <a:endParaRPr lang="en-IN" sz="1400" u="sng" dirty="0">
              <a:solidFill>
                <a:srgbClr val="44444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>
                <a:solidFill>
                  <a:srgbClr val="44444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Combined metric for publications</a:t>
            </a:r>
          </a:p>
          <a:p>
            <a:pPr lvl="1" algn="just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>
                <a:solidFill>
                  <a:srgbClr val="44444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Combined metric for quality of publications</a:t>
            </a:r>
          </a:p>
          <a:p>
            <a:pPr lvl="1" algn="just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>
                <a:solidFill>
                  <a:srgbClr val="44444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IPR and Patents: published and granted</a:t>
            </a:r>
          </a:p>
          <a:p>
            <a:pPr lvl="1" algn="just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>
                <a:solidFill>
                  <a:srgbClr val="44444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Footprint of projects and professional practice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NIRF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88F76-59B2-4A0D-AF64-437E4562C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4" y="1061899"/>
            <a:ext cx="8229600" cy="3518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400" b="1" u="sng" dirty="0">
                <a:solidFill>
                  <a:srgbClr val="44444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Graduation outcomes</a:t>
            </a:r>
          </a:p>
          <a:p>
            <a:pPr lvl="1" algn="just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>
                <a:solidFill>
                  <a:srgbClr val="44444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Metric for university examinations</a:t>
            </a:r>
          </a:p>
          <a:p>
            <a:pPr lvl="1" algn="just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>
                <a:solidFill>
                  <a:srgbClr val="44444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Metric for number of Ph.D. students graduated</a:t>
            </a:r>
          </a:p>
          <a:p>
            <a:pPr marL="457200" lvl="1" indent="0" algn="just">
              <a:lnSpc>
                <a:spcPct val="115000"/>
              </a:lnSpc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endParaRPr lang="en-IN" sz="1400" dirty="0">
              <a:solidFill>
                <a:srgbClr val="44444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15000"/>
              </a:lnSpc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400" b="1" u="sng" dirty="0">
                <a:solidFill>
                  <a:srgbClr val="44444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Outreach and Inclusivity</a:t>
            </a:r>
            <a:endParaRPr lang="en-IN" sz="1400" u="sng" dirty="0">
              <a:solidFill>
                <a:srgbClr val="44444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>
                <a:solidFill>
                  <a:srgbClr val="44444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Percentage of students from other states/countries</a:t>
            </a:r>
          </a:p>
          <a:p>
            <a:pPr lvl="1" algn="just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>
                <a:solidFill>
                  <a:srgbClr val="44444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Percentage of women</a:t>
            </a:r>
          </a:p>
          <a:p>
            <a:pPr lvl="1" algn="just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>
                <a:solidFill>
                  <a:srgbClr val="44444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Economically and socially challenged students</a:t>
            </a:r>
          </a:p>
          <a:p>
            <a:pPr lvl="1" algn="just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>
                <a:solidFill>
                  <a:srgbClr val="44444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Facilities for physically challenged students</a:t>
            </a:r>
          </a:p>
          <a:p>
            <a:pPr lvl="1" algn="just">
              <a:lnSpc>
                <a:spcPct val="115000"/>
              </a:lnSpc>
              <a:spcAft>
                <a:spcPts val="0"/>
              </a:spcAft>
              <a:buSzPts val="1000"/>
              <a:tabLst>
                <a:tab pos="914400" algn="l"/>
              </a:tabLst>
            </a:pPr>
            <a:endParaRPr lang="en-IN" sz="1400" dirty="0">
              <a:solidFill>
                <a:srgbClr val="44444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15000"/>
              </a:lnSpc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400" b="1" u="sng" dirty="0">
                <a:solidFill>
                  <a:srgbClr val="44444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Peer Perception</a:t>
            </a:r>
            <a:endParaRPr lang="en-IN" sz="1400" u="sng" dirty="0">
              <a:solidFill>
                <a:srgbClr val="44444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>
                <a:solidFill>
                  <a:srgbClr val="44444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Academic Peers and Employers</a:t>
            </a:r>
          </a:p>
        </p:txBody>
      </p:sp>
    </p:spTree>
    <p:extLst>
      <p:ext uri="{BB962C8B-B14F-4D97-AF65-F5344CB8AC3E}">
        <p14:creationId xmlns:p14="http://schemas.microsoft.com/office/powerpoint/2010/main" val="3812325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Higher Education &amp; NIRF</a:t>
            </a:r>
          </a:p>
        </p:txBody>
      </p:sp>
      <p:pic>
        <p:nvPicPr>
          <p:cNvPr id="6" name="Picture 1" descr="page1image129876384">
            <a:extLst>
              <a:ext uri="{FF2B5EF4-FFF2-40B4-BE49-F238E27FC236}">
                <a16:creationId xmlns:a16="http://schemas.microsoft.com/office/drawing/2014/main" id="{6FEC6282-2A39-4735-8E8F-92890C54DF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10396" r="7000" b="22032"/>
          <a:stretch/>
        </p:blipFill>
        <p:spPr bwMode="auto">
          <a:xfrm>
            <a:off x="685800" y="1099113"/>
            <a:ext cx="7239000" cy="366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3599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14400" y="1504950"/>
            <a:ext cx="7086600" cy="2546277"/>
          </a:xfrm>
        </p:spPr>
        <p:txBody>
          <a:bodyPr anchor="ctr"/>
          <a:lstStyle/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Showcase the quality of our top institutions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good Indian ranking will spur the competition to get better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Rankings are useful information for the stake holders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2730-57B0-49F8-9FDF-C5529F89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Higher Education Stakeholders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423EA3D-C4E6-46FA-8C98-1B6281C5E108}"/>
              </a:ext>
            </a:extLst>
          </p:cNvPr>
          <p:cNvSpPr/>
          <p:nvPr/>
        </p:nvSpPr>
        <p:spPr>
          <a:xfrm>
            <a:off x="2274940" y="1191166"/>
            <a:ext cx="1947672" cy="10757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9929A86-856D-4CB9-B97F-FAD7E96BC622}"/>
              </a:ext>
            </a:extLst>
          </p:cNvPr>
          <p:cNvSpPr/>
          <p:nvPr/>
        </p:nvSpPr>
        <p:spPr>
          <a:xfrm>
            <a:off x="1807464" y="2334244"/>
            <a:ext cx="1947672" cy="10757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BASED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EBAE980-E43E-450B-887C-01CF079391F1}"/>
              </a:ext>
            </a:extLst>
          </p:cNvPr>
          <p:cNvSpPr/>
          <p:nvPr/>
        </p:nvSpPr>
        <p:spPr>
          <a:xfrm>
            <a:off x="4500902" y="1188102"/>
            <a:ext cx="1947672" cy="10757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ACADEMIC/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F5227CA-D8B9-435B-A581-E7D835B8D884}"/>
              </a:ext>
            </a:extLst>
          </p:cNvPr>
          <p:cNvSpPr/>
          <p:nvPr/>
        </p:nvSpPr>
        <p:spPr>
          <a:xfrm>
            <a:off x="3412662" y="3028950"/>
            <a:ext cx="1947672" cy="10757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INDIRECT NATIONAL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B713AB-B6B0-43A9-AE86-94A12DAAE4F4}"/>
              </a:ext>
            </a:extLst>
          </p:cNvPr>
          <p:cNvSpPr/>
          <p:nvPr/>
        </p:nvSpPr>
        <p:spPr>
          <a:xfrm>
            <a:off x="4986528" y="2290415"/>
            <a:ext cx="1947672" cy="10757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ETC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E32878-678C-4B20-AF4D-00D0D93EB7E7}"/>
              </a:ext>
            </a:extLst>
          </p:cNvPr>
          <p:cNvSpPr/>
          <p:nvPr/>
        </p:nvSpPr>
        <p:spPr>
          <a:xfrm>
            <a:off x="6858000" y="1489471"/>
            <a:ext cx="1796796" cy="47267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&amp; research Bodies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CD23F9-D88F-408E-8BD8-4A0835A803F2}"/>
              </a:ext>
            </a:extLst>
          </p:cNvPr>
          <p:cNvSpPr/>
          <p:nvPr/>
        </p:nvSpPr>
        <p:spPr>
          <a:xfrm>
            <a:off x="7200900" y="3631977"/>
            <a:ext cx="1796796" cy="47267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Geographical / Locality Stakeholders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19A4C2-455A-4CF0-89CA-197F06FB7A51}"/>
              </a:ext>
            </a:extLst>
          </p:cNvPr>
          <p:cNvSpPr/>
          <p:nvPr/>
        </p:nvSpPr>
        <p:spPr>
          <a:xfrm>
            <a:off x="4767296" y="4324350"/>
            <a:ext cx="1975104" cy="47267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– Government, Partner Institutes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7F6610-F9E7-4E44-A686-156D9A9F10D5}"/>
              </a:ext>
            </a:extLst>
          </p:cNvPr>
          <p:cNvSpPr/>
          <p:nvPr/>
        </p:nvSpPr>
        <p:spPr>
          <a:xfrm>
            <a:off x="2498948" y="4324351"/>
            <a:ext cx="1800368" cy="47267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/ NGOs / Employers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3E0CB9-CFE2-4C07-BB55-94EAFDDDE893}"/>
              </a:ext>
            </a:extLst>
          </p:cNvPr>
          <p:cNvSpPr/>
          <p:nvPr/>
        </p:nvSpPr>
        <p:spPr>
          <a:xfrm>
            <a:off x="178308" y="3661987"/>
            <a:ext cx="1748028" cy="44266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/ Parents / Student Bodies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A90876-8986-4F72-8BEE-88ED206AF241}"/>
              </a:ext>
            </a:extLst>
          </p:cNvPr>
          <p:cNvSpPr/>
          <p:nvPr/>
        </p:nvSpPr>
        <p:spPr>
          <a:xfrm>
            <a:off x="178308" y="1885950"/>
            <a:ext cx="1748028" cy="47267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Based Stakeholders (VC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A160E5-4480-4489-A508-FDB2A130814D}"/>
              </a:ext>
            </a:extLst>
          </p:cNvPr>
          <p:cNvSpPr/>
          <p:nvPr/>
        </p:nvSpPr>
        <p:spPr>
          <a:xfrm>
            <a:off x="169672" y="1261818"/>
            <a:ext cx="1756664" cy="47267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/ Non-faculty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DE7C9BF-AEA1-463C-891A-959D61B89D6E}"/>
              </a:ext>
            </a:extLst>
          </p:cNvPr>
          <p:cNvCxnSpPr>
            <a:cxnSpLocks/>
            <a:stCxn id="46" idx="3"/>
            <a:endCxn id="35" idx="2"/>
          </p:cNvCxnSpPr>
          <p:nvPr/>
        </p:nvCxnSpPr>
        <p:spPr>
          <a:xfrm>
            <a:off x="1926336" y="1498158"/>
            <a:ext cx="348604" cy="23086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3EB66E-A1B3-4312-8F02-B60E40218E97}"/>
              </a:ext>
            </a:extLst>
          </p:cNvPr>
          <p:cNvCxnSpPr>
            <a:cxnSpLocks/>
            <a:stCxn id="35" idx="2"/>
            <a:endCxn id="45" idx="3"/>
          </p:cNvCxnSpPr>
          <p:nvPr/>
        </p:nvCxnSpPr>
        <p:spPr>
          <a:xfrm flipH="1">
            <a:off x="1926336" y="1729019"/>
            <a:ext cx="348604" cy="39327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533FDA3-0F88-4C7C-A438-4AF960677F58}"/>
              </a:ext>
            </a:extLst>
          </p:cNvPr>
          <p:cNvCxnSpPr>
            <a:cxnSpLocks/>
            <a:stCxn id="37" idx="6"/>
            <a:endCxn id="40" idx="1"/>
          </p:cNvCxnSpPr>
          <p:nvPr/>
        </p:nvCxnSpPr>
        <p:spPr>
          <a:xfrm flipV="1">
            <a:off x="6448574" y="1725811"/>
            <a:ext cx="409426" cy="14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600F71E-5A4F-4FA8-98BB-1AB2CA72DF7C}"/>
              </a:ext>
            </a:extLst>
          </p:cNvPr>
          <p:cNvCxnSpPr>
            <a:cxnSpLocks/>
            <a:stCxn id="39" idx="5"/>
            <a:endCxn id="41" idx="0"/>
          </p:cNvCxnSpPr>
          <p:nvPr/>
        </p:nvCxnSpPr>
        <p:spPr>
          <a:xfrm>
            <a:off x="6648970" y="3208588"/>
            <a:ext cx="1450328" cy="42338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0F2746F-3143-4D81-B135-530FB8D559EE}"/>
              </a:ext>
            </a:extLst>
          </p:cNvPr>
          <p:cNvCxnSpPr>
            <a:cxnSpLocks/>
            <a:stCxn id="36" idx="3"/>
            <a:endCxn id="44" idx="0"/>
          </p:cNvCxnSpPr>
          <p:nvPr/>
        </p:nvCxnSpPr>
        <p:spPr>
          <a:xfrm flipH="1">
            <a:off x="1052322" y="3252417"/>
            <a:ext cx="1040372" cy="40957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AA51251-95A5-45B1-AC85-94C038F7E28B}"/>
              </a:ext>
            </a:extLst>
          </p:cNvPr>
          <p:cNvCxnSpPr>
            <a:cxnSpLocks/>
            <a:stCxn id="38" idx="4"/>
            <a:endCxn id="43" idx="0"/>
          </p:cNvCxnSpPr>
          <p:nvPr/>
        </p:nvCxnSpPr>
        <p:spPr>
          <a:xfrm flipH="1">
            <a:off x="3399132" y="4104656"/>
            <a:ext cx="987366" cy="21969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FBDE0DB-1A7E-4E2C-A601-63146F7C80DB}"/>
              </a:ext>
            </a:extLst>
          </p:cNvPr>
          <p:cNvCxnSpPr>
            <a:cxnSpLocks/>
            <a:stCxn id="42" idx="0"/>
            <a:endCxn id="38" idx="4"/>
          </p:cNvCxnSpPr>
          <p:nvPr/>
        </p:nvCxnSpPr>
        <p:spPr>
          <a:xfrm flipH="1" flipV="1">
            <a:off x="4386498" y="4104656"/>
            <a:ext cx="1368350" cy="21969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23528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Institutions to take rankings seriously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200150"/>
            <a:ext cx="7010400" cy="3352800"/>
          </a:xfrm>
        </p:spPr>
        <p:txBody>
          <a:bodyPr anchor="ctr"/>
          <a:lstStyle/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available can be used by students and parents to take admission decisions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Discipline based ranking does not help beyond a point</a:t>
            </a:r>
          </a:p>
          <a:p>
            <a:pPr lvl="1" algn="just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look at programs more deeply</a:t>
            </a:r>
          </a:p>
          <a:p>
            <a:pPr lvl="1" algn="just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courses on offer</a:t>
            </a:r>
          </a:p>
          <a:p>
            <a:pPr lvl="1" algn="just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 flexibility</a:t>
            </a:r>
          </a:p>
          <a:p>
            <a:pPr lvl="1" algn="just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culture and environment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6850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03660"/>
            <a:ext cx="8229600" cy="496490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Ranking criteria created by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14400" y="1657350"/>
            <a:ext cx="7162800" cy="2514600"/>
          </a:xfrm>
        </p:spPr>
        <p:txBody>
          <a:bodyPr anchor="ctr"/>
          <a:lstStyle/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Created by academics – so we could see a bias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Education quality important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Weightage to post-program outcomes (such as GATE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of PhD faculty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Inclusiveness</a:t>
            </a:r>
          </a:p>
        </p:txBody>
      </p:sp>
    </p:spTree>
    <p:extLst>
      <p:ext uri="{BB962C8B-B14F-4D97-AF65-F5344CB8AC3E}">
        <p14:creationId xmlns:p14="http://schemas.microsoft.com/office/powerpoint/2010/main" val="20104438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03660"/>
            <a:ext cx="8229600" cy="496490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Proxy Metrics Misleading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14400" y="1657350"/>
            <a:ext cx="7162800" cy="2819400"/>
          </a:xfrm>
        </p:spPr>
        <p:txBody>
          <a:bodyPr anchor="ctr"/>
          <a:lstStyle/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Metrics account for</a:t>
            </a:r>
          </a:p>
          <a:p>
            <a:pPr lvl="1" algn="just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graduation rate</a:t>
            </a:r>
          </a:p>
          <a:p>
            <a:pPr lvl="1" algn="just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placement rate</a:t>
            </a:r>
          </a:p>
          <a:p>
            <a:pPr lvl="1" algn="just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Inclusion</a:t>
            </a:r>
          </a:p>
          <a:p>
            <a:pPr lvl="1" algn="just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But do they give an idea of what a students has actually learnt?</a:t>
            </a:r>
          </a:p>
        </p:txBody>
      </p:sp>
    </p:spTree>
    <p:extLst>
      <p:ext uri="{BB962C8B-B14F-4D97-AF65-F5344CB8AC3E}">
        <p14:creationId xmlns:p14="http://schemas.microsoft.com/office/powerpoint/2010/main" val="163591273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4367</TotalTime>
  <Words>461</Words>
  <Application>Microsoft Office PowerPoint</Application>
  <PresentationFormat>On-screen Show (16:9)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</vt:lpstr>
      <vt:lpstr>Courier New</vt:lpstr>
      <vt:lpstr>Symbol</vt:lpstr>
      <vt:lpstr>Office Theme</vt:lpstr>
      <vt:lpstr>NIRF - Future Challenges to Higher Educational Institutions in India</vt:lpstr>
      <vt:lpstr>NIRF Parameters</vt:lpstr>
      <vt:lpstr>NIRF Parameters</vt:lpstr>
      <vt:lpstr>Higher Education &amp; NIRF</vt:lpstr>
      <vt:lpstr>PowerPoint Presentation</vt:lpstr>
      <vt:lpstr>Higher Education Stakeholders</vt:lpstr>
      <vt:lpstr>Institutions to take rankings seriously</vt:lpstr>
      <vt:lpstr>Ranking criteria created by</vt:lpstr>
      <vt:lpstr>Proxy Metrics Misleading</vt:lpstr>
      <vt:lpstr>Dangers of Losing out</vt:lpstr>
      <vt:lpstr>NIRF – Academic Incentives</vt:lpstr>
      <vt:lpstr>One framework does not fit all</vt:lpstr>
      <vt:lpstr>Sensible Advice?</vt:lpstr>
      <vt:lpstr>So what’s the way forward?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Srikanth G</dc:creator>
  <cp:lastModifiedBy>S&amp;A</cp:lastModifiedBy>
  <cp:revision>93</cp:revision>
  <dcterms:created xsi:type="dcterms:W3CDTF">2019-11-04T13:08:59Z</dcterms:created>
  <dcterms:modified xsi:type="dcterms:W3CDTF">2021-01-17T05:06:45Z</dcterms:modified>
</cp:coreProperties>
</file>