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771" autoAdjust="0"/>
  </p:normalViewPr>
  <p:slideViewPr>
    <p:cSldViewPr>
      <p:cViewPr varScale="1">
        <p:scale>
          <a:sx n="66" d="100"/>
          <a:sy n="66" d="100"/>
        </p:scale>
        <p:origin x="-636" y="-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60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11322-995F-4B23-907F-EB87D4B18A3D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6DCC8-4F59-499B-8367-2D92AE90833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6DCC8-4F59-499B-8367-2D92AE90833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733800"/>
            <a:ext cx="6025896" cy="2791264"/>
          </a:xfrm>
        </p:spPr>
        <p:txBody>
          <a:bodyPr/>
          <a:lstStyle/>
          <a:p>
            <a:endParaRPr lang="en-US" sz="3600" b="1" dirty="0" smtClean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3600" b="1" dirty="0" smtClean="0">
                <a:solidFill>
                  <a:schemeClr val="bg1"/>
                </a:solidFill>
                <a:latin typeface="Comic Sans MS" pitchFamily="66" charset="0"/>
              </a:rPr>
              <a:t>Vinay kumar.M,</a:t>
            </a:r>
          </a:p>
          <a:p>
            <a:r>
              <a:rPr lang="en-US" sz="3600" b="1" dirty="0" smtClean="0">
                <a:solidFill>
                  <a:schemeClr val="bg1"/>
                </a:solidFill>
                <a:latin typeface="Comic Sans MS" pitchFamily="66" charset="0"/>
              </a:rPr>
              <a:t>DT Engineer,</a:t>
            </a:r>
          </a:p>
          <a:p>
            <a:endParaRPr lang="en-US" sz="3600" b="1" dirty="0" smtClean="0">
              <a:solidFill>
                <a:schemeClr val="bg1"/>
              </a:solidFill>
              <a:latin typeface="Comic Sans MS" pitchFamily="66" charset="0"/>
            </a:endParaRPr>
          </a:p>
          <a:p>
            <a:endParaRPr lang="en-US" dirty="0"/>
          </a:p>
        </p:txBody>
      </p:sp>
      <p:sp>
        <p:nvSpPr>
          <p:cNvPr id="4" name="Oval 6"/>
          <p:cNvSpPr>
            <a:spLocks noGrp="1" noChangeArrowheads="1"/>
          </p:cNvSpPr>
          <p:nvPr>
            <p:ph type="ctrTitle"/>
          </p:nvPr>
        </p:nvSpPr>
        <p:spPr bwMode="auto">
          <a:xfrm>
            <a:off x="533400" y="533400"/>
            <a:ext cx="7851648" cy="1600200"/>
          </a:xfrm>
          <a:prstGeom prst="ellipse">
            <a:avLst/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4800" dirty="0" smtClean="0">
                <a:solidFill>
                  <a:schemeClr val="bg1"/>
                </a:solidFill>
              </a:rPr>
              <a:t>Over view of Drive Test</a:t>
            </a:r>
            <a:endParaRPr lang="en-US" sz="4800" dirty="0">
              <a:solidFill>
                <a:schemeClr val="bg1"/>
              </a:solidFill>
            </a:endParaRPr>
          </a:p>
        </p:txBody>
      </p: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0" y="2057400"/>
            <a:ext cx="2743200" cy="4343400"/>
            <a:chOff x="0" y="1536"/>
            <a:chExt cx="1488" cy="2784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144" y="1536"/>
              <a:ext cx="1344" cy="2784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613" y="1950"/>
              <a:ext cx="277" cy="108"/>
            </a:xfrm>
            <a:custGeom>
              <a:avLst/>
              <a:gdLst/>
              <a:ahLst/>
              <a:cxnLst>
                <a:cxn ang="0">
                  <a:pos x="0" y="324"/>
                </a:cxn>
                <a:cxn ang="0">
                  <a:pos x="147" y="213"/>
                </a:cxn>
                <a:cxn ang="0">
                  <a:pos x="156" y="267"/>
                </a:cxn>
                <a:cxn ang="0">
                  <a:pos x="381" y="87"/>
                </a:cxn>
                <a:cxn ang="0">
                  <a:pos x="391" y="118"/>
                </a:cxn>
                <a:cxn ang="0">
                  <a:pos x="553" y="0"/>
                </a:cxn>
              </a:cxnLst>
              <a:rect l="0" t="0" r="r" b="b"/>
              <a:pathLst>
                <a:path w="553" h="324">
                  <a:moveTo>
                    <a:pt x="0" y="324"/>
                  </a:moveTo>
                  <a:lnTo>
                    <a:pt x="147" y="213"/>
                  </a:lnTo>
                  <a:lnTo>
                    <a:pt x="156" y="267"/>
                  </a:lnTo>
                  <a:lnTo>
                    <a:pt x="381" y="87"/>
                  </a:lnTo>
                  <a:lnTo>
                    <a:pt x="391" y="118"/>
                  </a:lnTo>
                  <a:lnTo>
                    <a:pt x="553" y="0"/>
                  </a:lnTo>
                </a:path>
              </a:pathLst>
            </a:custGeom>
            <a:noFill/>
            <a:ln w="12700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490" y="1841"/>
              <a:ext cx="193" cy="164"/>
            </a:xfrm>
            <a:custGeom>
              <a:avLst/>
              <a:gdLst/>
              <a:ahLst/>
              <a:cxnLst>
                <a:cxn ang="0">
                  <a:pos x="0" y="493"/>
                </a:cxn>
                <a:cxn ang="0">
                  <a:pos x="55" y="351"/>
                </a:cxn>
                <a:cxn ang="0">
                  <a:pos x="120" y="395"/>
                </a:cxn>
                <a:cxn ang="0">
                  <a:pos x="243" y="139"/>
                </a:cxn>
                <a:cxn ang="0">
                  <a:pos x="295" y="173"/>
                </a:cxn>
                <a:cxn ang="0">
                  <a:pos x="385" y="0"/>
                </a:cxn>
              </a:cxnLst>
              <a:rect l="0" t="0" r="r" b="b"/>
              <a:pathLst>
                <a:path w="385" h="493">
                  <a:moveTo>
                    <a:pt x="0" y="493"/>
                  </a:moveTo>
                  <a:lnTo>
                    <a:pt x="55" y="351"/>
                  </a:lnTo>
                  <a:lnTo>
                    <a:pt x="120" y="395"/>
                  </a:lnTo>
                  <a:lnTo>
                    <a:pt x="243" y="139"/>
                  </a:lnTo>
                  <a:lnTo>
                    <a:pt x="295" y="173"/>
                  </a:lnTo>
                  <a:lnTo>
                    <a:pt x="385" y="0"/>
                  </a:lnTo>
                </a:path>
              </a:pathLst>
            </a:custGeom>
            <a:noFill/>
            <a:ln w="12700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203" y="1841"/>
              <a:ext cx="194" cy="164"/>
            </a:xfrm>
            <a:custGeom>
              <a:avLst/>
              <a:gdLst/>
              <a:ahLst/>
              <a:cxnLst>
                <a:cxn ang="0">
                  <a:pos x="388" y="493"/>
                </a:cxn>
                <a:cxn ang="0">
                  <a:pos x="329" y="356"/>
                </a:cxn>
                <a:cxn ang="0">
                  <a:pos x="260" y="397"/>
                </a:cxn>
                <a:cxn ang="0">
                  <a:pos x="134" y="139"/>
                </a:cxn>
                <a:cxn ang="0">
                  <a:pos x="85" y="179"/>
                </a:cxn>
                <a:cxn ang="0">
                  <a:pos x="0" y="0"/>
                </a:cxn>
              </a:cxnLst>
              <a:rect l="0" t="0" r="r" b="b"/>
              <a:pathLst>
                <a:path w="388" h="493">
                  <a:moveTo>
                    <a:pt x="388" y="493"/>
                  </a:moveTo>
                  <a:lnTo>
                    <a:pt x="329" y="356"/>
                  </a:lnTo>
                  <a:lnTo>
                    <a:pt x="260" y="397"/>
                  </a:lnTo>
                  <a:lnTo>
                    <a:pt x="134" y="139"/>
                  </a:lnTo>
                  <a:lnTo>
                    <a:pt x="85" y="179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0" y="1920"/>
              <a:ext cx="272" cy="108"/>
            </a:xfrm>
            <a:custGeom>
              <a:avLst/>
              <a:gdLst/>
              <a:ahLst/>
              <a:cxnLst>
                <a:cxn ang="0">
                  <a:pos x="545" y="324"/>
                </a:cxn>
                <a:cxn ang="0">
                  <a:pos x="398" y="205"/>
                </a:cxn>
                <a:cxn ang="0">
                  <a:pos x="395" y="259"/>
                </a:cxn>
                <a:cxn ang="0">
                  <a:pos x="172" y="76"/>
                </a:cxn>
                <a:cxn ang="0">
                  <a:pos x="158" y="120"/>
                </a:cxn>
                <a:cxn ang="0">
                  <a:pos x="0" y="0"/>
                </a:cxn>
              </a:cxnLst>
              <a:rect l="0" t="0" r="r" b="b"/>
              <a:pathLst>
                <a:path w="545" h="324">
                  <a:moveTo>
                    <a:pt x="545" y="324"/>
                  </a:moveTo>
                  <a:lnTo>
                    <a:pt x="398" y="205"/>
                  </a:lnTo>
                  <a:lnTo>
                    <a:pt x="395" y="259"/>
                  </a:lnTo>
                  <a:lnTo>
                    <a:pt x="172" y="76"/>
                  </a:lnTo>
                  <a:lnTo>
                    <a:pt x="158" y="12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" name="Group 11"/>
            <p:cNvGrpSpPr>
              <a:grpSpLocks/>
            </p:cNvGrpSpPr>
            <p:nvPr/>
          </p:nvGrpSpPr>
          <p:grpSpPr bwMode="auto">
            <a:xfrm>
              <a:off x="342" y="2092"/>
              <a:ext cx="178" cy="885"/>
              <a:chOff x="4303" y="1699"/>
              <a:chExt cx="178" cy="885"/>
            </a:xfrm>
          </p:grpSpPr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 flipV="1">
                <a:off x="4393" y="1712"/>
                <a:ext cx="1" cy="177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13"/>
              <p:cNvSpPr>
                <a:spLocks noChangeShapeType="1"/>
              </p:cNvSpPr>
              <p:nvPr/>
            </p:nvSpPr>
            <p:spPr bwMode="auto">
              <a:xfrm flipV="1">
                <a:off x="4303" y="1885"/>
                <a:ext cx="72" cy="698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14"/>
              <p:cNvSpPr>
                <a:spLocks noChangeShapeType="1"/>
              </p:cNvSpPr>
              <p:nvPr/>
            </p:nvSpPr>
            <p:spPr bwMode="auto">
              <a:xfrm>
                <a:off x="4410" y="1886"/>
                <a:ext cx="71" cy="698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15"/>
              <p:cNvSpPr>
                <a:spLocks noChangeShapeType="1"/>
              </p:cNvSpPr>
              <p:nvPr/>
            </p:nvSpPr>
            <p:spPr bwMode="auto">
              <a:xfrm>
                <a:off x="4309" y="2564"/>
                <a:ext cx="170" cy="1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16"/>
              <p:cNvSpPr>
                <a:spLocks noChangeShapeType="1"/>
              </p:cNvSpPr>
              <p:nvPr/>
            </p:nvSpPr>
            <p:spPr bwMode="auto">
              <a:xfrm>
                <a:off x="4329" y="2374"/>
                <a:ext cx="134" cy="1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17"/>
              <p:cNvSpPr>
                <a:spLocks noChangeShapeType="1"/>
              </p:cNvSpPr>
              <p:nvPr/>
            </p:nvSpPr>
            <p:spPr bwMode="auto">
              <a:xfrm>
                <a:off x="4327" y="2376"/>
                <a:ext cx="147" cy="193"/>
              </a:xfrm>
              <a:prstGeom prst="line">
                <a:avLst/>
              </a:prstGeom>
              <a:noFill/>
              <a:ln w="1270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18"/>
              <p:cNvSpPr>
                <a:spLocks noChangeShapeType="1"/>
              </p:cNvSpPr>
              <p:nvPr/>
            </p:nvSpPr>
            <p:spPr bwMode="auto">
              <a:xfrm flipH="1">
                <a:off x="4312" y="2375"/>
                <a:ext cx="147" cy="190"/>
              </a:xfrm>
              <a:prstGeom prst="line">
                <a:avLst/>
              </a:prstGeom>
              <a:noFill/>
              <a:ln w="1270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Line 19"/>
              <p:cNvSpPr>
                <a:spLocks noChangeShapeType="1"/>
              </p:cNvSpPr>
              <p:nvPr/>
            </p:nvSpPr>
            <p:spPr bwMode="auto">
              <a:xfrm>
                <a:off x="4347" y="2188"/>
                <a:ext cx="93" cy="1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Line 20"/>
              <p:cNvSpPr>
                <a:spLocks noChangeShapeType="1"/>
              </p:cNvSpPr>
              <p:nvPr/>
            </p:nvSpPr>
            <p:spPr bwMode="auto">
              <a:xfrm>
                <a:off x="4347" y="2187"/>
                <a:ext cx="110" cy="188"/>
              </a:xfrm>
              <a:prstGeom prst="line">
                <a:avLst/>
              </a:prstGeom>
              <a:noFill/>
              <a:ln w="1270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Line 21"/>
              <p:cNvSpPr>
                <a:spLocks noChangeShapeType="1"/>
              </p:cNvSpPr>
              <p:nvPr/>
            </p:nvSpPr>
            <p:spPr bwMode="auto">
              <a:xfrm flipV="1">
                <a:off x="4323" y="2187"/>
                <a:ext cx="115" cy="186"/>
              </a:xfrm>
              <a:prstGeom prst="line">
                <a:avLst/>
              </a:prstGeom>
              <a:noFill/>
              <a:ln w="1270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Line 22"/>
              <p:cNvSpPr>
                <a:spLocks noChangeShapeType="1"/>
              </p:cNvSpPr>
              <p:nvPr/>
            </p:nvSpPr>
            <p:spPr bwMode="auto">
              <a:xfrm>
                <a:off x="4359" y="2017"/>
                <a:ext cx="83" cy="173"/>
              </a:xfrm>
              <a:prstGeom prst="line">
                <a:avLst/>
              </a:prstGeom>
              <a:noFill/>
              <a:ln w="1270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23"/>
              <p:cNvSpPr>
                <a:spLocks noChangeShapeType="1"/>
              </p:cNvSpPr>
              <p:nvPr/>
            </p:nvSpPr>
            <p:spPr bwMode="auto">
              <a:xfrm flipV="1">
                <a:off x="4341" y="2015"/>
                <a:ext cx="80" cy="176"/>
              </a:xfrm>
              <a:prstGeom prst="line">
                <a:avLst/>
              </a:prstGeom>
              <a:noFill/>
              <a:ln w="1270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24"/>
              <p:cNvSpPr>
                <a:spLocks noChangeShapeType="1"/>
              </p:cNvSpPr>
              <p:nvPr/>
            </p:nvSpPr>
            <p:spPr bwMode="auto">
              <a:xfrm flipV="1">
                <a:off x="4356" y="1886"/>
                <a:ext cx="55" cy="135"/>
              </a:xfrm>
              <a:prstGeom prst="line">
                <a:avLst/>
              </a:prstGeom>
              <a:noFill/>
              <a:ln w="1270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Oval 25"/>
              <p:cNvSpPr>
                <a:spLocks noChangeArrowheads="1"/>
              </p:cNvSpPr>
              <p:nvPr/>
            </p:nvSpPr>
            <p:spPr bwMode="auto">
              <a:xfrm>
                <a:off x="4370" y="1699"/>
                <a:ext cx="45" cy="21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aphicFrame>
          <p:nvGraphicFramePr>
            <p:cNvPr id="12" name="Object 26"/>
            <p:cNvGraphicFramePr>
              <a:graphicFrameLocks noChangeAspect="1"/>
            </p:cNvGraphicFramePr>
            <p:nvPr/>
          </p:nvGraphicFramePr>
          <p:xfrm>
            <a:off x="816" y="2544"/>
            <a:ext cx="582" cy="840"/>
          </p:xfrm>
          <a:graphic>
            <a:graphicData uri="http://schemas.openxmlformats.org/presentationml/2006/ole">
              <p:oleObj spid="_x0000_s1026" name="Clip" r:id="rId4" imgW="3428640" imgH="4952520" progId="">
                <p:embed/>
              </p:oleObj>
            </a:graphicData>
          </a:graphic>
        </p:graphicFrame>
        <p:sp>
          <p:nvSpPr>
            <p:cNvPr id="13" name="Freeform 27"/>
            <p:cNvSpPr>
              <a:spLocks/>
            </p:cNvSpPr>
            <p:nvPr/>
          </p:nvSpPr>
          <p:spPr bwMode="auto">
            <a:xfrm>
              <a:off x="912" y="2304"/>
              <a:ext cx="279" cy="152"/>
            </a:xfrm>
            <a:custGeom>
              <a:avLst/>
              <a:gdLst/>
              <a:ahLst/>
              <a:cxnLst>
                <a:cxn ang="0">
                  <a:pos x="279" y="152"/>
                </a:cxn>
                <a:cxn ang="0">
                  <a:pos x="181" y="55"/>
                </a:cxn>
                <a:cxn ang="0">
                  <a:pos x="149" y="6"/>
                </a:cxn>
                <a:cxn ang="0">
                  <a:pos x="144" y="144"/>
                </a:cxn>
                <a:cxn ang="0">
                  <a:pos x="0" y="0"/>
                </a:cxn>
              </a:cxnLst>
              <a:rect l="0" t="0" r="r" b="b"/>
              <a:pathLst>
                <a:path w="279" h="152">
                  <a:moveTo>
                    <a:pt x="279" y="152"/>
                  </a:moveTo>
                  <a:cubicBezTo>
                    <a:pt x="258" y="89"/>
                    <a:pt x="244" y="76"/>
                    <a:pt x="181" y="55"/>
                  </a:cubicBezTo>
                  <a:cubicBezTo>
                    <a:pt x="163" y="1"/>
                    <a:pt x="182" y="6"/>
                    <a:pt x="149" y="6"/>
                  </a:cubicBezTo>
                  <a:lnTo>
                    <a:pt x="144" y="144"/>
                  </a:lnTo>
                  <a:lnTo>
                    <a:pt x="0" y="0"/>
                  </a:lnTo>
                </a:path>
              </a:pathLst>
            </a:custGeom>
            <a:noFill/>
            <a:ln w="12700" cap="sq" cmpd="sng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-457200"/>
            <a:ext cx="7851648" cy="1828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Drive Test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905000"/>
            <a:ext cx="7854696" cy="41148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rgbClr val="FFFF00"/>
                </a:solidFill>
              </a:rPr>
              <a:t>What is Drive Test ?</a:t>
            </a:r>
          </a:p>
          <a:p>
            <a:pPr algn="l">
              <a:buFont typeface="Wingdings" pitchFamily="2" charset="2"/>
              <a:buChar char="Ø"/>
            </a:pPr>
            <a:r>
              <a:rPr lang="en-US" sz="3600" b="1" dirty="0" smtClean="0"/>
              <a:t>   Drive Test is a most common and may be the best way to analyze network performance by means of coverage evaluation ,network capacity and call quality.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7851648" cy="57912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Why we are conducting the </a:t>
            </a:r>
            <a:r>
              <a:rPr lang="en-US" sz="4000" dirty="0" smtClean="0">
                <a:solidFill>
                  <a:schemeClr val="accent6"/>
                </a:solidFill>
              </a:rPr>
              <a:t>Drive </a:t>
            </a:r>
            <a:r>
              <a:rPr lang="en-US" sz="4000" dirty="0" smtClean="0">
                <a:solidFill>
                  <a:schemeClr val="accent6"/>
                </a:solidFill>
              </a:rPr>
              <a:t>Test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100" i="1" dirty="0" smtClean="0">
                <a:solidFill>
                  <a:schemeClr val="tx1"/>
                </a:solidFill>
              </a:rPr>
              <a:t>Drive test  is performed to verify if the site is ON-AIR or NOT.</a:t>
            </a:r>
            <a:br>
              <a:rPr lang="en-US" sz="3100" i="1" dirty="0" smtClean="0">
                <a:solidFill>
                  <a:schemeClr val="tx1"/>
                </a:solidFill>
              </a:rPr>
            </a:br>
            <a:r>
              <a:rPr lang="en-US" sz="3100" i="1" dirty="0" smtClean="0">
                <a:solidFill>
                  <a:schemeClr val="tx1"/>
                </a:solidFill>
              </a:rPr>
              <a:t>To check the </a:t>
            </a:r>
            <a:br>
              <a:rPr lang="en-US" sz="3100" i="1" dirty="0" smtClean="0">
                <a:solidFill>
                  <a:schemeClr val="tx1"/>
                </a:solidFill>
              </a:rPr>
            </a:br>
            <a:r>
              <a:rPr lang="en-US" sz="3100" i="1" dirty="0" smtClean="0">
                <a:solidFill>
                  <a:schemeClr val="tx1"/>
                </a:solidFill>
              </a:rPr>
              <a:t>              </a:t>
            </a:r>
            <a:r>
              <a:rPr lang="en-US" sz="3100" i="1" dirty="0" smtClean="0">
                <a:solidFill>
                  <a:schemeClr val="tx1"/>
                </a:solidFill>
              </a:rPr>
              <a:t>Physical verification</a:t>
            </a:r>
            <a:r>
              <a:rPr lang="en-US" sz="3100" i="1" dirty="0" smtClean="0">
                <a:solidFill>
                  <a:schemeClr val="tx1"/>
                </a:solidFill>
              </a:rPr>
              <a:t/>
            </a:r>
            <a:br>
              <a:rPr lang="en-US" sz="3100" i="1" dirty="0" smtClean="0">
                <a:solidFill>
                  <a:schemeClr val="tx1"/>
                </a:solidFill>
              </a:rPr>
            </a:br>
            <a:r>
              <a:rPr lang="en-US" sz="3100" i="1" dirty="0" smtClean="0">
                <a:solidFill>
                  <a:schemeClr val="tx1"/>
                </a:solidFill>
              </a:rPr>
              <a:t>             Types of antenna</a:t>
            </a:r>
            <a:br>
              <a:rPr lang="en-US" sz="3100" i="1" dirty="0" smtClean="0">
                <a:solidFill>
                  <a:schemeClr val="tx1"/>
                </a:solidFill>
              </a:rPr>
            </a:br>
            <a:r>
              <a:rPr lang="en-US" sz="3100" i="1" dirty="0" smtClean="0">
                <a:solidFill>
                  <a:schemeClr val="tx1"/>
                </a:solidFill>
              </a:rPr>
              <a:t>              Signaling strength.</a:t>
            </a:r>
            <a:br>
              <a:rPr lang="en-US" sz="3100" i="1" dirty="0" smtClean="0">
                <a:solidFill>
                  <a:schemeClr val="tx1"/>
                </a:solidFill>
              </a:rPr>
            </a:br>
            <a:r>
              <a:rPr lang="en-US" sz="3100" i="1" dirty="0" smtClean="0">
                <a:solidFill>
                  <a:schemeClr val="tx1"/>
                </a:solidFill>
              </a:rPr>
              <a:t>              Coverage area.</a:t>
            </a:r>
            <a:br>
              <a:rPr lang="en-US" sz="3100" i="1" dirty="0" smtClean="0">
                <a:solidFill>
                  <a:schemeClr val="tx1"/>
                </a:solidFill>
              </a:rPr>
            </a:br>
            <a:r>
              <a:rPr lang="en-US" sz="3100" i="1" dirty="0" smtClean="0">
                <a:solidFill>
                  <a:schemeClr val="tx1"/>
                </a:solidFill>
              </a:rPr>
              <a:t>              Signal quality.</a:t>
            </a:r>
            <a:br>
              <a:rPr lang="en-US" sz="3100" i="1" dirty="0" smtClean="0">
                <a:solidFill>
                  <a:schemeClr val="tx1"/>
                </a:solidFill>
              </a:rPr>
            </a:br>
            <a:r>
              <a:rPr lang="en-US" sz="3100" i="1" dirty="0" smtClean="0">
                <a:solidFill>
                  <a:schemeClr val="tx1"/>
                </a:solidFill>
              </a:rPr>
              <a:t>             Data transferring speed.</a:t>
            </a:r>
            <a:br>
              <a:rPr lang="en-US" sz="3100" i="1" dirty="0" smtClean="0">
                <a:solidFill>
                  <a:schemeClr val="tx1"/>
                </a:solidFill>
              </a:rPr>
            </a:br>
            <a:r>
              <a:rPr lang="en-US" sz="3100" i="1" dirty="0" smtClean="0">
                <a:solidFill>
                  <a:schemeClr val="tx1"/>
                </a:solidFill>
              </a:rPr>
              <a:t>             Coverage capacity</a:t>
            </a:r>
            <a:r>
              <a:rPr lang="en-US" sz="3100" b="0" i="1" dirty="0" smtClean="0">
                <a:solidFill>
                  <a:schemeClr val="tx1"/>
                </a:solidFill>
              </a:rPr>
              <a:t>.</a:t>
            </a:r>
            <a:br>
              <a:rPr lang="en-US" sz="3100" b="0" i="1" dirty="0" smtClean="0">
                <a:solidFill>
                  <a:schemeClr val="tx1"/>
                </a:solidFill>
              </a:rPr>
            </a:br>
            <a:endParaRPr lang="en-US" sz="3100" b="0" i="1" dirty="0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62475" y="3414713"/>
            <a:ext cx="19050" cy="2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228600"/>
            <a:ext cx="7851648" cy="1828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Drive Test Tool</a:t>
            </a:r>
            <a:endParaRPr lang="en-US" dirty="0">
              <a:solidFill>
                <a:schemeClr val="accent6"/>
              </a:solidFill>
            </a:endParaRPr>
          </a:p>
        </p:txBody>
      </p:sp>
      <p:grpSp>
        <p:nvGrpSpPr>
          <p:cNvPr id="4" name="Group 5"/>
          <p:cNvGrpSpPr>
            <a:grpSpLocks noGrp="1" noChangeAspect="1"/>
          </p:cNvGrpSpPr>
          <p:nvPr>
            <p:ph type="subTitle" idx="1"/>
          </p:nvPr>
        </p:nvGrpSpPr>
        <p:grpSpPr bwMode="auto">
          <a:xfrm>
            <a:off x="533400" y="2057400"/>
            <a:ext cx="7854950" cy="4419600"/>
            <a:chOff x="795" y="3445"/>
            <a:chExt cx="9000" cy="3950"/>
          </a:xfrm>
        </p:grpSpPr>
        <p:sp>
          <p:nvSpPr>
            <p:cNvPr id="5" name="AutoShape 6"/>
            <p:cNvSpPr>
              <a:spLocks noChangeAspect="1" noChangeArrowheads="1"/>
            </p:cNvSpPr>
            <p:nvPr/>
          </p:nvSpPr>
          <p:spPr bwMode="auto">
            <a:xfrm>
              <a:off x="2670" y="4309"/>
              <a:ext cx="7050" cy="30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795" y="3445"/>
              <a:ext cx="2700" cy="1481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90000"/>
                </a:lnSpc>
              </a:pPr>
              <a:endParaRPr lang="en-US" sz="2400" dirty="0" smtClean="0"/>
            </a:p>
            <a:p>
              <a:pPr algn="ctr">
                <a:lnSpc>
                  <a:spcPct val="90000"/>
                </a:lnSpc>
              </a:pPr>
              <a:endParaRPr lang="en-US" sz="2400" b="1" dirty="0" smtClean="0"/>
            </a:p>
            <a:p>
              <a:pPr algn="ctr">
                <a:lnSpc>
                  <a:spcPct val="90000"/>
                </a:lnSpc>
              </a:pPr>
              <a:r>
                <a:rPr lang="en-US" sz="2400" b="1" dirty="0" smtClean="0"/>
                <a:t>GPRS</a:t>
              </a:r>
              <a:endParaRPr lang="en-US" sz="2400" b="1" dirty="0"/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7695" y="3445"/>
              <a:ext cx="2100" cy="1337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90000"/>
                </a:lnSpc>
              </a:pPr>
              <a:endParaRPr lang="en-US" sz="2000" b="1" dirty="0" smtClean="0"/>
            </a:p>
            <a:p>
              <a:pPr algn="ctr">
                <a:lnSpc>
                  <a:spcPct val="90000"/>
                </a:lnSpc>
              </a:pPr>
              <a:r>
                <a:rPr lang="en-US" sz="2000" b="1" dirty="0" smtClean="0"/>
                <a:t>GSM </a:t>
              </a:r>
              <a:r>
                <a:rPr lang="en-US" sz="2000" b="1" dirty="0"/>
                <a:t>TEST MOBILE</a:t>
              </a:r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4395" y="4522"/>
              <a:ext cx="2300" cy="1498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90000"/>
                </a:lnSpc>
              </a:pPr>
              <a:endParaRPr lang="en-US" sz="2000" dirty="0" smtClean="0">
                <a:solidFill>
                  <a:srgbClr val="3366FF"/>
                </a:solidFill>
              </a:endParaRPr>
            </a:p>
            <a:p>
              <a:pPr>
                <a:lnSpc>
                  <a:spcPct val="90000"/>
                </a:lnSpc>
              </a:pPr>
              <a:endParaRPr lang="en-US" sz="2000" dirty="0">
                <a:solidFill>
                  <a:srgbClr val="3366FF"/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lang="en-US" sz="2000" b="1" dirty="0" smtClean="0"/>
                <a:t>     LAPTOP</a:t>
              </a:r>
              <a:endParaRPr lang="en-US" sz="2000" b="1" dirty="0"/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4395" y="6318"/>
              <a:ext cx="2400" cy="1077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90000"/>
                </a:lnSpc>
              </a:pPr>
              <a:r>
                <a:rPr lang="en-US" sz="2000" b="1" dirty="0"/>
                <a:t>POST PROCESSING ANALYSIS SOFTWARE</a:t>
              </a: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2195" y="4953"/>
              <a:ext cx="0" cy="7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V="1">
              <a:off x="2195" y="5671"/>
              <a:ext cx="2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6695" y="5671"/>
              <a:ext cx="20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 flipV="1">
              <a:off x="8695" y="4783"/>
              <a:ext cx="0" cy="8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5495" y="6031"/>
              <a:ext cx="0" cy="3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-381000"/>
            <a:ext cx="7851648" cy="1828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Over view of site’s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1371600" cy="1752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47800"/>
            <a:ext cx="8153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533400"/>
            <a:ext cx="7851648" cy="1828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After conducting drive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954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505200"/>
            <a:ext cx="7851648" cy="2362200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Output of Drive Test tells you about:-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>
                <a:solidFill>
                  <a:schemeClr val="tx1"/>
                </a:solidFill>
              </a:rPr>
              <a:t>Unsuccessful calls.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Dropped calls.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Coverage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Poor received quality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Hand over indication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Hand over failure.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Failure signaling message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667594">
            <a:off x="-349271" y="2187359"/>
            <a:ext cx="7854696" cy="1752600"/>
          </a:xfrm>
        </p:spPr>
        <p:txBody>
          <a:bodyPr/>
          <a:lstStyle/>
          <a:p>
            <a:r>
              <a:rPr lang="en-US" sz="7200" b="1" dirty="0" smtClean="0">
                <a:solidFill>
                  <a:srgbClr val="FFFF00"/>
                </a:solidFill>
                <a:latin typeface="Algerian" pitchFamily="82" charset="0"/>
              </a:rPr>
              <a:t>THANK  YOU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103</TotalTime>
  <Words>85</Words>
  <Application>Microsoft Office PowerPoint</Application>
  <PresentationFormat>On-screen Show (4:3)</PresentationFormat>
  <Paragraphs>23</Paragraphs>
  <Slides>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Flow</vt:lpstr>
      <vt:lpstr>Clip</vt:lpstr>
      <vt:lpstr>Over view of Drive Test</vt:lpstr>
      <vt:lpstr>Drive Test</vt:lpstr>
      <vt:lpstr>Why we are conducting the Drive Test  Drive test  is performed to verify if the site is ON-AIR or NOT. To check the                Physical verification              Types of antenna               Signaling strength.               Coverage area.               Signal quality.              Data transferring speed.              Coverage capacity. </vt:lpstr>
      <vt:lpstr>Slide 4</vt:lpstr>
      <vt:lpstr>Drive Test Tool</vt:lpstr>
      <vt:lpstr>Over view of site’s</vt:lpstr>
      <vt:lpstr>After conducting drive</vt:lpstr>
      <vt:lpstr>Output of Drive Test tells you about:-  Unsuccessful calls. Dropped calls. Coverage Poor received quality Hand over indication Hand over failure. Failure signaling message 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 view of Drive Test</dc:title>
  <dc:creator/>
  <cp:lastModifiedBy>Spectra</cp:lastModifiedBy>
  <cp:revision>18</cp:revision>
  <dcterms:created xsi:type="dcterms:W3CDTF">2006-08-16T00:00:00Z</dcterms:created>
  <dcterms:modified xsi:type="dcterms:W3CDTF">2013-08-03T03:20:05Z</dcterms:modified>
</cp:coreProperties>
</file>