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1233" r:id="rId2"/>
    <p:sldId id="1235" r:id="rId3"/>
    <p:sldId id="1236" r:id="rId4"/>
    <p:sldId id="1237" r:id="rId5"/>
    <p:sldId id="1238" r:id="rId6"/>
    <p:sldId id="1239" r:id="rId7"/>
    <p:sldId id="1240" r:id="rId8"/>
    <p:sldId id="1241" r:id="rId9"/>
    <p:sldId id="1242" r:id="rId10"/>
    <p:sldId id="1243" r:id="rId11"/>
    <p:sldId id="1244" r:id="rId12"/>
    <p:sldId id="1245" r:id="rId13"/>
    <p:sldId id="1246" r:id="rId14"/>
    <p:sldId id="1247" r:id="rId15"/>
    <p:sldId id="1248" r:id="rId16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1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CC"/>
    <a:srgbClr val="FF99CC"/>
    <a:srgbClr val="99FF33"/>
    <a:srgbClr val="FFCC00"/>
    <a:srgbClr val="FF0000"/>
    <a:srgbClr val="FF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156" autoAdjust="0"/>
  </p:normalViewPr>
  <p:slideViewPr>
    <p:cSldViewPr snapToObjects="1">
      <p:cViewPr varScale="1">
        <p:scale>
          <a:sx n="120" d="100"/>
          <a:sy n="12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2922"/>
        <p:guide pos="21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225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8CB84C3-8F8E-4E2F-A48D-514917477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44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B52EA72-C424-4886-BDF1-03A389F19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 descr="Granite"/>
          <p:cNvSpPr>
            <a:spLocks noChangeArrowheads="1"/>
          </p:cNvSpPr>
          <p:nvPr/>
        </p:nvSpPr>
        <p:spPr bwMode="auto">
          <a:xfrm>
            <a:off x="609600" y="2895600"/>
            <a:ext cx="7620000" cy="762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721600" cy="1600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861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248400"/>
            <a:ext cx="18288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5A0E1244-2B2E-4B6A-AAC2-6C82311E7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2A44BCB-D649-4A9F-BFD4-6B177AD3B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147E23A-2E2F-4173-9646-B32FB3346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5CE188A-6FD9-429C-8206-5B3524DAE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2575D09-F941-41A6-B630-3BE0FEE91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3A37116-6305-4D74-BC87-EDD54AC9D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BD59A1-A894-498E-A764-91DEC80B0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50833F6-0602-41AB-B3CD-791BCEED2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BC8816C-5FC2-4A17-B7E8-291086A13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47BB507-05A4-45F3-8F49-498540A71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C973418-366E-4299-90C0-F9335C9FB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FontTx/>
              <a:buNone/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FontTx/>
              <a:buNone/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FontTx/>
              <a:buNone/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A949712C-7D56-4CBB-BB3A-09702E79F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2" name="AutoShape 14" descr="Granite"/>
          <p:cNvSpPr>
            <a:spLocks noChangeArrowheads="1"/>
          </p:cNvSpPr>
          <p:nvPr/>
        </p:nvSpPr>
        <p:spPr bwMode="auto">
          <a:xfrm>
            <a:off x="533400" y="1295400"/>
            <a:ext cx="7620000" cy="76200"/>
          </a:xfrm>
          <a:prstGeom prst="roundRect">
            <a:avLst>
              <a:gd name="adj" fmla="val 16667"/>
            </a:avLst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u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0952C70-AEFC-41CC-ADB0-95C0B3FEBF95}" type="slidenum">
              <a:rPr lang="en-US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486150"/>
            <a:ext cx="3505200" cy="762000"/>
          </a:xfrm>
        </p:spPr>
        <p:txBody>
          <a:bodyPr/>
          <a:lstStyle/>
          <a:p>
            <a:pPr algn="ctr"/>
            <a:r>
              <a:rPr lang="en-US" sz="3200" smtClean="0"/>
              <a:t>Vitaly Shmatikov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</a:rPr>
              <a:t>CS 380S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924800" cy="1600200"/>
          </a:xfrm>
        </p:spPr>
        <p:txBody>
          <a:bodyPr/>
          <a:lstStyle/>
          <a:p>
            <a:pPr algn="ctr"/>
            <a:r>
              <a:rPr lang="en-US" smtClean="0"/>
              <a:t>Introduction to</a:t>
            </a:r>
            <a:br>
              <a:rPr lang="en-US" smtClean="0"/>
            </a:br>
            <a:r>
              <a:rPr lang="en-US" smtClean="0"/>
              <a:t> Zero-Knowledge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7A6AAC6-53D7-42AC-9686-8E7861199887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914400"/>
          </a:xfrm>
        </p:spPr>
        <p:txBody>
          <a:bodyPr/>
          <a:lstStyle/>
          <a:p>
            <a:r>
              <a:rPr lang="en-US" smtClean="0"/>
              <a:t>Soundness Property</a:t>
            </a:r>
          </a:p>
        </p:txBody>
      </p:sp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smtClean="0"/>
              <a:t>No one who does </a:t>
            </a:r>
            <a:r>
              <a:rPr lang="en-US" u="sng" smtClean="0"/>
              <a:t>not</a:t>
            </a:r>
            <a:r>
              <a:rPr lang="en-US" smtClean="0"/>
              <a:t> know the secret can convince the verifier with nonnegligible probability</a:t>
            </a:r>
          </a:p>
          <a:p>
            <a:r>
              <a:rPr lang="en-US" smtClean="0"/>
              <a:t>Let A be any prover who convinces the verifier…</a:t>
            </a:r>
          </a:p>
          <a:p>
            <a:r>
              <a:rPr lang="en-US" smtClean="0"/>
              <a:t>…there must exist a </a:t>
            </a:r>
            <a:r>
              <a:rPr lang="en-US" smtClean="0">
                <a:solidFill>
                  <a:schemeClr val="hlink"/>
                </a:solidFill>
              </a:rPr>
              <a:t>knowledge extractor</a:t>
            </a:r>
            <a:r>
              <a:rPr lang="en-US" smtClean="0"/>
              <a:t> algorithm that, given A, extracts the secret from A</a:t>
            </a:r>
          </a:p>
          <a:p>
            <a:pPr lvl="1"/>
            <a:r>
              <a:rPr lang="en-US" smtClean="0"/>
              <a:t>Intuition: if there existed some prover A who manages to convince the verifier that he knows the secret without actually knowing it, then no algorithm could possibly extract the secret from this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F024C8-334F-46CC-B72B-7B2B37A9AB03}" type="slidenum">
              <a:rPr lang="en-US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Schnorr’s Id Protocol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System parameters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Prime p and q such that q divides p-1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 is a generator of an order-q subgroup of Z</a:t>
            </a:r>
            <a:r>
              <a:rPr lang="en-US" baseline="-25000" smtClean="0"/>
              <a:t>p</a:t>
            </a:r>
            <a:r>
              <a:rPr lang="en-US" smtClean="0"/>
              <a:t>*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82600" y="4191000"/>
            <a:ext cx="1498600" cy="1371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7112000" y="4114800"/>
            <a:ext cx="1498600" cy="1371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2600" y="3124200"/>
            <a:ext cx="7137400" cy="685800"/>
            <a:chOff x="304" y="1968"/>
            <a:chExt cx="4496" cy="432"/>
          </a:xfrm>
        </p:grpSpPr>
        <p:sp>
          <p:nvSpPr>
            <p:cNvPr id="13334" name="AutoShape 7"/>
            <p:cNvSpPr>
              <a:spLocks noChangeArrowheads="1"/>
            </p:cNvSpPr>
            <p:nvPr/>
          </p:nvSpPr>
          <p:spPr bwMode="auto">
            <a:xfrm>
              <a:off x="4126" y="2064"/>
              <a:ext cx="674" cy="288"/>
            </a:xfrm>
            <a:prstGeom prst="wedgeRectCallout">
              <a:avLst>
                <a:gd name="adj1" fmla="val 31009"/>
                <a:gd name="adj2" fmla="val 127778"/>
              </a:avLst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FontTx/>
                <a:buNone/>
              </a:pPr>
              <a:r>
                <a:rPr lang="en-US" sz="1600">
                  <a:solidFill>
                    <a:schemeClr val="tx1"/>
                  </a:solidFill>
                </a:rPr>
                <a:t>Knows t</a:t>
              </a:r>
            </a:p>
          </p:txBody>
        </p:sp>
        <p:sp>
          <p:nvSpPr>
            <p:cNvPr id="13335" name="AutoShape 8"/>
            <p:cNvSpPr>
              <a:spLocks noChangeArrowheads="1"/>
            </p:cNvSpPr>
            <p:nvPr/>
          </p:nvSpPr>
          <p:spPr bwMode="auto">
            <a:xfrm>
              <a:off x="304" y="1968"/>
              <a:ext cx="2000" cy="432"/>
            </a:xfrm>
            <a:prstGeom prst="wedgeRectCallout">
              <a:avLst>
                <a:gd name="adj1" fmla="val -20301"/>
                <a:gd name="adj2" fmla="val 105324"/>
              </a:avLst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FontTx/>
                <a:buNone/>
              </a:pPr>
              <a:r>
                <a:rPr lang="en-US" sz="1600">
                  <a:solidFill>
                    <a:schemeClr val="tx1"/>
                  </a:solidFill>
                </a:rPr>
                <a:t>Knows s such that </a:t>
              </a:r>
              <a:r>
                <a:rPr lang="en-US" sz="1600">
                  <a:solidFill>
                    <a:schemeClr val="hlink"/>
                  </a:solidFill>
                </a:rPr>
                <a:t>t=g</a:t>
              </a:r>
              <a:r>
                <a:rPr lang="en-US" sz="1600" baseline="30000">
                  <a:solidFill>
                    <a:schemeClr val="hlink"/>
                  </a:solidFill>
                </a:rPr>
                <a:t>s</a:t>
              </a:r>
              <a:r>
                <a:rPr lang="en-US" sz="1600">
                  <a:solidFill>
                    <a:schemeClr val="hlink"/>
                  </a:solidFill>
                </a:rPr>
                <a:t> mod p</a:t>
              </a:r>
            </a:p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600">
                  <a:solidFill>
                    <a:schemeClr val="tx1"/>
                  </a:solidFill>
                </a:rPr>
                <a:t>Wants to prove this fact to V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09800" y="3733800"/>
            <a:ext cx="4818063" cy="457200"/>
            <a:chOff x="1392" y="2352"/>
            <a:chExt cx="3035" cy="288"/>
          </a:xfrm>
        </p:grpSpPr>
        <p:sp>
          <p:nvSpPr>
            <p:cNvPr id="13332" name="Line 10"/>
            <p:cNvSpPr>
              <a:spLocks noChangeShapeType="1"/>
            </p:cNvSpPr>
            <p:nvPr/>
          </p:nvSpPr>
          <p:spPr bwMode="auto">
            <a:xfrm>
              <a:off x="1392" y="2640"/>
              <a:ext cx="3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Text Box 11"/>
            <p:cNvSpPr txBox="1">
              <a:spLocks noChangeArrowheads="1"/>
            </p:cNvSpPr>
            <p:nvPr/>
          </p:nvSpPr>
          <p:spPr bwMode="auto">
            <a:xfrm>
              <a:off x="2544" y="2352"/>
              <a:ext cx="122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x = g</a:t>
              </a:r>
              <a:r>
                <a:rPr lang="en-US" baseline="30000">
                  <a:solidFill>
                    <a:schemeClr val="tx2"/>
                  </a:solidFill>
                </a:rPr>
                <a:t>r</a:t>
              </a:r>
              <a:r>
                <a:rPr lang="en-US">
                  <a:solidFill>
                    <a:schemeClr val="tx2"/>
                  </a:solidFill>
                </a:rPr>
                <a:t> mod p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209800" y="4419600"/>
            <a:ext cx="4818063" cy="457200"/>
            <a:chOff x="1392" y="2784"/>
            <a:chExt cx="3035" cy="288"/>
          </a:xfrm>
        </p:grpSpPr>
        <p:sp>
          <p:nvSpPr>
            <p:cNvPr id="13330" name="Line 13"/>
            <p:cNvSpPr>
              <a:spLocks noChangeShapeType="1"/>
            </p:cNvSpPr>
            <p:nvPr/>
          </p:nvSpPr>
          <p:spPr bwMode="auto">
            <a:xfrm flipH="1">
              <a:off x="1392" y="3072"/>
              <a:ext cx="3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Text Box 14"/>
            <p:cNvSpPr txBox="1">
              <a:spLocks noChangeArrowheads="1"/>
            </p:cNvSpPr>
            <p:nvPr/>
          </p:nvSpPr>
          <p:spPr bwMode="auto">
            <a:xfrm>
              <a:off x="2759" y="2784"/>
              <a:ext cx="26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c 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209800" y="5029200"/>
            <a:ext cx="4818063" cy="457200"/>
            <a:chOff x="1392" y="3168"/>
            <a:chExt cx="3035" cy="288"/>
          </a:xfrm>
        </p:grpSpPr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1392" y="3456"/>
              <a:ext cx="3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2656" y="3168"/>
              <a:ext cx="91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y = r+sc </a:t>
              </a:r>
            </a:p>
          </p:txBody>
        </p:sp>
      </p:grpSp>
      <p:sp>
        <p:nvSpPr>
          <p:cNvPr id="1668114" name="Rectangle 18"/>
          <p:cNvSpPr>
            <a:spLocks noChangeArrowheads="1"/>
          </p:cNvSpPr>
          <p:nvPr/>
        </p:nvSpPr>
        <p:spPr bwMode="auto">
          <a:xfrm>
            <a:off x="4267200" y="5562600"/>
            <a:ext cx="281305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Verifies x= g</a:t>
            </a:r>
            <a:r>
              <a:rPr lang="en-US" sz="1600" baseline="30000">
                <a:solidFill>
                  <a:schemeClr val="tx1"/>
                </a:solidFill>
              </a:rPr>
              <a:t>y</a:t>
            </a:r>
            <a:r>
              <a:rPr lang="en-US" sz="1600">
                <a:solidFill>
                  <a:schemeClr val="tx1"/>
                </a:solidFill>
              </a:rPr>
              <a:t>t</a:t>
            </a:r>
            <a:r>
              <a:rPr lang="en-US" sz="1600" baseline="30000">
                <a:solidFill>
                  <a:schemeClr val="tx1"/>
                </a:solidFill>
              </a:rPr>
              <a:t>-c</a:t>
            </a:r>
            <a:r>
              <a:rPr lang="en-US" sz="1600">
                <a:solidFill>
                  <a:schemeClr val="tx1"/>
                </a:solidFill>
              </a:rPr>
              <a:t> mod p</a:t>
            </a:r>
          </a:p>
        </p:txBody>
      </p:sp>
      <p:sp>
        <p:nvSpPr>
          <p:cNvPr id="1668115" name="Rectangle 19"/>
          <p:cNvSpPr>
            <a:spLocks noChangeArrowheads="1"/>
          </p:cNvSpPr>
          <p:nvPr/>
        </p:nvSpPr>
        <p:spPr bwMode="auto">
          <a:xfrm>
            <a:off x="1676400" y="3886200"/>
            <a:ext cx="23622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Chooses random r in [1..q]</a:t>
            </a:r>
          </a:p>
        </p:txBody>
      </p:sp>
      <p:sp>
        <p:nvSpPr>
          <p:cNvPr id="1668116" name="Rectangle 20"/>
          <p:cNvSpPr>
            <a:spLocks noChangeArrowheads="1"/>
          </p:cNvSpPr>
          <p:nvPr/>
        </p:nvSpPr>
        <p:spPr bwMode="auto">
          <a:xfrm>
            <a:off x="4597400" y="4343400"/>
            <a:ext cx="25146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Chooses random c in [1..2</a:t>
            </a:r>
            <a:r>
              <a:rPr lang="en-US" sz="1400" baseline="30000">
                <a:solidFill>
                  <a:schemeClr val="tx1"/>
                </a:solidFill>
              </a:rPr>
              <a:t>n</a:t>
            </a:r>
            <a:r>
              <a:rPr lang="en-US" sz="140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68117" name="AutoShape 21"/>
          <p:cNvSpPr>
            <a:spLocks noChangeArrowheads="1"/>
          </p:cNvSpPr>
          <p:nvPr/>
        </p:nvSpPr>
        <p:spPr bwMode="auto">
          <a:xfrm>
            <a:off x="5334000" y="5943600"/>
            <a:ext cx="2971800" cy="381000"/>
          </a:xfrm>
          <a:prstGeom prst="wedgeRectCallout">
            <a:avLst>
              <a:gd name="adj1" fmla="val -24361"/>
              <a:gd name="adj2" fmla="val -808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= </a:t>
            </a:r>
            <a:r>
              <a:rPr lang="en-US" sz="1600">
                <a:solidFill>
                  <a:schemeClr val="tx1"/>
                </a:solidFill>
              </a:rPr>
              <a:t>g</a:t>
            </a:r>
            <a:r>
              <a:rPr lang="en-US" sz="1600" baseline="30000">
                <a:solidFill>
                  <a:schemeClr val="tx1"/>
                </a:solidFill>
              </a:rPr>
              <a:t>r+sc</a:t>
            </a:r>
            <a:r>
              <a:rPr lang="en-US" sz="1600">
                <a:solidFill>
                  <a:schemeClr val="tx1"/>
                </a:solidFill>
              </a:rPr>
              <a:t>(g</a:t>
            </a:r>
            <a:r>
              <a:rPr lang="en-US" sz="1600" baseline="30000">
                <a:solidFill>
                  <a:schemeClr val="tx1"/>
                </a:solidFill>
              </a:rPr>
              <a:t>s</a:t>
            </a:r>
            <a:r>
              <a:rPr lang="en-US" sz="1600">
                <a:solidFill>
                  <a:schemeClr val="tx1"/>
                </a:solidFill>
              </a:rPr>
              <a:t>)</a:t>
            </a:r>
            <a:r>
              <a:rPr lang="en-US" sz="1600" baseline="30000">
                <a:solidFill>
                  <a:schemeClr val="tx1"/>
                </a:solidFill>
              </a:rPr>
              <a:t>-c</a:t>
            </a:r>
            <a:r>
              <a:rPr lang="en-US" sz="1600">
                <a:solidFill>
                  <a:schemeClr val="tx1"/>
                </a:solidFill>
              </a:rPr>
              <a:t> mod p = g</a:t>
            </a:r>
            <a:r>
              <a:rPr lang="en-US" sz="1600" baseline="30000">
                <a:solidFill>
                  <a:schemeClr val="tx1"/>
                </a:solidFill>
              </a:rPr>
              <a:t>r</a:t>
            </a:r>
            <a:r>
              <a:rPr lang="en-US" sz="1600">
                <a:solidFill>
                  <a:schemeClr val="tx1"/>
                </a:solidFill>
              </a:rPr>
              <a:t> mod p</a:t>
            </a:r>
          </a:p>
        </p:txBody>
      </p:sp>
      <p:sp>
        <p:nvSpPr>
          <p:cNvPr id="1668118" name="Text Box 22"/>
          <p:cNvSpPr txBox="1">
            <a:spLocks noChangeArrowheads="1"/>
          </p:cNvSpPr>
          <p:nvPr/>
        </p:nvSpPr>
        <p:spPr bwMode="auto">
          <a:xfrm>
            <a:off x="390525" y="5845175"/>
            <a:ext cx="3781425" cy="6429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hlink"/>
                </a:solidFill>
              </a:rPr>
              <a:t>P proves that he knows discrete log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hlink"/>
                </a:solidFill>
              </a:rPr>
              <a:t>of t without revealing its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8114" grpId="0"/>
      <p:bldP spid="1668115" grpId="0"/>
      <p:bldP spid="1668116" grpId="0"/>
      <p:bldP spid="1668117" grpId="0" animBg="1"/>
      <p:bldP spid="16681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294576F-2BD5-410E-907A-9A153AAF8AD8}" type="slidenum">
              <a:rPr lang="en-US"/>
              <a:pPr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Cheating Sender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1752600"/>
          </a:xfrm>
        </p:spPr>
        <p:txBody>
          <a:bodyPr/>
          <a:lstStyle/>
          <a:p>
            <a:r>
              <a:rPr lang="en-US" smtClean="0"/>
              <a:t>Prover can cheat if he can guess c in advance</a:t>
            </a:r>
          </a:p>
          <a:p>
            <a:pPr lvl="1"/>
            <a:r>
              <a:rPr lang="en-US" smtClean="0"/>
              <a:t>Guess c, set x=g</a:t>
            </a:r>
            <a:r>
              <a:rPr lang="en-US" baseline="30000" smtClean="0"/>
              <a:t>y</a:t>
            </a:r>
            <a:r>
              <a:rPr lang="en-US" smtClean="0"/>
              <a:t>t</a:t>
            </a:r>
            <a:r>
              <a:rPr lang="en-US" baseline="30000" smtClean="0"/>
              <a:t>-c</a:t>
            </a:r>
            <a:r>
              <a:rPr lang="en-US" smtClean="0"/>
              <a:t> for random y in 1</a:t>
            </a:r>
            <a:r>
              <a:rPr lang="en-US" baseline="30000" smtClean="0"/>
              <a:t>st</a:t>
            </a:r>
            <a:r>
              <a:rPr lang="en-US" smtClean="0"/>
              <a:t> message</a:t>
            </a:r>
          </a:p>
          <a:p>
            <a:pPr lvl="1"/>
            <a:r>
              <a:rPr lang="en-US" smtClean="0"/>
              <a:t>What is the probability of guessing c?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482600" y="3948113"/>
            <a:ext cx="1498600" cy="1371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112000" y="3871913"/>
            <a:ext cx="1498600" cy="1371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14343" name="Group 6"/>
          <p:cNvGrpSpPr>
            <a:grpSpLocks/>
          </p:cNvGrpSpPr>
          <p:nvPr/>
        </p:nvGrpSpPr>
        <p:grpSpPr bwMode="auto">
          <a:xfrm>
            <a:off x="2209800" y="3490913"/>
            <a:ext cx="4818063" cy="457200"/>
            <a:chOff x="1392" y="2352"/>
            <a:chExt cx="3035" cy="288"/>
          </a:xfrm>
        </p:grpSpPr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>
              <a:off x="1392" y="2640"/>
              <a:ext cx="3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Text Box 8"/>
            <p:cNvSpPr txBox="1">
              <a:spLocks noChangeArrowheads="1"/>
            </p:cNvSpPr>
            <p:nvPr/>
          </p:nvSpPr>
          <p:spPr bwMode="auto">
            <a:xfrm>
              <a:off x="2544" y="2352"/>
              <a:ext cx="122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x = g</a:t>
              </a:r>
              <a:r>
                <a:rPr lang="en-US" baseline="30000">
                  <a:solidFill>
                    <a:schemeClr val="tx2"/>
                  </a:solidFill>
                </a:rPr>
                <a:t>r</a:t>
              </a:r>
              <a:r>
                <a:rPr lang="en-US">
                  <a:solidFill>
                    <a:schemeClr val="tx2"/>
                  </a:solidFill>
                </a:rPr>
                <a:t> mod p</a:t>
              </a:r>
            </a:p>
          </p:txBody>
        </p:sp>
      </p:grpSp>
      <p:grpSp>
        <p:nvGrpSpPr>
          <p:cNvPr id="14344" name="Group 9"/>
          <p:cNvGrpSpPr>
            <a:grpSpLocks/>
          </p:cNvGrpSpPr>
          <p:nvPr/>
        </p:nvGrpSpPr>
        <p:grpSpPr bwMode="auto">
          <a:xfrm>
            <a:off x="2209800" y="4176713"/>
            <a:ext cx="4818063" cy="457200"/>
            <a:chOff x="1392" y="2784"/>
            <a:chExt cx="3035" cy="288"/>
          </a:xfrm>
        </p:grpSpPr>
        <p:sp>
          <p:nvSpPr>
            <p:cNvPr id="14354" name="Line 10"/>
            <p:cNvSpPr>
              <a:spLocks noChangeShapeType="1"/>
            </p:cNvSpPr>
            <p:nvPr/>
          </p:nvSpPr>
          <p:spPr bwMode="auto">
            <a:xfrm flipH="1">
              <a:off x="1392" y="3072"/>
              <a:ext cx="3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Text Box 11"/>
            <p:cNvSpPr txBox="1">
              <a:spLocks noChangeArrowheads="1"/>
            </p:cNvSpPr>
            <p:nvPr/>
          </p:nvSpPr>
          <p:spPr bwMode="auto">
            <a:xfrm>
              <a:off x="2759" y="2784"/>
              <a:ext cx="26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c </a:t>
              </a:r>
            </a:p>
          </p:txBody>
        </p:sp>
      </p:grpSp>
      <p:sp>
        <p:nvSpPr>
          <p:cNvPr id="14345" name="Line 12"/>
          <p:cNvSpPr>
            <a:spLocks noChangeShapeType="1"/>
          </p:cNvSpPr>
          <p:nvPr/>
        </p:nvSpPr>
        <p:spPr bwMode="auto">
          <a:xfrm>
            <a:off x="2209800" y="5243513"/>
            <a:ext cx="4818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Text Box 13"/>
          <p:cNvSpPr txBox="1">
            <a:spLocks noChangeArrowheads="1"/>
          </p:cNvSpPr>
          <p:nvPr/>
        </p:nvSpPr>
        <p:spPr bwMode="auto">
          <a:xfrm>
            <a:off x="4419600" y="4786313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4267200" y="5319713"/>
            <a:ext cx="281305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Verifies x= g</a:t>
            </a:r>
            <a:r>
              <a:rPr lang="en-US" sz="1600" baseline="30000">
                <a:solidFill>
                  <a:schemeClr val="tx1"/>
                </a:solidFill>
              </a:rPr>
              <a:t>y</a:t>
            </a:r>
            <a:r>
              <a:rPr lang="en-US" sz="1600">
                <a:solidFill>
                  <a:schemeClr val="tx1"/>
                </a:solidFill>
              </a:rPr>
              <a:t>t</a:t>
            </a:r>
            <a:r>
              <a:rPr lang="en-US" sz="1600" baseline="30000">
                <a:solidFill>
                  <a:schemeClr val="tx1"/>
                </a:solidFill>
              </a:rPr>
              <a:t>-c</a:t>
            </a:r>
            <a:r>
              <a:rPr lang="en-US" sz="1600">
                <a:solidFill>
                  <a:schemeClr val="tx1"/>
                </a:solidFill>
              </a:rPr>
              <a:t> mod p</a:t>
            </a:r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1676400" y="3643313"/>
            <a:ext cx="23622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Chooses random r in [1..q]</a:t>
            </a:r>
          </a:p>
        </p:txBody>
      </p:sp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4597400" y="4100513"/>
            <a:ext cx="25146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Chooses random c in [1..2</a:t>
            </a:r>
            <a:r>
              <a:rPr lang="en-US" sz="1400" baseline="30000">
                <a:solidFill>
                  <a:schemeClr val="tx1"/>
                </a:solidFill>
              </a:rPr>
              <a:t>n</a:t>
            </a:r>
            <a:r>
              <a:rPr lang="en-US" sz="140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69137" name="Line 17"/>
          <p:cNvSpPr>
            <a:spLocks noChangeShapeType="1"/>
          </p:cNvSpPr>
          <p:nvPr/>
        </p:nvSpPr>
        <p:spPr bwMode="auto">
          <a:xfrm>
            <a:off x="4419600" y="3490913"/>
            <a:ext cx="11430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138" name="Line 18"/>
          <p:cNvSpPr>
            <a:spLocks noChangeShapeType="1"/>
          </p:cNvSpPr>
          <p:nvPr/>
        </p:nvSpPr>
        <p:spPr bwMode="auto">
          <a:xfrm flipH="1">
            <a:off x="4419600" y="3490913"/>
            <a:ext cx="11430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139" name="Text Box 19"/>
          <p:cNvSpPr txBox="1">
            <a:spLocks noChangeArrowheads="1"/>
          </p:cNvSpPr>
          <p:nvPr/>
        </p:nvSpPr>
        <p:spPr bwMode="auto">
          <a:xfrm>
            <a:off x="4343400" y="2971800"/>
            <a:ext cx="12541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1" lang="en-US" sz="2800">
                <a:solidFill>
                  <a:srgbClr val="FF0000"/>
                </a:solidFill>
              </a:rPr>
              <a:t>x=g</a:t>
            </a:r>
            <a:r>
              <a:rPr kumimoji="1" lang="en-US" sz="2800" baseline="30000">
                <a:solidFill>
                  <a:srgbClr val="FF0000"/>
                </a:solidFill>
              </a:rPr>
              <a:t>y</a:t>
            </a:r>
            <a:r>
              <a:rPr kumimoji="1" lang="en-US" sz="2800">
                <a:solidFill>
                  <a:srgbClr val="FF0000"/>
                </a:solidFill>
              </a:rPr>
              <a:t>t</a:t>
            </a:r>
            <a:r>
              <a:rPr kumimoji="1" lang="en-US" sz="2800" baseline="30000">
                <a:solidFill>
                  <a:srgbClr val="FF0000"/>
                </a:solidFill>
              </a:rPr>
              <a:t>-c</a:t>
            </a:r>
          </a:p>
        </p:txBody>
      </p:sp>
      <p:sp>
        <p:nvSpPr>
          <p:cNvPr id="1669140" name="Text Box 20"/>
          <p:cNvSpPr txBox="1">
            <a:spLocks noChangeArrowheads="1"/>
          </p:cNvSpPr>
          <p:nvPr/>
        </p:nvSpPr>
        <p:spPr bwMode="auto">
          <a:xfrm>
            <a:off x="390525" y="5602288"/>
            <a:ext cx="3965575" cy="6429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P proves that he “knows” discrete log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of t even though he does not know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37" grpId="0" animBg="1"/>
      <p:bldP spid="1669138" grpId="0" animBg="1"/>
      <p:bldP spid="1669139" grpId="0"/>
      <p:bldP spid="1669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ABB33B-4782-40CB-BDB9-0EF0550B8C75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Schnorr’s Id Protocol Is Sound</a:t>
            </a:r>
          </a:p>
        </p:txBody>
      </p:sp>
      <p:sp>
        <p:nvSpPr>
          <p:cNvPr id="167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smtClean="0"/>
              <a:t>Given P who successfully passes the protocol,  </a:t>
            </a:r>
            <a:r>
              <a:rPr lang="en-US" smtClean="0">
                <a:solidFill>
                  <a:schemeClr val="hlink"/>
                </a:solidFill>
              </a:rPr>
              <a:t>extract s such that t=g</a:t>
            </a:r>
            <a:r>
              <a:rPr lang="en-US" baseline="30000" smtClean="0">
                <a:solidFill>
                  <a:schemeClr val="hlink"/>
                </a:solidFill>
              </a:rPr>
              <a:t>s</a:t>
            </a:r>
            <a:r>
              <a:rPr lang="en-US" smtClean="0">
                <a:solidFill>
                  <a:schemeClr val="hlink"/>
                </a:solidFill>
              </a:rPr>
              <a:t> mod p</a:t>
            </a:r>
          </a:p>
          <a:p>
            <a:pPr lvl="1"/>
            <a:r>
              <a:rPr lang="en-US" smtClean="0"/>
              <a:t>Idea: run P </a:t>
            </a:r>
            <a:r>
              <a:rPr lang="en-US" u="sng" smtClean="0"/>
              <a:t>twice</a:t>
            </a:r>
            <a:r>
              <a:rPr lang="en-US" smtClean="0"/>
              <a:t> as a subroutine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52400" y="3581400"/>
            <a:ext cx="1498600" cy="1371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858000" y="3581400"/>
            <a:ext cx="1498600" cy="1371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>
                <a:solidFill>
                  <a:schemeClr val="tx1"/>
                </a:solidFill>
              </a:rPr>
              <a:t>Ext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52600" y="2895600"/>
            <a:ext cx="4818063" cy="457200"/>
            <a:chOff x="1104" y="1824"/>
            <a:chExt cx="3035" cy="288"/>
          </a:xfrm>
        </p:grpSpPr>
        <p:sp>
          <p:nvSpPr>
            <p:cNvPr id="15388" name="Line 7"/>
            <p:cNvSpPr>
              <a:spLocks noChangeShapeType="1"/>
            </p:cNvSpPr>
            <p:nvPr/>
          </p:nvSpPr>
          <p:spPr bwMode="auto">
            <a:xfrm>
              <a:off x="1104" y="2112"/>
              <a:ext cx="3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Text Box 8"/>
            <p:cNvSpPr txBox="1">
              <a:spLocks noChangeArrowheads="1"/>
            </p:cNvSpPr>
            <p:nvPr/>
          </p:nvSpPr>
          <p:spPr bwMode="auto">
            <a:xfrm>
              <a:off x="2256" y="1824"/>
              <a:ext cx="21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x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35138" y="3733800"/>
            <a:ext cx="4818062" cy="457200"/>
            <a:chOff x="1093" y="2352"/>
            <a:chExt cx="3035" cy="288"/>
          </a:xfrm>
        </p:grpSpPr>
        <p:sp>
          <p:nvSpPr>
            <p:cNvPr id="15386" name="Line 10"/>
            <p:cNvSpPr>
              <a:spLocks noChangeShapeType="1"/>
            </p:cNvSpPr>
            <p:nvPr/>
          </p:nvSpPr>
          <p:spPr bwMode="auto">
            <a:xfrm>
              <a:off x="1093" y="2640"/>
              <a:ext cx="3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Text Box 11"/>
            <p:cNvSpPr txBox="1">
              <a:spLocks noChangeArrowheads="1"/>
            </p:cNvSpPr>
            <p:nvPr/>
          </p:nvSpPr>
          <p:spPr bwMode="auto">
            <a:xfrm>
              <a:off x="2300" y="2352"/>
              <a:ext cx="1777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y</a:t>
              </a:r>
              <a:r>
                <a:rPr lang="en-US" baseline="-25000">
                  <a:solidFill>
                    <a:schemeClr val="tx2"/>
                  </a:solidFill>
                </a:rPr>
                <a:t>1</a:t>
              </a:r>
              <a:r>
                <a:rPr lang="en-US">
                  <a:solidFill>
                    <a:schemeClr val="tx2"/>
                  </a:solidFill>
                </a:rPr>
                <a:t>   </a:t>
              </a:r>
              <a:r>
                <a:rPr lang="en-US" sz="2000">
                  <a:solidFill>
                    <a:schemeClr val="tx2"/>
                  </a:solidFill>
                </a:rPr>
                <a:t>such that x=g</a:t>
              </a:r>
              <a:r>
                <a:rPr lang="en-US" sz="2000" baseline="30000">
                  <a:solidFill>
                    <a:schemeClr val="tx2"/>
                  </a:solidFill>
                </a:rPr>
                <a:t>y</a:t>
              </a:r>
              <a:r>
                <a:rPr lang="en-US" sz="1600" baseline="15000">
                  <a:solidFill>
                    <a:schemeClr val="tx2"/>
                  </a:solidFill>
                </a:rPr>
                <a:t>1</a:t>
              </a:r>
              <a:r>
                <a:rPr lang="en-US" sz="2000">
                  <a:solidFill>
                    <a:schemeClr val="tx2"/>
                  </a:solidFill>
                </a:rPr>
                <a:t>t</a:t>
              </a:r>
              <a:r>
                <a:rPr lang="en-US" sz="2000" baseline="30000">
                  <a:solidFill>
                    <a:schemeClr val="tx2"/>
                  </a:solidFill>
                </a:rPr>
                <a:t>-c</a:t>
              </a:r>
              <a:r>
                <a:rPr lang="en-US" sz="1600" baseline="15000">
                  <a:solidFill>
                    <a:schemeClr val="tx2"/>
                  </a:solidFill>
                </a:rPr>
                <a:t>1</a:t>
              </a:r>
              <a:r>
                <a:rPr lang="en-US" sz="1600">
                  <a:solidFill>
                    <a:schemeClr val="tx2"/>
                  </a:solidFill>
                </a:rPr>
                <a:t> 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735138" y="3276600"/>
            <a:ext cx="5122862" cy="457200"/>
            <a:chOff x="1093" y="2064"/>
            <a:chExt cx="3227" cy="288"/>
          </a:xfrm>
        </p:grpSpPr>
        <p:sp>
          <p:nvSpPr>
            <p:cNvPr id="15383" name="Line 13"/>
            <p:cNvSpPr>
              <a:spLocks noChangeShapeType="1"/>
            </p:cNvSpPr>
            <p:nvPr/>
          </p:nvSpPr>
          <p:spPr bwMode="auto">
            <a:xfrm flipH="1">
              <a:off x="1093" y="2352"/>
              <a:ext cx="3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Rectangle 14"/>
            <p:cNvSpPr>
              <a:spLocks noChangeArrowheads="1"/>
            </p:cNvSpPr>
            <p:nvPr/>
          </p:nvSpPr>
          <p:spPr bwMode="auto">
            <a:xfrm>
              <a:off x="2736" y="2160"/>
              <a:ext cx="1584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lnSpc>
                  <a:spcPct val="80000"/>
                </a:lnSpc>
                <a:buFontTx/>
                <a:buNone/>
              </a:pPr>
              <a:r>
                <a:rPr lang="en-US" sz="1400">
                  <a:solidFill>
                    <a:schemeClr val="tx1"/>
                  </a:solidFill>
                </a:rPr>
                <a:t>Chooses random c</a:t>
              </a:r>
              <a:r>
                <a:rPr lang="en-US" sz="1400" baseline="-25000">
                  <a:solidFill>
                    <a:schemeClr val="tx1"/>
                  </a:solidFill>
                </a:rPr>
                <a:t>1</a:t>
              </a:r>
              <a:r>
                <a:rPr lang="en-US" sz="1400">
                  <a:solidFill>
                    <a:schemeClr val="tx1"/>
                  </a:solidFill>
                </a:rPr>
                <a:t> in [1..2</a:t>
              </a:r>
              <a:r>
                <a:rPr lang="en-US" sz="1400" baseline="30000">
                  <a:solidFill>
                    <a:schemeClr val="tx1"/>
                  </a:solidFill>
                </a:rPr>
                <a:t>n</a:t>
              </a:r>
              <a:r>
                <a:rPr lang="en-US" sz="140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15385" name="Text Box 15"/>
            <p:cNvSpPr txBox="1">
              <a:spLocks noChangeArrowheads="1"/>
            </p:cNvSpPr>
            <p:nvPr/>
          </p:nvSpPr>
          <p:spPr bwMode="auto">
            <a:xfrm>
              <a:off x="2263" y="2064"/>
              <a:ext cx="27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c</a:t>
              </a:r>
              <a:r>
                <a:rPr lang="en-US" baseline="-25000">
                  <a:solidFill>
                    <a:schemeClr val="tx2"/>
                  </a:solidFill>
                </a:rPr>
                <a:t>1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5370" name="AutoShape 16"/>
          <p:cNvSpPr>
            <a:spLocks noChangeArrowheads="1"/>
          </p:cNvSpPr>
          <p:nvPr/>
        </p:nvSpPr>
        <p:spPr bwMode="auto">
          <a:xfrm>
            <a:off x="6550025" y="2514600"/>
            <a:ext cx="1069975" cy="457200"/>
          </a:xfrm>
          <a:prstGeom prst="wedgeRectCallout">
            <a:avLst>
              <a:gd name="adj1" fmla="val 30120"/>
              <a:gd name="adj2" fmla="val 169444"/>
            </a:avLst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Knows t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725613" y="4953000"/>
            <a:ext cx="4818062" cy="457200"/>
            <a:chOff x="1087" y="3120"/>
            <a:chExt cx="3035" cy="288"/>
          </a:xfrm>
        </p:grpSpPr>
        <p:sp>
          <p:nvSpPr>
            <p:cNvPr id="15381" name="Line 18"/>
            <p:cNvSpPr>
              <a:spLocks noChangeShapeType="1"/>
            </p:cNvSpPr>
            <p:nvPr/>
          </p:nvSpPr>
          <p:spPr bwMode="auto">
            <a:xfrm>
              <a:off x="1087" y="3408"/>
              <a:ext cx="3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Text Box 19"/>
            <p:cNvSpPr txBox="1">
              <a:spLocks noChangeArrowheads="1"/>
            </p:cNvSpPr>
            <p:nvPr/>
          </p:nvSpPr>
          <p:spPr bwMode="auto">
            <a:xfrm>
              <a:off x="2294" y="3120"/>
              <a:ext cx="1777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y</a:t>
              </a:r>
              <a:r>
                <a:rPr lang="en-US" baseline="-25000">
                  <a:solidFill>
                    <a:schemeClr val="tx2"/>
                  </a:solidFill>
                </a:rPr>
                <a:t>2</a:t>
              </a:r>
              <a:r>
                <a:rPr lang="en-US">
                  <a:solidFill>
                    <a:schemeClr val="tx2"/>
                  </a:solidFill>
                </a:rPr>
                <a:t>   </a:t>
              </a:r>
              <a:r>
                <a:rPr lang="en-US" sz="2000">
                  <a:solidFill>
                    <a:schemeClr val="tx2"/>
                  </a:solidFill>
                </a:rPr>
                <a:t>such that x=g</a:t>
              </a:r>
              <a:r>
                <a:rPr lang="en-US" sz="2000" baseline="30000">
                  <a:solidFill>
                    <a:schemeClr val="tx2"/>
                  </a:solidFill>
                </a:rPr>
                <a:t>y</a:t>
              </a:r>
              <a:r>
                <a:rPr lang="en-US" sz="1600" baseline="15000">
                  <a:solidFill>
                    <a:schemeClr val="tx2"/>
                  </a:solidFill>
                </a:rPr>
                <a:t>2</a:t>
              </a:r>
              <a:r>
                <a:rPr lang="en-US" sz="2000">
                  <a:solidFill>
                    <a:schemeClr val="tx2"/>
                  </a:solidFill>
                </a:rPr>
                <a:t>t</a:t>
              </a:r>
              <a:r>
                <a:rPr lang="en-US" sz="2000" baseline="30000">
                  <a:solidFill>
                    <a:schemeClr val="tx2"/>
                  </a:solidFill>
                </a:rPr>
                <a:t>-c</a:t>
              </a:r>
              <a:r>
                <a:rPr lang="en-US" sz="1600" baseline="15000">
                  <a:solidFill>
                    <a:schemeClr val="tx2"/>
                  </a:solidFill>
                </a:rPr>
                <a:t>2</a:t>
              </a:r>
              <a:r>
                <a:rPr lang="en-US" sz="1600">
                  <a:solidFill>
                    <a:schemeClr val="tx2"/>
                  </a:solidFill>
                </a:rPr>
                <a:t> 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725613" y="4495800"/>
            <a:ext cx="5122862" cy="457200"/>
            <a:chOff x="1087" y="2832"/>
            <a:chExt cx="3227" cy="288"/>
          </a:xfrm>
        </p:grpSpPr>
        <p:sp>
          <p:nvSpPr>
            <p:cNvPr id="15378" name="Line 21"/>
            <p:cNvSpPr>
              <a:spLocks noChangeShapeType="1"/>
            </p:cNvSpPr>
            <p:nvPr/>
          </p:nvSpPr>
          <p:spPr bwMode="auto">
            <a:xfrm flipH="1">
              <a:off x="1087" y="3120"/>
              <a:ext cx="3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Rectangle 22"/>
            <p:cNvSpPr>
              <a:spLocks noChangeArrowheads="1"/>
            </p:cNvSpPr>
            <p:nvPr/>
          </p:nvSpPr>
          <p:spPr bwMode="auto">
            <a:xfrm>
              <a:off x="2730" y="2928"/>
              <a:ext cx="1584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lnSpc>
                  <a:spcPct val="80000"/>
                </a:lnSpc>
                <a:buFontTx/>
                <a:buNone/>
              </a:pPr>
              <a:r>
                <a:rPr lang="en-US" sz="1400">
                  <a:solidFill>
                    <a:schemeClr val="tx1"/>
                  </a:solidFill>
                </a:rPr>
                <a:t>Chooses random c</a:t>
              </a:r>
              <a:r>
                <a:rPr lang="en-US" sz="1400" baseline="-25000">
                  <a:solidFill>
                    <a:schemeClr val="tx1"/>
                  </a:solidFill>
                </a:rPr>
                <a:t>2</a:t>
              </a:r>
              <a:r>
                <a:rPr lang="en-US" sz="1400">
                  <a:solidFill>
                    <a:schemeClr val="tx1"/>
                  </a:solidFill>
                </a:rPr>
                <a:t> in [1..2</a:t>
              </a:r>
              <a:r>
                <a:rPr lang="en-US" sz="1400" baseline="30000">
                  <a:solidFill>
                    <a:schemeClr val="tx1"/>
                  </a:solidFill>
                </a:rPr>
                <a:t>n</a:t>
              </a:r>
              <a:r>
                <a:rPr lang="en-US" sz="140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15380" name="Text Box 23"/>
            <p:cNvSpPr txBox="1">
              <a:spLocks noChangeArrowheads="1"/>
            </p:cNvSpPr>
            <p:nvPr/>
          </p:nvSpPr>
          <p:spPr bwMode="auto">
            <a:xfrm>
              <a:off x="2269" y="2832"/>
              <a:ext cx="27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c</a:t>
              </a:r>
              <a:r>
                <a:rPr lang="en-US" baseline="-25000">
                  <a:solidFill>
                    <a:schemeClr val="tx2"/>
                  </a:solidFill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143000" y="3586163"/>
            <a:ext cx="2359025" cy="1138237"/>
            <a:chOff x="720" y="2259"/>
            <a:chExt cx="1486" cy="717"/>
          </a:xfrm>
        </p:grpSpPr>
        <p:sp>
          <p:nvSpPr>
            <p:cNvPr id="15376" name="AutoShape 25"/>
            <p:cNvSpPr>
              <a:spLocks noChangeArrowheads="1"/>
            </p:cNvSpPr>
            <p:nvPr/>
          </p:nvSpPr>
          <p:spPr bwMode="auto">
            <a:xfrm rot="-6700479">
              <a:off x="960" y="2019"/>
              <a:ext cx="576" cy="1056"/>
            </a:xfrm>
            <a:custGeom>
              <a:avLst/>
              <a:gdLst>
                <a:gd name="T0" fmla="*/ 302 w 21600"/>
                <a:gd name="T1" fmla="*/ 1 h 21600"/>
                <a:gd name="T2" fmla="*/ 56 w 21600"/>
                <a:gd name="T3" fmla="*/ 393 h 21600"/>
                <a:gd name="T4" fmla="*/ 298 w 21600"/>
                <a:gd name="T5" fmla="*/ 164 h 21600"/>
                <a:gd name="T6" fmla="*/ 640 w 21600"/>
                <a:gd name="T7" fmla="*/ 391 h 21600"/>
                <a:gd name="T8" fmla="*/ 550 w 21600"/>
                <a:gd name="T9" fmla="*/ 645 h 21600"/>
                <a:gd name="T10" fmla="*/ 412 w 21600"/>
                <a:gd name="T11" fmla="*/ 48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70 h 21600"/>
                <a:gd name="T20" fmla="*/ 1845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089" y="9257"/>
                  </a:moveTo>
                  <a:cubicBezTo>
                    <a:pt x="17360" y="5812"/>
                    <a:pt x="14320" y="3349"/>
                    <a:pt x="10800" y="3349"/>
                  </a:cubicBezTo>
                  <a:cubicBezTo>
                    <a:pt x="7554" y="3348"/>
                    <a:pt x="4682" y="5449"/>
                    <a:pt x="3699" y="8543"/>
                  </a:cubicBezTo>
                  <a:lnTo>
                    <a:pt x="507" y="7528"/>
                  </a:lnTo>
                  <a:cubicBezTo>
                    <a:pt x="1932" y="3045"/>
                    <a:pt x="6095" y="-1"/>
                    <a:pt x="10800" y="0"/>
                  </a:cubicBezTo>
                  <a:cubicBezTo>
                    <a:pt x="15902" y="0"/>
                    <a:pt x="20309" y="3571"/>
                    <a:pt x="21365" y="8563"/>
                  </a:cubicBezTo>
                  <a:lnTo>
                    <a:pt x="24007" y="8004"/>
                  </a:lnTo>
                  <a:lnTo>
                    <a:pt x="20634" y="13190"/>
                  </a:lnTo>
                  <a:lnTo>
                    <a:pt x="15448" y="9816"/>
                  </a:lnTo>
                  <a:lnTo>
                    <a:pt x="18089" y="9257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Text Box 26"/>
            <p:cNvSpPr txBox="1">
              <a:spLocks noChangeArrowheads="1"/>
            </p:cNvSpPr>
            <p:nvPr/>
          </p:nvSpPr>
          <p:spPr bwMode="auto">
            <a:xfrm>
              <a:off x="1200" y="2688"/>
              <a:ext cx="100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“rewind” P</a:t>
              </a:r>
            </a:p>
          </p:txBody>
        </p:sp>
      </p:grpSp>
      <p:sp>
        <p:nvSpPr>
          <p:cNvPr id="1670171" name="Text Box 27"/>
          <p:cNvSpPr txBox="1">
            <a:spLocks noChangeArrowheads="1"/>
          </p:cNvSpPr>
          <p:nvPr/>
        </p:nvSpPr>
        <p:spPr bwMode="auto">
          <a:xfrm>
            <a:off x="4360863" y="5454650"/>
            <a:ext cx="25733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chemeClr val="hlink"/>
                </a:solidFill>
              </a:rPr>
              <a:t>Compute s=(y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-y</a:t>
            </a:r>
            <a:r>
              <a:rPr lang="en-US" sz="1600" baseline="-25000">
                <a:solidFill>
                  <a:schemeClr val="hlink"/>
                </a:solidFill>
              </a:rPr>
              <a:t>2</a:t>
            </a:r>
            <a:r>
              <a:rPr lang="en-US" sz="1600">
                <a:solidFill>
                  <a:schemeClr val="hlink"/>
                </a:solidFill>
              </a:rPr>
              <a:t>)(c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-c</a:t>
            </a:r>
            <a:r>
              <a:rPr lang="en-US" sz="1600" baseline="-25000">
                <a:solidFill>
                  <a:schemeClr val="hlink"/>
                </a:solidFill>
              </a:rPr>
              <a:t>2</a:t>
            </a:r>
            <a:r>
              <a:rPr lang="en-US" sz="1600">
                <a:solidFill>
                  <a:schemeClr val="hlink"/>
                </a:solidFill>
              </a:rPr>
              <a:t>)</a:t>
            </a:r>
            <a:r>
              <a:rPr lang="en-US" sz="1600" baseline="30000">
                <a:solidFill>
                  <a:schemeClr val="hlink"/>
                </a:solidFill>
              </a:rPr>
              <a:t>-1</a:t>
            </a:r>
          </a:p>
        </p:txBody>
      </p:sp>
      <p:sp>
        <p:nvSpPr>
          <p:cNvPr id="1670172" name="AutoShape 28"/>
          <p:cNvSpPr>
            <a:spLocks noChangeArrowheads="1"/>
          </p:cNvSpPr>
          <p:nvPr/>
        </p:nvSpPr>
        <p:spPr bwMode="auto">
          <a:xfrm>
            <a:off x="4724400" y="5943600"/>
            <a:ext cx="2667000" cy="685800"/>
          </a:xfrm>
          <a:prstGeom prst="wedgeRectCallout">
            <a:avLst>
              <a:gd name="adj1" fmla="val -20356"/>
              <a:gd name="adj2" fmla="val -7824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g</a:t>
            </a:r>
            <a:r>
              <a:rPr lang="en-US" sz="1400" baseline="30000">
                <a:solidFill>
                  <a:schemeClr val="tx1"/>
                </a:solidFill>
              </a:rPr>
              <a:t>y</a:t>
            </a:r>
            <a:r>
              <a:rPr lang="en-US" sz="1000" baseline="15000">
                <a:solidFill>
                  <a:schemeClr val="tx1"/>
                </a:solidFill>
              </a:rPr>
              <a:t>1</a:t>
            </a:r>
            <a:r>
              <a:rPr lang="en-US" sz="1400">
                <a:solidFill>
                  <a:schemeClr val="tx1"/>
                </a:solidFill>
              </a:rPr>
              <a:t>t</a:t>
            </a:r>
            <a:r>
              <a:rPr lang="en-US" sz="1400" baseline="30000">
                <a:solidFill>
                  <a:schemeClr val="tx1"/>
                </a:solidFill>
              </a:rPr>
              <a:t>-c</a:t>
            </a:r>
            <a:r>
              <a:rPr lang="en-US" sz="1000" baseline="15000">
                <a:solidFill>
                  <a:schemeClr val="tx1"/>
                </a:solidFill>
              </a:rPr>
              <a:t>1 </a:t>
            </a:r>
            <a:r>
              <a:rPr lang="en-US" sz="900">
                <a:solidFill>
                  <a:schemeClr val="tx1"/>
                </a:solidFill>
              </a:rPr>
              <a:t>= </a:t>
            </a:r>
            <a:r>
              <a:rPr lang="en-US" sz="1400">
                <a:solidFill>
                  <a:schemeClr val="tx1"/>
                </a:solidFill>
              </a:rPr>
              <a:t>g</a:t>
            </a:r>
            <a:r>
              <a:rPr lang="en-US" sz="1400" baseline="30000">
                <a:solidFill>
                  <a:schemeClr val="tx1"/>
                </a:solidFill>
              </a:rPr>
              <a:t>y</a:t>
            </a:r>
            <a:r>
              <a:rPr lang="en-US" sz="1000" baseline="15000">
                <a:solidFill>
                  <a:schemeClr val="tx1"/>
                </a:solidFill>
              </a:rPr>
              <a:t>2</a:t>
            </a:r>
            <a:r>
              <a:rPr lang="en-US" sz="1400">
                <a:solidFill>
                  <a:schemeClr val="tx1"/>
                </a:solidFill>
              </a:rPr>
              <a:t>t</a:t>
            </a:r>
            <a:r>
              <a:rPr lang="en-US" sz="1400" baseline="30000">
                <a:solidFill>
                  <a:schemeClr val="tx1"/>
                </a:solidFill>
              </a:rPr>
              <a:t>-c</a:t>
            </a:r>
            <a:r>
              <a:rPr lang="en-US" sz="1000" baseline="15000">
                <a:solidFill>
                  <a:schemeClr val="tx1"/>
                </a:solidFill>
              </a:rPr>
              <a:t>2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400">
                <a:solidFill>
                  <a:schemeClr val="tx1"/>
                </a:solidFill>
              </a:rPr>
              <a:t>implies g</a:t>
            </a:r>
            <a:r>
              <a:rPr lang="en-US" sz="1400" baseline="30000">
                <a:solidFill>
                  <a:schemeClr val="tx1"/>
                </a:solidFill>
              </a:rPr>
              <a:t>y</a:t>
            </a:r>
            <a:r>
              <a:rPr lang="en-US" sz="1000" baseline="15000">
                <a:solidFill>
                  <a:schemeClr val="tx1"/>
                </a:solidFill>
              </a:rPr>
              <a:t>1</a:t>
            </a:r>
            <a:r>
              <a:rPr lang="en-US" sz="1400" baseline="30000">
                <a:solidFill>
                  <a:schemeClr val="tx1"/>
                </a:solidFill>
              </a:rPr>
              <a:t>-y</a:t>
            </a:r>
            <a:r>
              <a:rPr lang="en-US" sz="1000" baseline="15000">
                <a:solidFill>
                  <a:schemeClr val="tx1"/>
                </a:solidFill>
              </a:rPr>
              <a:t>2</a:t>
            </a:r>
            <a:r>
              <a:rPr lang="en-US" sz="900">
                <a:solidFill>
                  <a:schemeClr val="tx1"/>
                </a:solidFill>
              </a:rPr>
              <a:t>= </a:t>
            </a:r>
            <a:r>
              <a:rPr lang="en-US" sz="1400">
                <a:solidFill>
                  <a:schemeClr val="tx1"/>
                </a:solidFill>
              </a:rPr>
              <a:t>t</a:t>
            </a:r>
            <a:r>
              <a:rPr lang="en-US" sz="1400" baseline="30000">
                <a:solidFill>
                  <a:schemeClr val="tx1"/>
                </a:solidFill>
              </a:rPr>
              <a:t>c</a:t>
            </a:r>
            <a:r>
              <a:rPr lang="en-US" sz="1000" baseline="15000">
                <a:solidFill>
                  <a:schemeClr val="tx1"/>
                </a:solidFill>
              </a:rPr>
              <a:t>1</a:t>
            </a:r>
            <a:r>
              <a:rPr lang="en-US" sz="1400" baseline="30000">
                <a:solidFill>
                  <a:schemeClr val="tx1"/>
                </a:solidFill>
              </a:rPr>
              <a:t>-c</a:t>
            </a:r>
            <a:r>
              <a:rPr lang="en-US" sz="1000" baseline="15000">
                <a:solidFill>
                  <a:schemeClr val="tx1"/>
                </a:solidFill>
              </a:rPr>
              <a:t>2</a:t>
            </a:r>
            <a:r>
              <a:rPr lang="en-US" sz="1600">
                <a:solidFill>
                  <a:schemeClr val="tx1"/>
                </a:solidFill>
              </a:rPr>
              <a:t> </a:t>
            </a:r>
            <a:endParaRPr lang="en-US" sz="140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Therefore, g</a:t>
            </a:r>
            <a:r>
              <a:rPr lang="en-US" sz="1400" baseline="30000">
                <a:solidFill>
                  <a:schemeClr val="tx1"/>
                </a:solidFill>
              </a:rPr>
              <a:t>y</a:t>
            </a:r>
            <a:r>
              <a:rPr lang="en-US" sz="1000" baseline="15000">
                <a:solidFill>
                  <a:schemeClr val="tx1"/>
                </a:solidFill>
              </a:rPr>
              <a:t>1</a:t>
            </a:r>
            <a:r>
              <a:rPr lang="en-US" sz="1400" baseline="30000">
                <a:solidFill>
                  <a:schemeClr val="tx1"/>
                </a:solidFill>
              </a:rPr>
              <a:t>-y</a:t>
            </a:r>
            <a:r>
              <a:rPr lang="en-US" sz="1000" baseline="15000">
                <a:solidFill>
                  <a:schemeClr val="tx1"/>
                </a:solidFill>
              </a:rPr>
              <a:t>2</a:t>
            </a:r>
            <a:r>
              <a:rPr lang="en-US" sz="1400" baseline="30000">
                <a:solidFill>
                  <a:schemeClr val="tx1"/>
                </a:solidFill>
              </a:rPr>
              <a:t>(c</a:t>
            </a:r>
            <a:r>
              <a:rPr lang="en-US" sz="1000" baseline="15000">
                <a:solidFill>
                  <a:schemeClr val="tx1"/>
                </a:solidFill>
              </a:rPr>
              <a:t>1</a:t>
            </a:r>
            <a:r>
              <a:rPr lang="en-US" sz="1400" baseline="30000">
                <a:solidFill>
                  <a:schemeClr val="tx1"/>
                </a:solidFill>
              </a:rPr>
              <a:t>-c</a:t>
            </a:r>
            <a:r>
              <a:rPr lang="en-US" sz="1000" baseline="15000">
                <a:solidFill>
                  <a:schemeClr val="tx1"/>
                </a:solidFill>
              </a:rPr>
              <a:t>2</a:t>
            </a:r>
            <a:r>
              <a:rPr lang="en-US" sz="1400" baseline="30000">
                <a:solidFill>
                  <a:schemeClr val="tx1"/>
                </a:solidFill>
              </a:rPr>
              <a:t>)</a:t>
            </a:r>
            <a:r>
              <a:rPr lang="en-US" sz="1400" baseline="45000">
                <a:solidFill>
                  <a:schemeClr val="tx1"/>
                </a:solidFill>
              </a:rPr>
              <a:t>-1</a:t>
            </a:r>
            <a:r>
              <a:rPr lang="en-US" sz="1000" baseline="15000">
                <a:solidFill>
                  <a:schemeClr val="tx1"/>
                </a:solidFill>
              </a:rPr>
              <a:t> </a:t>
            </a:r>
            <a:r>
              <a:rPr lang="en-US" sz="1400">
                <a:solidFill>
                  <a:schemeClr val="tx1"/>
                </a:solidFill>
              </a:rPr>
              <a:t>=t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71" grpId="0"/>
      <p:bldP spid="16701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3D2D4C4-1630-46C7-B313-D62A2909603D}" type="slidenum">
              <a:rPr lang="en-US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Schnorr’s Id Protocol Is HVZK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848600" y="3962400"/>
            <a:ext cx="914400" cy="990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5235575" y="3962400"/>
            <a:ext cx="2452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235575" y="3505200"/>
            <a:ext cx="3349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H="1">
            <a:off x="5235575" y="4419600"/>
            <a:ext cx="2452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5265738" y="3962400"/>
            <a:ext cx="4206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c 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5689600" y="4114800"/>
            <a:ext cx="2082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Pick random c in [1..2</a:t>
            </a:r>
            <a:r>
              <a:rPr lang="en-US" sz="1400" baseline="30000">
                <a:solidFill>
                  <a:schemeClr val="tx1"/>
                </a:solidFill>
              </a:rPr>
              <a:t>n</a:t>
            </a:r>
            <a:r>
              <a:rPr lang="en-US" sz="140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39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57700"/>
          </a:xfrm>
          <a:noFill/>
        </p:spPr>
        <p:txBody>
          <a:bodyPr/>
          <a:lstStyle/>
          <a:p>
            <a:r>
              <a:rPr lang="en-US" dirty="0" smtClean="0"/>
              <a:t>  Simulator </a:t>
            </a:r>
            <a:r>
              <a:rPr lang="en-US" dirty="0" smtClean="0"/>
              <a:t>produces a transcript which is indistinguishable from the real transcript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5265738" y="4495800"/>
            <a:ext cx="22701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y  </a:t>
            </a:r>
            <a:r>
              <a:rPr lang="en-US" sz="1800">
                <a:solidFill>
                  <a:schemeClr val="tx2"/>
                </a:solidFill>
              </a:rPr>
              <a:t>such that x=g</a:t>
            </a:r>
            <a:r>
              <a:rPr lang="en-US" sz="1800" baseline="30000">
                <a:solidFill>
                  <a:schemeClr val="tx2"/>
                </a:solidFill>
              </a:rPr>
              <a:t>y</a:t>
            </a:r>
            <a:r>
              <a:rPr lang="en-US" sz="1800">
                <a:solidFill>
                  <a:schemeClr val="tx2"/>
                </a:solidFill>
              </a:rPr>
              <a:t>t</a:t>
            </a:r>
            <a:r>
              <a:rPr lang="en-US" sz="1800" baseline="30000">
                <a:solidFill>
                  <a:schemeClr val="tx2"/>
                </a:solidFill>
              </a:rPr>
              <a:t>-c</a:t>
            </a:r>
            <a:r>
              <a:rPr lang="en-US" sz="14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5265738" y="4953000"/>
            <a:ext cx="2481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5586413" y="2971800"/>
            <a:ext cx="1804987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u="sng">
                <a:solidFill>
                  <a:schemeClr val="tx1"/>
                </a:solidFill>
              </a:rPr>
              <a:t>Real transcript</a:t>
            </a:r>
          </a:p>
        </p:txBody>
      </p:sp>
      <p:sp>
        <p:nvSpPr>
          <p:cNvPr id="1671181" name="Text Box 13"/>
          <p:cNvSpPr txBox="1">
            <a:spLocks noChangeArrowheads="1"/>
          </p:cNvSpPr>
          <p:nvPr/>
        </p:nvSpPr>
        <p:spPr bwMode="auto">
          <a:xfrm>
            <a:off x="1295400" y="3657600"/>
            <a:ext cx="7239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g</a:t>
            </a:r>
            <a:r>
              <a:rPr lang="en-US" baseline="30000">
                <a:solidFill>
                  <a:schemeClr val="hlink"/>
                </a:solidFill>
              </a:rPr>
              <a:t>y</a:t>
            </a:r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 baseline="30000">
                <a:solidFill>
                  <a:schemeClr val="hlink"/>
                </a:solidFill>
              </a:rPr>
              <a:t>-c</a:t>
            </a:r>
          </a:p>
        </p:txBody>
      </p:sp>
      <p:sp>
        <p:nvSpPr>
          <p:cNvPr id="1671182" name="Text Box 14"/>
          <p:cNvSpPr txBox="1">
            <a:spLocks noChangeArrowheads="1"/>
          </p:cNvSpPr>
          <p:nvPr/>
        </p:nvSpPr>
        <p:spPr bwMode="auto">
          <a:xfrm>
            <a:off x="1401763" y="4114800"/>
            <a:ext cx="4206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c </a:t>
            </a:r>
          </a:p>
        </p:txBody>
      </p:sp>
      <p:sp>
        <p:nvSpPr>
          <p:cNvPr id="1671183" name="Rectangle 15"/>
          <p:cNvSpPr>
            <a:spLocks noChangeArrowheads="1"/>
          </p:cNvSpPr>
          <p:nvPr/>
        </p:nvSpPr>
        <p:spPr bwMode="auto">
          <a:xfrm>
            <a:off x="762000" y="3429000"/>
            <a:ext cx="2082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hlink"/>
                </a:solidFill>
              </a:rPr>
              <a:t>Pick random c and y</a:t>
            </a:r>
          </a:p>
        </p:txBody>
      </p:sp>
      <p:sp>
        <p:nvSpPr>
          <p:cNvPr id="1671184" name="Text Box 16"/>
          <p:cNvSpPr txBox="1">
            <a:spLocks noChangeArrowheads="1"/>
          </p:cNvSpPr>
          <p:nvPr/>
        </p:nvSpPr>
        <p:spPr bwMode="auto">
          <a:xfrm>
            <a:off x="1401763" y="4572000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y</a:t>
            </a:r>
            <a:endParaRPr lang="en-US" sz="1600">
              <a:solidFill>
                <a:schemeClr val="hlink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3400" y="2667000"/>
            <a:ext cx="4648200" cy="2438400"/>
            <a:chOff x="336" y="1680"/>
            <a:chExt cx="2928" cy="1536"/>
          </a:xfrm>
        </p:grpSpPr>
        <p:sp>
          <p:nvSpPr>
            <p:cNvPr id="16415" name="Rectangle 18"/>
            <p:cNvSpPr>
              <a:spLocks noChangeArrowheads="1"/>
            </p:cNvSpPr>
            <p:nvPr/>
          </p:nvSpPr>
          <p:spPr bwMode="auto">
            <a:xfrm>
              <a:off x="1488" y="2352"/>
              <a:ext cx="944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6600">
                  <a:solidFill>
                    <a:schemeClr val="tx1"/>
                  </a:solidFill>
                </a:rPr>
                <a:t>Sim</a:t>
              </a:r>
            </a:p>
          </p:txBody>
        </p:sp>
        <p:sp>
          <p:nvSpPr>
            <p:cNvPr id="16416" name="Text Box 19"/>
            <p:cNvSpPr txBox="1">
              <a:spLocks noChangeArrowheads="1"/>
            </p:cNvSpPr>
            <p:nvPr/>
          </p:nvSpPr>
          <p:spPr bwMode="auto">
            <a:xfrm>
              <a:off x="336" y="1833"/>
              <a:ext cx="1529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sz="2000" u="sng">
                  <a:solidFill>
                    <a:schemeClr val="tx1"/>
                  </a:solidFill>
                </a:rPr>
                <a:t>Simulated transcript</a:t>
              </a:r>
            </a:p>
          </p:txBody>
        </p:sp>
        <p:sp>
          <p:nvSpPr>
            <p:cNvPr id="16417" name="AutoShape 20"/>
            <p:cNvSpPr>
              <a:spLocks noChangeArrowheads="1"/>
            </p:cNvSpPr>
            <p:nvPr/>
          </p:nvSpPr>
          <p:spPr bwMode="auto">
            <a:xfrm>
              <a:off x="1961" y="1680"/>
              <a:ext cx="1303" cy="384"/>
            </a:xfrm>
            <a:prstGeom prst="wedgeRectCallout">
              <a:avLst>
                <a:gd name="adj1" fmla="val -32500"/>
                <a:gd name="adj2" fmla="val 123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FontTx/>
                <a:buNone/>
              </a:pPr>
              <a:r>
                <a:rPr lang="en-US" sz="1400">
                  <a:solidFill>
                    <a:schemeClr val="tx1"/>
                  </a:solidFill>
                </a:rPr>
                <a:t>Does </a:t>
              </a:r>
              <a:r>
                <a:rPr lang="en-US" sz="1400" u="sng">
                  <a:solidFill>
                    <a:schemeClr val="tx1"/>
                  </a:solidFill>
                </a:rPr>
                <a:t>not</a:t>
              </a:r>
              <a:r>
                <a:rPr lang="en-US" sz="1400">
                  <a:solidFill>
                    <a:schemeClr val="tx1"/>
                  </a:solidFill>
                </a:rPr>
                <a:t> know s such that t=g</a:t>
              </a:r>
              <a:r>
                <a:rPr lang="en-US" sz="1400" baseline="30000">
                  <a:solidFill>
                    <a:schemeClr val="tx1"/>
                  </a:solidFill>
                </a:rPr>
                <a:t>s</a:t>
              </a:r>
              <a:r>
                <a:rPr lang="en-US" sz="1400">
                  <a:solidFill>
                    <a:schemeClr val="tx1"/>
                  </a:solidFill>
                </a:rPr>
                <a:t> mod p (why?)</a:t>
              </a:r>
            </a:p>
          </p:txBody>
        </p:sp>
      </p:grpSp>
      <p:sp>
        <p:nvSpPr>
          <p:cNvPr id="16403" name="Rectangle 21"/>
          <p:cNvSpPr>
            <a:spLocks noChangeArrowheads="1"/>
          </p:cNvSpPr>
          <p:nvPr/>
        </p:nvSpPr>
        <p:spPr bwMode="auto">
          <a:xfrm>
            <a:off x="4267200" y="3962400"/>
            <a:ext cx="914400" cy="990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>
                <a:solidFill>
                  <a:schemeClr val="tx1"/>
                </a:solidFill>
              </a:rPr>
              <a:t>P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143000" y="3581400"/>
            <a:ext cx="4953000" cy="2173288"/>
            <a:chOff x="720" y="2256"/>
            <a:chExt cx="3120" cy="1369"/>
          </a:xfrm>
        </p:grpSpPr>
        <p:sp>
          <p:nvSpPr>
            <p:cNvPr id="16410" name="Text Box 23"/>
            <p:cNvSpPr txBox="1">
              <a:spLocks noChangeArrowheads="1"/>
            </p:cNvSpPr>
            <p:nvPr/>
          </p:nvSpPr>
          <p:spPr bwMode="auto">
            <a:xfrm>
              <a:off x="828" y="3394"/>
              <a:ext cx="282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sz="2000">
                  <a:solidFill>
                    <a:schemeClr val="hlink"/>
                  </a:solidFill>
                </a:rPr>
                <a:t>These transcripts are indistinguishable</a:t>
              </a:r>
            </a:p>
          </p:txBody>
        </p:sp>
        <p:sp>
          <p:nvSpPr>
            <p:cNvPr id="16411" name="Oval 24"/>
            <p:cNvSpPr>
              <a:spLocks noChangeArrowheads="1"/>
            </p:cNvSpPr>
            <p:nvPr/>
          </p:nvSpPr>
          <p:spPr bwMode="auto">
            <a:xfrm>
              <a:off x="720" y="2304"/>
              <a:ext cx="672" cy="96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Oval 25"/>
            <p:cNvSpPr>
              <a:spLocks noChangeArrowheads="1"/>
            </p:cNvSpPr>
            <p:nvPr/>
          </p:nvSpPr>
          <p:spPr bwMode="auto">
            <a:xfrm>
              <a:off x="3168" y="2256"/>
              <a:ext cx="672" cy="96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6"/>
            <p:cNvSpPr>
              <a:spLocks noChangeShapeType="1"/>
            </p:cNvSpPr>
            <p:nvPr/>
          </p:nvSpPr>
          <p:spPr bwMode="auto">
            <a:xfrm>
              <a:off x="1244" y="3168"/>
              <a:ext cx="148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Line 27"/>
            <p:cNvSpPr>
              <a:spLocks noChangeShapeType="1"/>
            </p:cNvSpPr>
            <p:nvPr/>
          </p:nvSpPr>
          <p:spPr bwMode="auto">
            <a:xfrm flipH="1">
              <a:off x="3264" y="3216"/>
              <a:ext cx="188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581400" y="3962400"/>
            <a:ext cx="5430838" cy="2436813"/>
            <a:chOff x="2256" y="2496"/>
            <a:chExt cx="3421" cy="1535"/>
          </a:xfrm>
        </p:grpSpPr>
        <p:sp>
          <p:nvSpPr>
            <p:cNvPr id="16407" name="Oval 29"/>
            <p:cNvSpPr>
              <a:spLocks noChangeArrowheads="1"/>
            </p:cNvSpPr>
            <p:nvPr/>
          </p:nvSpPr>
          <p:spPr bwMode="auto">
            <a:xfrm>
              <a:off x="3264" y="2496"/>
              <a:ext cx="343" cy="28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Text Box 30"/>
            <p:cNvSpPr txBox="1">
              <a:spLocks noChangeArrowheads="1"/>
            </p:cNvSpPr>
            <p:nvPr/>
          </p:nvSpPr>
          <p:spPr bwMode="auto">
            <a:xfrm>
              <a:off x="2256" y="3626"/>
              <a:ext cx="3421" cy="40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… but only if c in the real protocol is indeed random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r>
                <a:rPr lang="en-US" sz="1800">
                  <a:solidFill>
                    <a:schemeClr val="folHlink"/>
                  </a:solidFill>
                </a:rPr>
                <a:t>(verifier must run the protocol honestly)</a:t>
              </a:r>
            </a:p>
          </p:txBody>
        </p:sp>
        <p:sp>
          <p:nvSpPr>
            <p:cNvPr id="16409" name="Line 31"/>
            <p:cNvSpPr>
              <a:spLocks noChangeShapeType="1"/>
            </p:cNvSpPr>
            <p:nvPr/>
          </p:nvSpPr>
          <p:spPr bwMode="auto">
            <a:xfrm>
              <a:off x="3500" y="2784"/>
              <a:ext cx="244" cy="83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1200" name="AutoShape 32"/>
          <p:cNvSpPr>
            <a:spLocks noChangeArrowheads="1"/>
          </p:cNvSpPr>
          <p:nvPr/>
        </p:nvSpPr>
        <p:spPr bwMode="auto">
          <a:xfrm>
            <a:off x="228600" y="5867400"/>
            <a:ext cx="3048000" cy="609600"/>
          </a:xfrm>
          <a:prstGeom prst="wedgeRectCallout">
            <a:avLst>
              <a:gd name="adj1" fmla="val 58699"/>
              <a:gd name="adj2" fmla="val -19792"/>
            </a:avLst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Schnorr’s ID protocol is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honest-verifier zero-knowledge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1181" grpId="0"/>
      <p:bldP spid="1671182" grpId="0"/>
      <p:bldP spid="1671183" grpId="0"/>
      <p:bldP spid="1671184" grpId="0"/>
      <p:bldP spid="16712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61F4A3C-6681-4BD9-A9B2-ED364EB1BC7C}" type="slidenum">
              <a:rPr lang="en-US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313113" y="3200400"/>
            <a:ext cx="269557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Pick some c (may depend on x)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Schnorr’s Id Protocol Is Not ZK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84888" y="3048000"/>
            <a:ext cx="914400" cy="990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438400" y="3048000"/>
            <a:ext cx="3570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2862263" y="2590800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H="1">
            <a:off x="2438400" y="3505200"/>
            <a:ext cx="341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2892425" y="3048000"/>
            <a:ext cx="4206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c </a:t>
            </a:r>
          </a:p>
        </p:txBody>
      </p:sp>
      <p:sp>
        <p:nvSpPr>
          <p:cNvPr id="1741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57700"/>
          </a:xfrm>
          <a:noFill/>
        </p:spPr>
        <p:txBody>
          <a:bodyPr/>
          <a:lstStyle/>
          <a:p>
            <a:r>
              <a:rPr lang="en-US" dirty="0" err="1" smtClean="0"/>
              <a:t>Schnorr’s</a:t>
            </a:r>
            <a:r>
              <a:rPr lang="en-US" dirty="0" smtClean="0"/>
              <a:t> ID protocol is </a:t>
            </a:r>
            <a:r>
              <a:rPr lang="en-US" u="sng" dirty="0" smtClean="0"/>
              <a:t>not</a:t>
            </a:r>
            <a:r>
              <a:rPr lang="en-US" dirty="0" smtClean="0"/>
              <a:t> zero-knowledge for malicious verifier if challenge c is large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2892425" y="3581400"/>
            <a:ext cx="22701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y  </a:t>
            </a:r>
            <a:r>
              <a:rPr lang="en-US" sz="1800">
                <a:solidFill>
                  <a:schemeClr val="tx2"/>
                </a:solidFill>
              </a:rPr>
              <a:t>such that x=g</a:t>
            </a:r>
            <a:r>
              <a:rPr lang="en-US" sz="1800" baseline="30000">
                <a:solidFill>
                  <a:schemeClr val="tx2"/>
                </a:solidFill>
              </a:rPr>
              <a:t>y</a:t>
            </a:r>
            <a:r>
              <a:rPr lang="en-US" sz="1800">
                <a:solidFill>
                  <a:schemeClr val="tx2"/>
                </a:solidFill>
              </a:rPr>
              <a:t>t</a:t>
            </a:r>
            <a:r>
              <a:rPr lang="en-US" sz="1800" baseline="30000">
                <a:solidFill>
                  <a:schemeClr val="tx2"/>
                </a:solidFill>
              </a:rPr>
              <a:t>-c</a:t>
            </a:r>
            <a:r>
              <a:rPr lang="en-US" sz="14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2438400" y="4038600"/>
            <a:ext cx="341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1371600" y="3048000"/>
            <a:ext cx="914400" cy="990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2884488" y="4267200"/>
            <a:ext cx="2819400" cy="609600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Triple (x,c,y) is a solution to the equation x=g</a:t>
            </a:r>
            <a:r>
              <a:rPr lang="en-US" sz="1600" baseline="30000">
                <a:solidFill>
                  <a:schemeClr val="tx1"/>
                </a:solidFill>
              </a:rPr>
              <a:t>y</a:t>
            </a:r>
            <a:r>
              <a:rPr lang="en-US" sz="1600">
                <a:solidFill>
                  <a:schemeClr val="tx1"/>
                </a:solidFill>
              </a:rPr>
              <a:t>t</a:t>
            </a:r>
            <a:r>
              <a:rPr lang="en-US" sz="1600" baseline="30000">
                <a:solidFill>
                  <a:schemeClr val="tx1"/>
                </a:solidFill>
              </a:rPr>
              <a:t>-c</a:t>
            </a:r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1801813" y="5029200"/>
            <a:ext cx="1841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endParaRPr lang="en-US"/>
          </a:p>
        </p:txBody>
      </p:sp>
      <p:sp>
        <p:nvSpPr>
          <p:cNvPr id="1672207" name="Text Box 15"/>
          <p:cNvSpPr txBox="1">
            <a:spLocks noChangeArrowheads="1"/>
          </p:cNvSpPr>
          <p:nvPr/>
        </p:nvSpPr>
        <p:spPr bwMode="auto">
          <a:xfrm>
            <a:off x="1360488" y="5029200"/>
            <a:ext cx="6862762" cy="1027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Verifier may not be able to come up with such a triple on his own.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Therefore, he learned something from the protocol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(protocol is not zero-knowledge!)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22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6A25D4D-EC1F-47C4-9D12-0B3463E1B059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Commitment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smtClean="0"/>
              <a:t>Temporarily hide a value, but ensure that it cannot be changed later</a:t>
            </a:r>
            <a:endParaRPr lang="en-US" smtClean="0">
              <a:solidFill>
                <a:schemeClr val="hlink"/>
              </a:solidFill>
            </a:endParaRPr>
          </a:p>
          <a:p>
            <a:pPr lvl="1"/>
            <a:r>
              <a:rPr lang="en-US" smtClean="0"/>
              <a:t>Example: sealed bid at an auction</a:t>
            </a:r>
          </a:p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stage: </a:t>
            </a:r>
            <a:r>
              <a:rPr lang="en-US" smtClean="0">
                <a:solidFill>
                  <a:schemeClr val="hlink"/>
                </a:solidFill>
              </a:rPr>
              <a:t>commit</a:t>
            </a:r>
          </a:p>
          <a:p>
            <a:pPr lvl="1"/>
            <a:r>
              <a:rPr lang="en-US" smtClean="0"/>
              <a:t>Sender electronically “locks” a message in a box and sends the box to the Receiver</a:t>
            </a:r>
          </a:p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stage: </a:t>
            </a:r>
            <a:r>
              <a:rPr lang="en-US" smtClean="0">
                <a:solidFill>
                  <a:schemeClr val="hlink"/>
                </a:solidFill>
              </a:rPr>
              <a:t>reveal</a:t>
            </a:r>
          </a:p>
          <a:p>
            <a:pPr lvl="1"/>
            <a:r>
              <a:rPr lang="en-US" smtClean="0"/>
              <a:t>Sender proves to the Receiver that a certain message is contained in the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2D81CB-CE60-4248-9FFF-E98A9DE6969B}" type="slidenum">
              <a:rPr lang="en-US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914400"/>
          </a:xfrm>
        </p:spPr>
        <p:txBody>
          <a:bodyPr/>
          <a:lstStyle/>
          <a:p>
            <a:r>
              <a:rPr lang="en-US" smtClean="0"/>
              <a:t>Properties of Commitment Schemes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smtClean="0"/>
              <a:t>Commitment must be </a:t>
            </a:r>
            <a:r>
              <a:rPr lang="en-US" smtClean="0">
                <a:solidFill>
                  <a:schemeClr val="hlink"/>
                </a:solidFill>
              </a:rPr>
              <a:t>hiding</a:t>
            </a:r>
          </a:p>
          <a:p>
            <a:pPr lvl="1"/>
            <a:r>
              <a:rPr lang="en-US" smtClean="0"/>
              <a:t>At the end of the 1</a:t>
            </a:r>
            <a:r>
              <a:rPr lang="en-US" baseline="30000" smtClean="0"/>
              <a:t>st</a:t>
            </a:r>
            <a:r>
              <a:rPr lang="en-US" smtClean="0"/>
              <a:t> stage, no adversarial receiver learns information about the committed value</a:t>
            </a:r>
          </a:p>
          <a:p>
            <a:pPr lvl="1"/>
            <a:r>
              <a:rPr lang="en-US" smtClean="0"/>
              <a:t>If receiver is probabilistic polynomial-time, then </a:t>
            </a:r>
            <a:r>
              <a:rPr lang="en-US" u="sng" smtClean="0"/>
              <a:t>computationally</a:t>
            </a:r>
            <a:r>
              <a:rPr lang="en-US" smtClean="0"/>
              <a:t> hiding; if receiver has unlimited computational power, then </a:t>
            </a:r>
            <a:r>
              <a:rPr lang="en-US" u="sng" smtClean="0"/>
              <a:t>perfectly</a:t>
            </a:r>
            <a:r>
              <a:rPr lang="en-US" smtClean="0"/>
              <a:t> hiding</a:t>
            </a:r>
          </a:p>
          <a:p>
            <a:r>
              <a:rPr lang="en-US" smtClean="0"/>
              <a:t>Commitment must be </a:t>
            </a:r>
            <a:r>
              <a:rPr lang="en-US" smtClean="0">
                <a:solidFill>
                  <a:schemeClr val="hlink"/>
                </a:solidFill>
              </a:rPr>
              <a:t>binding</a:t>
            </a:r>
          </a:p>
          <a:p>
            <a:pPr lvl="1"/>
            <a:r>
              <a:rPr lang="en-US" smtClean="0"/>
              <a:t>At the end of the 2</a:t>
            </a:r>
            <a:r>
              <a:rPr lang="en-US" baseline="30000" smtClean="0"/>
              <a:t>nd</a:t>
            </a:r>
            <a:r>
              <a:rPr lang="en-US" smtClean="0"/>
              <a:t> stage, there is only one value that an adversarial sender can successfully “reveal”</a:t>
            </a:r>
          </a:p>
          <a:p>
            <a:pPr lvl="1"/>
            <a:r>
              <a:rPr lang="en-US" smtClean="0"/>
              <a:t>Perfectly binding vs. computationally binding</a:t>
            </a:r>
          </a:p>
          <a:p>
            <a:r>
              <a:rPr lang="en-US" smtClean="0"/>
              <a:t>Can a scheme be perfectly hiding and binding?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D914DB5-544A-4FBD-B8C0-A8765557F2A3}" type="slidenum">
              <a:rPr lang="en-US"/>
              <a:pPr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Logarithm Problem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r>
              <a:rPr lang="en-US" smtClean="0"/>
              <a:t>Intuitively: given </a:t>
            </a:r>
            <a:r>
              <a:rPr lang="en-US" smtClean="0">
                <a:solidFill>
                  <a:schemeClr val="hlink"/>
                </a:solidFill>
              </a:rPr>
              <a:t>g</a:t>
            </a:r>
            <a:r>
              <a:rPr lang="en-US" baseline="30000" smtClean="0">
                <a:solidFill>
                  <a:schemeClr val="hlink"/>
                </a:solidFill>
              </a:rPr>
              <a:t>x</a:t>
            </a:r>
            <a:r>
              <a:rPr lang="en-US" smtClean="0">
                <a:solidFill>
                  <a:schemeClr val="hlink"/>
                </a:solidFill>
              </a:rPr>
              <a:t> mod p</a:t>
            </a:r>
            <a:r>
              <a:rPr lang="en-US" smtClean="0"/>
              <a:t> where p is a large prime, it is “difficult” to learn x</a:t>
            </a:r>
          </a:p>
          <a:p>
            <a:pPr lvl="1"/>
            <a:r>
              <a:rPr lang="en-US" smtClean="0"/>
              <a:t>Difficult = there is no known polynomial-time algorithm</a:t>
            </a:r>
          </a:p>
          <a:p>
            <a:r>
              <a:rPr lang="en-US" smtClean="0"/>
              <a:t>g is a </a:t>
            </a:r>
            <a:r>
              <a:rPr lang="en-US" smtClean="0">
                <a:solidFill>
                  <a:schemeClr val="folHlink"/>
                </a:solidFill>
              </a:rPr>
              <a:t>generator</a:t>
            </a:r>
            <a:r>
              <a:rPr lang="en-US" smtClean="0"/>
              <a:t> of a multiplicative group Z</a:t>
            </a:r>
            <a:r>
              <a:rPr lang="en-US" baseline="-25000" smtClean="0"/>
              <a:t>p</a:t>
            </a:r>
            <a:r>
              <a:rPr lang="en-US" smtClean="0"/>
              <a:t>*</a:t>
            </a:r>
          </a:p>
          <a:p>
            <a:pPr lvl="1"/>
            <a:r>
              <a:rPr lang="en-US" smtClean="0"/>
              <a:t>Fermat’s Little Theorem</a:t>
            </a:r>
          </a:p>
          <a:p>
            <a:pPr lvl="2"/>
            <a:r>
              <a:rPr lang="en-US" smtClean="0"/>
              <a:t>For any integer a and any prime p, a</a:t>
            </a:r>
            <a:r>
              <a:rPr lang="en-US" baseline="30000" smtClean="0"/>
              <a:t>p-1</a:t>
            </a:r>
            <a:r>
              <a:rPr lang="en-US" smtClean="0"/>
              <a:t>=1 mod p.</a:t>
            </a:r>
          </a:p>
          <a:p>
            <a:pPr lvl="1"/>
            <a:r>
              <a:rPr lang="en-US" smtClean="0">
                <a:sym typeface="Symbol" pitchFamily="18" charset="2"/>
              </a:rPr>
              <a:t>g</a:t>
            </a:r>
            <a:r>
              <a:rPr lang="en-US" baseline="30000" smtClean="0">
                <a:sym typeface="Symbol" pitchFamily="18" charset="2"/>
              </a:rPr>
              <a:t>0</a:t>
            </a:r>
            <a:r>
              <a:rPr lang="en-US" smtClean="0">
                <a:sym typeface="Symbol" pitchFamily="18" charset="2"/>
              </a:rPr>
              <a:t>, g</a:t>
            </a:r>
            <a:r>
              <a:rPr lang="en-US" baseline="30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… g</a:t>
            </a:r>
            <a:r>
              <a:rPr lang="en-US" baseline="30000" smtClean="0">
                <a:sym typeface="Symbol" pitchFamily="18" charset="2"/>
              </a:rPr>
              <a:t>p-2</a:t>
            </a:r>
            <a:r>
              <a:rPr lang="en-US" smtClean="0">
                <a:sym typeface="Symbol" pitchFamily="18" charset="2"/>
              </a:rPr>
              <a:t> mod p is a sequence of distinct numbers, in which every integer between 1 and p-1 occurs once</a:t>
            </a:r>
          </a:p>
          <a:p>
            <a:pPr lvl="2"/>
            <a:r>
              <a:rPr lang="en-US" smtClean="0"/>
              <a:t>For any number y </a:t>
            </a:r>
            <a:r>
              <a:rPr lang="en-US" smtClean="0">
                <a:sym typeface="Symbol" pitchFamily="18" charset="2"/>
              </a:rPr>
              <a:t> </a:t>
            </a:r>
            <a:r>
              <a:rPr lang="en-US" smtClean="0"/>
              <a:t>[1 .. p-1], </a:t>
            </a:r>
            <a:r>
              <a:rPr lang="en-US" smtClean="0">
                <a:sym typeface="Symbol" pitchFamily="18" charset="2"/>
              </a:rPr>
              <a:t> x s.t. g</a:t>
            </a:r>
            <a:r>
              <a:rPr lang="en-US" baseline="30000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 = y mod p</a:t>
            </a:r>
          </a:p>
          <a:p>
            <a:pPr lvl="1"/>
            <a:r>
              <a:rPr lang="en-US" smtClean="0">
                <a:sym typeface="Symbol" pitchFamily="18" charset="2"/>
              </a:rPr>
              <a:t>If g</a:t>
            </a:r>
            <a:r>
              <a:rPr lang="en-US" baseline="30000" smtClean="0">
                <a:sym typeface="Symbol" pitchFamily="18" charset="2"/>
              </a:rPr>
              <a:t>q</a:t>
            </a:r>
            <a:r>
              <a:rPr lang="en-US" smtClean="0">
                <a:sym typeface="Symbol" pitchFamily="18" charset="2"/>
              </a:rPr>
              <a:t>=1 for some q&gt;0, then g is a generator of </a:t>
            </a:r>
            <a:r>
              <a:rPr lang="en-US" smtClean="0"/>
              <a:t>Z</a:t>
            </a:r>
            <a:r>
              <a:rPr lang="en-US" baseline="-25000" smtClean="0"/>
              <a:t>q</a:t>
            </a:r>
            <a:r>
              <a:rPr lang="en-US" smtClean="0">
                <a:sym typeface="Symbol" pitchFamily="18" charset="2"/>
              </a:rPr>
              <a:t>, an order-q subgroup </a:t>
            </a:r>
            <a:r>
              <a:rPr lang="en-US" smtClean="0"/>
              <a:t>of Z</a:t>
            </a:r>
            <a:r>
              <a:rPr lang="en-US" baseline="-25000" smtClean="0"/>
              <a:t>p</a:t>
            </a:r>
            <a:r>
              <a:rPr lang="en-US" smtClean="0"/>
              <a:t>*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DCC0C3-2CFD-47E1-9713-167DD2A40D72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Pedersen Commitment Scheme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</a:rPr>
              <a:t>Setup:</a:t>
            </a:r>
            <a:r>
              <a:rPr lang="en-US" smtClean="0"/>
              <a:t> receiver chooses…</a:t>
            </a:r>
          </a:p>
          <a:p>
            <a:pPr lvl="1"/>
            <a:r>
              <a:rPr lang="en-US" smtClean="0"/>
              <a:t>Large primes p and q such that q divides p-1</a:t>
            </a:r>
          </a:p>
          <a:p>
            <a:pPr lvl="1"/>
            <a:r>
              <a:rPr lang="en-US" smtClean="0"/>
              <a:t>Generator g of the order-q subgroup of Z</a:t>
            </a:r>
            <a:r>
              <a:rPr lang="en-US" baseline="-25000" smtClean="0"/>
              <a:t>p</a:t>
            </a:r>
            <a:r>
              <a:rPr lang="en-US" smtClean="0"/>
              <a:t>*</a:t>
            </a:r>
          </a:p>
          <a:p>
            <a:pPr lvl="1"/>
            <a:r>
              <a:rPr lang="en-US" smtClean="0"/>
              <a:t>Random secret a from Z</a:t>
            </a:r>
            <a:r>
              <a:rPr lang="en-US" baseline="-25000" smtClean="0"/>
              <a:t>q</a:t>
            </a:r>
          </a:p>
          <a:p>
            <a:pPr lvl="1"/>
            <a:r>
              <a:rPr lang="en-US" smtClean="0"/>
              <a:t>h=g</a:t>
            </a:r>
            <a:r>
              <a:rPr lang="en-US" baseline="30000" smtClean="0"/>
              <a:t>a</a:t>
            </a:r>
            <a:r>
              <a:rPr lang="en-US" smtClean="0"/>
              <a:t> mod p</a:t>
            </a:r>
          </a:p>
          <a:p>
            <a:pPr lvl="2"/>
            <a:r>
              <a:rPr lang="en-US" smtClean="0"/>
              <a:t>Values p,q,g,h are public, a is secret</a:t>
            </a:r>
          </a:p>
          <a:p>
            <a:r>
              <a:rPr lang="en-US" smtClean="0">
                <a:solidFill>
                  <a:schemeClr val="hlink"/>
                </a:solidFill>
              </a:rPr>
              <a:t>Commit:</a:t>
            </a:r>
            <a:r>
              <a:rPr lang="en-US" smtClean="0"/>
              <a:t> to commit to some x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Z</a:t>
            </a:r>
            <a:r>
              <a:rPr lang="en-US" baseline="-25000" smtClean="0"/>
              <a:t>q</a:t>
            </a:r>
            <a:r>
              <a:rPr lang="en-US" smtClean="0"/>
              <a:t>, sender chooses random r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Z</a:t>
            </a:r>
            <a:r>
              <a:rPr lang="en-US" baseline="-25000" smtClean="0"/>
              <a:t>q</a:t>
            </a:r>
            <a:r>
              <a:rPr lang="en-US" smtClean="0"/>
              <a:t> and sends c=</a:t>
            </a:r>
            <a:r>
              <a:rPr lang="en-US" smtClean="0">
                <a:solidFill>
                  <a:schemeClr val="folHlink"/>
                </a:solidFill>
              </a:rPr>
              <a:t>g</a:t>
            </a:r>
            <a:r>
              <a:rPr lang="en-US" baseline="30000" smtClean="0">
                <a:solidFill>
                  <a:schemeClr val="folHlink"/>
                </a:solidFill>
              </a:rPr>
              <a:t>x</a:t>
            </a:r>
            <a:r>
              <a:rPr lang="en-US" smtClean="0">
                <a:solidFill>
                  <a:schemeClr val="folHlink"/>
                </a:solidFill>
              </a:rPr>
              <a:t>h</a:t>
            </a:r>
            <a:r>
              <a:rPr lang="en-US" baseline="30000" smtClean="0">
                <a:solidFill>
                  <a:schemeClr val="folHlink"/>
                </a:solidFill>
              </a:rPr>
              <a:t>r</a:t>
            </a:r>
            <a:r>
              <a:rPr lang="en-US" smtClean="0">
                <a:solidFill>
                  <a:schemeClr val="folHlink"/>
                </a:solidFill>
              </a:rPr>
              <a:t> mod p</a:t>
            </a:r>
            <a:r>
              <a:rPr lang="en-US" smtClean="0"/>
              <a:t> to receiver</a:t>
            </a:r>
          </a:p>
          <a:p>
            <a:pPr lvl="1"/>
            <a:r>
              <a:rPr lang="en-US" smtClean="0"/>
              <a:t>This is simply g</a:t>
            </a:r>
            <a:r>
              <a:rPr lang="en-US" baseline="30000" smtClean="0"/>
              <a:t>x</a:t>
            </a:r>
            <a:r>
              <a:rPr lang="en-US" smtClean="0"/>
              <a:t>(g</a:t>
            </a:r>
            <a:r>
              <a:rPr lang="en-US" baseline="30000" smtClean="0"/>
              <a:t>a</a:t>
            </a:r>
            <a:r>
              <a:rPr lang="en-US" smtClean="0"/>
              <a:t>)</a:t>
            </a:r>
            <a:r>
              <a:rPr lang="en-US" baseline="30000" smtClean="0"/>
              <a:t>r</a:t>
            </a:r>
            <a:r>
              <a:rPr lang="en-US" smtClean="0"/>
              <a:t>=g</a:t>
            </a:r>
            <a:r>
              <a:rPr lang="en-US" baseline="30000" smtClean="0"/>
              <a:t>x+ar</a:t>
            </a:r>
            <a:r>
              <a:rPr lang="en-US" smtClean="0"/>
              <a:t> mod p</a:t>
            </a:r>
          </a:p>
          <a:p>
            <a:r>
              <a:rPr lang="en-US" smtClean="0">
                <a:solidFill>
                  <a:schemeClr val="hlink"/>
                </a:solidFill>
              </a:rPr>
              <a:t>Reveal:</a:t>
            </a:r>
            <a:r>
              <a:rPr lang="en-US" smtClean="0"/>
              <a:t> to open the commitment, sender reveals x and r, receiver verifies that c=g</a:t>
            </a:r>
            <a:r>
              <a:rPr lang="en-US" baseline="30000" smtClean="0"/>
              <a:t>x</a:t>
            </a:r>
            <a:r>
              <a:rPr lang="en-US" smtClean="0"/>
              <a:t>h</a:t>
            </a:r>
            <a:r>
              <a:rPr lang="en-US" baseline="30000" smtClean="0"/>
              <a:t>r</a:t>
            </a:r>
            <a:r>
              <a:rPr lang="en-US" smtClean="0"/>
              <a:t> mod p</a:t>
            </a:r>
            <a:endParaRPr 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96A73-F062-4AC6-831C-7298264C2295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r>
              <a:rPr lang="en-US" smtClean="0"/>
              <a:t>Security of Pedersen Commitments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smtClean="0"/>
              <a:t>Perfectly hiding</a:t>
            </a:r>
          </a:p>
          <a:p>
            <a:pPr lvl="1"/>
            <a:r>
              <a:rPr lang="en-US" smtClean="0"/>
              <a:t>Given commitment c, every value x is equally likely to be the value commited in c</a:t>
            </a:r>
          </a:p>
          <a:p>
            <a:pPr lvl="1"/>
            <a:r>
              <a:rPr lang="en-US" smtClean="0"/>
              <a:t>Given x, r and any x’, </a:t>
            </a:r>
            <a:r>
              <a:rPr lang="en-US" u="sng" smtClean="0">
                <a:sym typeface="Symbol" pitchFamily="18" charset="2"/>
              </a:rPr>
              <a:t>exists</a:t>
            </a:r>
            <a:r>
              <a:rPr lang="en-US" smtClean="0"/>
              <a:t> r’ such that g</a:t>
            </a:r>
            <a:r>
              <a:rPr lang="en-US" baseline="30000" smtClean="0"/>
              <a:t>x</a:t>
            </a:r>
            <a:r>
              <a:rPr lang="en-US" smtClean="0"/>
              <a:t>h</a:t>
            </a:r>
            <a:r>
              <a:rPr lang="en-US" baseline="30000" smtClean="0"/>
              <a:t>r</a:t>
            </a:r>
            <a:r>
              <a:rPr lang="en-US" smtClean="0"/>
              <a:t> = g</a:t>
            </a:r>
            <a:r>
              <a:rPr lang="en-US" baseline="30000" smtClean="0"/>
              <a:t>x’</a:t>
            </a:r>
            <a:r>
              <a:rPr lang="en-US" smtClean="0"/>
              <a:t>h</a:t>
            </a:r>
            <a:r>
              <a:rPr lang="en-US" baseline="30000" smtClean="0"/>
              <a:t>r’</a:t>
            </a:r>
            <a:r>
              <a:rPr lang="en-US" smtClean="0"/>
              <a:t> </a:t>
            </a:r>
          </a:p>
          <a:p>
            <a:pPr lvl="2">
              <a:buFontTx/>
              <a:buNone/>
            </a:pPr>
            <a:r>
              <a:rPr lang="en-US" smtClean="0"/>
              <a:t>r’ = (x-x’)a</a:t>
            </a:r>
            <a:r>
              <a:rPr lang="en-US" baseline="30000" smtClean="0"/>
              <a:t>-1</a:t>
            </a:r>
            <a:r>
              <a:rPr lang="en-US" smtClean="0"/>
              <a:t> + r   mod q   (but must know a to </a:t>
            </a:r>
            <a:r>
              <a:rPr lang="en-US" u="sng" smtClean="0"/>
              <a:t>compute</a:t>
            </a:r>
            <a:r>
              <a:rPr lang="en-US" smtClean="0"/>
              <a:t> r’)</a:t>
            </a:r>
          </a:p>
          <a:p>
            <a:r>
              <a:rPr lang="en-US" smtClean="0"/>
              <a:t>Computationally binding</a:t>
            </a:r>
          </a:p>
          <a:p>
            <a:pPr lvl="1"/>
            <a:r>
              <a:rPr lang="en-US" smtClean="0"/>
              <a:t>If sender can find different x and x’ both of which open commitment c=g</a:t>
            </a:r>
            <a:r>
              <a:rPr lang="en-US" baseline="30000" smtClean="0"/>
              <a:t>x</a:t>
            </a:r>
            <a:r>
              <a:rPr lang="en-US" smtClean="0"/>
              <a:t>h</a:t>
            </a:r>
            <a:r>
              <a:rPr lang="en-US" baseline="30000" smtClean="0"/>
              <a:t>r</a:t>
            </a:r>
            <a:r>
              <a:rPr lang="en-US" smtClean="0"/>
              <a:t>, then he can solve discrete log</a:t>
            </a:r>
          </a:p>
          <a:p>
            <a:pPr lvl="2"/>
            <a:r>
              <a:rPr lang="en-US" smtClean="0"/>
              <a:t>Suppose sender knows x,r,x’,r’ s.t. g</a:t>
            </a:r>
            <a:r>
              <a:rPr lang="en-US" baseline="30000" smtClean="0"/>
              <a:t>x</a:t>
            </a:r>
            <a:r>
              <a:rPr lang="en-US" smtClean="0"/>
              <a:t>h</a:t>
            </a:r>
            <a:r>
              <a:rPr lang="en-US" baseline="30000" smtClean="0"/>
              <a:t>r </a:t>
            </a:r>
            <a:r>
              <a:rPr lang="en-US" smtClean="0"/>
              <a:t>= g</a:t>
            </a:r>
            <a:r>
              <a:rPr lang="en-US" baseline="30000" smtClean="0"/>
              <a:t>x’</a:t>
            </a:r>
            <a:r>
              <a:rPr lang="en-US" smtClean="0"/>
              <a:t>h</a:t>
            </a:r>
            <a:r>
              <a:rPr lang="en-US" baseline="30000" smtClean="0"/>
              <a:t>r’</a:t>
            </a:r>
            <a:r>
              <a:rPr lang="en-US" smtClean="0"/>
              <a:t>  mod p</a:t>
            </a:r>
          </a:p>
          <a:p>
            <a:pPr lvl="2"/>
            <a:r>
              <a:rPr lang="en-US" smtClean="0"/>
              <a:t>Because h=g</a:t>
            </a:r>
            <a:r>
              <a:rPr lang="en-US" baseline="30000" smtClean="0"/>
              <a:t>a</a:t>
            </a:r>
            <a:r>
              <a:rPr lang="en-US" smtClean="0"/>
              <a:t> mod p, this means x+ar = x’+ar’ mod q</a:t>
            </a:r>
          </a:p>
          <a:p>
            <a:pPr lvl="2"/>
            <a:r>
              <a:rPr lang="en-US" smtClean="0"/>
              <a:t>Sender can compute a as (x’-x)(r-r’)</a:t>
            </a:r>
            <a:r>
              <a:rPr lang="en-US" baseline="30000" smtClean="0"/>
              <a:t>-1</a:t>
            </a:r>
          </a:p>
          <a:p>
            <a:pPr lvl="2"/>
            <a:r>
              <a:rPr lang="en-US" smtClean="0"/>
              <a:t>But this means sender computed discrete logarithm of h!</a:t>
            </a:r>
            <a:endParaRPr 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D8E0A3E-F739-44C1-BB73-B380E3089A89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Zero-Knowledge Proofs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smtClean="0"/>
              <a:t>An i</a:t>
            </a:r>
            <a:r>
              <a:rPr lang="en-US" u="sng" smtClean="0"/>
              <a:t>nteractive</a:t>
            </a:r>
            <a:r>
              <a:rPr lang="en-US" smtClean="0"/>
              <a:t> proof system involves a </a:t>
            </a:r>
            <a:r>
              <a:rPr lang="en-US" smtClean="0">
                <a:solidFill>
                  <a:schemeClr val="hlink"/>
                </a:solidFill>
              </a:rPr>
              <a:t>prover</a:t>
            </a:r>
            <a:r>
              <a:rPr lang="en-US" smtClean="0"/>
              <a:t> and a </a:t>
            </a:r>
            <a:r>
              <a:rPr lang="en-US" smtClean="0">
                <a:solidFill>
                  <a:schemeClr val="hlink"/>
                </a:solidFill>
              </a:rPr>
              <a:t>verifier</a:t>
            </a:r>
          </a:p>
          <a:p>
            <a:r>
              <a:rPr lang="en-US" smtClean="0"/>
              <a:t>Idea: the prover proves a statement to the verifier without revealing anything except the fact that the statement is true</a:t>
            </a:r>
          </a:p>
          <a:p>
            <a:pPr lvl="1"/>
            <a:r>
              <a:rPr lang="en-US" smtClean="0">
                <a:solidFill>
                  <a:schemeClr val="hlink"/>
                </a:solidFill>
              </a:rPr>
              <a:t>Zero-knowledge proof of knowledge (ZKPK):</a:t>
            </a:r>
            <a:r>
              <a:rPr lang="en-US" smtClean="0"/>
              <a:t> prover convinces verifier that he knows a secret without revealing the secret</a:t>
            </a:r>
          </a:p>
          <a:p>
            <a:r>
              <a:rPr lang="en-US" smtClean="0"/>
              <a:t>Ideal functionality </a:t>
            </a:r>
            <a:r>
              <a:rPr lang="en-US" smtClean="0">
                <a:sym typeface="Wingdings" pitchFamily="2" charset="2"/>
              </a:rPr>
              <a:t></a:t>
            </a:r>
            <a:endParaRPr lang="en-US" smtClean="0"/>
          </a:p>
          <a:p>
            <a:pPr lvl="1"/>
            <a:endParaRPr lang="en-US" smtClean="0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4419600" y="5046663"/>
            <a:ext cx="4052888" cy="1277937"/>
            <a:chOff x="1330" y="2854"/>
            <a:chExt cx="3028" cy="1130"/>
          </a:xfrm>
        </p:grpSpPr>
        <p:pic>
          <p:nvPicPr>
            <p:cNvPr id="9222" name="Picture 5" descr="mich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0" y="2928"/>
              <a:ext cx="686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3" name="Freeform 6"/>
            <p:cNvSpPr>
              <a:spLocks/>
            </p:cNvSpPr>
            <p:nvPr/>
          </p:nvSpPr>
          <p:spPr bwMode="auto">
            <a:xfrm>
              <a:off x="4141" y="2854"/>
              <a:ext cx="42" cy="44"/>
            </a:xfrm>
            <a:custGeom>
              <a:avLst/>
              <a:gdLst>
                <a:gd name="T0" fmla="*/ 0 w 42"/>
                <a:gd name="T1" fmla="*/ 33 h 44"/>
                <a:gd name="T2" fmla="*/ 30 w 42"/>
                <a:gd name="T3" fmla="*/ 0 h 44"/>
                <a:gd name="T4" fmla="*/ 42 w 42"/>
                <a:gd name="T5" fmla="*/ 13 h 44"/>
                <a:gd name="T6" fmla="*/ 13 w 42"/>
                <a:gd name="T7" fmla="*/ 44 h 44"/>
                <a:gd name="T8" fmla="*/ 0 w 42"/>
                <a:gd name="T9" fmla="*/ 3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4"/>
                <a:gd name="T17" fmla="*/ 42 w 4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4">
                  <a:moveTo>
                    <a:pt x="0" y="33"/>
                  </a:moveTo>
                  <a:lnTo>
                    <a:pt x="30" y="0"/>
                  </a:lnTo>
                  <a:lnTo>
                    <a:pt x="42" y="13"/>
                  </a:lnTo>
                  <a:lnTo>
                    <a:pt x="13" y="44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Freeform 7"/>
            <p:cNvSpPr>
              <a:spLocks/>
            </p:cNvSpPr>
            <p:nvPr/>
          </p:nvSpPr>
          <p:spPr bwMode="auto">
            <a:xfrm>
              <a:off x="4163" y="2916"/>
              <a:ext cx="45" cy="29"/>
            </a:xfrm>
            <a:custGeom>
              <a:avLst/>
              <a:gdLst>
                <a:gd name="T0" fmla="*/ 0 w 45"/>
                <a:gd name="T1" fmla="*/ 13 h 29"/>
                <a:gd name="T2" fmla="*/ 41 w 45"/>
                <a:gd name="T3" fmla="*/ 0 h 29"/>
                <a:gd name="T4" fmla="*/ 45 w 45"/>
                <a:gd name="T5" fmla="*/ 18 h 29"/>
                <a:gd name="T6" fmla="*/ 5 w 45"/>
                <a:gd name="T7" fmla="*/ 29 h 29"/>
                <a:gd name="T8" fmla="*/ 0 w 45"/>
                <a:gd name="T9" fmla="*/ 1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29"/>
                <a:gd name="T17" fmla="*/ 45 w 45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29">
                  <a:moveTo>
                    <a:pt x="0" y="13"/>
                  </a:moveTo>
                  <a:lnTo>
                    <a:pt x="41" y="0"/>
                  </a:lnTo>
                  <a:lnTo>
                    <a:pt x="45" y="18"/>
                  </a:lnTo>
                  <a:lnTo>
                    <a:pt x="5" y="2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Freeform 8"/>
            <p:cNvSpPr>
              <a:spLocks/>
            </p:cNvSpPr>
            <p:nvPr/>
          </p:nvSpPr>
          <p:spPr bwMode="auto">
            <a:xfrm>
              <a:off x="4170" y="2978"/>
              <a:ext cx="44" cy="23"/>
            </a:xfrm>
            <a:custGeom>
              <a:avLst/>
              <a:gdLst>
                <a:gd name="T0" fmla="*/ 3 w 44"/>
                <a:gd name="T1" fmla="*/ 0 h 23"/>
                <a:gd name="T2" fmla="*/ 44 w 44"/>
                <a:gd name="T3" fmla="*/ 6 h 23"/>
                <a:gd name="T4" fmla="*/ 42 w 44"/>
                <a:gd name="T5" fmla="*/ 23 h 23"/>
                <a:gd name="T6" fmla="*/ 0 w 44"/>
                <a:gd name="T7" fmla="*/ 18 h 23"/>
                <a:gd name="T8" fmla="*/ 3 w 44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23"/>
                <a:gd name="T17" fmla="*/ 44 w 44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23">
                  <a:moveTo>
                    <a:pt x="3" y="0"/>
                  </a:moveTo>
                  <a:lnTo>
                    <a:pt x="44" y="6"/>
                  </a:lnTo>
                  <a:lnTo>
                    <a:pt x="42" y="23"/>
                  </a:lnTo>
                  <a:lnTo>
                    <a:pt x="0" y="1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6" name="Group 9"/>
            <p:cNvGrpSpPr>
              <a:grpSpLocks/>
            </p:cNvGrpSpPr>
            <p:nvPr/>
          </p:nvGrpSpPr>
          <p:grpSpPr bwMode="auto">
            <a:xfrm flipH="1">
              <a:off x="3923" y="3251"/>
              <a:ext cx="435" cy="733"/>
              <a:chOff x="3842" y="3237"/>
              <a:chExt cx="583" cy="938"/>
            </a:xfrm>
          </p:grpSpPr>
          <p:sp>
            <p:nvSpPr>
              <p:cNvPr id="9233" name="Freeform 10"/>
              <p:cNvSpPr>
                <a:spLocks/>
              </p:cNvSpPr>
              <p:nvPr/>
            </p:nvSpPr>
            <p:spPr bwMode="auto">
              <a:xfrm>
                <a:off x="3842" y="3315"/>
                <a:ext cx="583" cy="860"/>
              </a:xfrm>
              <a:custGeom>
                <a:avLst/>
                <a:gdLst>
                  <a:gd name="T0" fmla="*/ 563 w 583"/>
                  <a:gd name="T1" fmla="*/ 714 h 860"/>
                  <a:gd name="T2" fmla="*/ 583 w 583"/>
                  <a:gd name="T3" fmla="*/ 630 h 860"/>
                  <a:gd name="T4" fmla="*/ 526 w 583"/>
                  <a:gd name="T5" fmla="*/ 529 h 860"/>
                  <a:gd name="T6" fmla="*/ 440 w 583"/>
                  <a:gd name="T7" fmla="*/ 481 h 860"/>
                  <a:gd name="T8" fmla="*/ 432 w 583"/>
                  <a:gd name="T9" fmla="*/ 478 h 860"/>
                  <a:gd name="T10" fmla="*/ 468 w 583"/>
                  <a:gd name="T11" fmla="*/ 273 h 860"/>
                  <a:gd name="T12" fmla="*/ 522 w 583"/>
                  <a:gd name="T13" fmla="*/ 239 h 860"/>
                  <a:gd name="T14" fmla="*/ 532 w 583"/>
                  <a:gd name="T15" fmla="*/ 195 h 860"/>
                  <a:gd name="T16" fmla="*/ 509 w 583"/>
                  <a:gd name="T17" fmla="*/ 155 h 860"/>
                  <a:gd name="T18" fmla="*/ 466 w 583"/>
                  <a:gd name="T19" fmla="*/ 125 h 860"/>
                  <a:gd name="T20" fmla="*/ 443 w 583"/>
                  <a:gd name="T21" fmla="*/ 114 h 860"/>
                  <a:gd name="T22" fmla="*/ 441 w 583"/>
                  <a:gd name="T23" fmla="*/ 98 h 860"/>
                  <a:gd name="T24" fmla="*/ 419 w 583"/>
                  <a:gd name="T25" fmla="*/ 77 h 860"/>
                  <a:gd name="T26" fmla="*/ 389 w 583"/>
                  <a:gd name="T27" fmla="*/ 77 h 860"/>
                  <a:gd name="T28" fmla="*/ 367 w 583"/>
                  <a:gd name="T29" fmla="*/ 98 h 860"/>
                  <a:gd name="T30" fmla="*/ 367 w 583"/>
                  <a:gd name="T31" fmla="*/ 128 h 860"/>
                  <a:gd name="T32" fmla="*/ 389 w 583"/>
                  <a:gd name="T33" fmla="*/ 149 h 860"/>
                  <a:gd name="T34" fmla="*/ 421 w 583"/>
                  <a:gd name="T35" fmla="*/ 148 h 860"/>
                  <a:gd name="T36" fmla="*/ 454 w 583"/>
                  <a:gd name="T37" fmla="*/ 148 h 860"/>
                  <a:gd name="T38" fmla="*/ 490 w 583"/>
                  <a:gd name="T39" fmla="*/ 173 h 860"/>
                  <a:gd name="T40" fmla="*/ 507 w 583"/>
                  <a:gd name="T41" fmla="*/ 199 h 860"/>
                  <a:gd name="T42" fmla="*/ 500 w 583"/>
                  <a:gd name="T43" fmla="*/ 223 h 860"/>
                  <a:gd name="T44" fmla="*/ 460 w 583"/>
                  <a:gd name="T45" fmla="*/ 248 h 860"/>
                  <a:gd name="T46" fmla="*/ 395 w 583"/>
                  <a:gd name="T47" fmla="*/ 206 h 860"/>
                  <a:gd name="T48" fmla="*/ 331 w 583"/>
                  <a:gd name="T49" fmla="*/ 152 h 860"/>
                  <a:gd name="T50" fmla="*/ 252 w 583"/>
                  <a:gd name="T51" fmla="*/ 157 h 860"/>
                  <a:gd name="T52" fmla="*/ 201 w 583"/>
                  <a:gd name="T53" fmla="*/ 199 h 860"/>
                  <a:gd name="T54" fmla="*/ 157 w 583"/>
                  <a:gd name="T55" fmla="*/ 234 h 860"/>
                  <a:gd name="T56" fmla="*/ 61 w 583"/>
                  <a:gd name="T57" fmla="*/ 220 h 860"/>
                  <a:gd name="T58" fmla="*/ 26 w 583"/>
                  <a:gd name="T59" fmla="*/ 161 h 860"/>
                  <a:gd name="T60" fmla="*/ 49 w 583"/>
                  <a:gd name="T61" fmla="*/ 108 h 860"/>
                  <a:gd name="T62" fmla="*/ 90 w 583"/>
                  <a:gd name="T63" fmla="*/ 77 h 860"/>
                  <a:gd name="T64" fmla="*/ 127 w 583"/>
                  <a:gd name="T65" fmla="*/ 58 h 860"/>
                  <a:gd name="T66" fmla="*/ 125 w 583"/>
                  <a:gd name="T67" fmla="*/ 15 h 860"/>
                  <a:gd name="T68" fmla="*/ 100 w 583"/>
                  <a:gd name="T69" fmla="*/ 0 h 860"/>
                  <a:gd name="T70" fmla="*/ 61 w 583"/>
                  <a:gd name="T71" fmla="*/ 18 h 860"/>
                  <a:gd name="T72" fmla="*/ 58 w 583"/>
                  <a:gd name="T73" fmla="*/ 52 h 860"/>
                  <a:gd name="T74" fmla="*/ 29 w 583"/>
                  <a:gd name="T75" fmla="*/ 91 h 860"/>
                  <a:gd name="T76" fmla="*/ 0 w 583"/>
                  <a:gd name="T77" fmla="*/ 158 h 860"/>
                  <a:gd name="T78" fmla="*/ 34 w 583"/>
                  <a:gd name="T79" fmla="*/ 233 h 860"/>
                  <a:gd name="T80" fmla="*/ 133 w 583"/>
                  <a:gd name="T81" fmla="*/ 262 h 860"/>
                  <a:gd name="T82" fmla="*/ 182 w 583"/>
                  <a:gd name="T83" fmla="*/ 264 h 860"/>
                  <a:gd name="T84" fmla="*/ 204 w 583"/>
                  <a:gd name="T85" fmla="*/ 493 h 860"/>
                  <a:gd name="T86" fmla="*/ 158 w 583"/>
                  <a:gd name="T87" fmla="*/ 524 h 860"/>
                  <a:gd name="T88" fmla="*/ 124 w 583"/>
                  <a:gd name="T89" fmla="*/ 569 h 860"/>
                  <a:gd name="T90" fmla="*/ 119 w 583"/>
                  <a:gd name="T91" fmla="*/ 630 h 860"/>
                  <a:gd name="T92" fmla="*/ 149 w 583"/>
                  <a:gd name="T93" fmla="*/ 699 h 860"/>
                  <a:gd name="T94" fmla="*/ 71 w 583"/>
                  <a:gd name="T95" fmla="*/ 765 h 860"/>
                  <a:gd name="T96" fmla="*/ 87 w 583"/>
                  <a:gd name="T97" fmla="*/ 775 h 860"/>
                  <a:gd name="T98" fmla="*/ 166 w 583"/>
                  <a:gd name="T99" fmla="*/ 678 h 860"/>
                  <a:gd name="T100" fmla="*/ 144 w 583"/>
                  <a:gd name="T101" fmla="*/ 618 h 860"/>
                  <a:gd name="T102" fmla="*/ 153 w 583"/>
                  <a:gd name="T103" fmla="*/ 570 h 860"/>
                  <a:gd name="T104" fmla="*/ 181 w 583"/>
                  <a:gd name="T105" fmla="*/ 539 h 860"/>
                  <a:gd name="T106" fmla="*/ 210 w 583"/>
                  <a:gd name="T107" fmla="*/ 572 h 860"/>
                  <a:gd name="T108" fmla="*/ 462 w 583"/>
                  <a:gd name="T109" fmla="*/ 520 h 860"/>
                  <a:gd name="T110" fmla="*/ 533 w 583"/>
                  <a:gd name="T111" fmla="*/ 574 h 860"/>
                  <a:gd name="T112" fmla="*/ 558 w 583"/>
                  <a:gd name="T113" fmla="*/ 652 h 860"/>
                  <a:gd name="T114" fmla="*/ 521 w 583"/>
                  <a:gd name="T115" fmla="*/ 732 h 860"/>
                  <a:gd name="T116" fmla="*/ 559 w 583"/>
                  <a:gd name="T117" fmla="*/ 856 h 860"/>
                  <a:gd name="T118" fmla="*/ 578 w 583"/>
                  <a:gd name="T119" fmla="*/ 855 h 860"/>
                  <a:gd name="T120" fmla="*/ 577 w 583"/>
                  <a:gd name="T121" fmla="*/ 836 h 86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83"/>
                  <a:gd name="T184" fmla="*/ 0 h 860"/>
                  <a:gd name="T185" fmla="*/ 583 w 583"/>
                  <a:gd name="T186" fmla="*/ 860 h 86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83" h="860">
                    <a:moveTo>
                      <a:pt x="512" y="783"/>
                    </a:moveTo>
                    <a:lnTo>
                      <a:pt x="532" y="760"/>
                    </a:lnTo>
                    <a:lnTo>
                      <a:pt x="549" y="737"/>
                    </a:lnTo>
                    <a:lnTo>
                      <a:pt x="563" y="714"/>
                    </a:lnTo>
                    <a:lnTo>
                      <a:pt x="573" y="693"/>
                    </a:lnTo>
                    <a:lnTo>
                      <a:pt x="579" y="671"/>
                    </a:lnTo>
                    <a:lnTo>
                      <a:pt x="583" y="650"/>
                    </a:lnTo>
                    <a:lnTo>
                      <a:pt x="583" y="630"/>
                    </a:lnTo>
                    <a:lnTo>
                      <a:pt x="580" y="609"/>
                    </a:lnTo>
                    <a:lnTo>
                      <a:pt x="568" y="578"/>
                    </a:lnTo>
                    <a:lnTo>
                      <a:pt x="549" y="551"/>
                    </a:lnTo>
                    <a:lnTo>
                      <a:pt x="526" y="529"/>
                    </a:lnTo>
                    <a:lnTo>
                      <a:pt x="500" y="511"/>
                    </a:lnTo>
                    <a:lnTo>
                      <a:pt x="476" y="497"/>
                    </a:lnTo>
                    <a:lnTo>
                      <a:pt x="455" y="487"/>
                    </a:lnTo>
                    <a:lnTo>
                      <a:pt x="440" y="481"/>
                    </a:lnTo>
                    <a:lnTo>
                      <a:pt x="433" y="478"/>
                    </a:lnTo>
                    <a:lnTo>
                      <a:pt x="432" y="478"/>
                    </a:lnTo>
                    <a:lnTo>
                      <a:pt x="431" y="478"/>
                    </a:lnTo>
                    <a:lnTo>
                      <a:pt x="412" y="276"/>
                    </a:lnTo>
                    <a:lnTo>
                      <a:pt x="442" y="276"/>
                    </a:lnTo>
                    <a:lnTo>
                      <a:pt x="468" y="273"/>
                    </a:lnTo>
                    <a:lnTo>
                      <a:pt x="488" y="267"/>
                    </a:lnTo>
                    <a:lnTo>
                      <a:pt x="503" y="259"/>
                    </a:lnTo>
                    <a:lnTo>
                      <a:pt x="514" y="249"/>
                    </a:lnTo>
                    <a:lnTo>
                      <a:pt x="522" y="239"/>
                    </a:lnTo>
                    <a:lnTo>
                      <a:pt x="527" y="228"/>
                    </a:lnTo>
                    <a:lnTo>
                      <a:pt x="531" y="218"/>
                    </a:lnTo>
                    <a:lnTo>
                      <a:pt x="532" y="206"/>
                    </a:lnTo>
                    <a:lnTo>
                      <a:pt x="532" y="195"/>
                    </a:lnTo>
                    <a:lnTo>
                      <a:pt x="530" y="184"/>
                    </a:lnTo>
                    <a:lnTo>
                      <a:pt x="525" y="173"/>
                    </a:lnTo>
                    <a:lnTo>
                      <a:pt x="518" y="163"/>
                    </a:lnTo>
                    <a:lnTo>
                      <a:pt x="509" y="155"/>
                    </a:lnTo>
                    <a:lnTo>
                      <a:pt x="499" y="147"/>
                    </a:lnTo>
                    <a:lnTo>
                      <a:pt x="489" y="138"/>
                    </a:lnTo>
                    <a:lnTo>
                      <a:pt x="478" y="132"/>
                    </a:lnTo>
                    <a:lnTo>
                      <a:pt x="466" y="125"/>
                    </a:lnTo>
                    <a:lnTo>
                      <a:pt x="454" y="119"/>
                    </a:lnTo>
                    <a:lnTo>
                      <a:pt x="442" y="114"/>
                    </a:lnTo>
                    <a:lnTo>
                      <a:pt x="443" y="114"/>
                    </a:lnTo>
                    <a:lnTo>
                      <a:pt x="443" y="113"/>
                    </a:lnTo>
                    <a:lnTo>
                      <a:pt x="442" y="105"/>
                    </a:lnTo>
                    <a:lnTo>
                      <a:pt x="441" y="98"/>
                    </a:lnTo>
                    <a:lnTo>
                      <a:pt x="437" y="91"/>
                    </a:lnTo>
                    <a:lnTo>
                      <a:pt x="432" y="86"/>
                    </a:lnTo>
                    <a:lnTo>
                      <a:pt x="426" y="81"/>
                    </a:lnTo>
                    <a:lnTo>
                      <a:pt x="419" y="77"/>
                    </a:lnTo>
                    <a:lnTo>
                      <a:pt x="412" y="76"/>
                    </a:lnTo>
                    <a:lnTo>
                      <a:pt x="404" y="75"/>
                    </a:lnTo>
                    <a:lnTo>
                      <a:pt x="397" y="76"/>
                    </a:lnTo>
                    <a:lnTo>
                      <a:pt x="389" y="77"/>
                    </a:lnTo>
                    <a:lnTo>
                      <a:pt x="383" y="81"/>
                    </a:lnTo>
                    <a:lnTo>
                      <a:pt x="376" y="86"/>
                    </a:lnTo>
                    <a:lnTo>
                      <a:pt x="371" y="91"/>
                    </a:lnTo>
                    <a:lnTo>
                      <a:pt x="367" y="98"/>
                    </a:lnTo>
                    <a:lnTo>
                      <a:pt x="366" y="105"/>
                    </a:lnTo>
                    <a:lnTo>
                      <a:pt x="365" y="113"/>
                    </a:lnTo>
                    <a:lnTo>
                      <a:pt x="366" y="120"/>
                    </a:lnTo>
                    <a:lnTo>
                      <a:pt x="367" y="128"/>
                    </a:lnTo>
                    <a:lnTo>
                      <a:pt x="371" y="134"/>
                    </a:lnTo>
                    <a:lnTo>
                      <a:pt x="376" y="141"/>
                    </a:lnTo>
                    <a:lnTo>
                      <a:pt x="383" y="146"/>
                    </a:lnTo>
                    <a:lnTo>
                      <a:pt x="389" y="149"/>
                    </a:lnTo>
                    <a:lnTo>
                      <a:pt x="397" y="151"/>
                    </a:lnTo>
                    <a:lnTo>
                      <a:pt x="404" y="152"/>
                    </a:lnTo>
                    <a:lnTo>
                      <a:pt x="413" y="151"/>
                    </a:lnTo>
                    <a:lnTo>
                      <a:pt x="421" y="148"/>
                    </a:lnTo>
                    <a:lnTo>
                      <a:pt x="427" y="144"/>
                    </a:lnTo>
                    <a:lnTo>
                      <a:pt x="433" y="139"/>
                    </a:lnTo>
                    <a:lnTo>
                      <a:pt x="443" y="144"/>
                    </a:lnTo>
                    <a:lnTo>
                      <a:pt x="454" y="148"/>
                    </a:lnTo>
                    <a:lnTo>
                      <a:pt x="464" y="155"/>
                    </a:lnTo>
                    <a:lnTo>
                      <a:pt x="474" y="160"/>
                    </a:lnTo>
                    <a:lnTo>
                      <a:pt x="481" y="166"/>
                    </a:lnTo>
                    <a:lnTo>
                      <a:pt x="490" y="173"/>
                    </a:lnTo>
                    <a:lnTo>
                      <a:pt x="497" y="180"/>
                    </a:lnTo>
                    <a:lnTo>
                      <a:pt x="502" y="187"/>
                    </a:lnTo>
                    <a:lnTo>
                      <a:pt x="504" y="192"/>
                    </a:lnTo>
                    <a:lnTo>
                      <a:pt x="507" y="199"/>
                    </a:lnTo>
                    <a:lnTo>
                      <a:pt x="507" y="204"/>
                    </a:lnTo>
                    <a:lnTo>
                      <a:pt x="506" y="210"/>
                    </a:lnTo>
                    <a:lnTo>
                      <a:pt x="504" y="216"/>
                    </a:lnTo>
                    <a:lnTo>
                      <a:pt x="500" y="223"/>
                    </a:lnTo>
                    <a:lnTo>
                      <a:pt x="495" y="230"/>
                    </a:lnTo>
                    <a:lnTo>
                      <a:pt x="488" y="237"/>
                    </a:lnTo>
                    <a:lnTo>
                      <a:pt x="476" y="243"/>
                    </a:lnTo>
                    <a:lnTo>
                      <a:pt x="460" y="248"/>
                    </a:lnTo>
                    <a:lnTo>
                      <a:pt x="437" y="251"/>
                    </a:lnTo>
                    <a:lnTo>
                      <a:pt x="409" y="249"/>
                    </a:lnTo>
                    <a:lnTo>
                      <a:pt x="404" y="227"/>
                    </a:lnTo>
                    <a:lnTo>
                      <a:pt x="395" y="206"/>
                    </a:lnTo>
                    <a:lnTo>
                      <a:pt x="383" y="189"/>
                    </a:lnTo>
                    <a:lnTo>
                      <a:pt x="367" y="173"/>
                    </a:lnTo>
                    <a:lnTo>
                      <a:pt x="350" y="161"/>
                    </a:lnTo>
                    <a:lnTo>
                      <a:pt x="331" y="152"/>
                    </a:lnTo>
                    <a:lnTo>
                      <a:pt x="309" y="148"/>
                    </a:lnTo>
                    <a:lnTo>
                      <a:pt x="286" y="148"/>
                    </a:lnTo>
                    <a:lnTo>
                      <a:pt x="269" y="152"/>
                    </a:lnTo>
                    <a:lnTo>
                      <a:pt x="252" y="157"/>
                    </a:lnTo>
                    <a:lnTo>
                      <a:pt x="237" y="165"/>
                    </a:lnTo>
                    <a:lnTo>
                      <a:pt x="224" y="175"/>
                    </a:lnTo>
                    <a:lnTo>
                      <a:pt x="212" y="186"/>
                    </a:lnTo>
                    <a:lnTo>
                      <a:pt x="201" y="199"/>
                    </a:lnTo>
                    <a:lnTo>
                      <a:pt x="194" y="214"/>
                    </a:lnTo>
                    <a:lnTo>
                      <a:pt x="187" y="229"/>
                    </a:lnTo>
                    <a:lnTo>
                      <a:pt x="175" y="232"/>
                    </a:lnTo>
                    <a:lnTo>
                      <a:pt x="157" y="234"/>
                    </a:lnTo>
                    <a:lnTo>
                      <a:pt x="133" y="235"/>
                    </a:lnTo>
                    <a:lnTo>
                      <a:pt x="109" y="234"/>
                    </a:lnTo>
                    <a:lnTo>
                      <a:pt x="84" y="230"/>
                    </a:lnTo>
                    <a:lnTo>
                      <a:pt x="61" y="220"/>
                    </a:lnTo>
                    <a:lnTo>
                      <a:pt x="40" y="203"/>
                    </a:lnTo>
                    <a:lnTo>
                      <a:pt x="28" y="179"/>
                    </a:lnTo>
                    <a:lnTo>
                      <a:pt x="26" y="170"/>
                    </a:lnTo>
                    <a:lnTo>
                      <a:pt x="26" y="161"/>
                    </a:lnTo>
                    <a:lnTo>
                      <a:pt x="29" y="149"/>
                    </a:lnTo>
                    <a:lnTo>
                      <a:pt x="34" y="137"/>
                    </a:lnTo>
                    <a:lnTo>
                      <a:pt x="40" y="123"/>
                    </a:lnTo>
                    <a:lnTo>
                      <a:pt x="49" y="108"/>
                    </a:lnTo>
                    <a:lnTo>
                      <a:pt x="62" y="91"/>
                    </a:lnTo>
                    <a:lnTo>
                      <a:pt x="77" y="74"/>
                    </a:lnTo>
                    <a:lnTo>
                      <a:pt x="84" y="76"/>
                    </a:lnTo>
                    <a:lnTo>
                      <a:pt x="90" y="77"/>
                    </a:lnTo>
                    <a:lnTo>
                      <a:pt x="96" y="77"/>
                    </a:lnTo>
                    <a:lnTo>
                      <a:pt x="103" y="76"/>
                    </a:lnTo>
                    <a:lnTo>
                      <a:pt x="116" y="70"/>
                    </a:lnTo>
                    <a:lnTo>
                      <a:pt x="127" y="58"/>
                    </a:lnTo>
                    <a:lnTo>
                      <a:pt x="132" y="45"/>
                    </a:lnTo>
                    <a:lnTo>
                      <a:pt x="132" y="29"/>
                    </a:lnTo>
                    <a:lnTo>
                      <a:pt x="129" y="22"/>
                    </a:lnTo>
                    <a:lnTo>
                      <a:pt x="125" y="15"/>
                    </a:lnTo>
                    <a:lnTo>
                      <a:pt x="120" y="10"/>
                    </a:lnTo>
                    <a:lnTo>
                      <a:pt x="114" y="5"/>
                    </a:lnTo>
                    <a:lnTo>
                      <a:pt x="108" y="3"/>
                    </a:lnTo>
                    <a:lnTo>
                      <a:pt x="100" y="0"/>
                    </a:lnTo>
                    <a:lnTo>
                      <a:pt x="92" y="0"/>
                    </a:lnTo>
                    <a:lnTo>
                      <a:pt x="85" y="2"/>
                    </a:lnTo>
                    <a:lnTo>
                      <a:pt x="71" y="8"/>
                    </a:lnTo>
                    <a:lnTo>
                      <a:pt x="61" y="18"/>
                    </a:lnTo>
                    <a:lnTo>
                      <a:pt x="56" y="32"/>
                    </a:lnTo>
                    <a:lnTo>
                      <a:pt x="56" y="48"/>
                    </a:lnTo>
                    <a:lnTo>
                      <a:pt x="57" y="50"/>
                    </a:lnTo>
                    <a:lnTo>
                      <a:pt x="58" y="52"/>
                    </a:lnTo>
                    <a:lnTo>
                      <a:pt x="58" y="53"/>
                    </a:lnTo>
                    <a:lnTo>
                      <a:pt x="59" y="56"/>
                    </a:lnTo>
                    <a:lnTo>
                      <a:pt x="43" y="74"/>
                    </a:lnTo>
                    <a:lnTo>
                      <a:pt x="29" y="91"/>
                    </a:lnTo>
                    <a:lnTo>
                      <a:pt x="18" y="109"/>
                    </a:lnTo>
                    <a:lnTo>
                      <a:pt x="9" y="125"/>
                    </a:lnTo>
                    <a:lnTo>
                      <a:pt x="4" y="142"/>
                    </a:lnTo>
                    <a:lnTo>
                      <a:pt x="0" y="158"/>
                    </a:lnTo>
                    <a:lnTo>
                      <a:pt x="0" y="173"/>
                    </a:lnTo>
                    <a:lnTo>
                      <a:pt x="4" y="187"/>
                    </a:lnTo>
                    <a:lnTo>
                      <a:pt x="16" y="214"/>
                    </a:lnTo>
                    <a:lnTo>
                      <a:pt x="34" y="233"/>
                    </a:lnTo>
                    <a:lnTo>
                      <a:pt x="56" y="247"/>
                    </a:lnTo>
                    <a:lnTo>
                      <a:pt x="81" y="256"/>
                    </a:lnTo>
                    <a:lnTo>
                      <a:pt x="106" y="261"/>
                    </a:lnTo>
                    <a:lnTo>
                      <a:pt x="133" y="262"/>
                    </a:lnTo>
                    <a:lnTo>
                      <a:pt x="160" y="261"/>
                    </a:lnTo>
                    <a:lnTo>
                      <a:pt x="182" y="257"/>
                    </a:lnTo>
                    <a:lnTo>
                      <a:pt x="182" y="261"/>
                    </a:lnTo>
                    <a:lnTo>
                      <a:pt x="182" y="264"/>
                    </a:lnTo>
                    <a:lnTo>
                      <a:pt x="182" y="268"/>
                    </a:lnTo>
                    <a:lnTo>
                      <a:pt x="184" y="273"/>
                    </a:lnTo>
                    <a:lnTo>
                      <a:pt x="182" y="273"/>
                    </a:lnTo>
                    <a:lnTo>
                      <a:pt x="204" y="493"/>
                    </a:lnTo>
                    <a:lnTo>
                      <a:pt x="193" y="500"/>
                    </a:lnTo>
                    <a:lnTo>
                      <a:pt x="180" y="506"/>
                    </a:lnTo>
                    <a:lnTo>
                      <a:pt x="168" y="515"/>
                    </a:lnTo>
                    <a:lnTo>
                      <a:pt x="158" y="524"/>
                    </a:lnTo>
                    <a:lnTo>
                      <a:pt x="148" y="532"/>
                    </a:lnTo>
                    <a:lnTo>
                      <a:pt x="138" y="544"/>
                    </a:lnTo>
                    <a:lnTo>
                      <a:pt x="130" y="556"/>
                    </a:lnTo>
                    <a:lnTo>
                      <a:pt x="124" y="569"/>
                    </a:lnTo>
                    <a:lnTo>
                      <a:pt x="119" y="583"/>
                    </a:lnTo>
                    <a:lnTo>
                      <a:pt x="118" y="598"/>
                    </a:lnTo>
                    <a:lnTo>
                      <a:pt x="116" y="615"/>
                    </a:lnTo>
                    <a:lnTo>
                      <a:pt x="119" y="630"/>
                    </a:lnTo>
                    <a:lnTo>
                      <a:pt x="124" y="647"/>
                    </a:lnTo>
                    <a:lnTo>
                      <a:pt x="130" y="664"/>
                    </a:lnTo>
                    <a:lnTo>
                      <a:pt x="138" y="682"/>
                    </a:lnTo>
                    <a:lnTo>
                      <a:pt x="149" y="699"/>
                    </a:lnTo>
                    <a:lnTo>
                      <a:pt x="76" y="751"/>
                    </a:lnTo>
                    <a:lnTo>
                      <a:pt x="72" y="755"/>
                    </a:lnTo>
                    <a:lnTo>
                      <a:pt x="71" y="760"/>
                    </a:lnTo>
                    <a:lnTo>
                      <a:pt x="71" y="765"/>
                    </a:lnTo>
                    <a:lnTo>
                      <a:pt x="73" y="770"/>
                    </a:lnTo>
                    <a:lnTo>
                      <a:pt x="77" y="774"/>
                    </a:lnTo>
                    <a:lnTo>
                      <a:pt x="82" y="775"/>
                    </a:lnTo>
                    <a:lnTo>
                      <a:pt x="87" y="775"/>
                    </a:lnTo>
                    <a:lnTo>
                      <a:pt x="91" y="773"/>
                    </a:lnTo>
                    <a:lnTo>
                      <a:pt x="185" y="706"/>
                    </a:lnTo>
                    <a:lnTo>
                      <a:pt x="177" y="694"/>
                    </a:lnTo>
                    <a:lnTo>
                      <a:pt x="166" y="678"/>
                    </a:lnTo>
                    <a:lnTo>
                      <a:pt x="158" y="663"/>
                    </a:lnTo>
                    <a:lnTo>
                      <a:pt x="151" y="646"/>
                    </a:lnTo>
                    <a:lnTo>
                      <a:pt x="147" y="632"/>
                    </a:lnTo>
                    <a:lnTo>
                      <a:pt x="144" y="618"/>
                    </a:lnTo>
                    <a:lnTo>
                      <a:pt x="144" y="604"/>
                    </a:lnTo>
                    <a:lnTo>
                      <a:pt x="146" y="592"/>
                    </a:lnTo>
                    <a:lnTo>
                      <a:pt x="149" y="579"/>
                    </a:lnTo>
                    <a:lnTo>
                      <a:pt x="153" y="570"/>
                    </a:lnTo>
                    <a:lnTo>
                      <a:pt x="160" y="561"/>
                    </a:lnTo>
                    <a:lnTo>
                      <a:pt x="166" y="554"/>
                    </a:lnTo>
                    <a:lnTo>
                      <a:pt x="172" y="546"/>
                    </a:lnTo>
                    <a:lnTo>
                      <a:pt x="181" y="539"/>
                    </a:lnTo>
                    <a:lnTo>
                      <a:pt x="189" y="532"/>
                    </a:lnTo>
                    <a:lnTo>
                      <a:pt x="198" y="526"/>
                    </a:lnTo>
                    <a:lnTo>
                      <a:pt x="206" y="521"/>
                    </a:lnTo>
                    <a:lnTo>
                      <a:pt x="210" y="572"/>
                    </a:lnTo>
                    <a:lnTo>
                      <a:pt x="438" y="549"/>
                    </a:lnTo>
                    <a:lnTo>
                      <a:pt x="435" y="507"/>
                    </a:lnTo>
                    <a:lnTo>
                      <a:pt x="446" y="512"/>
                    </a:lnTo>
                    <a:lnTo>
                      <a:pt x="462" y="520"/>
                    </a:lnTo>
                    <a:lnTo>
                      <a:pt x="480" y="530"/>
                    </a:lnTo>
                    <a:lnTo>
                      <a:pt x="499" y="541"/>
                    </a:lnTo>
                    <a:lnTo>
                      <a:pt x="517" y="556"/>
                    </a:lnTo>
                    <a:lnTo>
                      <a:pt x="533" y="574"/>
                    </a:lnTo>
                    <a:lnTo>
                      <a:pt x="546" y="593"/>
                    </a:lnTo>
                    <a:lnTo>
                      <a:pt x="555" y="616"/>
                    </a:lnTo>
                    <a:lnTo>
                      <a:pt x="558" y="634"/>
                    </a:lnTo>
                    <a:lnTo>
                      <a:pt x="558" y="652"/>
                    </a:lnTo>
                    <a:lnTo>
                      <a:pt x="552" y="671"/>
                    </a:lnTo>
                    <a:lnTo>
                      <a:pt x="546" y="690"/>
                    </a:lnTo>
                    <a:lnTo>
                      <a:pt x="535" y="711"/>
                    </a:lnTo>
                    <a:lnTo>
                      <a:pt x="521" y="732"/>
                    </a:lnTo>
                    <a:lnTo>
                      <a:pt x="504" y="754"/>
                    </a:lnTo>
                    <a:lnTo>
                      <a:pt x="484" y="775"/>
                    </a:lnTo>
                    <a:lnTo>
                      <a:pt x="474" y="785"/>
                    </a:lnTo>
                    <a:lnTo>
                      <a:pt x="559" y="856"/>
                    </a:lnTo>
                    <a:lnTo>
                      <a:pt x="564" y="858"/>
                    </a:lnTo>
                    <a:lnTo>
                      <a:pt x="569" y="860"/>
                    </a:lnTo>
                    <a:lnTo>
                      <a:pt x="574" y="858"/>
                    </a:lnTo>
                    <a:lnTo>
                      <a:pt x="578" y="855"/>
                    </a:lnTo>
                    <a:lnTo>
                      <a:pt x="580" y="851"/>
                    </a:lnTo>
                    <a:lnTo>
                      <a:pt x="580" y="845"/>
                    </a:lnTo>
                    <a:lnTo>
                      <a:pt x="579" y="840"/>
                    </a:lnTo>
                    <a:lnTo>
                      <a:pt x="577" y="836"/>
                    </a:lnTo>
                    <a:lnTo>
                      <a:pt x="512" y="7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Freeform 11"/>
              <p:cNvSpPr>
                <a:spLocks/>
              </p:cNvSpPr>
              <p:nvPr/>
            </p:nvSpPr>
            <p:spPr bwMode="auto">
              <a:xfrm>
                <a:off x="4180" y="3243"/>
                <a:ext cx="24" cy="26"/>
              </a:xfrm>
              <a:custGeom>
                <a:avLst/>
                <a:gdLst>
                  <a:gd name="T0" fmla="*/ 7 w 24"/>
                  <a:gd name="T1" fmla="*/ 2 h 26"/>
                  <a:gd name="T2" fmla="*/ 3 w 24"/>
                  <a:gd name="T3" fmla="*/ 5 h 26"/>
                  <a:gd name="T4" fmla="*/ 0 w 24"/>
                  <a:gd name="T5" fmla="*/ 9 h 26"/>
                  <a:gd name="T6" fmla="*/ 0 w 24"/>
                  <a:gd name="T7" fmla="*/ 14 h 26"/>
                  <a:gd name="T8" fmla="*/ 2 w 24"/>
                  <a:gd name="T9" fmla="*/ 19 h 26"/>
                  <a:gd name="T10" fmla="*/ 5 w 24"/>
                  <a:gd name="T11" fmla="*/ 23 h 26"/>
                  <a:gd name="T12" fmla="*/ 9 w 24"/>
                  <a:gd name="T13" fmla="*/ 26 h 26"/>
                  <a:gd name="T14" fmla="*/ 14 w 24"/>
                  <a:gd name="T15" fmla="*/ 26 h 26"/>
                  <a:gd name="T16" fmla="*/ 19 w 24"/>
                  <a:gd name="T17" fmla="*/ 24 h 26"/>
                  <a:gd name="T18" fmla="*/ 23 w 24"/>
                  <a:gd name="T19" fmla="*/ 20 h 26"/>
                  <a:gd name="T20" fmla="*/ 24 w 24"/>
                  <a:gd name="T21" fmla="*/ 17 h 26"/>
                  <a:gd name="T22" fmla="*/ 24 w 24"/>
                  <a:gd name="T23" fmla="*/ 12 h 26"/>
                  <a:gd name="T24" fmla="*/ 23 w 24"/>
                  <a:gd name="T25" fmla="*/ 7 h 26"/>
                  <a:gd name="T26" fmla="*/ 21 w 24"/>
                  <a:gd name="T27" fmla="*/ 3 h 26"/>
                  <a:gd name="T28" fmla="*/ 15 w 24"/>
                  <a:gd name="T29" fmla="*/ 0 h 26"/>
                  <a:gd name="T30" fmla="*/ 10 w 24"/>
                  <a:gd name="T31" fmla="*/ 0 h 26"/>
                  <a:gd name="T32" fmla="*/ 7 w 24"/>
                  <a:gd name="T33" fmla="*/ 2 h 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"/>
                  <a:gd name="T52" fmla="*/ 0 h 26"/>
                  <a:gd name="T53" fmla="*/ 24 w 24"/>
                  <a:gd name="T54" fmla="*/ 26 h 2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" h="26">
                    <a:moveTo>
                      <a:pt x="7" y="2"/>
                    </a:moveTo>
                    <a:lnTo>
                      <a:pt x="3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9" y="26"/>
                    </a:lnTo>
                    <a:lnTo>
                      <a:pt x="14" y="26"/>
                    </a:lnTo>
                    <a:lnTo>
                      <a:pt x="19" y="24"/>
                    </a:lnTo>
                    <a:lnTo>
                      <a:pt x="23" y="20"/>
                    </a:lnTo>
                    <a:lnTo>
                      <a:pt x="24" y="17"/>
                    </a:lnTo>
                    <a:lnTo>
                      <a:pt x="24" y="12"/>
                    </a:lnTo>
                    <a:lnTo>
                      <a:pt x="23" y="7"/>
                    </a:lnTo>
                    <a:lnTo>
                      <a:pt x="21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Freeform 12"/>
              <p:cNvSpPr>
                <a:spLocks/>
              </p:cNvSpPr>
              <p:nvPr/>
            </p:nvSpPr>
            <p:spPr bwMode="auto">
              <a:xfrm>
                <a:off x="3990" y="3237"/>
                <a:ext cx="230" cy="205"/>
              </a:xfrm>
              <a:custGeom>
                <a:avLst/>
                <a:gdLst>
                  <a:gd name="T0" fmla="*/ 219 w 230"/>
                  <a:gd name="T1" fmla="*/ 54 h 205"/>
                  <a:gd name="T2" fmla="*/ 193 w 230"/>
                  <a:gd name="T3" fmla="*/ 58 h 205"/>
                  <a:gd name="T4" fmla="*/ 192 w 230"/>
                  <a:gd name="T5" fmla="*/ 54 h 205"/>
                  <a:gd name="T6" fmla="*/ 184 w 230"/>
                  <a:gd name="T7" fmla="*/ 42 h 205"/>
                  <a:gd name="T8" fmla="*/ 165 w 230"/>
                  <a:gd name="T9" fmla="*/ 23 h 205"/>
                  <a:gd name="T10" fmla="*/ 140 w 230"/>
                  <a:gd name="T11" fmla="*/ 53 h 205"/>
                  <a:gd name="T12" fmla="*/ 143 w 230"/>
                  <a:gd name="T13" fmla="*/ 56 h 205"/>
                  <a:gd name="T14" fmla="*/ 146 w 230"/>
                  <a:gd name="T15" fmla="*/ 58 h 205"/>
                  <a:gd name="T16" fmla="*/ 147 w 230"/>
                  <a:gd name="T17" fmla="*/ 71 h 205"/>
                  <a:gd name="T18" fmla="*/ 140 w 230"/>
                  <a:gd name="T19" fmla="*/ 80 h 205"/>
                  <a:gd name="T20" fmla="*/ 127 w 230"/>
                  <a:gd name="T21" fmla="*/ 82 h 205"/>
                  <a:gd name="T22" fmla="*/ 118 w 230"/>
                  <a:gd name="T23" fmla="*/ 75 h 205"/>
                  <a:gd name="T24" fmla="*/ 115 w 230"/>
                  <a:gd name="T25" fmla="*/ 62 h 205"/>
                  <a:gd name="T26" fmla="*/ 123 w 230"/>
                  <a:gd name="T27" fmla="*/ 53 h 205"/>
                  <a:gd name="T28" fmla="*/ 131 w 230"/>
                  <a:gd name="T29" fmla="*/ 51 h 205"/>
                  <a:gd name="T30" fmla="*/ 137 w 230"/>
                  <a:gd name="T31" fmla="*/ 52 h 205"/>
                  <a:gd name="T32" fmla="*/ 134 w 230"/>
                  <a:gd name="T33" fmla="*/ 5 h 205"/>
                  <a:gd name="T34" fmla="*/ 110 w 230"/>
                  <a:gd name="T35" fmla="*/ 1 h 205"/>
                  <a:gd name="T36" fmla="*/ 86 w 230"/>
                  <a:gd name="T37" fmla="*/ 1 h 205"/>
                  <a:gd name="T38" fmla="*/ 62 w 230"/>
                  <a:gd name="T39" fmla="*/ 9 h 205"/>
                  <a:gd name="T40" fmla="*/ 34 w 230"/>
                  <a:gd name="T41" fmla="*/ 25 h 205"/>
                  <a:gd name="T42" fmla="*/ 10 w 230"/>
                  <a:gd name="T43" fmla="*/ 58 h 205"/>
                  <a:gd name="T44" fmla="*/ 0 w 230"/>
                  <a:gd name="T45" fmla="*/ 96 h 205"/>
                  <a:gd name="T46" fmla="*/ 4 w 230"/>
                  <a:gd name="T47" fmla="*/ 135 h 205"/>
                  <a:gd name="T48" fmla="*/ 24 w 230"/>
                  <a:gd name="T49" fmla="*/ 171 h 205"/>
                  <a:gd name="T50" fmla="*/ 56 w 230"/>
                  <a:gd name="T51" fmla="*/ 195 h 205"/>
                  <a:gd name="T52" fmla="*/ 94 w 230"/>
                  <a:gd name="T53" fmla="*/ 205 h 205"/>
                  <a:gd name="T54" fmla="*/ 133 w 230"/>
                  <a:gd name="T55" fmla="*/ 201 h 205"/>
                  <a:gd name="T56" fmla="*/ 160 w 230"/>
                  <a:gd name="T57" fmla="*/ 187 h 205"/>
                  <a:gd name="T58" fmla="*/ 173 w 230"/>
                  <a:gd name="T59" fmla="*/ 177 h 205"/>
                  <a:gd name="T60" fmla="*/ 183 w 230"/>
                  <a:gd name="T61" fmla="*/ 164 h 205"/>
                  <a:gd name="T62" fmla="*/ 192 w 230"/>
                  <a:gd name="T63" fmla="*/ 152 h 205"/>
                  <a:gd name="T64" fmla="*/ 192 w 230"/>
                  <a:gd name="T65" fmla="*/ 142 h 205"/>
                  <a:gd name="T66" fmla="*/ 184 w 230"/>
                  <a:gd name="T67" fmla="*/ 138 h 205"/>
                  <a:gd name="T68" fmla="*/ 170 w 230"/>
                  <a:gd name="T69" fmla="*/ 139 h 205"/>
                  <a:gd name="T70" fmla="*/ 151 w 230"/>
                  <a:gd name="T71" fmla="*/ 155 h 205"/>
                  <a:gd name="T72" fmla="*/ 145 w 230"/>
                  <a:gd name="T73" fmla="*/ 163 h 205"/>
                  <a:gd name="T74" fmla="*/ 140 w 230"/>
                  <a:gd name="T75" fmla="*/ 167 h 205"/>
                  <a:gd name="T76" fmla="*/ 133 w 230"/>
                  <a:gd name="T77" fmla="*/ 166 h 205"/>
                  <a:gd name="T78" fmla="*/ 129 w 230"/>
                  <a:gd name="T79" fmla="*/ 160 h 205"/>
                  <a:gd name="T80" fmla="*/ 131 w 230"/>
                  <a:gd name="T81" fmla="*/ 154 h 205"/>
                  <a:gd name="T82" fmla="*/ 136 w 230"/>
                  <a:gd name="T83" fmla="*/ 148 h 205"/>
                  <a:gd name="T84" fmla="*/ 146 w 230"/>
                  <a:gd name="T85" fmla="*/ 136 h 205"/>
                  <a:gd name="T86" fmla="*/ 162 w 230"/>
                  <a:gd name="T87" fmla="*/ 125 h 205"/>
                  <a:gd name="T88" fmla="*/ 183 w 230"/>
                  <a:gd name="T89" fmla="*/ 120 h 205"/>
                  <a:gd name="T90" fmla="*/ 192 w 230"/>
                  <a:gd name="T91" fmla="*/ 121 h 205"/>
                  <a:gd name="T92" fmla="*/ 200 w 230"/>
                  <a:gd name="T93" fmla="*/ 126 h 205"/>
                  <a:gd name="T94" fmla="*/ 203 w 230"/>
                  <a:gd name="T95" fmla="*/ 111 h 205"/>
                  <a:gd name="T96" fmla="*/ 203 w 230"/>
                  <a:gd name="T97" fmla="*/ 96 h 2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30"/>
                  <a:gd name="T148" fmla="*/ 0 h 205"/>
                  <a:gd name="T149" fmla="*/ 230 w 230"/>
                  <a:gd name="T150" fmla="*/ 205 h 2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30" h="205">
                    <a:moveTo>
                      <a:pt x="230" y="90"/>
                    </a:moveTo>
                    <a:lnTo>
                      <a:pt x="219" y="54"/>
                    </a:lnTo>
                    <a:lnTo>
                      <a:pt x="194" y="59"/>
                    </a:lnTo>
                    <a:lnTo>
                      <a:pt x="193" y="58"/>
                    </a:lnTo>
                    <a:lnTo>
                      <a:pt x="193" y="56"/>
                    </a:lnTo>
                    <a:lnTo>
                      <a:pt x="192" y="54"/>
                    </a:lnTo>
                    <a:lnTo>
                      <a:pt x="190" y="53"/>
                    </a:lnTo>
                    <a:lnTo>
                      <a:pt x="184" y="42"/>
                    </a:lnTo>
                    <a:lnTo>
                      <a:pt x="175" y="32"/>
                    </a:lnTo>
                    <a:lnTo>
                      <a:pt x="165" y="23"/>
                    </a:lnTo>
                    <a:lnTo>
                      <a:pt x="154" y="15"/>
                    </a:lnTo>
                    <a:lnTo>
                      <a:pt x="140" y="53"/>
                    </a:lnTo>
                    <a:lnTo>
                      <a:pt x="141" y="54"/>
                    </a:lnTo>
                    <a:lnTo>
                      <a:pt x="143" y="56"/>
                    </a:lnTo>
                    <a:lnTo>
                      <a:pt x="145" y="57"/>
                    </a:lnTo>
                    <a:lnTo>
                      <a:pt x="146" y="58"/>
                    </a:lnTo>
                    <a:lnTo>
                      <a:pt x="147" y="64"/>
                    </a:lnTo>
                    <a:lnTo>
                      <a:pt x="147" y="71"/>
                    </a:lnTo>
                    <a:lnTo>
                      <a:pt x="145" y="76"/>
                    </a:lnTo>
                    <a:lnTo>
                      <a:pt x="140" y="80"/>
                    </a:lnTo>
                    <a:lnTo>
                      <a:pt x="133" y="82"/>
                    </a:lnTo>
                    <a:lnTo>
                      <a:pt x="127" y="82"/>
                    </a:lnTo>
                    <a:lnTo>
                      <a:pt x="122" y="80"/>
                    </a:lnTo>
                    <a:lnTo>
                      <a:pt x="118" y="75"/>
                    </a:lnTo>
                    <a:lnTo>
                      <a:pt x="115" y="68"/>
                    </a:lnTo>
                    <a:lnTo>
                      <a:pt x="115" y="62"/>
                    </a:lnTo>
                    <a:lnTo>
                      <a:pt x="118" y="57"/>
                    </a:lnTo>
                    <a:lnTo>
                      <a:pt x="123" y="53"/>
                    </a:lnTo>
                    <a:lnTo>
                      <a:pt x="127" y="52"/>
                    </a:lnTo>
                    <a:lnTo>
                      <a:pt x="131" y="51"/>
                    </a:lnTo>
                    <a:lnTo>
                      <a:pt x="134" y="51"/>
                    </a:lnTo>
                    <a:lnTo>
                      <a:pt x="137" y="52"/>
                    </a:lnTo>
                    <a:lnTo>
                      <a:pt x="146" y="10"/>
                    </a:lnTo>
                    <a:lnTo>
                      <a:pt x="134" y="5"/>
                    </a:lnTo>
                    <a:lnTo>
                      <a:pt x="123" y="2"/>
                    </a:lnTo>
                    <a:lnTo>
                      <a:pt x="110" y="1"/>
                    </a:lnTo>
                    <a:lnTo>
                      <a:pt x="99" y="0"/>
                    </a:lnTo>
                    <a:lnTo>
                      <a:pt x="86" y="1"/>
                    </a:lnTo>
                    <a:lnTo>
                      <a:pt x="75" y="4"/>
                    </a:lnTo>
                    <a:lnTo>
                      <a:pt x="62" y="9"/>
                    </a:lnTo>
                    <a:lnTo>
                      <a:pt x="51" y="14"/>
                    </a:lnTo>
                    <a:lnTo>
                      <a:pt x="34" y="25"/>
                    </a:lnTo>
                    <a:lnTo>
                      <a:pt x="20" y="40"/>
                    </a:lnTo>
                    <a:lnTo>
                      <a:pt x="10" y="58"/>
                    </a:lnTo>
                    <a:lnTo>
                      <a:pt x="3" y="76"/>
                    </a:lnTo>
                    <a:lnTo>
                      <a:pt x="0" y="96"/>
                    </a:lnTo>
                    <a:lnTo>
                      <a:pt x="0" y="115"/>
                    </a:lnTo>
                    <a:lnTo>
                      <a:pt x="4" y="135"/>
                    </a:lnTo>
                    <a:lnTo>
                      <a:pt x="13" y="154"/>
                    </a:lnTo>
                    <a:lnTo>
                      <a:pt x="24" y="171"/>
                    </a:lnTo>
                    <a:lnTo>
                      <a:pt x="39" y="184"/>
                    </a:lnTo>
                    <a:lnTo>
                      <a:pt x="56" y="195"/>
                    </a:lnTo>
                    <a:lnTo>
                      <a:pt x="75" y="202"/>
                    </a:lnTo>
                    <a:lnTo>
                      <a:pt x="94" y="205"/>
                    </a:lnTo>
                    <a:lnTo>
                      <a:pt x="113" y="205"/>
                    </a:lnTo>
                    <a:lnTo>
                      <a:pt x="133" y="201"/>
                    </a:lnTo>
                    <a:lnTo>
                      <a:pt x="152" y="192"/>
                    </a:lnTo>
                    <a:lnTo>
                      <a:pt x="160" y="187"/>
                    </a:lnTo>
                    <a:lnTo>
                      <a:pt x="166" y="182"/>
                    </a:lnTo>
                    <a:lnTo>
                      <a:pt x="173" y="177"/>
                    </a:lnTo>
                    <a:lnTo>
                      <a:pt x="178" y="171"/>
                    </a:lnTo>
                    <a:lnTo>
                      <a:pt x="183" y="164"/>
                    </a:lnTo>
                    <a:lnTo>
                      <a:pt x="188" y="158"/>
                    </a:lnTo>
                    <a:lnTo>
                      <a:pt x="192" y="152"/>
                    </a:lnTo>
                    <a:lnTo>
                      <a:pt x="195" y="144"/>
                    </a:lnTo>
                    <a:lnTo>
                      <a:pt x="192" y="142"/>
                    </a:lnTo>
                    <a:lnTo>
                      <a:pt x="188" y="139"/>
                    </a:lnTo>
                    <a:lnTo>
                      <a:pt x="184" y="138"/>
                    </a:lnTo>
                    <a:lnTo>
                      <a:pt x="181" y="136"/>
                    </a:lnTo>
                    <a:lnTo>
                      <a:pt x="170" y="139"/>
                    </a:lnTo>
                    <a:lnTo>
                      <a:pt x="160" y="147"/>
                    </a:lnTo>
                    <a:lnTo>
                      <a:pt x="151" y="155"/>
                    </a:lnTo>
                    <a:lnTo>
                      <a:pt x="145" y="163"/>
                    </a:lnTo>
                    <a:lnTo>
                      <a:pt x="142" y="166"/>
                    </a:lnTo>
                    <a:lnTo>
                      <a:pt x="140" y="167"/>
                    </a:lnTo>
                    <a:lnTo>
                      <a:pt x="136" y="167"/>
                    </a:lnTo>
                    <a:lnTo>
                      <a:pt x="133" y="166"/>
                    </a:lnTo>
                    <a:lnTo>
                      <a:pt x="131" y="163"/>
                    </a:lnTo>
                    <a:lnTo>
                      <a:pt x="129" y="160"/>
                    </a:lnTo>
                    <a:lnTo>
                      <a:pt x="129" y="157"/>
                    </a:lnTo>
                    <a:lnTo>
                      <a:pt x="131" y="154"/>
                    </a:lnTo>
                    <a:lnTo>
                      <a:pt x="132" y="153"/>
                    </a:lnTo>
                    <a:lnTo>
                      <a:pt x="136" y="148"/>
                    </a:lnTo>
                    <a:lnTo>
                      <a:pt x="140" y="143"/>
                    </a:lnTo>
                    <a:lnTo>
                      <a:pt x="146" y="136"/>
                    </a:lnTo>
                    <a:lnTo>
                      <a:pt x="154" y="130"/>
                    </a:lnTo>
                    <a:lnTo>
                      <a:pt x="162" y="125"/>
                    </a:lnTo>
                    <a:lnTo>
                      <a:pt x="173" y="121"/>
                    </a:lnTo>
                    <a:lnTo>
                      <a:pt x="183" y="120"/>
                    </a:lnTo>
                    <a:lnTo>
                      <a:pt x="186" y="120"/>
                    </a:lnTo>
                    <a:lnTo>
                      <a:pt x="192" y="121"/>
                    </a:lnTo>
                    <a:lnTo>
                      <a:pt x="195" y="124"/>
                    </a:lnTo>
                    <a:lnTo>
                      <a:pt x="200" y="126"/>
                    </a:lnTo>
                    <a:lnTo>
                      <a:pt x="202" y="119"/>
                    </a:lnTo>
                    <a:lnTo>
                      <a:pt x="203" y="111"/>
                    </a:lnTo>
                    <a:lnTo>
                      <a:pt x="203" y="104"/>
                    </a:lnTo>
                    <a:lnTo>
                      <a:pt x="203" y="96"/>
                    </a:lnTo>
                    <a:lnTo>
                      <a:pt x="230" y="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Freeform 13"/>
              <p:cNvSpPr>
                <a:spLocks/>
              </p:cNvSpPr>
              <p:nvPr/>
            </p:nvSpPr>
            <p:spPr bwMode="auto">
              <a:xfrm>
                <a:off x="4127" y="3247"/>
                <a:ext cx="17" cy="43"/>
              </a:xfrm>
              <a:custGeom>
                <a:avLst/>
                <a:gdLst>
                  <a:gd name="T0" fmla="*/ 3 w 17"/>
                  <a:gd name="T1" fmla="*/ 43 h 43"/>
                  <a:gd name="T2" fmla="*/ 17 w 17"/>
                  <a:gd name="T3" fmla="*/ 5 h 43"/>
                  <a:gd name="T4" fmla="*/ 15 w 17"/>
                  <a:gd name="T5" fmla="*/ 4 h 43"/>
                  <a:gd name="T6" fmla="*/ 13 w 17"/>
                  <a:gd name="T7" fmla="*/ 3 h 43"/>
                  <a:gd name="T8" fmla="*/ 11 w 17"/>
                  <a:gd name="T9" fmla="*/ 1 h 43"/>
                  <a:gd name="T10" fmla="*/ 9 w 17"/>
                  <a:gd name="T11" fmla="*/ 0 h 43"/>
                  <a:gd name="T12" fmla="*/ 0 w 17"/>
                  <a:gd name="T13" fmla="*/ 42 h 43"/>
                  <a:gd name="T14" fmla="*/ 1 w 17"/>
                  <a:gd name="T15" fmla="*/ 42 h 43"/>
                  <a:gd name="T16" fmla="*/ 1 w 17"/>
                  <a:gd name="T17" fmla="*/ 42 h 43"/>
                  <a:gd name="T18" fmla="*/ 1 w 17"/>
                  <a:gd name="T19" fmla="*/ 42 h 43"/>
                  <a:gd name="T20" fmla="*/ 3 w 17"/>
                  <a:gd name="T21" fmla="*/ 43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43"/>
                  <a:gd name="T35" fmla="*/ 17 w 17"/>
                  <a:gd name="T36" fmla="*/ 43 h 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43">
                    <a:moveTo>
                      <a:pt x="3" y="43"/>
                    </a:moveTo>
                    <a:lnTo>
                      <a:pt x="17" y="5"/>
                    </a:lnTo>
                    <a:lnTo>
                      <a:pt x="15" y="4"/>
                    </a:lnTo>
                    <a:lnTo>
                      <a:pt x="13" y="3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0" y="42"/>
                    </a:lnTo>
                    <a:lnTo>
                      <a:pt x="1" y="42"/>
                    </a:lnTo>
                    <a:lnTo>
                      <a:pt x="3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7" name="Freeform 14"/>
            <p:cNvSpPr>
              <a:spLocks/>
            </p:cNvSpPr>
            <p:nvPr/>
          </p:nvSpPr>
          <p:spPr bwMode="auto">
            <a:xfrm>
              <a:off x="3967" y="2881"/>
              <a:ext cx="136" cy="222"/>
            </a:xfrm>
            <a:custGeom>
              <a:avLst/>
              <a:gdLst>
                <a:gd name="T0" fmla="*/ 109 w 136"/>
                <a:gd name="T1" fmla="*/ 193 h 222"/>
                <a:gd name="T2" fmla="*/ 107 w 136"/>
                <a:gd name="T3" fmla="*/ 168 h 222"/>
                <a:gd name="T4" fmla="*/ 109 w 136"/>
                <a:gd name="T5" fmla="*/ 147 h 222"/>
                <a:gd name="T6" fmla="*/ 114 w 136"/>
                <a:gd name="T7" fmla="*/ 130 h 222"/>
                <a:gd name="T8" fmla="*/ 121 w 136"/>
                <a:gd name="T9" fmla="*/ 113 h 222"/>
                <a:gd name="T10" fmla="*/ 128 w 136"/>
                <a:gd name="T11" fmla="*/ 99 h 222"/>
                <a:gd name="T12" fmla="*/ 133 w 136"/>
                <a:gd name="T13" fmla="*/ 83 h 222"/>
                <a:gd name="T14" fmla="*/ 136 w 136"/>
                <a:gd name="T15" fmla="*/ 65 h 222"/>
                <a:gd name="T16" fmla="*/ 135 w 136"/>
                <a:gd name="T17" fmla="*/ 45 h 222"/>
                <a:gd name="T18" fmla="*/ 131 w 136"/>
                <a:gd name="T19" fmla="*/ 34 h 222"/>
                <a:gd name="T20" fmla="*/ 126 w 136"/>
                <a:gd name="T21" fmla="*/ 24 h 222"/>
                <a:gd name="T22" fmla="*/ 118 w 136"/>
                <a:gd name="T23" fmla="*/ 16 h 222"/>
                <a:gd name="T24" fmla="*/ 109 w 136"/>
                <a:gd name="T25" fmla="*/ 10 h 222"/>
                <a:gd name="T26" fmla="*/ 99 w 136"/>
                <a:gd name="T27" fmla="*/ 5 h 222"/>
                <a:gd name="T28" fmla="*/ 88 w 136"/>
                <a:gd name="T29" fmla="*/ 1 h 222"/>
                <a:gd name="T30" fmla="*/ 76 w 136"/>
                <a:gd name="T31" fmla="*/ 0 h 222"/>
                <a:gd name="T32" fmla="*/ 65 w 136"/>
                <a:gd name="T33" fmla="*/ 1 h 222"/>
                <a:gd name="T34" fmla="*/ 51 w 136"/>
                <a:gd name="T35" fmla="*/ 5 h 222"/>
                <a:gd name="T36" fmla="*/ 40 w 136"/>
                <a:gd name="T37" fmla="*/ 10 h 222"/>
                <a:gd name="T38" fmla="*/ 28 w 136"/>
                <a:gd name="T39" fmla="*/ 16 h 222"/>
                <a:gd name="T40" fmla="*/ 19 w 136"/>
                <a:gd name="T41" fmla="*/ 24 h 222"/>
                <a:gd name="T42" fmla="*/ 13 w 136"/>
                <a:gd name="T43" fmla="*/ 32 h 222"/>
                <a:gd name="T44" fmla="*/ 7 w 136"/>
                <a:gd name="T45" fmla="*/ 44 h 222"/>
                <a:gd name="T46" fmla="*/ 3 w 136"/>
                <a:gd name="T47" fmla="*/ 55 h 222"/>
                <a:gd name="T48" fmla="*/ 0 w 136"/>
                <a:gd name="T49" fmla="*/ 69 h 222"/>
                <a:gd name="T50" fmla="*/ 42 w 136"/>
                <a:gd name="T51" fmla="*/ 77 h 222"/>
                <a:gd name="T52" fmla="*/ 43 w 136"/>
                <a:gd name="T53" fmla="*/ 65 h 222"/>
                <a:gd name="T54" fmla="*/ 49 w 136"/>
                <a:gd name="T55" fmla="*/ 54 h 222"/>
                <a:gd name="T56" fmla="*/ 55 w 136"/>
                <a:gd name="T57" fmla="*/ 45 h 222"/>
                <a:gd name="T58" fmla="*/ 66 w 136"/>
                <a:gd name="T59" fmla="*/ 40 h 222"/>
                <a:gd name="T60" fmla="*/ 74 w 136"/>
                <a:gd name="T61" fmla="*/ 40 h 222"/>
                <a:gd name="T62" fmla="*/ 80 w 136"/>
                <a:gd name="T63" fmla="*/ 44 h 222"/>
                <a:gd name="T64" fmla="*/ 84 w 136"/>
                <a:gd name="T65" fmla="*/ 49 h 222"/>
                <a:gd name="T66" fmla="*/ 87 w 136"/>
                <a:gd name="T67" fmla="*/ 55 h 222"/>
                <a:gd name="T68" fmla="*/ 88 w 136"/>
                <a:gd name="T69" fmla="*/ 68 h 222"/>
                <a:gd name="T70" fmla="*/ 85 w 136"/>
                <a:gd name="T71" fmla="*/ 80 h 222"/>
                <a:gd name="T72" fmla="*/ 80 w 136"/>
                <a:gd name="T73" fmla="*/ 96 h 222"/>
                <a:gd name="T74" fmla="*/ 75 w 136"/>
                <a:gd name="T75" fmla="*/ 112 h 222"/>
                <a:gd name="T76" fmla="*/ 70 w 136"/>
                <a:gd name="T77" fmla="*/ 128 h 222"/>
                <a:gd name="T78" fmla="*/ 66 w 136"/>
                <a:gd name="T79" fmla="*/ 147 h 222"/>
                <a:gd name="T80" fmla="*/ 65 w 136"/>
                <a:gd name="T81" fmla="*/ 166 h 222"/>
                <a:gd name="T82" fmla="*/ 68 w 136"/>
                <a:gd name="T83" fmla="*/ 188 h 222"/>
                <a:gd name="T84" fmla="*/ 74 w 136"/>
                <a:gd name="T85" fmla="*/ 222 h 222"/>
                <a:gd name="T86" fmla="*/ 113 w 136"/>
                <a:gd name="T87" fmla="*/ 214 h 222"/>
                <a:gd name="T88" fmla="*/ 109 w 136"/>
                <a:gd name="T89" fmla="*/ 193 h 2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6"/>
                <a:gd name="T136" fmla="*/ 0 h 222"/>
                <a:gd name="T137" fmla="*/ 136 w 136"/>
                <a:gd name="T138" fmla="*/ 222 h 2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6" h="222">
                  <a:moveTo>
                    <a:pt x="109" y="193"/>
                  </a:moveTo>
                  <a:lnTo>
                    <a:pt x="107" y="168"/>
                  </a:lnTo>
                  <a:lnTo>
                    <a:pt x="109" y="147"/>
                  </a:lnTo>
                  <a:lnTo>
                    <a:pt x="114" y="130"/>
                  </a:lnTo>
                  <a:lnTo>
                    <a:pt x="121" y="113"/>
                  </a:lnTo>
                  <a:lnTo>
                    <a:pt x="128" y="99"/>
                  </a:lnTo>
                  <a:lnTo>
                    <a:pt x="133" y="83"/>
                  </a:lnTo>
                  <a:lnTo>
                    <a:pt x="136" y="65"/>
                  </a:lnTo>
                  <a:lnTo>
                    <a:pt x="135" y="45"/>
                  </a:lnTo>
                  <a:lnTo>
                    <a:pt x="131" y="34"/>
                  </a:lnTo>
                  <a:lnTo>
                    <a:pt x="126" y="24"/>
                  </a:lnTo>
                  <a:lnTo>
                    <a:pt x="118" y="16"/>
                  </a:lnTo>
                  <a:lnTo>
                    <a:pt x="109" y="10"/>
                  </a:lnTo>
                  <a:lnTo>
                    <a:pt x="99" y="5"/>
                  </a:lnTo>
                  <a:lnTo>
                    <a:pt x="88" y="1"/>
                  </a:lnTo>
                  <a:lnTo>
                    <a:pt x="76" y="0"/>
                  </a:lnTo>
                  <a:lnTo>
                    <a:pt x="65" y="1"/>
                  </a:lnTo>
                  <a:lnTo>
                    <a:pt x="51" y="5"/>
                  </a:lnTo>
                  <a:lnTo>
                    <a:pt x="40" y="10"/>
                  </a:lnTo>
                  <a:lnTo>
                    <a:pt x="28" y="16"/>
                  </a:lnTo>
                  <a:lnTo>
                    <a:pt x="19" y="24"/>
                  </a:lnTo>
                  <a:lnTo>
                    <a:pt x="13" y="32"/>
                  </a:lnTo>
                  <a:lnTo>
                    <a:pt x="7" y="44"/>
                  </a:lnTo>
                  <a:lnTo>
                    <a:pt x="3" y="55"/>
                  </a:lnTo>
                  <a:lnTo>
                    <a:pt x="0" y="69"/>
                  </a:lnTo>
                  <a:lnTo>
                    <a:pt x="42" y="77"/>
                  </a:lnTo>
                  <a:lnTo>
                    <a:pt x="43" y="65"/>
                  </a:lnTo>
                  <a:lnTo>
                    <a:pt x="49" y="54"/>
                  </a:lnTo>
                  <a:lnTo>
                    <a:pt x="55" y="45"/>
                  </a:lnTo>
                  <a:lnTo>
                    <a:pt x="66" y="40"/>
                  </a:lnTo>
                  <a:lnTo>
                    <a:pt x="74" y="40"/>
                  </a:lnTo>
                  <a:lnTo>
                    <a:pt x="80" y="44"/>
                  </a:lnTo>
                  <a:lnTo>
                    <a:pt x="84" y="49"/>
                  </a:lnTo>
                  <a:lnTo>
                    <a:pt x="87" y="55"/>
                  </a:lnTo>
                  <a:lnTo>
                    <a:pt x="88" y="68"/>
                  </a:lnTo>
                  <a:lnTo>
                    <a:pt x="85" y="80"/>
                  </a:lnTo>
                  <a:lnTo>
                    <a:pt x="80" y="96"/>
                  </a:lnTo>
                  <a:lnTo>
                    <a:pt x="75" y="112"/>
                  </a:lnTo>
                  <a:lnTo>
                    <a:pt x="70" y="128"/>
                  </a:lnTo>
                  <a:lnTo>
                    <a:pt x="66" y="147"/>
                  </a:lnTo>
                  <a:lnTo>
                    <a:pt x="65" y="166"/>
                  </a:lnTo>
                  <a:lnTo>
                    <a:pt x="68" y="188"/>
                  </a:lnTo>
                  <a:lnTo>
                    <a:pt x="74" y="222"/>
                  </a:lnTo>
                  <a:lnTo>
                    <a:pt x="113" y="214"/>
                  </a:lnTo>
                  <a:lnTo>
                    <a:pt x="109" y="19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Freeform 15"/>
            <p:cNvSpPr>
              <a:spLocks/>
            </p:cNvSpPr>
            <p:nvPr/>
          </p:nvSpPr>
          <p:spPr bwMode="auto">
            <a:xfrm>
              <a:off x="4042" y="3122"/>
              <a:ext cx="58" cy="57"/>
            </a:xfrm>
            <a:custGeom>
              <a:avLst/>
              <a:gdLst>
                <a:gd name="T0" fmla="*/ 0 w 58"/>
                <a:gd name="T1" fmla="*/ 9 h 57"/>
                <a:gd name="T2" fmla="*/ 9 w 58"/>
                <a:gd name="T3" fmla="*/ 57 h 57"/>
                <a:gd name="T4" fmla="*/ 58 w 58"/>
                <a:gd name="T5" fmla="*/ 48 h 57"/>
                <a:gd name="T6" fmla="*/ 50 w 58"/>
                <a:gd name="T7" fmla="*/ 0 h 57"/>
                <a:gd name="T8" fmla="*/ 0 w 58"/>
                <a:gd name="T9" fmla="*/ 9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57"/>
                <a:gd name="T17" fmla="*/ 58 w 58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57">
                  <a:moveTo>
                    <a:pt x="0" y="9"/>
                  </a:moveTo>
                  <a:lnTo>
                    <a:pt x="9" y="57"/>
                  </a:lnTo>
                  <a:lnTo>
                    <a:pt x="58" y="48"/>
                  </a:lnTo>
                  <a:lnTo>
                    <a:pt x="5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16"/>
            <p:cNvSpPr>
              <a:spLocks noChangeShapeType="1"/>
            </p:cNvSpPr>
            <p:nvPr/>
          </p:nvSpPr>
          <p:spPr bwMode="auto">
            <a:xfrm>
              <a:off x="2112" y="3294"/>
              <a:ext cx="1584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17"/>
            <p:cNvSpPr>
              <a:spLocks noChangeShapeType="1"/>
            </p:cNvSpPr>
            <p:nvPr/>
          </p:nvSpPr>
          <p:spPr bwMode="auto">
            <a:xfrm flipH="1" flipV="1">
              <a:off x="2112" y="3120"/>
              <a:ext cx="1584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Text Box 18"/>
            <p:cNvSpPr txBox="1">
              <a:spLocks noChangeArrowheads="1"/>
            </p:cNvSpPr>
            <p:nvPr/>
          </p:nvSpPr>
          <p:spPr bwMode="auto">
            <a:xfrm>
              <a:off x="2535" y="2985"/>
              <a:ext cx="1035" cy="32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chemeClr val="tx1"/>
                  </a:solidFill>
                </a:rPr>
                <a:t>Is this true?</a:t>
              </a:r>
            </a:p>
          </p:txBody>
        </p:sp>
        <p:sp>
          <p:nvSpPr>
            <p:cNvPr id="9232" name="Text Box 19"/>
            <p:cNvSpPr txBox="1">
              <a:spLocks noChangeArrowheads="1"/>
            </p:cNvSpPr>
            <p:nvPr/>
          </p:nvSpPr>
          <p:spPr bwMode="auto">
            <a:xfrm>
              <a:off x="2541" y="3561"/>
              <a:ext cx="459" cy="3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chemeClr val="tx1"/>
                  </a:solidFill>
                </a:rPr>
                <a:t>Yes!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C96E7F-55D1-4A50-A056-17B6228ADA3A}" type="slidenum">
              <a:rPr lang="en-US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914400"/>
          </a:xfrm>
        </p:spPr>
        <p:txBody>
          <a:bodyPr/>
          <a:lstStyle/>
          <a:p>
            <a:r>
              <a:rPr lang="en-US" smtClean="0"/>
              <a:t>Properties of ZKPK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mtClean="0"/>
              <a:t>Completeness</a:t>
            </a:r>
          </a:p>
          <a:p>
            <a:pPr lvl="1"/>
            <a:r>
              <a:rPr lang="en-US" smtClean="0"/>
              <a:t>If both prover and verifier are honest, protocol succeeds with overwhelming probability</a:t>
            </a:r>
          </a:p>
          <a:p>
            <a:r>
              <a:rPr lang="en-US" smtClean="0"/>
              <a:t>Soundness</a:t>
            </a:r>
          </a:p>
          <a:p>
            <a:pPr lvl="1"/>
            <a:r>
              <a:rPr lang="en-US" smtClean="0"/>
              <a:t>No one who does </a:t>
            </a:r>
            <a:r>
              <a:rPr lang="en-US" u="sng" smtClean="0"/>
              <a:t>not</a:t>
            </a:r>
            <a:r>
              <a:rPr lang="en-US" smtClean="0"/>
              <a:t> know the secret can convince the verifier with nonnegligible probability</a:t>
            </a:r>
          </a:p>
          <a:p>
            <a:pPr lvl="2"/>
            <a:r>
              <a:rPr lang="en-US" smtClean="0"/>
              <a:t>Intuition: the protocol should not enable prover to prove a false statement</a:t>
            </a:r>
          </a:p>
          <a:p>
            <a:r>
              <a:rPr lang="en-US" smtClean="0"/>
              <a:t>Zero knowledge</a:t>
            </a:r>
          </a:p>
          <a:p>
            <a:pPr lvl="1"/>
            <a:r>
              <a:rPr lang="en-US" smtClean="0"/>
              <a:t>The proof does not leak any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4A49A8-1A5D-4B5B-8DE4-28F34A70F85C}" type="slidenum">
              <a:rPr lang="en-US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914400"/>
          </a:xfrm>
        </p:spPr>
        <p:txBody>
          <a:bodyPr/>
          <a:lstStyle/>
          <a:p>
            <a:r>
              <a:rPr lang="en-US" smtClean="0"/>
              <a:t>Zero-Knowledge Property</a:t>
            </a:r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smtClean="0"/>
              <a:t>The proof does not leak any information</a:t>
            </a:r>
          </a:p>
          <a:p>
            <a:r>
              <a:rPr lang="en-US" smtClean="0"/>
              <a:t>There exists a </a:t>
            </a:r>
            <a:r>
              <a:rPr lang="en-US" smtClean="0">
                <a:solidFill>
                  <a:schemeClr val="hlink"/>
                </a:solidFill>
              </a:rPr>
              <a:t>simulator</a:t>
            </a:r>
            <a:r>
              <a:rPr lang="en-US" smtClean="0"/>
              <a:t> that, taking what the verifier knows before the protocol starts, produces a fake “transcript” of protocol messages that is indistinguishable from actual protocol messages</a:t>
            </a:r>
          </a:p>
          <a:p>
            <a:pPr lvl="1"/>
            <a:r>
              <a:rPr lang="en-US" smtClean="0"/>
              <a:t>Because all messages can be simulated from verifier’s initial knowledge, verifier does not learn anything that he didn’t know before</a:t>
            </a:r>
          </a:p>
          <a:p>
            <a:pPr lvl="1"/>
            <a:r>
              <a:rPr lang="en-US" smtClean="0"/>
              <a:t>Indistinguishability: perfect, statistical, or computational</a:t>
            </a:r>
          </a:p>
          <a:p>
            <a:r>
              <a:rPr lang="en-US" smtClean="0">
                <a:solidFill>
                  <a:schemeClr val="folHlink"/>
                </a:solidFill>
              </a:rPr>
              <a:t>Honest-verifier ZK</a:t>
            </a:r>
            <a:r>
              <a:rPr lang="en-US" smtClean="0"/>
              <a:t> only considers verifiers that follow the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8">
      <a:dk1>
        <a:srgbClr val="000000"/>
      </a:dk1>
      <a:lt1>
        <a:srgbClr val="FFFFFF"/>
      </a:lt1>
      <a:dk2>
        <a:srgbClr val="000099"/>
      </a:dk2>
      <a:lt2>
        <a:srgbClr val="3366FF"/>
      </a:lt2>
      <a:accent1>
        <a:srgbClr val="B3B3FF"/>
      </a:accent1>
      <a:accent2>
        <a:srgbClr val="008080"/>
      </a:accent2>
      <a:accent3>
        <a:srgbClr val="FFFFFF"/>
      </a:accent3>
      <a:accent4>
        <a:srgbClr val="000000"/>
      </a:accent4>
      <a:accent5>
        <a:srgbClr val="D6D6FF"/>
      </a:accent5>
      <a:accent6>
        <a:srgbClr val="007373"/>
      </a:accent6>
      <a:hlink>
        <a:srgbClr val="FF00FF"/>
      </a:hlink>
      <a:folHlink>
        <a:srgbClr val="9933FF"/>
      </a:folHlink>
    </a:clrScheme>
    <a:fontScheme name="Contemporary 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FFFFFF"/>
        </a:dk1>
        <a:lt1>
          <a:srgbClr val="FFCC00"/>
        </a:lt1>
        <a:dk2>
          <a:srgbClr val="000066"/>
        </a:dk2>
        <a:lt2>
          <a:srgbClr val="FFCC00"/>
        </a:lt2>
        <a:accent1>
          <a:srgbClr val="3399FF"/>
        </a:accent1>
        <a:accent2>
          <a:srgbClr val="33CCCC"/>
        </a:accent2>
        <a:accent3>
          <a:srgbClr val="AAAAB8"/>
        </a:accent3>
        <a:accent4>
          <a:srgbClr val="DAAE00"/>
        </a:accent4>
        <a:accent5>
          <a:srgbClr val="ADCA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000000"/>
        </a:dk1>
        <a:lt1>
          <a:srgbClr val="FFFFFF"/>
        </a:lt1>
        <a:dk2>
          <a:srgbClr val="000099"/>
        </a:dk2>
        <a:lt2>
          <a:srgbClr val="3366FF"/>
        </a:lt2>
        <a:accent1>
          <a:srgbClr val="0066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007373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8">
        <a:dk1>
          <a:srgbClr val="000000"/>
        </a:dk1>
        <a:lt1>
          <a:srgbClr val="FFFFFF"/>
        </a:lt1>
        <a:dk2>
          <a:srgbClr val="000099"/>
        </a:dk2>
        <a:lt2>
          <a:srgbClr val="3366FF"/>
        </a:lt2>
        <a:accent1>
          <a:srgbClr val="B3B3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D6D6FF"/>
        </a:accent5>
        <a:accent6>
          <a:srgbClr val="007373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9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50505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48484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40482</TotalTime>
  <Words>1243</Words>
  <Application>Microsoft Office PowerPoint</Application>
  <PresentationFormat>On-screen Show (4:3)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Monotype Sorts</vt:lpstr>
      <vt:lpstr>Symbol</vt:lpstr>
      <vt:lpstr>Tahoma</vt:lpstr>
      <vt:lpstr>Times New Roman</vt:lpstr>
      <vt:lpstr>Wingdings</vt:lpstr>
      <vt:lpstr>Contemporary Portrait</vt:lpstr>
      <vt:lpstr>Introduction to  Zero-Knowledge</vt:lpstr>
      <vt:lpstr>Commitment</vt:lpstr>
      <vt:lpstr>Properties of Commitment Schemes</vt:lpstr>
      <vt:lpstr>Discrete Logarithm Problem</vt:lpstr>
      <vt:lpstr>Pedersen Commitment Scheme</vt:lpstr>
      <vt:lpstr>Security of Pedersen Commitments</vt:lpstr>
      <vt:lpstr>Zero-Knowledge Proofs</vt:lpstr>
      <vt:lpstr>Properties of ZKPK</vt:lpstr>
      <vt:lpstr>Zero-Knowledge Property</vt:lpstr>
      <vt:lpstr>Soundness Property</vt:lpstr>
      <vt:lpstr>Schnorr’s Id Protocol</vt:lpstr>
      <vt:lpstr>Cheating Sender</vt:lpstr>
      <vt:lpstr>Schnorr’s Id Protocol Is Sound</vt:lpstr>
      <vt:lpstr>Schnorr’s Id Protocol Is HVZK</vt:lpstr>
      <vt:lpstr>Schnorr’s Id Protocol Is Not ZK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380S - Theory and Practice of Secure Systems</dc:title>
  <dc:subject>Introduction to zero-knowledge</dc:subject>
  <dc:creator>Vitaly Shmatikov</dc:creator>
  <cp:lastModifiedBy>KUNWAR</cp:lastModifiedBy>
  <cp:revision>5823</cp:revision>
  <cp:lastPrinted>1998-09-22T18:15:52Z</cp:lastPrinted>
  <dcterms:created xsi:type="dcterms:W3CDTF">1997-09-07T20:51:32Z</dcterms:created>
  <dcterms:modified xsi:type="dcterms:W3CDTF">2019-08-31T07:55:11Z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