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Inconsolata"/>
      <p:regular r:id="rId27"/>
      <p:bold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Inconsolata-bold.fntdata"/><Relationship Id="rId27" Type="http://schemas.openxmlformats.org/officeDocument/2006/relationships/font" Target="fonts/Inconsolat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b536a7f3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b536a7f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b4e35bfe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b4e35bfe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b4e35bfe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b4e35bfe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b4e35bfe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b4e35bfe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b4e35bfe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b4e35bfe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b4e35bfe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b4e35bfe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b4e35bfe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b4e35bfe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b4e35bfe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b4e35bfe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b4e35bfe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b4e35bfe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b4e35bfe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b4e35bfe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b4e35bfe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b4e35bfe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b4e35bfe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b4e35bfe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202975"/>
            <a:ext cx="8520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iscreet Log Contracts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48"/>
            <a:ext cx="54237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erriweather"/>
                <a:ea typeface="Merriweather"/>
                <a:cs typeface="Merriweather"/>
                <a:sym typeface="Merriweather"/>
              </a:rPr>
              <a:t>Team:</a:t>
            </a:r>
            <a:endParaRPr b="1"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Rajneesh Pandey (106119100),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Satyarth Pandey (106119112),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Kartikey Agarwal (106119058)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50500" y="235600"/>
            <a:ext cx="3923400" cy="11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 within the Contract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775" y="2357450"/>
            <a:ext cx="4810500" cy="24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250" y="931000"/>
            <a:ext cx="2838825" cy="5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6302" y="1582600"/>
            <a:ext cx="2838737" cy="5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4606975" y="259850"/>
            <a:ext cx="429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script is the same sequence of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opcodes as used in Lightning Network channels. Alice holds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4606975" y="1353575"/>
            <a:ext cx="44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while Bob holds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5" y="387825"/>
            <a:ext cx="8913551" cy="40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DLC scalability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439325" y="633600"/>
            <a:ext cx="4463700" cy="3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Can split the R value (and message) in to a R-exponent and R-mantissa.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Helps cut down the off-chain transactions needed in ranges which don't lead to different allocations.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DLC use cases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398500" y="326575"/>
            <a:ext cx="4572000" cy="3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Currency futures? Stocks?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Commodities? Sports? Insurance?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Pretty general; conditional payments based on any number or element from predetermined set.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DLC Definition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2540">
                <a:solidFill>
                  <a:schemeClr val="lt2"/>
                </a:solidFill>
              </a:rPr>
              <a:t>Smart contracts in same channel construction as lightning.</a:t>
            </a:r>
            <a:endParaRPr sz="254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sz="254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1" lang="en" sz="2540">
                <a:solidFill>
                  <a:schemeClr val="lt2"/>
                </a:solidFill>
              </a:rPr>
              <a:t>Lightning</a:t>
            </a:r>
            <a:r>
              <a:rPr lang="en" sz="2540">
                <a:solidFill>
                  <a:schemeClr val="lt2"/>
                </a:solidFill>
              </a:rPr>
              <a:t>: most recent tx is valid</a:t>
            </a:r>
            <a:endParaRPr sz="254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sz="254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1" lang="en" sz="2540">
                <a:solidFill>
                  <a:schemeClr val="lt2"/>
                </a:solidFill>
              </a:rPr>
              <a:t>DLC</a:t>
            </a:r>
            <a:r>
              <a:rPr lang="en" sz="2540">
                <a:solidFill>
                  <a:schemeClr val="lt2"/>
                </a:solidFill>
              </a:rPr>
              <a:t>: non-interactive oracle determines valid tx</a:t>
            </a:r>
            <a:endParaRPr sz="254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sz="254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91325" y="13173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Requirements of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</a:t>
            </a:r>
            <a:r>
              <a:rPr lang="en" sz="3000"/>
              <a:t>iscreet log contracts (DLC)</a:t>
            </a:r>
            <a:endParaRPr sz="30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latin typeface="Nunito"/>
                <a:ea typeface="Nunito"/>
                <a:cs typeface="Nunito"/>
                <a:sym typeface="Nunito"/>
              </a:rPr>
              <a:t>DLCs </a:t>
            </a:r>
            <a:r>
              <a:rPr lang="en" sz="2800">
                <a:latin typeface="Nunito"/>
                <a:ea typeface="Nunito"/>
                <a:cs typeface="Nunito"/>
                <a:sym typeface="Nunito"/>
              </a:rPr>
              <a:t>are a system which addresses the scalability and privacy concerns and seeks to minimize the trust required in the oracle which provides external data.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32125" y="12957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onditional Payments 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Nunito"/>
                <a:ea typeface="Nunito"/>
                <a:cs typeface="Nunito"/>
                <a:sym typeface="Nunito"/>
              </a:rPr>
              <a:t>payment conditional on some external data</a:t>
            </a:r>
            <a:endParaRPr b="1" sz="2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Example,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Alice and Bob bet on tomorrow's match result. If INDIA won, Alice gets 1 BTC. Otherwise, Bob gets 1 BTC.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One problem: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The bitcoin blockchain is not aware of the match result or any other external real world data.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30075" y="12957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Smart contracts and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Oracles</a:t>
            </a:r>
            <a:endParaRPr sz="300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LN (Lightning Network) is a simple script, enforcing the most recent transaction.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Made of smart contracts, but has no external state. Everything comes from Alice &amp; Bob. If we want external state, need some way to get it, usually called an </a:t>
            </a:r>
            <a:r>
              <a:rPr b="1" lang="en" sz="2000"/>
              <a:t>"oracle"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Simple oracle: 2 of 3 multisig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19875" y="14500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chnorr Signature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367900" y="183700"/>
            <a:ext cx="4735200" cy="47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public key</a:t>
            </a:r>
            <a:r>
              <a:rPr lang="en" sz="2000"/>
              <a:t> :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A = aG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k &lt;- $; R = kG</a:t>
            </a:r>
            <a:r>
              <a:rPr lang="en" sz="2000"/>
              <a:t>  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(nonce for sign)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to sign, compute</a:t>
            </a:r>
            <a:r>
              <a:rPr lang="en" sz="2000"/>
              <a:t>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s = k-h(m, R)a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signature is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 (R, s)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To verify,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sG =? kG - h(m, R)aG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   =? R - h(m, R)A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Given 'pubkey' (A, R) and a message m, you can't compute s. 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(EC Discrete log problem) but you CAN compute sG = R - h(m,R)A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ixed-R signature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Scheme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Nunito"/>
                <a:ea typeface="Nunito"/>
                <a:cs typeface="Nunito"/>
                <a:sym typeface="Nunito"/>
              </a:rPr>
              <a:t>Schnorr Scheme: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Pubkey: 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signature: 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(R, s) 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latin typeface="Nunito"/>
                <a:ea typeface="Nunito"/>
                <a:cs typeface="Nunito"/>
                <a:sym typeface="Nunito"/>
              </a:rPr>
              <a:t>Fixed-R scheme: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Pubkey: 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(A, R)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signature: 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572000" y="1743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k-collision</a:t>
            </a:r>
            <a:endParaRPr b="1" sz="4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50" y="929700"/>
            <a:ext cx="7766699" cy="30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4500075" y="4154825"/>
            <a:ext cx="344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prevents Oracle to give out different results for different contracts.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Signatures as private keys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644675" y="500925"/>
            <a:ext cx="43398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Nunito"/>
                <a:ea typeface="Nunito"/>
                <a:cs typeface="Nunito"/>
                <a:sym typeface="Nunito"/>
              </a:rPr>
              <a:t>Olivia chooses </a:t>
            </a:r>
            <a:r>
              <a:rPr b="1" i="1" lang="en" sz="25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500">
                <a:latin typeface="Nunito"/>
                <a:ea typeface="Nunito"/>
                <a:cs typeface="Nunito"/>
                <a:sym typeface="Nunito"/>
              </a:rPr>
              <a:t> as private key </a:t>
            </a:r>
            <a:r>
              <a:rPr b="1" i="1" lang="en" sz="2500">
                <a:latin typeface="Nunito"/>
                <a:ea typeface="Nunito"/>
                <a:cs typeface="Nunito"/>
                <a:sym typeface="Nunito"/>
              </a:rPr>
              <a:t>sG</a:t>
            </a:r>
            <a:r>
              <a:rPr lang="en" sz="2500">
                <a:latin typeface="Nunito"/>
                <a:ea typeface="Nunito"/>
                <a:cs typeface="Nunito"/>
                <a:sym typeface="Nunito"/>
              </a:rPr>
              <a:t> as public key Mix with Alice and Bob's public keys.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latin typeface="Nunito"/>
                <a:ea typeface="Nunito"/>
                <a:cs typeface="Nunito"/>
                <a:sym typeface="Nunito"/>
              </a:rPr>
              <a:t> 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Inconsolata"/>
                <a:ea typeface="Inconsolata"/>
                <a:cs typeface="Inconsolata"/>
                <a:sym typeface="Inconsolata"/>
              </a:rPr>
              <a:t>pub(alice) + sG = pub(contract) </a:t>
            </a:r>
            <a:endParaRPr b="1"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latin typeface="Inconsolata"/>
                <a:ea typeface="Inconsolata"/>
                <a:cs typeface="Inconsolata"/>
                <a:sym typeface="Inconsolata"/>
              </a:rPr>
              <a:t>priv(alice) + s = priv(contract)</a:t>
            </a:r>
            <a:endParaRPr b="1" sz="20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