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369f72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369f72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369f72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369f72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a369f72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a369f72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a369f72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a369f72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a369f72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a369f72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369f72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a369f72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369f72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369f72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a369f72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a369f72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a48d53d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a48d53d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48d53d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48d53d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a48d53d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a48d53d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a48d53d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a48d53d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a369f7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a369f7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a369f7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a369f7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a369f72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a369f72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and BERT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Date: 11.11.2022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Architecture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19185" l="19836" r="48262" t="25571"/>
          <a:stretch/>
        </p:blipFill>
        <p:spPr>
          <a:xfrm>
            <a:off x="453400" y="1375375"/>
            <a:ext cx="2917027" cy="2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927175" y="1152475"/>
            <a:ext cx="3143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is based on transformer Encoder.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versions: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-BERT-BASE: N=12, d=768, h=12, #parameters=110M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-BERT-LARGE: N=24, d=1024, h=16, #parameters=340M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N= encoder blocks , d= vector embedding,h= multi head self-attention unit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0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Representation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29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7753501" cy="34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training, the input contains two input sequences/sentences Sentence A Sentence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Sentences are separated by SEP token. SEP </a:t>
            </a:r>
            <a:r>
              <a:rPr lang="en-GB"/>
              <a:t>determines</a:t>
            </a:r>
            <a:r>
              <a:rPr lang="en-GB"/>
              <a:t> the start and end of a sentence.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sequence always start with classification token CLS. CLS works as a tool to </a:t>
            </a:r>
            <a:r>
              <a:rPr lang="en-GB"/>
              <a:t>identify</a:t>
            </a:r>
            <a:r>
              <a:rPr lang="en-GB"/>
              <a:t> a classification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all the other tokens of the input we will try to compute more informative embeddings of that token where the context is taken into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the CLS token the objective is to obtain an embedding that summarizes the entire sequence such that we can use it to perform classification on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Input embeddings are sum of token,position and sentence embeddings.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 embedding describe the word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Position embedding describe where the word located in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Sentence embedding describes to which sentence the sequence or word  belongs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input </a:t>
            </a:r>
            <a:r>
              <a:rPr lang="en-GB"/>
              <a:t>embedding</a:t>
            </a:r>
            <a:r>
              <a:rPr lang="en-GB"/>
              <a:t> : Token </a:t>
            </a:r>
            <a:r>
              <a:rPr lang="en-GB"/>
              <a:t>embedding</a:t>
            </a:r>
            <a:r>
              <a:rPr lang="en-GB"/>
              <a:t> + Position </a:t>
            </a:r>
            <a:r>
              <a:rPr lang="en-GB"/>
              <a:t>embedding</a:t>
            </a:r>
            <a:r>
              <a:rPr lang="en-GB"/>
              <a:t> +sentence </a:t>
            </a:r>
            <a:r>
              <a:rPr lang="en-GB"/>
              <a:t>embedding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Ex: input embedding for ‘great’ : Egreat+E5+EA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‘Food’ : Efood+E9+EB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0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Pre-training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has two pre-training tasks.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Task: Masked word 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-15% of words are masked.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-predict masked word 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8315" r="0" t="0"/>
          <a:stretch/>
        </p:blipFill>
        <p:spPr>
          <a:xfrm>
            <a:off x="937100" y="653725"/>
            <a:ext cx="5834026" cy="2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30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2nd task: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Select Sentence B as the </a:t>
            </a:r>
            <a:r>
              <a:rPr lang="en-GB"/>
              <a:t>sentence</a:t>
            </a:r>
            <a:r>
              <a:rPr lang="en-GB"/>
              <a:t> after A with 50% probability.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CLS output classify B as next/other sentence.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5074"/>
            <a:ext cx="9144000" cy="32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Fine-tuning BERT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 Annotated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sequence level classification tasks: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Use output from CLS token for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Add single layer FFN(feed forward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Fine-tune end to end by applying cross entropy loss.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25" y="2772950"/>
            <a:ext cx="6091876" cy="23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vs Transformer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RNN:</a:t>
            </a:r>
            <a:endParaRPr sz="4800" u="sng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Sequence to sequence processing 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parallel computation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Difficult to process longer input sequence. LSTM and GRU solve this problem to some extent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Slow processing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Transformer:</a:t>
            </a:r>
            <a:endParaRPr sz="4800" u="sng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 </a:t>
            </a:r>
            <a:r>
              <a:rPr lang="en-GB" sz="4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Sequence to sequence processing </a:t>
            </a:r>
            <a:endParaRPr sz="4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parallel computation</a:t>
            </a:r>
            <a:endParaRPr sz="4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 dependency between the time steps</a:t>
            </a:r>
            <a:endParaRPr sz="48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8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Faster processing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075" y="147200"/>
            <a:ext cx="3787251" cy="167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1766" l="28329" r="51669" t="27577"/>
          <a:stretch/>
        </p:blipFill>
        <p:spPr>
          <a:xfrm>
            <a:off x="6972725" y="2131550"/>
            <a:ext cx="2000650" cy="2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components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39827" r="0" t="0"/>
          <a:stretch/>
        </p:blipFill>
        <p:spPr>
          <a:xfrm>
            <a:off x="3874425" y="1246675"/>
            <a:ext cx="4126576" cy="34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1766" l="28329" r="51669" t="27577"/>
          <a:stretch/>
        </p:blipFill>
        <p:spPr>
          <a:xfrm>
            <a:off x="1567675" y="1463175"/>
            <a:ext cx="2000650" cy="28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92929"/>
                </a:solidFill>
                <a:highlight>
                  <a:srgbClr val="F2F2F2"/>
                </a:highlight>
              </a:rPr>
              <a:t>Need of attention in transformer:</a:t>
            </a: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 preserve the semantics in the input as well as in the output sequence.</a:t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English =&gt; French</a:t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red =&gt; rouge</a:t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dress =&gt; robe</a:t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“</a:t>
            </a:r>
            <a:r>
              <a:rPr i="1" lang="en-GB" sz="2500">
                <a:solidFill>
                  <a:srgbClr val="292929"/>
                </a:solidFill>
                <a:highlight>
                  <a:srgbClr val="F2F2F2"/>
                </a:highlight>
              </a:rPr>
              <a:t>red dress</a:t>
            </a: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” =&gt; “</a:t>
            </a:r>
            <a:r>
              <a:rPr i="1" lang="en-GB" sz="2500">
                <a:solidFill>
                  <a:srgbClr val="292929"/>
                </a:solidFill>
                <a:highlight>
                  <a:srgbClr val="F2F2F2"/>
                </a:highlight>
              </a:rPr>
              <a:t>robe rouge</a:t>
            </a: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”</a:t>
            </a:r>
            <a:endParaRPr sz="2500">
              <a:solidFill>
                <a:srgbClr val="292929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highlight>
                  <a:srgbClr val="F2F2F2"/>
                </a:highlight>
              </a:rPr>
              <a:t>Notice how red is before dress in English but rouge is after robe.</a:t>
            </a:r>
            <a:endParaRPr sz="250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2496" l="10695" r="34113" t="27140"/>
          <a:stretch/>
        </p:blipFill>
        <p:spPr>
          <a:xfrm>
            <a:off x="2768250" y="318125"/>
            <a:ext cx="5046475" cy="2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Positional encoder: vector that give context based on position of word in a sentence.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Bob’s </a:t>
            </a:r>
            <a:r>
              <a:rPr b="1" lang="en-GB"/>
              <a:t>dog</a:t>
            </a:r>
            <a:r>
              <a:rPr b="1" lang="en-GB"/>
              <a:t> </a:t>
            </a:r>
            <a:r>
              <a:rPr lang="en-GB"/>
              <a:t>looks Cute. —--Position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Bob looks like a </a:t>
            </a:r>
            <a:r>
              <a:rPr b="1" lang="en-GB"/>
              <a:t>dog</a:t>
            </a:r>
            <a:r>
              <a:rPr lang="en-GB"/>
              <a:t>.   —----position 5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2639" l="8814" r="38373" t="38318"/>
          <a:stretch/>
        </p:blipFill>
        <p:spPr>
          <a:xfrm>
            <a:off x="1545276" y="2844225"/>
            <a:ext cx="4426848" cy="20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Multi-head attention working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7432" l="19104" r="38769" t="28300"/>
          <a:stretch/>
        </p:blipFill>
        <p:spPr>
          <a:xfrm>
            <a:off x="1674200" y="1017725"/>
            <a:ext cx="6564125" cy="389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learning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Step1: Pre-train a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2: Fine  tune for the specific task(be it image or language task)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Transfer learning became the default strategy for computer vision tasks from the </a:t>
            </a:r>
            <a:r>
              <a:rPr lang="en-GB"/>
              <a:t>year</a:t>
            </a:r>
            <a:r>
              <a:rPr lang="en-GB"/>
              <a:t> 2014.People often use models that are pre-trained for image classification on imagenet.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Transfer learning in Natural language processing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Transfer learning is a powerful tool for natural language processing also. 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 using transfer learning in the backend;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BERT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GPT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ELMo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BERT stands for 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idirectional 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ncoder 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epresentations from 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ransformers.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requires </a:t>
            </a:r>
            <a:r>
              <a:rPr b="1"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least 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fine tuning also. It is self-supervised model.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62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/>
              <a:t>After fine-tuning BERT can handle a range of tasks, </a:t>
            </a:r>
            <a:r>
              <a:rPr i="1" lang="en-GB" sz="1600"/>
              <a:t>including</a:t>
            </a:r>
            <a:r>
              <a:rPr i="1" lang="en-GB" sz="1600"/>
              <a:t>: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Sentiment Analysis: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But believe me or not,it is one of the most beautiful and evocative work i have seen.</a:t>
            </a:r>
            <a:r>
              <a:rPr b="1" lang="en-GB" sz="1600"/>
              <a:t> [very positive]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Identify relevant Documents: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2610923"/>
            <a:ext cx="7058025" cy="2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