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Caveat"/>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ave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Cave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84ca523db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84ca523db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84ca523db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84ca523db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84ca523d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84ca523d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84ca523d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84ca523d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84ca523d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84ca523d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84ca523db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84ca523db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84ca523db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84ca523db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4ca523db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4ca523db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84ca523db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84ca523db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84ca523db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84ca523db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52650" y="417700"/>
            <a:ext cx="8520600" cy="1306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Representation</a:t>
            </a:r>
            <a:r>
              <a:rPr lang="en-GB"/>
              <a:t> learning</a:t>
            </a:r>
            <a:endParaRPr/>
          </a:p>
        </p:txBody>
      </p:sp>
      <p:sp>
        <p:nvSpPr>
          <p:cNvPr id="55" name="Google Shape;55;p13"/>
          <p:cNvSpPr txBox="1"/>
          <p:nvPr>
            <p:ph idx="1" type="subTitle"/>
          </p:nvPr>
        </p:nvSpPr>
        <p:spPr>
          <a:xfrm>
            <a:off x="6208250" y="1630150"/>
            <a:ext cx="2452200" cy="646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200"/>
              <a:t>Date: 07.11.2022</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Better optimization:</a:t>
            </a:r>
            <a:endParaRPr/>
          </a:p>
          <a:p>
            <a:pPr indent="0" lvl="0" marL="0" rtl="0" algn="l">
              <a:lnSpc>
                <a:spcPct val="115000"/>
              </a:lnSpc>
              <a:spcBef>
                <a:spcPts val="1200"/>
              </a:spcBef>
              <a:spcAft>
                <a:spcPts val="0"/>
              </a:spcAft>
              <a:buNone/>
            </a:pPr>
            <a:r>
              <a:rPr lang="en-GB" sz="1500">
                <a:solidFill>
                  <a:srgbClr val="292929"/>
                </a:solidFill>
                <a:highlight>
                  <a:srgbClr val="FFFFFF"/>
                </a:highlight>
                <a:latin typeface="Georgia"/>
                <a:ea typeface="Georgia"/>
                <a:cs typeface="Georgia"/>
                <a:sym typeface="Georgia"/>
              </a:rPr>
              <a:t> Unsupervised pre-training puts the network in a region of parameter space where basins of attraction run deeper than when starting with random parameters. In simple words, the network starts near a global minimum. In contrast to a local minimum, a global minimum means a lower </a:t>
            </a:r>
            <a:r>
              <a:rPr b="1" lang="en-GB" sz="1500">
                <a:solidFill>
                  <a:srgbClr val="292929"/>
                </a:solidFill>
                <a:highlight>
                  <a:srgbClr val="FFFFFF"/>
                </a:highlight>
                <a:latin typeface="Georgia"/>
                <a:ea typeface="Georgia"/>
                <a:cs typeface="Georgia"/>
                <a:sym typeface="Georgia"/>
              </a:rPr>
              <a:t>training error</a:t>
            </a:r>
            <a:r>
              <a:rPr lang="en-GB" sz="1500">
                <a:solidFill>
                  <a:srgbClr val="292929"/>
                </a:solidFill>
                <a:highlight>
                  <a:srgbClr val="FFFFFF"/>
                </a:highlight>
                <a:latin typeface="Georgia"/>
                <a:ea typeface="Georgia"/>
                <a:cs typeface="Georgia"/>
                <a:sym typeface="Georgia"/>
              </a:rPr>
              <a:t>.</a:t>
            </a:r>
            <a:endParaRPr/>
          </a:p>
          <a:p>
            <a:pPr indent="0" lvl="0" marL="0" rtl="0" algn="l">
              <a:spcBef>
                <a:spcPts val="1200"/>
              </a:spcBef>
              <a:spcAft>
                <a:spcPts val="0"/>
              </a:spcAft>
              <a:buNone/>
            </a:pPr>
            <a:r>
              <a:rPr lang="en-GB"/>
              <a:t>Better regularization:</a:t>
            </a:r>
            <a:endParaRPr/>
          </a:p>
          <a:p>
            <a:pPr indent="0" lvl="0" marL="0" rtl="0" algn="l">
              <a:lnSpc>
                <a:spcPct val="190909"/>
              </a:lnSpc>
              <a:spcBef>
                <a:spcPts val="1200"/>
              </a:spcBef>
              <a:spcAft>
                <a:spcPts val="0"/>
              </a:spcAft>
              <a:buNone/>
            </a:pPr>
            <a:r>
              <a:rPr lang="en-GB" sz="1500">
                <a:solidFill>
                  <a:srgbClr val="292929"/>
                </a:solidFill>
                <a:highlight>
                  <a:srgbClr val="FFFFFF"/>
                </a:highlight>
                <a:latin typeface="Georgia"/>
                <a:ea typeface="Georgia"/>
                <a:cs typeface="Georgia"/>
                <a:sym typeface="Georgia"/>
              </a:rPr>
              <a:t>Unsupervised pre-training puts the network in a region of parameter space in which training error is not necessarily better than when starti</a:t>
            </a:r>
            <a:r>
              <a:rPr lang="en-GB" sz="1500">
                <a:solidFill>
                  <a:srgbClr val="292929"/>
                </a:solidFill>
                <a:highlight>
                  <a:srgbClr val="FFFFFF"/>
                </a:highlight>
                <a:latin typeface="Georgia"/>
                <a:ea typeface="Georgia"/>
                <a:cs typeface="Georgia"/>
                <a:sym typeface="Georgia"/>
              </a:rPr>
              <a:t>ng </a:t>
            </a:r>
            <a:r>
              <a:rPr lang="en-GB" sz="1500">
                <a:solidFill>
                  <a:srgbClr val="292929"/>
                </a:solidFill>
                <a:highlight>
                  <a:srgbClr val="FFFFFF"/>
                </a:highlight>
                <a:latin typeface="Georgia"/>
                <a:ea typeface="Georgia"/>
                <a:cs typeface="Georgia"/>
                <a:sym typeface="Georgia"/>
              </a:rPr>
              <a:t>at random (or possibly worse), but which systematically yields better generalization (lower </a:t>
            </a:r>
            <a:r>
              <a:rPr b="1" lang="en-GB" sz="1500">
                <a:solidFill>
                  <a:srgbClr val="292929"/>
                </a:solidFill>
                <a:highlight>
                  <a:srgbClr val="FFFFFF"/>
                </a:highlight>
                <a:latin typeface="Georgia"/>
                <a:ea typeface="Georgia"/>
                <a:cs typeface="Georgia"/>
                <a:sym typeface="Georgia"/>
              </a:rPr>
              <a:t>test error</a:t>
            </a:r>
            <a:r>
              <a:rPr lang="en-GB" sz="1500">
                <a:solidFill>
                  <a:srgbClr val="292929"/>
                </a:solidFill>
                <a:highlight>
                  <a:srgbClr val="FFFFFF"/>
                </a:highlight>
                <a:latin typeface="Georgia"/>
                <a:ea typeface="Georgia"/>
                <a:cs typeface="Georgia"/>
                <a:sym typeface="Georgia"/>
              </a:rPr>
              <a:t>). Such behavior would be indicative of a regularization</a:t>
            </a:r>
            <a:r>
              <a:rPr b="1" lang="en-GB" sz="1500">
                <a:solidFill>
                  <a:srgbClr val="292929"/>
                </a:solidFill>
                <a:highlight>
                  <a:srgbClr val="FFFFFF"/>
                </a:highlight>
                <a:latin typeface="Georgia"/>
                <a:ea typeface="Georgia"/>
                <a:cs typeface="Georgia"/>
                <a:sym typeface="Georgia"/>
              </a:rPr>
              <a:t> </a:t>
            </a:r>
            <a:r>
              <a:rPr lang="en-GB" sz="1500">
                <a:solidFill>
                  <a:srgbClr val="292929"/>
                </a:solidFill>
                <a:highlight>
                  <a:srgbClr val="FFFFFF"/>
                </a:highlight>
                <a:latin typeface="Georgia"/>
                <a:ea typeface="Georgia"/>
                <a:cs typeface="Georgia"/>
                <a:sym typeface="Georgia"/>
              </a:rPr>
              <a:t>effect.</a:t>
            </a:r>
            <a:endParaRPr sz="1500">
              <a:solidFill>
                <a:srgbClr val="292929"/>
              </a:solidFill>
              <a:highlight>
                <a:srgbClr val="FFFFFF"/>
              </a:highlight>
              <a:latin typeface="Georgia"/>
              <a:ea typeface="Georgia"/>
              <a:cs typeface="Georgia"/>
              <a:sym typeface="Georgia"/>
            </a:endParaRPr>
          </a:p>
          <a:p>
            <a:pPr indent="0" lvl="0" marL="0" rtl="0" algn="l">
              <a:lnSpc>
                <a:spcPct val="190909"/>
              </a:lnSpc>
              <a:spcBef>
                <a:spcPts val="0"/>
              </a:spcBef>
              <a:spcAft>
                <a:spcPts val="0"/>
              </a:spcAft>
              <a:buNone/>
            </a:pPr>
            <a:r>
              <a:t/>
            </a:r>
            <a:endParaRPr sz="11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With</a:t>
            </a:r>
            <a:r>
              <a:rPr lang="en-GB"/>
              <a:t> pre-training &amp; without pre-training</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3"/>
          <p:cNvPicPr preferRelativeResize="0"/>
          <p:nvPr/>
        </p:nvPicPr>
        <p:blipFill rotWithShape="1">
          <a:blip r:embed="rId3">
            <a:alphaModFix/>
          </a:blip>
          <a:srcRect b="38217" l="39500" r="30671" t="32322"/>
          <a:stretch/>
        </p:blipFill>
        <p:spPr>
          <a:xfrm>
            <a:off x="2530800" y="1545625"/>
            <a:ext cx="4260576" cy="2844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70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R</a:t>
            </a:r>
            <a:r>
              <a:rPr lang="en-GB" u="sng"/>
              <a:t>epresentation learning</a:t>
            </a:r>
            <a:endParaRPr u="sng"/>
          </a:p>
          <a:p>
            <a:pPr indent="-342900" lvl="0" marL="457200" rtl="0" algn="l">
              <a:spcBef>
                <a:spcPts val="1200"/>
              </a:spcBef>
              <a:spcAft>
                <a:spcPts val="0"/>
              </a:spcAft>
              <a:buSzPts val="1800"/>
              <a:buChar char="●"/>
            </a:pPr>
            <a:r>
              <a:rPr lang="en-GB"/>
              <a:t> Learning representations of the data that make it easier to extract useful information when building classifiers or other predictors.</a:t>
            </a:r>
            <a:endParaRPr/>
          </a:p>
          <a:p>
            <a:pPr indent="-342900" lvl="0" marL="457200" rtl="0" algn="l">
              <a:spcBef>
                <a:spcPts val="0"/>
              </a:spcBef>
              <a:spcAft>
                <a:spcPts val="0"/>
              </a:spcAft>
              <a:buSzPts val="1800"/>
              <a:buChar char="●"/>
            </a:pPr>
            <a:r>
              <a:rPr lang="en-GB"/>
              <a:t>A good representation is one that makes a subsequent learning task easier.</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Representation</a:t>
            </a:r>
            <a:r>
              <a:rPr lang="en-GB"/>
              <a:t> learning in neural network</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We can think of feedforward networks trained by supervised learning as performing a kind of representation learning. </a:t>
            </a:r>
            <a:endParaRPr/>
          </a:p>
          <a:p>
            <a:pPr indent="0" lvl="0" marL="0" rtl="0" algn="l">
              <a:spcBef>
                <a:spcPts val="1200"/>
              </a:spcBef>
              <a:spcAft>
                <a:spcPts val="0"/>
              </a:spcAft>
              <a:buClr>
                <a:schemeClr val="dk1"/>
              </a:buClr>
              <a:buSzPct val="61111"/>
              <a:buFont typeface="Arial"/>
              <a:buNone/>
            </a:pPr>
            <a:r>
              <a:rPr lang="en-GB"/>
              <a:t>Specifically, the last layer of the network is typically a linear classifier, such as a softmax regression classifier. The rest of the network learns to provide a representation to this classifier.</a:t>
            </a:r>
            <a:endParaRPr/>
          </a:p>
          <a:p>
            <a:pPr indent="0" lvl="0" marL="0" rtl="0" algn="l">
              <a:spcBef>
                <a:spcPts val="1200"/>
              </a:spcBef>
              <a:spcAft>
                <a:spcPts val="0"/>
              </a:spcAft>
              <a:buClr>
                <a:schemeClr val="dk1"/>
              </a:buClr>
              <a:buSzPct val="61111"/>
              <a:buFont typeface="Arial"/>
              <a:buNone/>
            </a:pPr>
            <a:r>
              <a:rPr lang="en-GB"/>
              <a:t>Training with a supervised criterion naturally leads to the representation at every hidden layer (but more so near the top hidden layer) taking on properties that make the classification task easier. For example, classes that were not linearly separable in the input features may become linearly separable in the last hidden layer.</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450925" y="1062400"/>
            <a:ext cx="7878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500"/>
              <a:t>Most representation learning problems </a:t>
            </a:r>
            <a:r>
              <a:rPr b="1" lang="en-GB" sz="5500"/>
              <a:t>face a tradeoff</a:t>
            </a:r>
            <a:r>
              <a:rPr lang="en-GB" sz="5500"/>
              <a:t> between preserving as much information about the input as possible and attaining nice and independent properties.</a:t>
            </a:r>
            <a:endParaRPr sz="5500"/>
          </a:p>
          <a:p>
            <a:pPr indent="0" lvl="0" marL="0" rtl="0" algn="l">
              <a:spcBef>
                <a:spcPts val="1200"/>
              </a:spcBef>
              <a:spcAft>
                <a:spcPts val="0"/>
              </a:spcAft>
              <a:buNone/>
            </a:pPr>
            <a:r>
              <a:rPr lang="en-GB" sz="5500"/>
              <a:t>Training with supervised learning techniques on the labeled subset often results in severe </a:t>
            </a:r>
            <a:r>
              <a:rPr b="1" lang="en-GB" sz="5500"/>
              <a:t>overfitting</a:t>
            </a:r>
            <a:r>
              <a:rPr lang="en-GB" sz="5500"/>
              <a:t>. Semi-supervised learning offers the chance to resolve this overfitting problem by also learning from the unlabeled data.</a:t>
            </a:r>
            <a:endParaRPr sz="5500"/>
          </a:p>
          <a:p>
            <a:pPr indent="0" lvl="0" marL="0" rtl="0" algn="l">
              <a:spcBef>
                <a:spcPts val="1200"/>
              </a:spcBef>
              <a:spcAft>
                <a:spcPts val="0"/>
              </a:spcAft>
              <a:buNone/>
            </a:pPr>
            <a:r>
              <a:rPr lang="en-GB" sz="5500"/>
              <a:t>Specifically, we can learn good representations for the</a:t>
            </a:r>
            <a:r>
              <a:rPr b="1" lang="en-GB" sz="5500"/>
              <a:t> unlabeled data</a:t>
            </a:r>
            <a:r>
              <a:rPr lang="en-GB" sz="5500"/>
              <a:t>, and then use these representations to solve the supervised learning task.There are many ways to leverage unlabeled data.</a:t>
            </a:r>
            <a:endParaRPr sz="5500"/>
          </a:p>
          <a:p>
            <a:pPr indent="0" lvl="0" marL="0" rtl="0" algn="l">
              <a:spcBef>
                <a:spcPts val="1200"/>
              </a:spcBef>
              <a:spcAft>
                <a:spcPts val="0"/>
              </a:spcAft>
              <a:buNone/>
            </a:pPr>
            <a:r>
              <a:rPr i="1" lang="en-GB" sz="5500"/>
              <a:t>In this chapter, </a:t>
            </a:r>
            <a:r>
              <a:rPr lang="en-GB" sz="5500"/>
              <a:t>we focus on the hypothesis that the unlabeled data can be used to learn a good representation</a:t>
            </a:r>
            <a:endParaRPr sz="5500"/>
          </a:p>
          <a:p>
            <a:pPr indent="0" lvl="0" marL="0" rtl="0" algn="l">
              <a:spcBef>
                <a:spcPts val="1200"/>
              </a:spcBef>
              <a:spcAft>
                <a:spcPts val="0"/>
              </a:spcAft>
              <a:buNone/>
            </a:pPr>
            <a:r>
              <a:t/>
            </a:r>
            <a:endParaRPr>
              <a:latin typeface="Caveat"/>
              <a:ea typeface="Caveat"/>
              <a:cs typeface="Caveat"/>
              <a:sym typeface="Caveat"/>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9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Greedy Layer Wise Unsupervised Pretraining</a:t>
            </a:r>
            <a:endParaRPr/>
          </a:p>
        </p:txBody>
      </p:sp>
      <p:sp>
        <p:nvSpPr>
          <p:cNvPr id="79" name="Google Shape;79;p17"/>
          <p:cNvSpPr txBox="1"/>
          <p:nvPr>
            <p:ph idx="1" type="body"/>
          </p:nvPr>
        </p:nvSpPr>
        <p:spPr>
          <a:xfrm>
            <a:off x="344475" y="843600"/>
            <a:ext cx="8520600" cy="3717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6400"/>
              <a:t>Greedy layer wise unsupervised pre-training relies on a single-layer representation learning algorithm such as an RBM, a single-layer autoencoder, a sparse coding model,or another model that learns latent representations.</a:t>
            </a:r>
            <a:endParaRPr sz="6400"/>
          </a:p>
          <a:p>
            <a:pPr indent="0" lvl="0" marL="0" rtl="0" algn="l">
              <a:spcBef>
                <a:spcPts val="1200"/>
              </a:spcBef>
              <a:spcAft>
                <a:spcPts val="0"/>
              </a:spcAft>
              <a:buNone/>
            </a:pPr>
            <a:r>
              <a:rPr b="1" lang="en-GB" sz="6400"/>
              <a:t>Greedy: </a:t>
            </a:r>
            <a:r>
              <a:rPr lang="en-GB" sz="6400"/>
              <a:t> because it is uses greedy algorithm, which optimizes each piece of the solution independently, one piece at a time, rather than jointly optimizing all pieces.</a:t>
            </a:r>
            <a:endParaRPr sz="6400"/>
          </a:p>
          <a:p>
            <a:pPr indent="0" lvl="0" marL="0" rtl="0" algn="l">
              <a:spcBef>
                <a:spcPts val="1200"/>
              </a:spcBef>
              <a:spcAft>
                <a:spcPts val="0"/>
              </a:spcAft>
              <a:buNone/>
            </a:pPr>
            <a:r>
              <a:rPr b="1" lang="en-GB" sz="6400"/>
              <a:t>Layer-wise</a:t>
            </a:r>
            <a:r>
              <a:rPr lang="en-GB" sz="6400"/>
              <a:t>: because these independent pieces are the layers of the network</a:t>
            </a:r>
            <a:endParaRPr sz="6400"/>
          </a:p>
          <a:p>
            <a:pPr indent="0" lvl="0" marL="0" rtl="0" algn="l">
              <a:spcBef>
                <a:spcPts val="1200"/>
              </a:spcBef>
              <a:spcAft>
                <a:spcPts val="0"/>
              </a:spcAft>
              <a:buNone/>
            </a:pPr>
            <a:r>
              <a:rPr lang="en-GB" sz="6400"/>
              <a:t>     (Idea is: Specifically, greedy layer-wise pretraining proceeds one layer at a time, training the k-th layer while keeping the previous ones fixed)</a:t>
            </a:r>
            <a:endParaRPr sz="6400"/>
          </a:p>
          <a:p>
            <a:pPr indent="0" lvl="0" marL="0" rtl="0" algn="l">
              <a:spcBef>
                <a:spcPts val="1200"/>
              </a:spcBef>
              <a:spcAft>
                <a:spcPts val="0"/>
              </a:spcAft>
              <a:buNone/>
            </a:pPr>
            <a:r>
              <a:rPr b="1" lang="en-GB" sz="6400"/>
              <a:t>Unsupervised </a:t>
            </a:r>
            <a:r>
              <a:rPr lang="en-GB" sz="6400"/>
              <a:t>because each layer is trained with an unsupervised representation learning algorithm.</a:t>
            </a:r>
            <a:endParaRPr sz="6400"/>
          </a:p>
          <a:p>
            <a:pPr indent="0" lvl="0" marL="0" rtl="0" algn="l">
              <a:spcBef>
                <a:spcPts val="1200"/>
              </a:spcBef>
              <a:spcAft>
                <a:spcPts val="0"/>
              </a:spcAft>
              <a:buNone/>
            </a:pPr>
            <a:r>
              <a:rPr b="1" lang="en-GB" sz="6400"/>
              <a:t>Pretraining</a:t>
            </a:r>
            <a:r>
              <a:rPr lang="en-GB" sz="6400"/>
              <a:t>: because it is supposed to be only a first step before a joint training algorithm is applied to fine-tune all the layers together.</a:t>
            </a:r>
            <a:endParaRPr sz="6400"/>
          </a:p>
          <a:p>
            <a:pPr indent="0" lvl="0" marL="0" rtl="0" algn="l">
              <a:spcBef>
                <a:spcPts val="1200"/>
              </a:spcBef>
              <a:spcAft>
                <a:spcPts val="0"/>
              </a:spcAft>
              <a:buNone/>
            </a:pPr>
            <a:r>
              <a:t/>
            </a:r>
            <a:endParaRPr sz="275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85" name="Google Shape;85;p18"/>
          <p:cNvPicPr preferRelativeResize="0"/>
          <p:nvPr/>
        </p:nvPicPr>
        <p:blipFill rotWithShape="1">
          <a:blip r:embed="rId3">
            <a:alphaModFix/>
          </a:blip>
          <a:srcRect b="27232" l="16930" r="64260" t="26749"/>
          <a:stretch/>
        </p:blipFill>
        <p:spPr>
          <a:xfrm>
            <a:off x="892750" y="1228575"/>
            <a:ext cx="1719950" cy="2366974"/>
          </a:xfrm>
          <a:prstGeom prst="rect">
            <a:avLst/>
          </a:prstGeom>
          <a:noFill/>
          <a:ln>
            <a:noFill/>
          </a:ln>
        </p:spPr>
      </p:pic>
      <p:pic>
        <p:nvPicPr>
          <p:cNvPr id="86" name="Google Shape;86;p18"/>
          <p:cNvPicPr preferRelativeResize="0"/>
          <p:nvPr/>
        </p:nvPicPr>
        <p:blipFill rotWithShape="1">
          <a:blip r:embed="rId4">
            <a:alphaModFix/>
          </a:blip>
          <a:srcRect b="33438" l="34933" r="46256" t="17837"/>
          <a:stretch/>
        </p:blipFill>
        <p:spPr>
          <a:xfrm>
            <a:off x="3439925" y="1089300"/>
            <a:ext cx="1719950" cy="2506251"/>
          </a:xfrm>
          <a:prstGeom prst="rect">
            <a:avLst/>
          </a:prstGeom>
          <a:noFill/>
          <a:ln>
            <a:noFill/>
          </a:ln>
        </p:spPr>
      </p:pic>
      <p:sp>
        <p:nvSpPr>
          <p:cNvPr id="87" name="Google Shape;87;p18"/>
          <p:cNvSpPr txBox="1"/>
          <p:nvPr/>
        </p:nvSpPr>
        <p:spPr>
          <a:xfrm>
            <a:off x="5667675" y="1089300"/>
            <a:ext cx="3366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Consider this deep neural network model.</a:t>
            </a:r>
            <a:endParaRPr i="1"/>
          </a:p>
          <a:p>
            <a:pPr indent="0" lvl="0" marL="0" rtl="0" algn="l">
              <a:spcBef>
                <a:spcPts val="0"/>
              </a:spcBef>
              <a:spcAft>
                <a:spcPts val="0"/>
              </a:spcAft>
              <a:buNone/>
            </a:pPr>
            <a:r>
              <a:t/>
            </a:r>
            <a:endParaRPr i="1"/>
          </a:p>
          <a:p>
            <a:pPr indent="0" lvl="0" marL="0" rtl="0" algn="l">
              <a:spcBef>
                <a:spcPts val="0"/>
              </a:spcBef>
              <a:spcAft>
                <a:spcPts val="0"/>
              </a:spcAft>
              <a:buNone/>
            </a:pPr>
            <a:r>
              <a:rPr lang="en-GB"/>
              <a:t>1st step: focus on 1st two layers (x,h1).</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will first train the weights between two layers using an unsupervised objective.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Note that we are trying to reconstruct the input x from hidden representation h1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9"/>
          <p:cNvPicPr preferRelativeResize="0"/>
          <p:nvPr/>
        </p:nvPicPr>
        <p:blipFill rotWithShape="1">
          <a:blip r:embed="rId3">
            <a:alphaModFix/>
          </a:blip>
          <a:srcRect b="26749" l="17467" r="46525" t="20861"/>
          <a:stretch/>
        </p:blipFill>
        <p:spPr>
          <a:xfrm>
            <a:off x="524151" y="1513375"/>
            <a:ext cx="3292498" cy="2694600"/>
          </a:xfrm>
          <a:prstGeom prst="rect">
            <a:avLst/>
          </a:prstGeom>
          <a:noFill/>
          <a:ln>
            <a:noFill/>
          </a:ln>
        </p:spPr>
      </p:pic>
      <p:sp>
        <p:nvSpPr>
          <p:cNvPr id="95" name="Google Shape;95;p19"/>
          <p:cNvSpPr txBox="1"/>
          <p:nvPr/>
        </p:nvSpPr>
        <p:spPr>
          <a:xfrm>
            <a:off x="4733975" y="2162225"/>
            <a:ext cx="2817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After step 1 , the weights in layer 1 is trained such a way that h1 captures abstract representation of input x.</a:t>
            </a:r>
            <a:endParaRPr/>
          </a:p>
          <a:p>
            <a:pPr indent="0" lvl="0" marL="0" rtl="0" algn="l">
              <a:spcBef>
                <a:spcPts val="0"/>
              </a:spcBef>
              <a:spcAft>
                <a:spcPts val="0"/>
              </a:spcAft>
              <a:buNone/>
            </a:pPr>
            <a:r>
              <a:rPr lang="en-GB"/>
              <a:t>Now we fix the weights in layer 1 and repeat the same process with layer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20"/>
          <p:cNvPicPr preferRelativeResize="0"/>
          <p:nvPr/>
        </p:nvPicPr>
        <p:blipFill rotWithShape="1">
          <a:blip r:embed="rId3">
            <a:alphaModFix/>
          </a:blip>
          <a:srcRect b="25482" l="20957" r="51455" t="14965"/>
          <a:stretch/>
        </p:blipFill>
        <p:spPr>
          <a:xfrm>
            <a:off x="687975" y="1505700"/>
            <a:ext cx="2522602" cy="2720501"/>
          </a:xfrm>
          <a:prstGeom prst="rect">
            <a:avLst/>
          </a:prstGeom>
          <a:noFill/>
          <a:ln>
            <a:noFill/>
          </a:ln>
        </p:spPr>
      </p:pic>
      <p:sp>
        <p:nvSpPr>
          <p:cNvPr id="102" name="Google Shape;102;p20"/>
          <p:cNvSpPr txBox="1"/>
          <p:nvPr/>
        </p:nvSpPr>
        <p:spPr>
          <a:xfrm>
            <a:off x="4709425" y="1769100"/>
            <a:ext cx="3087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After this layer-wise pre-training,we add the output layer and train the whole network for its corresponding classification or prediction task.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1"/>
          <p:cNvPicPr preferRelativeResize="0"/>
          <p:nvPr/>
        </p:nvPicPr>
        <p:blipFill rotWithShape="1">
          <a:blip r:embed="rId3">
            <a:alphaModFix/>
          </a:blip>
          <a:srcRect b="0" l="0" r="0" t="4159"/>
          <a:stretch/>
        </p:blipFill>
        <p:spPr>
          <a:xfrm>
            <a:off x="859975" y="810850"/>
            <a:ext cx="7708750" cy="4119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