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24"/>
  </p:notesMasterIdLst>
  <p:sldIdLst>
    <p:sldId id="256" r:id="rId4"/>
    <p:sldId id="257" r:id="rId5"/>
    <p:sldId id="258" r:id="rId6"/>
    <p:sldId id="259" r:id="rId7"/>
    <p:sldId id="276"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ource Serif Pro" panose="02040603050405020204"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EhomF96C6dFYbET1ytUkO0VqG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8.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7.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2"/>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5"/>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35"/>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3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6"/>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36"/>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36"/>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36"/>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37"/>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37"/>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37"/>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37"/>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37"/>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9"/>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4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40"/>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4"/>
        <p:cNvGrpSpPr/>
        <p:nvPr/>
      </p:nvGrpSpPr>
      <p:grpSpPr>
        <a:xfrm>
          <a:off x="0" y="0"/>
          <a:ext cx="0" cy="0"/>
          <a:chOff x="0" y="0"/>
          <a:chExt cx="0" cy="0"/>
        </a:xfrm>
      </p:grpSpPr>
      <p:sp>
        <p:nvSpPr>
          <p:cNvPr id="75" name="Google Shape;75;p42"/>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43"/>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43"/>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44"/>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44"/>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4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5"/>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45"/>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45"/>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4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6"/>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46"/>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4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7"/>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47"/>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47"/>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47"/>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4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8"/>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48"/>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8"/>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8"/>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48"/>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48"/>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6"/>
        <p:cNvGrpSpPr/>
        <p:nvPr/>
      </p:nvGrpSpPr>
      <p:grpSpPr>
        <a:xfrm>
          <a:off x="0" y="0"/>
          <a:ext cx="0" cy="0"/>
          <a:chOff x="0" y="0"/>
          <a:chExt cx="0" cy="0"/>
        </a:xfrm>
      </p:grpSpPr>
      <p:sp>
        <p:nvSpPr>
          <p:cNvPr id="117" name="Google Shape;117;p4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49"/>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9"/>
        <p:cNvGrpSpPr/>
        <p:nvPr/>
      </p:nvGrpSpPr>
      <p:grpSpPr>
        <a:xfrm>
          <a:off x="0" y="0"/>
          <a:ext cx="0" cy="0"/>
          <a:chOff x="0" y="0"/>
          <a:chExt cx="0" cy="0"/>
        </a:xfrm>
      </p:grpSpPr>
      <p:sp>
        <p:nvSpPr>
          <p:cNvPr id="120" name="Google Shape;120;p5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0"/>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2"/>
        <p:cNvGrpSpPr/>
        <p:nvPr/>
      </p:nvGrpSpPr>
      <p:grpSpPr>
        <a:xfrm>
          <a:off x="0" y="0"/>
          <a:ext cx="0" cy="0"/>
          <a:chOff x="0" y="0"/>
          <a:chExt cx="0" cy="0"/>
        </a:xfrm>
      </p:grpSpPr>
      <p:sp>
        <p:nvSpPr>
          <p:cNvPr id="123" name="Google Shape;123;p5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51"/>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51"/>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5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8"/>
        <p:cNvGrpSpPr/>
        <p:nvPr/>
      </p:nvGrpSpPr>
      <p:grpSpPr>
        <a:xfrm>
          <a:off x="0" y="0"/>
          <a:ext cx="0" cy="0"/>
          <a:chOff x="0" y="0"/>
          <a:chExt cx="0" cy="0"/>
        </a:xfrm>
      </p:grpSpPr>
      <p:sp>
        <p:nvSpPr>
          <p:cNvPr id="129" name="Google Shape;129;p53"/>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0"/>
        <p:cNvGrpSpPr/>
        <p:nvPr/>
      </p:nvGrpSpPr>
      <p:grpSpPr>
        <a:xfrm>
          <a:off x="0" y="0"/>
          <a:ext cx="0" cy="0"/>
          <a:chOff x="0" y="0"/>
          <a:chExt cx="0" cy="0"/>
        </a:xfrm>
      </p:grpSpPr>
      <p:sp>
        <p:nvSpPr>
          <p:cNvPr id="131" name="Google Shape;131;p5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4"/>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54"/>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54"/>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5"/>
        <p:cNvGrpSpPr/>
        <p:nvPr/>
      </p:nvGrpSpPr>
      <p:grpSpPr>
        <a:xfrm>
          <a:off x="0" y="0"/>
          <a:ext cx="0" cy="0"/>
          <a:chOff x="0" y="0"/>
          <a:chExt cx="0" cy="0"/>
        </a:xfrm>
      </p:grpSpPr>
      <p:sp>
        <p:nvSpPr>
          <p:cNvPr id="136" name="Google Shape;136;p5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5"/>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55"/>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55"/>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0"/>
        <p:cNvGrpSpPr/>
        <p:nvPr/>
      </p:nvGrpSpPr>
      <p:grpSpPr>
        <a:xfrm>
          <a:off x="0" y="0"/>
          <a:ext cx="0" cy="0"/>
          <a:chOff x="0" y="0"/>
          <a:chExt cx="0" cy="0"/>
        </a:xfrm>
      </p:grpSpPr>
      <p:sp>
        <p:nvSpPr>
          <p:cNvPr id="141" name="Google Shape;141;p5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6"/>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3" name="Google Shape;143;p56"/>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4" name="Google Shape;144;p56"/>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5"/>
        <p:cNvGrpSpPr/>
        <p:nvPr/>
      </p:nvGrpSpPr>
      <p:grpSpPr>
        <a:xfrm>
          <a:off x="0" y="0"/>
          <a:ext cx="0" cy="0"/>
          <a:chOff x="0" y="0"/>
          <a:chExt cx="0" cy="0"/>
        </a:xfrm>
      </p:grpSpPr>
      <p:sp>
        <p:nvSpPr>
          <p:cNvPr id="146" name="Google Shape;146;p5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57"/>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57"/>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9"/>
        <p:cNvGrpSpPr/>
        <p:nvPr/>
      </p:nvGrpSpPr>
      <p:grpSpPr>
        <a:xfrm>
          <a:off x="0" y="0"/>
          <a:ext cx="0" cy="0"/>
          <a:chOff x="0" y="0"/>
          <a:chExt cx="0" cy="0"/>
        </a:xfrm>
      </p:grpSpPr>
      <p:sp>
        <p:nvSpPr>
          <p:cNvPr id="150" name="Google Shape;150;p5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8"/>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58"/>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58"/>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58"/>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5"/>
        <p:cNvGrpSpPr/>
        <p:nvPr/>
      </p:nvGrpSpPr>
      <p:grpSpPr>
        <a:xfrm>
          <a:off x="0" y="0"/>
          <a:ext cx="0" cy="0"/>
          <a:chOff x="0" y="0"/>
          <a:chExt cx="0" cy="0"/>
        </a:xfrm>
      </p:grpSpPr>
      <p:sp>
        <p:nvSpPr>
          <p:cNvPr id="156" name="Google Shape;156;p5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9"/>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59"/>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59"/>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59"/>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59"/>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59"/>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2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9"/>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29"/>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3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31"/>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3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32"/>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32"/>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33"/>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33"/>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3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4"/>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34"/>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4"/>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60" y="744480"/>
            <a:ext cx="8520120" cy="2052360"/>
          </a:xfrm>
          <a:prstGeom prst="rect">
            <a:avLst/>
          </a:prstGeom>
          <a:noFill/>
          <a:ln>
            <a:noFill/>
          </a:ln>
        </p:spPr>
        <p:txBody>
          <a:bodyPr spcFirstLastPara="1" wrap="square" lIns="91425" tIns="91425" rIns="91425" bIns="91425"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2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8" name="Google Shape;8;p2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9" name="Google Shape;59;p23"/>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0" name="Google Shape;60;p2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1770120" y="563400"/>
            <a:ext cx="5603400" cy="3798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1" name="Google Shape;111;p25"/>
          <p:cNvSpPr txBox="1">
            <a:spLocks noGrp="1"/>
          </p:cNvSpPr>
          <p:nvPr>
            <p:ph type="body" idx="1"/>
          </p:nvPr>
        </p:nvSpPr>
        <p:spPr>
          <a:xfrm>
            <a:off x="532440" y="1085760"/>
            <a:ext cx="6218280" cy="11606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12" name="Google Shape;112;p25"/>
          <p:cNvSpPr txBox="1">
            <a:spLocks noGrp="1"/>
          </p:cNvSpPr>
          <p:nvPr>
            <p:ph type="ftr" idx="11"/>
          </p:nvPr>
        </p:nvSpPr>
        <p:spPr>
          <a:xfrm>
            <a:off x="3108960" y="4783680"/>
            <a:ext cx="2925720" cy="257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3" name="Google Shape;113;p25"/>
          <p:cNvSpPr txBox="1">
            <a:spLocks noGrp="1"/>
          </p:cNvSpPr>
          <p:nvPr>
            <p:ph type="dt" idx="10"/>
          </p:nvPr>
        </p:nvSpPr>
        <p:spPr>
          <a:xfrm>
            <a:off x="457200" y="4783680"/>
            <a:ext cx="2102760" cy="257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4" name="Google Shape;114;p25"/>
          <p:cNvSpPr txBox="1">
            <a:spLocks noGrp="1"/>
          </p:cNvSpPr>
          <p:nvPr>
            <p:ph type="sldNum" idx="12"/>
          </p:nvPr>
        </p:nvSpPr>
        <p:spPr>
          <a:xfrm>
            <a:off x="8404200" y="4533120"/>
            <a:ext cx="230040" cy="147240"/>
          </a:xfrm>
          <a:prstGeom prst="rect">
            <a:avLst/>
          </a:prstGeom>
          <a:noFill/>
          <a:ln>
            <a:noFill/>
          </a:ln>
        </p:spPr>
        <p:txBody>
          <a:bodyPr spcFirstLastPara="1" wrap="square" lIns="0" tIns="0" rIns="0" bIns="0" anchor="t" anchorCtr="0">
            <a:noAutofit/>
          </a:bodyPr>
          <a:lstStyle>
            <a:lvl1pPr marL="38160" marR="0" lvl="0"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1pPr>
            <a:lvl2pPr marL="38160" marR="0" lvl="1"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2pPr>
            <a:lvl3pPr marL="38160" marR="0" lvl="2"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3pPr>
            <a:lvl4pPr marL="38160" marR="0" lvl="3"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4pPr>
            <a:lvl5pPr marL="38160" marR="0" lvl="4"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5pPr>
            <a:lvl6pPr marL="38160" marR="0" lvl="5"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6pPr>
            <a:lvl7pPr marL="38160" marR="0" lvl="6"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7pPr>
            <a:lvl8pPr marL="38160" marR="0" lvl="7"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8pPr>
            <a:lvl9pPr marL="38160" marR="0" lvl="8" indent="0" algn="l" rtl="0">
              <a:lnSpc>
                <a:spcPct val="116428"/>
              </a:lnSpc>
              <a:spcBef>
                <a:spcPts val="0"/>
              </a:spcBef>
              <a:buNone/>
              <a:defRPr sz="1400" b="0" strike="noStrike">
                <a:solidFill>
                  <a:srgbClr val="000000"/>
                </a:solidFill>
                <a:latin typeface="Times New Roman"/>
                <a:ea typeface="Times New Roman"/>
                <a:cs typeface="Times New Roman"/>
                <a:sym typeface="Times New Roman"/>
              </a:defRPr>
            </a:lvl9pPr>
          </a:lstStyle>
          <a:p>
            <a:pPr marL="3816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
          <p:cNvSpPr txBox="1"/>
          <p:nvPr/>
        </p:nvSpPr>
        <p:spPr>
          <a:xfrm>
            <a:off x="311760" y="744480"/>
            <a:ext cx="8520120" cy="2052360"/>
          </a:xfrm>
          <a:prstGeom prst="rect">
            <a:avLst/>
          </a:prstGeom>
          <a:noFill/>
          <a:ln>
            <a:noFill/>
          </a:ln>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None/>
            </a:pPr>
            <a:r>
              <a:rPr lang="en-IN" sz="5200" b="0" i="0" u="none" strike="noStrike" cap="none">
                <a:solidFill>
                  <a:srgbClr val="000000"/>
                </a:solidFill>
                <a:latin typeface="Arial"/>
                <a:ea typeface="Arial"/>
                <a:cs typeface="Arial"/>
                <a:sym typeface="Arial"/>
              </a:rPr>
              <a:t>Autoencoders</a:t>
            </a:r>
            <a:endParaRPr sz="5200" b="0" i="0" u="none" strike="noStrike" cap="none">
              <a:solidFill>
                <a:srgbClr val="000000"/>
              </a:solidFill>
              <a:latin typeface="Arial"/>
              <a:ea typeface="Arial"/>
              <a:cs typeface="Arial"/>
              <a:sym typeface="Arial"/>
            </a:endParaRPr>
          </a:p>
        </p:txBody>
      </p:sp>
      <p:sp>
        <p:nvSpPr>
          <p:cNvPr id="168" name="Google Shape;168;p1"/>
          <p:cNvSpPr txBox="1"/>
          <p:nvPr/>
        </p:nvSpPr>
        <p:spPr>
          <a:xfrm>
            <a:off x="311760" y="2834280"/>
            <a:ext cx="8520120" cy="792360"/>
          </a:xfrm>
          <a:prstGeom prst="rect">
            <a:avLst/>
          </a:prstGeom>
          <a:noFill/>
          <a:ln>
            <a:noFill/>
          </a:ln>
        </p:spPr>
        <p:txBody>
          <a:bodyPr spcFirstLastPara="1" wrap="square" lIns="91425" tIns="91425" rIns="91425" bIns="91425" anchor="t" anchorCtr="0">
            <a:normAutofit fontScale="85000" lnSpcReduction="20000"/>
          </a:bodyPr>
          <a:lstStyle/>
          <a:p>
            <a:pPr marL="457200" marR="0" lvl="0" indent="-342720" algn="ctr" rtl="0">
              <a:lnSpc>
                <a:spcPct val="100000"/>
              </a:lnSpc>
              <a:spcBef>
                <a:spcPts val="0"/>
              </a:spcBef>
              <a:spcAft>
                <a:spcPts val="0"/>
              </a:spcAft>
              <a:buNone/>
            </a:pPr>
            <a:r>
              <a:rPr lang="en-IN" sz="2800" b="0" i="0" u="none" strike="noStrike" cap="none">
                <a:solidFill>
                  <a:srgbClr val="595959"/>
                </a:solidFill>
                <a:latin typeface="Arial"/>
                <a:ea typeface="Arial"/>
                <a:cs typeface="Arial"/>
                <a:sym typeface="Arial"/>
              </a:rPr>
              <a:t>												Date:28.10.2022</a:t>
            </a:r>
            <a:endParaRPr sz="2800" b="0" i="0" u="none" strike="noStrike" cap="non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p:nvPr/>
        </p:nvSpPr>
        <p:spPr>
          <a:xfrm>
            <a:off x="263880" y="471960"/>
            <a:ext cx="8520120" cy="435204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en-IN" sz="1800" b="0" strike="noStrike">
                <a:solidFill>
                  <a:srgbClr val="595959"/>
                </a:solidFill>
                <a:latin typeface="Arial"/>
                <a:ea typeface="Arial"/>
                <a:cs typeface="Arial"/>
                <a:sym typeface="Arial"/>
              </a:rPr>
              <a:t>It is based on assumption that average of activation nearly equals 0.</a:t>
            </a: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2398"/>
              </a:spcBef>
              <a:spcAft>
                <a:spcPts val="0"/>
              </a:spcAft>
              <a:buNone/>
            </a:pPr>
            <a:r>
              <a:rPr lang="en-IN" sz="1500" b="0" strike="noStrike">
                <a:solidFill>
                  <a:srgbClr val="292929"/>
                </a:solidFill>
                <a:latin typeface="Georgia"/>
                <a:ea typeface="Georgia"/>
                <a:cs typeface="Georgia"/>
                <a:sym typeface="Georgia"/>
              </a:rPr>
              <a:t>Except for the first two terms, we add the third term which penalizes the absolute value of the vector of activations a in layer h for sample i. Then we use a hyperparameter to control its effect on the whole loss function. And in this way, we do build a sparse autoencoder.</a:t>
            </a:r>
            <a:endParaRPr sz="1500" b="0" strike="noStrike">
              <a:solidFill>
                <a:srgbClr val="000000"/>
              </a:solidFill>
              <a:latin typeface="Arial"/>
              <a:ea typeface="Arial"/>
              <a:cs typeface="Arial"/>
              <a:sym typeface="Arial"/>
            </a:endParaRPr>
          </a:p>
        </p:txBody>
      </p:sp>
      <p:pic>
        <p:nvPicPr>
          <p:cNvPr id="227" name="Google Shape;227;p10"/>
          <p:cNvPicPr preferRelativeResize="0"/>
          <p:nvPr/>
        </p:nvPicPr>
        <p:blipFill rotWithShape="1">
          <a:blip r:embed="rId3">
            <a:alphaModFix/>
          </a:blip>
          <a:srcRect l="-3508" t="14944" r="26394" b="-19907"/>
          <a:stretch/>
        </p:blipFill>
        <p:spPr>
          <a:xfrm>
            <a:off x="1768680" y="997920"/>
            <a:ext cx="5503320" cy="2267280"/>
          </a:xfrm>
          <a:prstGeom prst="rect">
            <a:avLst/>
          </a:prstGeom>
          <a:noFill/>
          <a:ln>
            <a:noFill/>
          </a:ln>
        </p:spPr>
      </p:pic>
      <p:pic>
        <p:nvPicPr>
          <p:cNvPr id="228" name="Google Shape;228;p10"/>
          <p:cNvPicPr preferRelativeResize="0"/>
          <p:nvPr/>
        </p:nvPicPr>
        <p:blipFill rotWithShape="1">
          <a:blip r:embed="rId4">
            <a:alphaModFix/>
          </a:blip>
          <a:srcRect/>
          <a:stretch/>
        </p:blipFill>
        <p:spPr>
          <a:xfrm>
            <a:off x="2179080" y="3265200"/>
            <a:ext cx="4351680" cy="238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1"/>
          <p:cNvSpPr txBox="1"/>
          <p:nvPr/>
        </p:nvSpPr>
        <p:spPr>
          <a:xfrm>
            <a:off x="311760" y="444960"/>
            <a:ext cx="8520120" cy="57240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sp>
        <p:nvSpPr>
          <p:cNvPr id="234" name="Google Shape;234;p11"/>
          <p:cNvSpPr txBox="1"/>
          <p:nvPr/>
        </p:nvSpPr>
        <p:spPr>
          <a:xfrm>
            <a:off x="311760" y="1152360"/>
            <a:ext cx="8520120" cy="341604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pic>
        <p:nvPicPr>
          <p:cNvPr id="235" name="Google Shape;235;p11"/>
          <p:cNvPicPr preferRelativeResize="0"/>
          <p:nvPr/>
        </p:nvPicPr>
        <p:blipFill rotWithShape="1">
          <a:blip r:embed="rId3">
            <a:alphaModFix/>
          </a:blip>
          <a:srcRect/>
          <a:stretch/>
        </p:blipFill>
        <p:spPr>
          <a:xfrm>
            <a:off x="1385280" y="1336320"/>
            <a:ext cx="6163920" cy="3164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2"/>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strike="noStrike">
                <a:solidFill>
                  <a:srgbClr val="000000"/>
                </a:solidFill>
                <a:latin typeface="Arial"/>
                <a:ea typeface="Arial"/>
                <a:cs typeface="Arial"/>
                <a:sym typeface="Arial"/>
              </a:rPr>
              <a:t>Denoising Autoencoder</a:t>
            </a:r>
            <a:endParaRPr sz="2800" b="0" strike="noStrike">
              <a:solidFill>
                <a:srgbClr val="000000"/>
              </a:solidFill>
              <a:latin typeface="Arial"/>
              <a:ea typeface="Arial"/>
              <a:cs typeface="Arial"/>
              <a:sym typeface="Arial"/>
            </a:endParaRPr>
          </a:p>
        </p:txBody>
      </p:sp>
      <p:sp>
        <p:nvSpPr>
          <p:cNvPr id="241" name="Google Shape;241;p12"/>
          <p:cNvSpPr txBo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595959"/>
              </a:buClr>
              <a:buSzPts val="1800"/>
              <a:buFont typeface="Arial"/>
              <a:buChar char="●"/>
            </a:pPr>
            <a:r>
              <a:rPr lang="en-IN" sz="1800" b="0" strike="noStrike">
                <a:solidFill>
                  <a:srgbClr val="595959"/>
                </a:solidFill>
                <a:latin typeface="Arial"/>
                <a:ea typeface="Arial"/>
                <a:cs typeface="Arial"/>
                <a:sym typeface="Arial"/>
              </a:rPr>
              <a:t>Denoising:  input image + noise and train to reproduce the input image at output.</a:t>
            </a:r>
            <a:endParaRPr sz="1800" b="0" strike="noStrik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800" b="0" strike="noStrike">
              <a:solidFill>
                <a:srgbClr val="000000"/>
              </a:solidFill>
              <a:latin typeface="Arial"/>
              <a:ea typeface="Arial"/>
              <a:cs typeface="Arial"/>
              <a:sym typeface="Arial"/>
            </a:endParaRPr>
          </a:p>
        </p:txBody>
      </p:sp>
      <p:pic>
        <p:nvPicPr>
          <p:cNvPr id="242" name="Google Shape;242;p12"/>
          <p:cNvPicPr preferRelativeResize="0"/>
          <p:nvPr/>
        </p:nvPicPr>
        <p:blipFill rotWithShape="1">
          <a:blip r:embed="rId3">
            <a:alphaModFix/>
          </a:blip>
          <a:srcRect/>
          <a:stretch/>
        </p:blipFill>
        <p:spPr>
          <a:xfrm>
            <a:off x="1219320" y="2016000"/>
            <a:ext cx="6705360" cy="249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strike="noStrike">
                <a:solidFill>
                  <a:srgbClr val="000000"/>
                </a:solidFill>
                <a:latin typeface="Arial"/>
                <a:ea typeface="Arial"/>
                <a:cs typeface="Arial"/>
                <a:sym typeface="Arial"/>
              </a:rPr>
              <a:t>Real-life Denoising Autoencoder example</a:t>
            </a:r>
            <a:endParaRPr sz="2800" b="0" strike="noStrike">
              <a:solidFill>
                <a:srgbClr val="000000"/>
              </a:solidFill>
              <a:latin typeface="Arial"/>
              <a:ea typeface="Arial"/>
              <a:cs typeface="Arial"/>
              <a:sym typeface="Arial"/>
            </a:endParaRPr>
          </a:p>
        </p:txBody>
      </p:sp>
      <p:sp>
        <p:nvSpPr>
          <p:cNvPr id="248" name="Google Shape;248;p13"/>
          <p:cNvSpPr txBo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pic>
        <p:nvPicPr>
          <p:cNvPr id="249" name="Google Shape;249;p13"/>
          <p:cNvPicPr preferRelativeResize="0"/>
          <p:nvPr/>
        </p:nvPicPr>
        <p:blipFill rotWithShape="1">
          <a:blip r:embed="rId3">
            <a:alphaModFix/>
          </a:blip>
          <a:srcRect/>
          <a:stretch/>
        </p:blipFill>
        <p:spPr>
          <a:xfrm>
            <a:off x="1219320" y="1809720"/>
            <a:ext cx="6705360" cy="15235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p:nvPr/>
        </p:nvSpPr>
        <p:spPr>
          <a:xfrm>
            <a:off x="504000" y="444960"/>
            <a:ext cx="8520120" cy="341604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595959"/>
              </a:buClr>
              <a:buSzPts val="1800"/>
              <a:buFont typeface="Arial"/>
              <a:buChar char="●"/>
            </a:pPr>
            <a:r>
              <a:rPr lang="en-IN" sz="1800" b="0" strike="noStrike">
                <a:solidFill>
                  <a:srgbClr val="292929"/>
                </a:solidFill>
                <a:latin typeface="Source Serif Pro"/>
                <a:ea typeface="Source Serif Pro"/>
                <a:cs typeface="Source Serif Pro"/>
                <a:sym typeface="Source Serif Pro"/>
              </a:rPr>
              <a:t>Denoising Autoencoders solve this problem by corrupting the data on purpose by randomly turning some of the input values to zero with a certain probability p.</a:t>
            </a:r>
            <a:endParaRPr sz="1800" b="0" strike="noStrike">
              <a:solidFill>
                <a:srgbClr val="000000"/>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0" strike="noStrike">
                <a:solidFill>
                  <a:srgbClr val="292929"/>
                </a:solidFill>
                <a:latin typeface="Source Serif Pro"/>
                <a:ea typeface="Source Serif Pro"/>
                <a:cs typeface="Source Serif Pro"/>
                <a:sym typeface="Source Serif Pro"/>
              </a:rPr>
              <a:t>Lets say for this example p=50% , so half of the inputs are set to zero.</a:t>
            </a:r>
            <a:endParaRPr sz="1800" b="0" strike="noStrike">
              <a:solidFill>
                <a:srgbClr val="000000"/>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0" strike="noStrike">
                <a:solidFill>
                  <a:srgbClr val="292929"/>
                </a:solidFill>
                <a:latin typeface="Source Serif Pro"/>
                <a:ea typeface="Source Serif Pro"/>
                <a:cs typeface="Source Serif Pro"/>
                <a:sym typeface="Source Serif Pro"/>
              </a:rPr>
              <a:t>But, once we construct the image on the decoder side, we compare it with original input image. Hence we compare the loss with respect to the original image.</a:t>
            </a:r>
            <a:endParaRPr sz="1800" b="0" strike="noStrik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800" b="0" strike="noStrike">
              <a:solidFill>
                <a:srgbClr val="000000"/>
              </a:solidFill>
              <a:latin typeface="Arial"/>
              <a:ea typeface="Arial"/>
              <a:cs typeface="Arial"/>
              <a:sym typeface="Arial"/>
            </a:endParaRPr>
          </a:p>
        </p:txBody>
      </p:sp>
      <p:pic>
        <p:nvPicPr>
          <p:cNvPr id="255" name="Google Shape;255;p14"/>
          <p:cNvPicPr preferRelativeResize="0"/>
          <p:nvPr/>
        </p:nvPicPr>
        <p:blipFill rotWithShape="1">
          <a:blip r:embed="rId3">
            <a:alphaModFix/>
          </a:blip>
          <a:srcRect/>
          <a:stretch/>
        </p:blipFill>
        <p:spPr>
          <a:xfrm>
            <a:off x="1982880" y="3146400"/>
            <a:ext cx="5217120" cy="174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5"/>
          <p:cNvSpPr/>
          <p:nvPr/>
        </p:nvSpPr>
        <p:spPr>
          <a:xfrm>
            <a:off x="8404200" y="4533120"/>
            <a:ext cx="228600" cy="206640"/>
          </a:xfrm>
          <a:prstGeom prst="rect">
            <a:avLst/>
          </a:prstGeom>
          <a:noFill/>
          <a:ln>
            <a:noFill/>
          </a:ln>
        </p:spPr>
        <p:txBody>
          <a:bodyPr spcFirstLastPara="1" wrap="square" lIns="0" tIns="0" rIns="0" bIns="0" anchor="t" anchorCtr="0">
            <a:noAutofit/>
          </a:bodyPr>
          <a:lstStyle/>
          <a:p>
            <a:pPr marL="38160" marR="0" lvl="0" indent="0" algn="l" rtl="0">
              <a:lnSpc>
                <a:spcPct val="116428"/>
              </a:lnSpc>
              <a:spcBef>
                <a:spcPts val="0"/>
              </a:spcBef>
              <a:spcAft>
                <a:spcPts val="0"/>
              </a:spcAft>
              <a:buNone/>
            </a:pPr>
            <a:fld id="{00000000-1234-1234-1234-123412341234}" type="slidenum">
              <a:rPr lang="en-IN" sz="1400" b="0" strike="noStrike">
                <a:latin typeface="Times New Roman"/>
                <a:ea typeface="Times New Roman"/>
                <a:cs typeface="Times New Roman"/>
                <a:sym typeface="Times New Roman"/>
              </a:rPr>
              <a:t>15</a:t>
            </a:fld>
            <a:endParaRPr sz="1400" b="0" strike="noStrike">
              <a:latin typeface="Arial"/>
              <a:ea typeface="Arial"/>
              <a:cs typeface="Arial"/>
              <a:sym typeface="Arial"/>
            </a:endParaRPr>
          </a:p>
        </p:txBody>
      </p:sp>
      <p:sp>
        <p:nvSpPr>
          <p:cNvPr id="261" name="Google Shape;261;p15"/>
          <p:cNvSpPr txBox="1"/>
          <p:nvPr/>
        </p:nvSpPr>
        <p:spPr>
          <a:xfrm>
            <a:off x="331560" y="185760"/>
            <a:ext cx="7876440" cy="111024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3600" b="0" strike="noStrike">
                <a:solidFill>
                  <a:srgbClr val="FF0000"/>
                </a:solidFill>
                <a:latin typeface="Arial"/>
                <a:ea typeface="Arial"/>
                <a:cs typeface="Arial"/>
                <a:sym typeface="Arial"/>
              </a:rPr>
              <a:t>Stochastic Encoders and Decoders</a:t>
            </a:r>
            <a:endParaRPr sz="3600" b="0" strike="noStrike">
              <a:latin typeface="Calibri"/>
              <a:ea typeface="Calibri"/>
              <a:cs typeface="Calibri"/>
              <a:sym typeface="Calibri"/>
            </a:endParaRPr>
          </a:p>
        </p:txBody>
      </p:sp>
      <p:sp>
        <p:nvSpPr>
          <p:cNvPr id="262" name="Google Shape;262;p15"/>
          <p:cNvSpPr/>
          <p:nvPr/>
        </p:nvSpPr>
        <p:spPr>
          <a:xfrm>
            <a:off x="532450" y="1230849"/>
            <a:ext cx="7747500" cy="3380400"/>
          </a:xfrm>
          <a:prstGeom prst="rect">
            <a:avLst/>
          </a:prstGeom>
          <a:noFill/>
          <a:ln>
            <a:noFill/>
          </a:ln>
        </p:spPr>
        <p:txBody>
          <a:bodyPr spcFirstLastPara="1" wrap="square" lIns="0" tIns="34900" rIns="0" bIns="0" anchor="t" anchorCtr="0">
            <a:noAutofit/>
          </a:bodyPr>
          <a:lstStyle/>
          <a:p>
            <a:pPr marL="351000" marR="0" lvl="0" indent="-338760" algn="l" rtl="0">
              <a:lnSpc>
                <a:spcPct val="115875"/>
              </a:lnSpc>
              <a:spcBef>
                <a:spcPts val="0"/>
              </a:spcBef>
              <a:spcAft>
                <a:spcPts val="0"/>
              </a:spcAft>
              <a:buClr>
                <a:srgbClr val="3333CC"/>
              </a:buClr>
              <a:buSzPts val="2400"/>
              <a:buFont typeface="Noto Sans Symbols"/>
              <a:buChar char="∙"/>
            </a:pPr>
            <a:r>
              <a:rPr lang="en-IN" sz="2400" b="0" strike="noStrike">
                <a:solidFill>
                  <a:srgbClr val="3333CC"/>
                </a:solidFill>
                <a:latin typeface="Arial"/>
                <a:ea typeface="Arial"/>
                <a:cs typeface="Arial"/>
                <a:sym typeface="Arial"/>
              </a:rPr>
              <a:t>General strategy for designing the output units and loss  function of a feedforward network is to</a:t>
            </a:r>
            <a:endParaRPr sz="2400" b="0" strike="noStrike">
              <a:latin typeface="Arial"/>
              <a:ea typeface="Arial"/>
              <a:cs typeface="Arial"/>
              <a:sym typeface="Arial"/>
            </a:endParaRPr>
          </a:p>
          <a:p>
            <a:pPr marL="747360" marR="0" lvl="1" indent="-282240" algn="l" rtl="0">
              <a:lnSpc>
                <a:spcPct val="100000"/>
              </a:lnSpc>
              <a:spcBef>
                <a:spcPts val="445"/>
              </a:spcBef>
              <a:spcAft>
                <a:spcPts val="0"/>
              </a:spcAft>
              <a:buClr>
                <a:srgbClr val="3333CC"/>
              </a:buClr>
              <a:buSzPts val="2000"/>
              <a:buFont typeface="Noto Sans Symbols"/>
              <a:buChar char="∙"/>
            </a:pPr>
            <a:r>
              <a:rPr lang="en-IN" sz="2000" b="0" i="0" u="none" strike="noStrike" cap="none">
                <a:solidFill>
                  <a:srgbClr val="006600"/>
                </a:solidFill>
                <a:latin typeface="Arial"/>
                <a:ea typeface="Arial"/>
                <a:cs typeface="Arial"/>
                <a:sym typeface="Arial"/>
              </a:rPr>
              <a:t>Define the output distribution </a:t>
            </a:r>
            <a:r>
              <a:rPr lang="en-IN" sz="2000" b="0" i="1" u="none" strike="noStrike" cap="none">
                <a:solidFill>
                  <a:srgbClr val="006600"/>
                </a:solidFill>
                <a:latin typeface="Times New Roman"/>
                <a:ea typeface="Times New Roman"/>
                <a:cs typeface="Times New Roman"/>
                <a:sym typeface="Times New Roman"/>
              </a:rPr>
              <a:t>p</a:t>
            </a:r>
            <a:r>
              <a:rPr lang="en-IN" sz="2000" b="0" i="0" u="none" strike="noStrike" cap="none">
                <a:solidFill>
                  <a:srgbClr val="006600"/>
                </a:solidFill>
                <a:latin typeface="Times New Roman"/>
                <a:ea typeface="Times New Roman"/>
                <a:cs typeface="Times New Roman"/>
                <a:sym typeface="Times New Roman"/>
              </a:rPr>
              <a:t>(</a:t>
            </a:r>
            <a:r>
              <a:rPr lang="en-IN" sz="2000" b="1" i="1" u="none" strike="noStrike" cap="none">
                <a:solidFill>
                  <a:srgbClr val="006600"/>
                </a:solidFill>
                <a:latin typeface="Times New Roman"/>
                <a:ea typeface="Times New Roman"/>
                <a:cs typeface="Times New Roman"/>
                <a:sym typeface="Times New Roman"/>
              </a:rPr>
              <a:t>y|x</a:t>
            </a:r>
            <a:r>
              <a:rPr lang="en-IN" sz="2000" b="0" i="0" u="none" strike="noStrike" cap="none">
                <a:solidFill>
                  <a:srgbClr val="006600"/>
                </a:solidFill>
                <a:latin typeface="Times New Roman"/>
                <a:ea typeface="Times New Roman"/>
                <a:cs typeface="Times New Roman"/>
                <a:sym typeface="Times New Roman"/>
              </a:rPr>
              <a:t>)</a:t>
            </a:r>
            <a:endParaRPr sz="2000" b="0" i="0" u="none" strike="noStrike" cap="none">
              <a:latin typeface="Arial"/>
              <a:ea typeface="Arial"/>
              <a:cs typeface="Arial"/>
              <a:sym typeface="Arial"/>
            </a:endParaRPr>
          </a:p>
          <a:p>
            <a:pPr marL="747360" marR="0" lvl="1" indent="-282240" algn="l" rtl="0">
              <a:lnSpc>
                <a:spcPct val="100000"/>
              </a:lnSpc>
              <a:spcBef>
                <a:spcPts val="408"/>
              </a:spcBef>
              <a:spcAft>
                <a:spcPts val="0"/>
              </a:spcAft>
              <a:buClr>
                <a:srgbClr val="3333CC"/>
              </a:buClr>
              <a:buSzPts val="2000"/>
              <a:buFont typeface="Noto Sans Symbols"/>
              <a:buChar char="∙"/>
            </a:pPr>
            <a:r>
              <a:rPr lang="en-IN" sz="2000" b="0" i="0" u="none" strike="noStrike" cap="none">
                <a:solidFill>
                  <a:srgbClr val="006600"/>
                </a:solidFill>
                <a:latin typeface="Arial"/>
                <a:ea typeface="Arial"/>
                <a:cs typeface="Arial"/>
                <a:sym typeface="Arial"/>
              </a:rPr>
              <a:t>Minimize the negative log-likelihood </a:t>
            </a:r>
            <a:r>
              <a:rPr lang="en-IN" sz="2000" b="0" i="0" u="none" strike="noStrike" cap="none">
                <a:solidFill>
                  <a:srgbClr val="006600"/>
                </a:solidFill>
                <a:latin typeface="Times New Roman"/>
                <a:ea typeface="Times New Roman"/>
                <a:cs typeface="Times New Roman"/>
                <a:sym typeface="Times New Roman"/>
              </a:rPr>
              <a:t>–log </a:t>
            </a:r>
            <a:r>
              <a:rPr lang="en-IN" sz="2000" b="0" i="1" u="none" strike="noStrike" cap="none">
                <a:solidFill>
                  <a:srgbClr val="006600"/>
                </a:solidFill>
                <a:latin typeface="Times New Roman"/>
                <a:ea typeface="Times New Roman"/>
                <a:cs typeface="Times New Roman"/>
                <a:sym typeface="Times New Roman"/>
              </a:rPr>
              <a:t>p</a:t>
            </a:r>
            <a:r>
              <a:rPr lang="en-IN" sz="2000" b="0" i="0" u="none" strike="noStrike" cap="none">
                <a:solidFill>
                  <a:srgbClr val="006600"/>
                </a:solidFill>
                <a:latin typeface="Times New Roman"/>
                <a:ea typeface="Times New Roman"/>
                <a:cs typeface="Times New Roman"/>
                <a:sym typeface="Times New Roman"/>
              </a:rPr>
              <a:t>(</a:t>
            </a:r>
            <a:r>
              <a:rPr lang="en-IN" sz="2000" b="1" i="1" u="none" strike="noStrike" cap="none">
                <a:solidFill>
                  <a:srgbClr val="006600"/>
                </a:solidFill>
                <a:latin typeface="Times New Roman"/>
                <a:ea typeface="Times New Roman"/>
                <a:cs typeface="Times New Roman"/>
                <a:sym typeface="Times New Roman"/>
              </a:rPr>
              <a:t>y|x</a:t>
            </a:r>
            <a:r>
              <a:rPr lang="en-IN" sz="2000" b="0" i="0" u="none" strike="noStrike" cap="none">
                <a:solidFill>
                  <a:srgbClr val="006600"/>
                </a:solidFill>
                <a:latin typeface="Times New Roman"/>
                <a:ea typeface="Times New Roman"/>
                <a:cs typeface="Times New Roman"/>
                <a:sym typeface="Times New Roman"/>
              </a:rPr>
              <a:t>)</a:t>
            </a:r>
            <a:endParaRPr sz="2000" b="0" i="0" u="none" strike="noStrike" cap="none">
              <a:latin typeface="Arial"/>
              <a:ea typeface="Arial"/>
              <a:cs typeface="Arial"/>
              <a:sym typeface="Arial"/>
            </a:endParaRPr>
          </a:p>
          <a:p>
            <a:pPr marL="747360" marR="0" lvl="1" indent="-282240" algn="l" rtl="0">
              <a:lnSpc>
                <a:spcPct val="100000"/>
              </a:lnSpc>
              <a:spcBef>
                <a:spcPts val="505"/>
              </a:spcBef>
              <a:spcAft>
                <a:spcPts val="0"/>
              </a:spcAft>
              <a:buClr>
                <a:srgbClr val="3333CC"/>
              </a:buClr>
              <a:buSzPts val="2000"/>
              <a:buFont typeface="Noto Sans Symbols"/>
              <a:buChar char="∙"/>
            </a:pPr>
            <a:r>
              <a:rPr lang="en-IN" sz="2000" b="0" i="0" u="none" strike="noStrike" cap="none">
                <a:solidFill>
                  <a:srgbClr val="006600"/>
                </a:solidFill>
                <a:latin typeface="Arial"/>
                <a:ea typeface="Arial"/>
                <a:cs typeface="Arial"/>
                <a:sym typeface="Arial"/>
              </a:rPr>
              <a:t>In this setting </a:t>
            </a:r>
            <a:r>
              <a:rPr lang="en-IN" sz="2000" b="1" i="1" u="none" strike="noStrike" cap="none">
                <a:solidFill>
                  <a:srgbClr val="006600"/>
                </a:solidFill>
                <a:latin typeface="Times New Roman"/>
                <a:ea typeface="Times New Roman"/>
                <a:cs typeface="Times New Roman"/>
                <a:sym typeface="Times New Roman"/>
              </a:rPr>
              <a:t>y </a:t>
            </a:r>
            <a:r>
              <a:rPr lang="en-IN" sz="2000" b="0" i="0" u="none" strike="noStrike" cap="none">
                <a:solidFill>
                  <a:srgbClr val="006600"/>
                </a:solidFill>
                <a:latin typeface="Arial"/>
                <a:ea typeface="Arial"/>
                <a:cs typeface="Arial"/>
                <a:sym typeface="Arial"/>
              </a:rPr>
              <a:t>is a vector of targets such as class labels</a:t>
            </a:r>
            <a:endParaRPr sz="2000" b="0" i="0" u="none" strike="noStrike" cap="none">
              <a:latin typeface="Arial"/>
              <a:ea typeface="Arial"/>
              <a:cs typeface="Arial"/>
              <a:sym typeface="Arial"/>
            </a:endParaRPr>
          </a:p>
          <a:p>
            <a:pPr marL="351720" marR="0" lvl="0" indent="-338760" algn="l" rtl="0">
              <a:lnSpc>
                <a:spcPct val="100000"/>
              </a:lnSpc>
              <a:spcBef>
                <a:spcPts val="485"/>
              </a:spcBef>
              <a:spcAft>
                <a:spcPts val="0"/>
              </a:spcAft>
              <a:buClr>
                <a:srgbClr val="3333CC"/>
              </a:buClr>
              <a:buSzPts val="2400"/>
              <a:buFont typeface="Noto Sans Symbols"/>
              <a:buChar char="∙"/>
            </a:pPr>
            <a:r>
              <a:rPr lang="en-IN" sz="2400" b="0" strike="noStrike">
                <a:solidFill>
                  <a:srgbClr val="3333CC"/>
                </a:solidFill>
                <a:latin typeface="Arial"/>
                <a:ea typeface="Arial"/>
                <a:cs typeface="Arial"/>
                <a:sym typeface="Arial"/>
              </a:rPr>
              <a:t>In an autoencoder </a:t>
            </a:r>
            <a:r>
              <a:rPr lang="en-IN" sz="2400" b="1" i="1" strike="noStrike">
                <a:solidFill>
                  <a:srgbClr val="3333CC"/>
                </a:solidFill>
                <a:latin typeface="Times New Roman"/>
                <a:ea typeface="Times New Roman"/>
                <a:cs typeface="Times New Roman"/>
                <a:sym typeface="Times New Roman"/>
              </a:rPr>
              <a:t>x </a:t>
            </a:r>
            <a:r>
              <a:rPr lang="en-IN" sz="2400" b="0" strike="noStrike">
                <a:solidFill>
                  <a:srgbClr val="3333CC"/>
                </a:solidFill>
                <a:latin typeface="Arial"/>
                <a:ea typeface="Arial"/>
                <a:cs typeface="Arial"/>
                <a:sym typeface="Arial"/>
              </a:rPr>
              <a:t>is the target as well as the input</a:t>
            </a:r>
            <a:endParaRPr sz="2400" b="0" strike="noStrike">
              <a:latin typeface="Arial"/>
              <a:ea typeface="Arial"/>
              <a:cs typeface="Arial"/>
              <a:sym typeface="Arial"/>
            </a:endParaRPr>
          </a:p>
          <a:p>
            <a:pPr marL="747360" marR="0" lvl="1" indent="-282240" algn="l" rtl="0">
              <a:lnSpc>
                <a:spcPct val="100000"/>
              </a:lnSpc>
              <a:spcBef>
                <a:spcPts val="425"/>
              </a:spcBef>
              <a:spcAft>
                <a:spcPts val="0"/>
              </a:spcAft>
              <a:buClr>
                <a:srgbClr val="3333CC"/>
              </a:buClr>
              <a:buSzPts val="2000"/>
              <a:buFont typeface="Noto Sans Symbols"/>
              <a:buChar char="∙"/>
            </a:pPr>
            <a:r>
              <a:rPr lang="en-IN" sz="2000" b="0" i="0" u="none" strike="noStrike" cap="none">
                <a:solidFill>
                  <a:srgbClr val="006600"/>
                </a:solidFill>
                <a:latin typeface="Arial"/>
                <a:ea typeface="Arial"/>
                <a:cs typeface="Arial"/>
                <a:sym typeface="Arial"/>
              </a:rPr>
              <a:t>Yet we can apply the same machinery as before, as we see next</a:t>
            </a:r>
            <a:endParaRPr sz="2000" b="0" i="0" u="none" strike="noStrike" cap="non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6"/>
          <p:cNvSpPr txBox="1"/>
          <p:nvPr/>
        </p:nvSpPr>
        <p:spPr>
          <a:xfrm>
            <a:off x="1121569" y="270275"/>
            <a:ext cx="6134181" cy="63900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000" b="0" strike="noStrike" dirty="0">
                <a:solidFill>
                  <a:srgbClr val="FF0000"/>
                </a:solidFill>
                <a:latin typeface="Arial"/>
                <a:ea typeface="Arial"/>
                <a:cs typeface="Arial"/>
                <a:sym typeface="Arial"/>
              </a:rPr>
              <a:t>Loss function for Stochastic Decoder</a:t>
            </a:r>
            <a:endParaRPr sz="2000" b="0" strike="noStrike" dirty="0">
              <a:latin typeface="Calibri"/>
              <a:ea typeface="Calibri"/>
              <a:cs typeface="Calibri"/>
              <a:sym typeface="Calibri"/>
            </a:endParaRPr>
          </a:p>
        </p:txBody>
      </p:sp>
      <p:sp>
        <p:nvSpPr>
          <p:cNvPr id="268" name="Google Shape;268;p16"/>
          <p:cNvSpPr/>
          <p:nvPr/>
        </p:nvSpPr>
        <p:spPr>
          <a:xfrm>
            <a:off x="654435" y="558690"/>
            <a:ext cx="7955700" cy="6574200"/>
          </a:xfrm>
          <a:prstGeom prst="rect">
            <a:avLst/>
          </a:prstGeom>
          <a:noFill/>
          <a:ln>
            <a:noFill/>
          </a:ln>
        </p:spPr>
        <p:txBody>
          <a:bodyPr spcFirstLastPara="1" wrap="square" lIns="0" tIns="31675" rIns="0" bIns="0" anchor="t" anchorCtr="0">
            <a:noAutofit/>
          </a:bodyPr>
          <a:lstStyle/>
          <a:p>
            <a:pPr marL="427319" marR="0" lvl="0" indent="-300659" algn="l" rtl="0">
              <a:lnSpc>
                <a:spcPct val="117041"/>
              </a:lnSpc>
              <a:spcBef>
                <a:spcPts val="0"/>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Given a hidden code </a:t>
            </a:r>
            <a:r>
              <a:rPr lang="en-IN" sz="1800" b="1" i="1" strike="noStrike" dirty="0">
                <a:solidFill>
                  <a:srgbClr val="3333CC"/>
                </a:solidFill>
                <a:latin typeface="Times New Roman"/>
                <a:ea typeface="Times New Roman"/>
                <a:cs typeface="Times New Roman"/>
                <a:sym typeface="Times New Roman"/>
              </a:rPr>
              <a:t>h</a:t>
            </a:r>
            <a:r>
              <a:rPr lang="en-IN" sz="1800" b="0" strike="noStrike" dirty="0">
                <a:solidFill>
                  <a:srgbClr val="3333CC"/>
                </a:solidFill>
                <a:latin typeface="Arial"/>
                <a:ea typeface="Arial"/>
                <a:cs typeface="Arial"/>
                <a:sym typeface="Arial"/>
              </a:rPr>
              <a:t>, we may think of the decoder as  providing a conditional distribution </a:t>
            </a:r>
            <a:r>
              <a:rPr lang="en-IN" sz="1800" b="0" i="1" strike="noStrike" dirty="0" err="1">
                <a:solidFill>
                  <a:srgbClr val="3333CC"/>
                </a:solidFill>
                <a:latin typeface="Times New Roman"/>
                <a:ea typeface="Times New Roman"/>
                <a:cs typeface="Times New Roman"/>
                <a:sym typeface="Times New Roman"/>
              </a:rPr>
              <a:t>p</a:t>
            </a:r>
            <a:r>
              <a:rPr lang="en-IN" sz="1800" b="0" strike="noStrike" baseline="-25000" dirty="0" err="1">
                <a:solidFill>
                  <a:srgbClr val="3333CC"/>
                </a:solidFill>
                <a:latin typeface="Times New Roman"/>
                <a:ea typeface="Times New Roman"/>
                <a:cs typeface="Times New Roman"/>
                <a:sym typeface="Times New Roman"/>
              </a:rPr>
              <a:t>decoder</a:t>
            </a:r>
            <a:r>
              <a:rPr lang="en-IN" sz="1800" b="0" strike="noStrike" dirty="0">
                <a:solidFill>
                  <a:srgbClr val="3333CC"/>
                </a:solidFill>
                <a:latin typeface="Times New Roman"/>
                <a:ea typeface="Times New Roman"/>
                <a:cs typeface="Times New Roman"/>
                <a:sym typeface="Times New Roman"/>
              </a:rPr>
              <a:t>(</a:t>
            </a:r>
            <a:r>
              <a:rPr lang="en-IN" sz="1800" b="1" i="1" strike="noStrike" dirty="0" err="1">
                <a:solidFill>
                  <a:srgbClr val="3333CC"/>
                </a:solidFill>
                <a:latin typeface="Times New Roman"/>
                <a:ea typeface="Times New Roman"/>
                <a:cs typeface="Times New Roman"/>
                <a:sym typeface="Times New Roman"/>
              </a:rPr>
              <a:t>x|h</a:t>
            </a:r>
            <a:r>
              <a:rPr lang="en-IN" sz="1800" b="0" strike="noStrike" dirty="0">
                <a:solidFill>
                  <a:srgbClr val="3333CC"/>
                </a:solidFill>
                <a:latin typeface="Times New Roman"/>
                <a:ea typeface="Times New Roman"/>
                <a:cs typeface="Times New Roman"/>
                <a:sym typeface="Times New Roman"/>
              </a:rPr>
              <a:t>)</a:t>
            </a:r>
            <a:endParaRPr sz="1800" b="0" strike="noStrike" dirty="0">
              <a:latin typeface="Arial"/>
              <a:ea typeface="Arial"/>
              <a:cs typeface="Arial"/>
              <a:sym typeface="Arial"/>
            </a:endParaRPr>
          </a:p>
          <a:p>
            <a:pPr marL="428039" marR="0" lvl="0" indent="-300659" algn="l" rtl="0">
              <a:lnSpc>
                <a:spcPct val="100000"/>
              </a:lnSpc>
              <a:spcBef>
                <a:spcPts val="541"/>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We train the autoencoder by minimizing </a:t>
            </a:r>
            <a:r>
              <a:rPr lang="en-IN" sz="1800" b="0" strike="noStrike" dirty="0">
                <a:solidFill>
                  <a:srgbClr val="3333CC"/>
                </a:solidFill>
                <a:latin typeface="Calibri"/>
                <a:ea typeface="Calibri"/>
                <a:cs typeface="Calibri"/>
                <a:sym typeface="Calibri"/>
              </a:rPr>
              <a:t>–</a:t>
            </a:r>
            <a:r>
              <a:rPr lang="en-IN" sz="1800" b="0" strike="noStrike" dirty="0">
                <a:solidFill>
                  <a:srgbClr val="3333CC"/>
                </a:solidFill>
                <a:latin typeface="Times New Roman"/>
                <a:ea typeface="Times New Roman"/>
                <a:cs typeface="Times New Roman"/>
                <a:sym typeface="Times New Roman"/>
              </a:rPr>
              <a:t>log </a:t>
            </a:r>
            <a:r>
              <a:rPr lang="en-IN" sz="1800" b="0" i="1" strike="noStrike" dirty="0" err="1">
                <a:solidFill>
                  <a:srgbClr val="3333CC"/>
                </a:solidFill>
                <a:latin typeface="Times New Roman"/>
                <a:ea typeface="Times New Roman"/>
                <a:cs typeface="Times New Roman"/>
                <a:sym typeface="Times New Roman"/>
              </a:rPr>
              <a:t>p</a:t>
            </a:r>
            <a:r>
              <a:rPr lang="en-IN" sz="1800" b="0" strike="noStrike" baseline="-25000" dirty="0" err="1">
                <a:solidFill>
                  <a:srgbClr val="3333CC"/>
                </a:solidFill>
                <a:latin typeface="Times New Roman"/>
                <a:ea typeface="Times New Roman"/>
                <a:cs typeface="Times New Roman"/>
                <a:sym typeface="Times New Roman"/>
              </a:rPr>
              <a:t>decoder</a:t>
            </a:r>
            <a:r>
              <a:rPr lang="en-IN" sz="1800" b="0" strike="noStrike" dirty="0">
                <a:solidFill>
                  <a:srgbClr val="3333CC"/>
                </a:solidFill>
                <a:latin typeface="Times New Roman"/>
                <a:ea typeface="Times New Roman"/>
                <a:cs typeface="Times New Roman"/>
                <a:sym typeface="Times New Roman"/>
              </a:rPr>
              <a:t>(</a:t>
            </a:r>
            <a:r>
              <a:rPr lang="en-IN" sz="1800" b="1" i="1" strike="noStrike" dirty="0" err="1">
                <a:solidFill>
                  <a:srgbClr val="3333CC"/>
                </a:solidFill>
                <a:latin typeface="Times New Roman"/>
                <a:ea typeface="Times New Roman"/>
                <a:cs typeface="Times New Roman"/>
                <a:sym typeface="Times New Roman"/>
              </a:rPr>
              <a:t>x|h</a:t>
            </a:r>
            <a:r>
              <a:rPr lang="en-IN" sz="1800" b="0" strike="noStrike" dirty="0">
                <a:solidFill>
                  <a:srgbClr val="3333CC"/>
                </a:solidFill>
                <a:latin typeface="Times New Roman"/>
                <a:ea typeface="Times New Roman"/>
                <a:cs typeface="Times New Roman"/>
                <a:sym typeface="Times New Roman"/>
              </a:rPr>
              <a:t>)</a:t>
            </a:r>
            <a:endParaRPr sz="1800" b="0" strike="noStrike" dirty="0">
              <a:latin typeface="Arial"/>
              <a:ea typeface="Arial"/>
              <a:cs typeface="Arial"/>
              <a:sym typeface="Arial"/>
            </a:endParaRPr>
          </a:p>
          <a:p>
            <a:pPr marL="427319" marR="0" lvl="0" indent="-300659" algn="l" rtl="0">
              <a:lnSpc>
                <a:spcPct val="100000"/>
              </a:lnSpc>
              <a:spcBef>
                <a:spcPts val="434"/>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The exact form of this loss function will change depending on  the form of </a:t>
            </a:r>
            <a:r>
              <a:rPr lang="en-IN" sz="1800" b="0" i="1" strike="noStrike" dirty="0" err="1">
                <a:solidFill>
                  <a:srgbClr val="3333CC"/>
                </a:solidFill>
                <a:latin typeface="Times New Roman"/>
                <a:ea typeface="Times New Roman"/>
                <a:cs typeface="Times New Roman"/>
                <a:sym typeface="Times New Roman"/>
              </a:rPr>
              <a:t>p</a:t>
            </a:r>
            <a:r>
              <a:rPr lang="en-IN" sz="1800" b="0" strike="noStrike" baseline="-25000" dirty="0" err="1">
                <a:solidFill>
                  <a:srgbClr val="3333CC"/>
                </a:solidFill>
                <a:latin typeface="Times New Roman"/>
                <a:ea typeface="Times New Roman"/>
                <a:cs typeface="Times New Roman"/>
                <a:sym typeface="Times New Roman"/>
              </a:rPr>
              <a:t>decoder</a:t>
            </a:r>
            <a:r>
              <a:rPr lang="en-IN" sz="1800" b="0" strike="noStrike" dirty="0">
                <a:solidFill>
                  <a:srgbClr val="3333CC"/>
                </a:solidFill>
                <a:latin typeface="Times New Roman"/>
                <a:ea typeface="Times New Roman"/>
                <a:cs typeface="Times New Roman"/>
                <a:sym typeface="Times New Roman"/>
              </a:rPr>
              <a:t>(</a:t>
            </a:r>
            <a:r>
              <a:rPr lang="en-IN" sz="1800" b="1" i="1" strike="noStrike" dirty="0" err="1">
                <a:solidFill>
                  <a:srgbClr val="3333CC"/>
                </a:solidFill>
                <a:latin typeface="Times New Roman"/>
                <a:ea typeface="Times New Roman"/>
                <a:cs typeface="Times New Roman"/>
                <a:sym typeface="Times New Roman"/>
              </a:rPr>
              <a:t>x|h</a:t>
            </a:r>
            <a:r>
              <a:rPr lang="en-IN" sz="1800" b="0" strike="noStrike" dirty="0">
                <a:solidFill>
                  <a:srgbClr val="3333CC"/>
                </a:solidFill>
                <a:latin typeface="Times New Roman"/>
                <a:ea typeface="Times New Roman"/>
                <a:cs typeface="Times New Roman"/>
                <a:sym typeface="Times New Roman"/>
              </a:rPr>
              <a:t>)</a:t>
            </a:r>
            <a:endParaRPr sz="1800" b="0" strike="noStrike" dirty="0">
              <a:latin typeface="Arial"/>
              <a:ea typeface="Arial"/>
              <a:cs typeface="Arial"/>
              <a:sym typeface="Arial"/>
            </a:endParaRPr>
          </a:p>
          <a:p>
            <a:pPr marL="427319" marR="0" lvl="0" indent="-300659" algn="l" rtl="0">
              <a:lnSpc>
                <a:spcPct val="100000"/>
              </a:lnSpc>
              <a:spcBef>
                <a:spcPts val="499"/>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As with feedforward networks we use linear output units to  parameterize the mean of the Gaussian distribution if </a:t>
            </a:r>
            <a:r>
              <a:rPr lang="en-IN" sz="1800" b="1" i="1" strike="noStrike" dirty="0">
                <a:solidFill>
                  <a:srgbClr val="3333CC"/>
                </a:solidFill>
                <a:latin typeface="Times New Roman"/>
                <a:ea typeface="Times New Roman"/>
                <a:cs typeface="Times New Roman"/>
                <a:sym typeface="Times New Roman"/>
              </a:rPr>
              <a:t>x </a:t>
            </a:r>
            <a:r>
              <a:rPr lang="en-IN" sz="1800" b="0" strike="noStrike" dirty="0">
                <a:solidFill>
                  <a:srgbClr val="3333CC"/>
                </a:solidFill>
                <a:latin typeface="Arial"/>
                <a:ea typeface="Arial"/>
                <a:cs typeface="Arial"/>
                <a:sym typeface="Arial"/>
              </a:rPr>
              <a:t>is real</a:t>
            </a:r>
            <a:endParaRPr sz="1800" b="0" strike="noStrike" dirty="0">
              <a:latin typeface="Arial"/>
              <a:ea typeface="Arial"/>
              <a:cs typeface="Arial"/>
              <a:sym typeface="Arial"/>
            </a:endParaRPr>
          </a:p>
          <a:p>
            <a:pPr marL="823680" marR="0" lvl="1" indent="-269539" algn="l" rtl="0">
              <a:lnSpc>
                <a:spcPct val="100000"/>
              </a:lnSpc>
              <a:spcBef>
                <a:spcPts val="425"/>
              </a:spcBef>
              <a:spcAft>
                <a:spcPts val="0"/>
              </a:spcAft>
              <a:buClr>
                <a:srgbClr val="3333CC"/>
              </a:buClr>
              <a:buSzPts val="1800"/>
              <a:buFont typeface="Noto Sans Symbols"/>
              <a:buChar char="∙"/>
            </a:pPr>
            <a:r>
              <a:rPr lang="en-IN" sz="1800" b="0" i="0" u="none" strike="noStrike" cap="none" dirty="0">
                <a:solidFill>
                  <a:srgbClr val="006600"/>
                </a:solidFill>
                <a:latin typeface="Arial"/>
                <a:ea typeface="Arial"/>
                <a:cs typeface="Arial"/>
                <a:sym typeface="Arial"/>
              </a:rPr>
              <a:t>In this case negative log-likelihood is the mean-squared error</a:t>
            </a:r>
            <a:endParaRPr sz="1800" b="0" i="0" u="none" strike="noStrike" cap="none" dirty="0">
              <a:latin typeface="Arial"/>
              <a:ea typeface="Arial"/>
              <a:cs typeface="Arial"/>
              <a:sym typeface="Arial"/>
            </a:endParaRPr>
          </a:p>
          <a:p>
            <a:pPr marL="427319" marR="0" lvl="0" indent="-300659" algn="l" rtl="0">
              <a:lnSpc>
                <a:spcPct val="117041"/>
              </a:lnSpc>
              <a:spcBef>
                <a:spcPts val="641"/>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With binary </a:t>
            </a:r>
            <a:r>
              <a:rPr lang="en-IN" sz="1800" b="1" i="1" strike="noStrike" dirty="0">
                <a:solidFill>
                  <a:srgbClr val="3333CC"/>
                </a:solidFill>
                <a:latin typeface="Times New Roman"/>
                <a:ea typeface="Times New Roman"/>
                <a:cs typeface="Times New Roman"/>
                <a:sym typeface="Times New Roman"/>
              </a:rPr>
              <a:t>x </a:t>
            </a:r>
            <a:r>
              <a:rPr lang="en-IN" sz="1800" b="0" strike="noStrike" dirty="0">
                <a:solidFill>
                  <a:srgbClr val="3333CC"/>
                </a:solidFill>
                <a:latin typeface="Arial"/>
                <a:ea typeface="Arial"/>
                <a:cs typeface="Arial"/>
                <a:sym typeface="Arial"/>
              </a:rPr>
              <a:t>correspond to a Bernoulli with parameters given  by a sigmoid</a:t>
            </a:r>
            <a:endParaRPr sz="1800" b="0" strike="noStrike" dirty="0">
              <a:latin typeface="Arial"/>
              <a:ea typeface="Arial"/>
              <a:cs typeface="Arial"/>
              <a:sym typeface="Arial"/>
            </a:endParaRPr>
          </a:p>
          <a:p>
            <a:pPr marL="428039" marR="0" lvl="0" indent="-300659" algn="l" rtl="0">
              <a:lnSpc>
                <a:spcPct val="100000"/>
              </a:lnSpc>
              <a:spcBef>
                <a:spcPts val="445"/>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Discrete </a:t>
            </a:r>
            <a:r>
              <a:rPr lang="en-IN" sz="1800" b="1" i="1" strike="noStrike" dirty="0">
                <a:solidFill>
                  <a:srgbClr val="3333CC"/>
                </a:solidFill>
                <a:latin typeface="Times New Roman"/>
                <a:ea typeface="Times New Roman"/>
                <a:cs typeface="Times New Roman"/>
                <a:sym typeface="Times New Roman"/>
              </a:rPr>
              <a:t>x </a:t>
            </a:r>
            <a:r>
              <a:rPr lang="en-IN" sz="1800" b="0" strike="noStrike" dirty="0">
                <a:solidFill>
                  <a:srgbClr val="3333CC"/>
                </a:solidFill>
                <a:latin typeface="Arial"/>
                <a:ea typeface="Arial"/>
                <a:cs typeface="Arial"/>
                <a:sym typeface="Arial"/>
              </a:rPr>
              <a:t>values correspond to a </a:t>
            </a:r>
            <a:r>
              <a:rPr lang="en-IN" sz="1800" b="0" strike="noStrike" dirty="0" err="1">
                <a:solidFill>
                  <a:srgbClr val="3333CC"/>
                </a:solidFill>
                <a:latin typeface="Arial"/>
                <a:ea typeface="Arial"/>
                <a:cs typeface="Arial"/>
                <a:sym typeface="Arial"/>
              </a:rPr>
              <a:t>softmax</a:t>
            </a:r>
            <a:endParaRPr sz="1800" b="0" strike="noStrike" dirty="0">
              <a:latin typeface="Arial"/>
              <a:ea typeface="Arial"/>
              <a:cs typeface="Arial"/>
              <a:sym typeface="Arial"/>
            </a:endParaRPr>
          </a:p>
          <a:p>
            <a:pPr marL="427320" marR="0" lvl="0" indent="-300660" algn="l" rtl="0">
              <a:lnSpc>
                <a:spcPct val="100000"/>
              </a:lnSpc>
              <a:spcBef>
                <a:spcPts val="479"/>
              </a:spcBef>
              <a:spcAft>
                <a:spcPts val="0"/>
              </a:spcAft>
              <a:buClr>
                <a:srgbClr val="3333CC"/>
              </a:buClr>
              <a:buSzPts val="1800"/>
              <a:buFont typeface="Noto Sans Symbols"/>
              <a:buChar char="∙"/>
            </a:pPr>
            <a:r>
              <a:rPr lang="en-IN" sz="1800" b="0" strike="noStrike" dirty="0">
                <a:solidFill>
                  <a:srgbClr val="3333CC"/>
                </a:solidFill>
                <a:latin typeface="Arial"/>
                <a:ea typeface="Arial"/>
                <a:cs typeface="Arial"/>
                <a:sym typeface="Arial"/>
              </a:rPr>
              <a:t>The output variables are treated as being conditionally  independent given </a:t>
            </a:r>
            <a:r>
              <a:rPr lang="en-IN" sz="1800" b="1" i="1" strike="noStrike" dirty="0">
                <a:solidFill>
                  <a:srgbClr val="3333CC"/>
                </a:solidFill>
                <a:latin typeface="Times New Roman"/>
                <a:ea typeface="Times New Roman"/>
                <a:cs typeface="Times New Roman"/>
                <a:sym typeface="Times New Roman"/>
              </a:rPr>
              <a:t>h</a:t>
            </a:r>
            <a:endParaRPr sz="1800" b="0" strike="noStrike" dirty="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p:nvPr/>
        </p:nvSpPr>
        <p:spPr>
          <a:xfrm>
            <a:off x="2792900" y="910800"/>
            <a:ext cx="3153000" cy="58800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800" b="0" strike="noStrike">
                <a:solidFill>
                  <a:srgbClr val="FF0000"/>
                </a:solidFill>
                <a:latin typeface="Arial"/>
                <a:ea typeface="Arial"/>
                <a:cs typeface="Arial"/>
                <a:sym typeface="Arial"/>
              </a:rPr>
              <a:t>Stochastic encoder</a:t>
            </a:r>
            <a:endParaRPr sz="2800" b="0" strike="noStrike">
              <a:latin typeface="Calibri"/>
              <a:ea typeface="Calibri"/>
              <a:cs typeface="Calibri"/>
              <a:sym typeface="Calibri"/>
            </a:endParaRPr>
          </a:p>
        </p:txBody>
      </p:sp>
      <p:sp>
        <p:nvSpPr>
          <p:cNvPr id="274" name="Google Shape;274;p17"/>
          <p:cNvSpPr/>
          <p:nvPr/>
        </p:nvSpPr>
        <p:spPr>
          <a:xfrm>
            <a:off x="509040" y="1590120"/>
            <a:ext cx="7892280" cy="1096560"/>
          </a:xfrm>
          <a:prstGeom prst="rect">
            <a:avLst/>
          </a:prstGeom>
          <a:noFill/>
          <a:ln>
            <a:noFill/>
          </a:ln>
        </p:spPr>
        <p:txBody>
          <a:bodyPr spcFirstLastPara="1" wrap="square" lIns="0" tIns="12600" rIns="0" bIns="0" anchor="t" anchorCtr="0">
            <a:noAutofit/>
          </a:bodyPr>
          <a:lstStyle/>
          <a:p>
            <a:pPr marL="377280" marR="0" lvl="0" indent="-338760" algn="l" rtl="0">
              <a:lnSpc>
                <a:spcPct val="118583"/>
              </a:lnSpc>
              <a:spcBef>
                <a:spcPts val="0"/>
              </a:spcBef>
              <a:spcAft>
                <a:spcPts val="0"/>
              </a:spcAft>
              <a:buClr>
                <a:srgbClr val="3333CC"/>
              </a:buClr>
              <a:buSzPts val="2400"/>
              <a:buFont typeface="Noto Sans Symbols"/>
              <a:buChar char="∙"/>
            </a:pPr>
            <a:r>
              <a:rPr lang="en-IN" sz="2400" b="0" strike="noStrike">
                <a:solidFill>
                  <a:srgbClr val="3333CC"/>
                </a:solidFill>
                <a:latin typeface="Arial"/>
                <a:ea typeface="Arial"/>
                <a:cs typeface="Arial"/>
                <a:sym typeface="Arial"/>
              </a:rPr>
              <a:t>We can also generalize the notion of an encoding function </a:t>
            </a:r>
            <a:r>
              <a:rPr lang="en-IN" sz="2400" b="0" i="1" strike="noStrike">
                <a:solidFill>
                  <a:srgbClr val="3333CC"/>
                </a:solidFill>
                <a:latin typeface="Times New Roman"/>
                <a:ea typeface="Times New Roman"/>
                <a:cs typeface="Times New Roman"/>
                <a:sym typeface="Times New Roman"/>
              </a:rPr>
              <a:t>f</a:t>
            </a:r>
            <a:r>
              <a:rPr lang="en-IN" sz="2400" b="0" strike="noStrike">
                <a:solidFill>
                  <a:srgbClr val="3333CC"/>
                </a:solidFill>
                <a:latin typeface="Times New Roman"/>
                <a:ea typeface="Times New Roman"/>
                <a:cs typeface="Times New Roman"/>
                <a:sym typeface="Times New Roman"/>
              </a:rPr>
              <a:t>(</a:t>
            </a:r>
            <a:r>
              <a:rPr lang="en-IN" sz="2400" b="1" i="1" strike="noStrike">
                <a:solidFill>
                  <a:srgbClr val="3333CC"/>
                </a:solidFill>
                <a:latin typeface="Times New Roman"/>
                <a:ea typeface="Times New Roman"/>
                <a:cs typeface="Times New Roman"/>
                <a:sym typeface="Times New Roman"/>
              </a:rPr>
              <a:t>x</a:t>
            </a:r>
            <a:r>
              <a:rPr lang="en-IN" sz="2400" b="0" strike="noStrike">
                <a:solidFill>
                  <a:srgbClr val="3333CC"/>
                </a:solidFill>
                <a:latin typeface="Times New Roman"/>
                <a:ea typeface="Times New Roman"/>
                <a:cs typeface="Times New Roman"/>
                <a:sym typeface="Times New Roman"/>
              </a:rPr>
              <a:t>)</a:t>
            </a:r>
            <a:endParaRPr sz="2400" b="0" strike="noStrike">
              <a:latin typeface="Arial"/>
              <a:ea typeface="Arial"/>
              <a:cs typeface="Arial"/>
              <a:sym typeface="Arial"/>
            </a:endParaRPr>
          </a:p>
          <a:p>
            <a:pPr marL="376560" marR="0" lvl="0" indent="0" algn="l" rtl="0">
              <a:lnSpc>
                <a:spcPct val="118583"/>
              </a:lnSpc>
              <a:spcBef>
                <a:spcPts val="0"/>
              </a:spcBef>
              <a:spcAft>
                <a:spcPts val="0"/>
              </a:spcAft>
              <a:buNone/>
            </a:pPr>
            <a:r>
              <a:rPr lang="en-IN" sz="2400" b="0" strike="noStrike">
                <a:solidFill>
                  <a:srgbClr val="3333CC"/>
                </a:solidFill>
                <a:latin typeface="Arial"/>
                <a:ea typeface="Arial"/>
                <a:cs typeface="Arial"/>
                <a:sym typeface="Arial"/>
              </a:rPr>
              <a:t>to an encoding distribution </a:t>
            </a:r>
            <a:r>
              <a:rPr lang="en-IN" sz="2400" b="0" i="1" strike="noStrike">
                <a:solidFill>
                  <a:srgbClr val="3333CC"/>
                </a:solidFill>
                <a:latin typeface="Times New Roman"/>
                <a:ea typeface="Times New Roman"/>
                <a:cs typeface="Times New Roman"/>
                <a:sym typeface="Times New Roman"/>
              </a:rPr>
              <a:t>p</a:t>
            </a:r>
            <a:r>
              <a:rPr lang="en-IN" sz="2400" b="0" strike="noStrike" baseline="-25000">
                <a:solidFill>
                  <a:srgbClr val="3333CC"/>
                </a:solidFill>
                <a:latin typeface="Times New Roman"/>
                <a:ea typeface="Times New Roman"/>
                <a:cs typeface="Times New Roman"/>
                <a:sym typeface="Times New Roman"/>
              </a:rPr>
              <a:t>encoder</a:t>
            </a:r>
            <a:r>
              <a:rPr lang="en-IN" sz="2400" b="0" strike="noStrike">
                <a:solidFill>
                  <a:srgbClr val="3333CC"/>
                </a:solidFill>
                <a:latin typeface="Times New Roman"/>
                <a:ea typeface="Times New Roman"/>
                <a:cs typeface="Times New Roman"/>
                <a:sym typeface="Times New Roman"/>
              </a:rPr>
              <a:t>(</a:t>
            </a:r>
            <a:r>
              <a:rPr lang="en-IN" sz="2400" b="1" i="1" strike="noStrike">
                <a:solidFill>
                  <a:srgbClr val="3333CC"/>
                </a:solidFill>
                <a:latin typeface="Times New Roman"/>
                <a:ea typeface="Times New Roman"/>
                <a:cs typeface="Times New Roman"/>
                <a:sym typeface="Times New Roman"/>
              </a:rPr>
              <a:t>h|x</a:t>
            </a:r>
            <a:r>
              <a:rPr lang="en-IN" sz="2400" b="0" strike="noStrike">
                <a:solidFill>
                  <a:srgbClr val="3333CC"/>
                </a:solidFill>
                <a:latin typeface="Times New Roman"/>
                <a:ea typeface="Times New Roman"/>
                <a:cs typeface="Times New Roman"/>
                <a:sym typeface="Times New Roman"/>
              </a:rPr>
              <a:t>)</a:t>
            </a:r>
            <a:endParaRPr sz="2400" b="0" strike="noStrike">
              <a:latin typeface="Arial"/>
              <a:ea typeface="Arial"/>
              <a:cs typeface="Arial"/>
              <a:sym typeface="Arial"/>
            </a:endParaRPr>
          </a:p>
        </p:txBody>
      </p:sp>
      <p:pic>
        <p:nvPicPr>
          <p:cNvPr id="275" name="Google Shape;275;p17"/>
          <p:cNvPicPr preferRelativeResize="0"/>
          <p:nvPr/>
        </p:nvPicPr>
        <p:blipFill rotWithShape="1">
          <a:blip r:embed="rId3">
            <a:alphaModFix/>
          </a:blip>
          <a:srcRect/>
          <a:stretch/>
        </p:blipFill>
        <p:spPr>
          <a:xfrm>
            <a:off x="2695320" y="3192600"/>
            <a:ext cx="2478600" cy="108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p:nvPr/>
        </p:nvSpPr>
        <p:spPr>
          <a:xfrm>
            <a:off x="864000" y="500760"/>
            <a:ext cx="5688000" cy="86724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800" b="0" strike="noStrike">
                <a:solidFill>
                  <a:srgbClr val="FF0000"/>
                </a:solidFill>
                <a:latin typeface="Arial"/>
                <a:ea typeface="Arial"/>
                <a:cs typeface="Arial"/>
                <a:sym typeface="Arial"/>
              </a:rPr>
              <a:t>Structure of stochastic autoencoder</a:t>
            </a:r>
            <a:endParaRPr sz="2800" b="0" strike="noStrike">
              <a:latin typeface="Calibri"/>
              <a:ea typeface="Calibri"/>
              <a:cs typeface="Calibri"/>
              <a:sym typeface="Calibri"/>
            </a:endParaRPr>
          </a:p>
        </p:txBody>
      </p:sp>
      <p:sp>
        <p:nvSpPr>
          <p:cNvPr id="282" name="Google Shape;282;p18"/>
          <p:cNvSpPr/>
          <p:nvPr/>
        </p:nvSpPr>
        <p:spPr>
          <a:xfrm>
            <a:off x="497520" y="1279440"/>
            <a:ext cx="7602120" cy="1902600"/>
          </a:xfrm>
          <a:prstGeom prst="rect">
            <a:avLst/>
          </a:prstGeom>
          <a:noFill/>
          <a:ln>
            <a:noFill/>
          </a:ln>
        </p:spPr>
        <p:txBody>
          <a:bodyPr spcFirstLastPara="1" wrap="square" lIns="0" tIns="31675" rIns="0" bIns="0" anchor="t" anchorCtr="0">
            <a:noAutofit/>
          </a:bodyPr>
          <a:lstStyle/>
          <a:p>
            <a:pPr marL="389160" marR="0" lvl="0" indent="-338760" algn="l" rtl="0">
              <a:lnSpc>
                <a:spcPct val="117041"/>
              </a:lnSpc>
              <a:spcBef>
                <a:spcPts val="0"/>
              </a:spcBef>
              <a:spcAft>
                <a:spcPts val="0"/>
              </a:spcAft>
              <a:buClr>
                <a:srgbClr val="3333CC"/>
              </a:buClr>
              <a:buSzPts val="2400"/>
              <a:buFont typeface="Noto Sans Symbols"/>
              <a:buChar char="∙"/>
            </a:pPr>
            <a:r>
              <a:rPr lang="en-IN" sz="2400" b="0" strike="noStrike">
                <a:solidFill>
                  <a:srgbClr val="3333CC"/>
                </a:solidFill>
                <a:latin typeface="Arial"/>
                <a:ea typeface="Arial"/>
                <a:cs typeface="Arial"/>
                <a:sym typeface="Arial"/>
              </a:rPr>
              <a:t>Both the encoder and decoder are not simple functions but  involve a distribution</a:t>
            </a:r>
            <a:endParaRPr sz="2400" b="0" strike="noStrike">
              <a:latin typeface="Arial"/>
              <a:ea typeface="Arial"/>
              <a:cs typeface="Arial"/>
              <a:sym typeface="Arial"/>
            </a:endParaRPr>
          </a:p>
          <a:p>
            <a:pPr marL="389160" marR="0" lvl="0" indent="-338760" algn="l" rtl="0">
              <a:lnSpc>
                <a:spcPct val="117041"/>
              </a:lnSpc>
              <a:spcBef>
                <a:spcPts val="689"/>
              </a:spcBef>
              <a:spcAft>
                <a:spcPts val="0"/>
              </a:spcAft>
              <a:buClr>
                <a:srgbClr val="3333CC"/>
              </a:buClr>
              <a:buSzPts val="2400"/>
              <a:buFont typeface="Noto Sans Symbols"/>
              <a:buChar char="∙"/>
            </a:pPr>
            <a:r>
              <a:rPr lang="en-IN" sz="2400" b="0" strike="noStrike">
                <a:solidFill>
                  <a:srgbClr val="3333CC"/>
                </a:solidFill>
                <a:latin typeface="Arial"/>
                <a:ea typeface="Arial"/>
                <a:cs typeface="Arial"/>
                <a:sym typeface="Arial"/>
              </a:rPr>
              <a:t>The output is sampled from a distribution </a:t>
            </a:r>
            <a:r>
              <a:rPr lang="en-IN" sz="2400" b="0" i="1" strike="noStrike">
                <a:solidFill>
                  <a:srgbClr val="3333CC"/>
                </a:solidFill>
                <a:latin typeface="Times New Roman"/>
                <a:ea typeface="Times New Roman"/>
                <a:cs typeface="Times New Roman"/>
                <a:sym typeface="Times New Roman"/>
              </a:rPr>
              <a:t>p</a:t>
            </a:r>
            <a:r>
              <a:rPr lang="en-IN" sz="2400" b="0" strike="noStrike" baseline="-25000">
                <a:solidFill>
                  <a:srgbClr val="3333CC"/>
                </a:solidFill>
                <a:latin typeface="Times New Roman"/>
                <a:ea typeface="Times New Roman"/>
                <a:cs typeface="Times New Roman"/>
                <a:sym typeface="Times New Roman"/>
              </a:rPr>
              <a:t>encoder</a:t>
            </a:r>
            <a:r>
              <a:rPr lang="en-IN" sz="2400" b="0" strike="noStrike">
                <a:solidFill>
                  <a:srgbClr val="3333CC"/>
                </a:solidFill>
                <a:latin typeface="Times New Roman"/>
                <a:ea typeface="Times New Roman"/>
                <a:cs typeface="Times New Roman"/>
                <a:sym typeface="Times New Roman"/>
              </a:rPr>
              <a:t>(</a:t>
            </a:r>
            <a:r>
              <a:rPr lang="en-IN" sz="2400" b="1" i="1" strike="noStrike">
                <a:solidFill>
                  <a:srgbClr val="3333CC"/>
                </a:solidFill>
                <a:latin typeface="Times New Roman"/>
                <a:ea typeface="Times New Roman"/>
                <a:cs typeface="Times New Roman"/>
                <a:sym typeface="Times New Roman"/>
              </a:rPr>
              <a:t>h|x</a:t>
            </a:r>
            <a:r>
              <a:rPr lang="en-IN" sz="2400" b="0" strike="noStrike">
                <a:solidFill>
                  <a:srgbClr val="3333CC"/>
                </a:solidFill>
                <a:latin typeface="Times New Roman"/>
                <a:ea typeface="Times New Roman"/>
                <a:cs typeface="Times New Roman"/>
                <a:sym typeface="Times New Roman"/>
              </a:rPr>
              <a:t>)	</a:t>
            </a:r>
            <a:r>
              <a:rPr lang="en-IN" sz="2400" b="0" strike="noStrike">
                <a:solidFill>
                  <a:srgbClr val="3333CC"/>
                </a:solidFill>
                <a:latin typeface="Arial"/>
                <a:ea typeface="Arial"/>
                <a:cs typeface="Arial"/>
                <a:sym typeface="Arial"/>
              </a:rPr>
              <a:t>for the  encoder and </a:t>
            </a:r>
            <a:r>
              <a:rPr lang="en-IN" sz="2400" b="0" i="1" strike="noStrike">
                <a:solidFill>
                  <a:srgbClr val="3333CC"/>
                </a:solidFill>
                <a:latin typeface="Times New Roman"/>
                <a:ea typeface="Times New Roman"/>
                <a:cs typeface="Times New Roman"/>
                <a:sym typeface="Times New Roman"/>
              </a:rPr>
              <a:t>p</a:t>
            </a:r>
            <a:r>
              <a:rPr lang="en-IN" sz="2400" b="0" strike="noStrike" baseline="-25000">
                <a:solidFill>
                  <a:srgbClr val="3333CC"/>
                </a:solidFill>
                <a:latin typeface="Times New Roman"/>
                <a:ea typeface="Times New Roman"/>
                <a:cs typeface="Times New Roman"/>
                <a:sym typeface="Times New Roman"/>
              </a:rPr>
              <a:t>decoder</a:t>
            </a:r>
            <a:r>
              <a:rPr lang="en-IN" sz="2400" b="0" strike="noStrike">
                <a:solidFill>
                  <a:srgbClr val="3333CC"/>
                </a:solidFill>
                <a:latin typeface="Times New Roman"/>
                <a:ea typeface="Times New Roman"/>
                <a:cs typeface="Times New Roman"/>
                <a:sym typeface="Times New Roman"/>
              </a:rPr>
              <a:t>(</a:t>
            </a:r>
            <a:r>
              <a:rPr lang="en-IN" sz="2400" b="1" i="1" strike="noStrike">
                <a:solidFill>
                  <a:srgbClr val="3333CC"/>
                </a:solidFill>
                <a:latin typeface="Times New Roman"/>
                <a:ea typeface="Times New Roman"/>
                <a:cs typeface="Times New Roman"/>
                <a:sym typeface="Times New Roman"/>
              </a:rPr>
              <a:t>x</a:t>
            </a:r>
            <a:r>
              <a:rPr lang="en-IN" sz="2400" b="0" strike="noStrike">
                <a:solidFill>
                  <a:srgbClr val="3333CC"/>
                </a:solidFill>
                <a:latin typeface="Times New Roman"/>
                <a:ea typeface="Times New Roman"/>
                <a:cs typeface="Times New Roman"/>
                <a:sym typeface="Times New Roman"/>
              </a:rPr>
              <a:t>|</a:t>
            </a:r>
            <a:r>
              <a:rPr lang="en-IN" sz="2400" b="1" i="1" strike="noStrike">
                <a:solidFill>
                  <a:srgbClr val="3333CC"/>
                </a:solidFill>
                <a:latin typeface="Times New Roman"/>
                <a:ea typeface="Times New Roman"/>
                <a:cs typeface="Times New Roman"/>
                <a:sym typeface="Times New Roman"/>
              </a:rPr>
              <a:t>h</a:t>
            </a:r>
            <a:r>
              <a:rPr lang="en-IN" sz="2400" b="0" strike="noStrike">
                <a:solidFill>
                  <a:srgbClr val="3333CC"/>
                </a:solidFill>
                <a:latin typeface="Times New Roman"/>
                <a:ea typeface="Times New Roman"/>
                <a:cs typeface="Times New Roman"/>
                <a:sym typeface="Times New Roman"/>
              </a:rPr>
              <a:t>)	</a:t>
            </a:r>
            <a:r>
              <a:rPr lang="en-IN" sz="2400" b="0" strike="noStrike">
                <a:solidFill>
                  <a:srgbClr val="3333CC"/>
                </a:solidFill>
                <a:latin typeface="Arial"/>
                <a:ea typeface="Arial"/>
                <a:cs typeface="Arial"/>
                <a:sym typeface="Arial"/>
              </a:rPr>
              <a:t>for the decoder</a:t>
            </a:r>
            <a:endParaRPr sz="2400" b="0" strike="noStrike">
              <a:latin typeface="Arial"/>
              <a:ea typeface="Arial"/>
              <a:cs typeface="Arial"/>
              <a:sym typeface="Arial"/>
            </a:endParaRPr>
          </a:p>
        </p:txBody>
      </p:sp>
      <p:pic>
        <p:nvPicPr>
          <p:cNvPr id="283" name="Google Shape;283;p18"/>
          <p:cNvPicPr preferRelativeResize="0"/>
          <p:nvPr/>
        </p:nvPicPr>
        <p:blipFill rotWithShape="1">
          <a:blip r:embed="rId3">
            <a:alphaModFix/>
          </a:blip>
          <a:srcRect/>
          <a:stretch/>
        </p:blipFill>
        <p:spPr>
          <a:xfrm>
            <a:off x="2561400" y="3524400"/>
            <a:ext cx="2478600" cy="1083600"/>
          </a:xfrm>
          <a:prstGeom prst="rect">
            <a:avLst/>
          </a:prstGeom>
          <a:noFill/>
          <a:ln>
            <a:noFill/>
          </a:ln>
        </p:spPr>
      </p:pic>
      <p:sp>
        <p:nvSpPr>
          <p:cNvPr id="284" name="Google Shape;284;p18"/>
          <p:cNvSpPr/>
          <p:nvPr/>
        </p:nvSpPr>
        <p:spPr>
          <a:xfrm>
            <a:off x="8404200" y="4533120"/>
            <a:ext cx="228600" cy="206640"/>
          </a:xfrm>
          <a:prstGeom prst="rect">
            <a:avLst/>
          </a:prstGeom>
          <a:noFill/>
          <a:ln>
            <a:noFill/>
          </a:ln>
        </p:spPr>
        <p:txBody>
          <a:bodyPr spcFirstLastPara="1" wrap="square" lIns="0" tIns="0" rIns="0" bIns="0" anchor="t" anchorCtr="0">
            <a:noAutofit/>
          </a:bodyPr>
          <a:lstStyle/>
          <a:p>
            <a:pPr marL="38160" marR="0" lvl="0" indent="0" algn="l" rtl="0">
              <a:lnSpc>
                <a:spcPct val="116428"/>
              </a:lnSpc>
              <a:spcBef>
                <a:spcPts val="0"/>
              </a:spcBef>
              <a:spcAft>
                <a:spcPts val="0"/>
              </a:spcAft>
              <a:buNone/>
            </a:pPr>
            <a:endParaRPr sz="1400" b="0" strike="noStrike" dirty="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9"/>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strike="noStrike">
                <a:solidFill>
                  <a:srgbClr val="000000"/>
                </a:solidFill>
                <a:latin typeface="Arial"/>
                <a:ea typeface="Arial"/>
                <a:cs typeface="Arial"/>
                <a:sym typeface="Arial"/>
              </a:rPr>
              <a:t>Properties of Autoencoders</a:t>
            </a:r>
            <a:endParaRPr sz="2800" b="0" strike="noStrike">
              <a:solidFill>
                <a:srgbClr val="000000"/>
              </a:solidFill>
              <a:latin typeface="Arial"/>
              <a:ea typeface="Arial"/>
              <a:cs typeface="Arial"/>
              <a:sym typeface="Arial"/>
            </a:endParaRPr>
          </a:p>
        </p:txBody>
      </p:sp>
      <p:sp>
        <p:nvSpPr>
          <p:cNvPr id="290" name="Google Shape;290;p19"/>
          <p:cNvSpPr txBo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595959"/>
              </a:buClr>
              <a:buSzPts val="1800"/>
              <a:buFont typeface="Arial"/>
              <a:buChar char="●"/>
            </a:pPr>
            <a:r>
              <a:rPr lang="en-IN" sz="1800" b="1" strike="noStrike">
                <a:solidFill>
                  <a:srgbClr val="595959"/>
                </a:solidFill>
                <a:latin typeface="Arial"/>
                <a:ea typeface="Arial"/>
                <a:cs typeface="Arial"/>
                <a:sym typeface="Arial"/>
              </a:rPr>
              <a:t>Data-specific</a:t>
            </a:r>
            <a:r>
              <a:rPr lang="en-IN" sz="1800" b="0" strike="noStrike">
                <a:solidFill>
                  <a:srgbClr val="595959"/>
                </a:solidFill>
                <a:latin typeface="Arial"/>
                <a:ea typeface="Arial"/>
                <a:cs typeface="Arial"/>
                <a:sym typeface="Arial"/>
              </a:rPr>
              <a:t>: Autoencoders are only able to compress data similar to what they have been trained on.</a:t>
            </a:r>
            <a:endParaRPr sz="1800" b="0" strike="noStrike">
              <a:solidFill>
                <a:srgbClr val="000000"/>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1" strike="noStrike">
                <a:solidFill>
                  <a:srgbClr val="595959"/>
                </a:solidFill>
                <a:latin typeface="Arial"/>
                <a:ea typeface="Arial"/>
                <a:cs typeface="Arial"/>
                <a:sym typeface="Arial"/>
              </a:rPr>
              <a:t>Lossy:</a:t>
            </a:r>
            <a:r>
              <a:rPr lang="en-IN" sz="1800" b="0" strike="noStrike">
                <a:solidFill>
                  <a:srgbClr val="595959"/>
                </a:solidFill>
                <a:latin typeface="Arial"/>
                <a:ea typeface="Arial"/>
                <a:cs typeface="Arial"/>
                <a:sym typeface="Arial"/>
              </a:rPr>
              <a:t> The decompressed outputs will be degraded compared to the original inputs.</a:t>
            </a:r>
            <a:endParaRPr sz="1800" b="0" strike="noStrike">
              <a:solidFill>
                <a:srgbClr val="000000"/>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1" strike="noStrike">
                <a:solidFill>
                  <a:srgbClr val="595959"/>
                </a:solidFill>
                <a:latin typeface="Arial"/>
                <a:ea typeface="Arial"/>
                <a:cs typeface="Arial"/>
                <a:sym typeface="Arial"/>
              </a:rPr>
              <a:t>Learned automatically from examples: </a:t>
            </a:r>
            <a:r>
              <a:rPr lang="en-IN" sz="1800" b="0" strike="noStrike">
                <a:solidFill>
                  <a:srgbClr val="595959"/>
                </a:solidFill>
                <a:latin typeface="Arial"/>
                <a:ea typeface="Arial"/>
                <a:cs typeface="Arial"/>
                <a:sym typeface="Arial"/>
              </a:rPr>
              <a:t>It is easy to train specialized instances of the algorithm that will perform well on a specific type of input.</a:t>
            </a:r>
            <a:endParaRPr sz="1800" b="0" strike="noStrike">
              <a:solidFill>
                <a:srgbClr val="000000"/>
              </a:solidFill>
              <a:latin typeface="Arial"/>
              <a:ea typeface="Arial"/>
              <a:cs typeface="Arial"/>
              <a:sym typeface="Arial"/>
            </a:endParaRPr>
          </a:p>
          <a:p>
            <a:pPr marL="114480" marR="0" lvl="0" indent="0" algn="l" rtl="0">
              <a:lnSpc>
                <a:spcPct val="115000"/>
              </a:lnSpc>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i="0" u="none" strike="noStrike" cap="none">
                <a:solidFill>
                  <a:srgbClr val="000000"/>
                </a:solidFill>
                <a:latin typeface="Arial"/>
                <a:ea typeface="Arial"/>
                <a:cs typeface="Arial"/>
                <a:sym typeface="Arial"/>
              </a:rPr>
              <a:t>Autoencoders in a </a:t>
            </a:r>
            <a:r>
              <a:rPr lang="en-IN" sz="2800"/>
              <a:t>nutshell</a:t>
            </a:r>
            <a:endParaRPr sz="2800" b="0" i="0" u="none" strike="noStrike" cap="none">
              <a:solidFill>
                <a:srgbClr val="000000"/>
              </a:solidFill>
              <a:latin typeface="Arial"/>
              <a:ea typeface="Arial"/>
              <a:cs typeface="Arial"/>
              <a:sym typeface="Arial"/>
            </a:endParaRPr>
          </a:p>
        </p:txBody>
      </p:sp>
      <p:pic>
        <p:nvPicPr>
          <p:cNvPr id="174" name="Google Shape;174;p2"/>
          <p:cNvPicPr preferRelativeResize="0"/>
          <p:nvPr/>
        </p:nvPicPr>
        <p:blipFill rotWithShape="1">
          <a:blip r:embed="rId3">
            <a:alphaModFix/>
          </a:blip>
          <a:srcRect/>
          <a:stretch/>
        </p:blipFill>
        <p:spPr>
          <a:xfrm>
            <a:off x="556200" y="1152000"/>
            <a:ext cx="7867800" cy="35985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p:nvPr/>
        </p:nvSpPr>
        <p:spPr>
          <a:xfrm>
            <a:off x="393685" y="92785"/>
            <a:ext cx="852000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strike="noStrike">
                <a:solidFill>
                  <a:srgbClr val="000000"/>
                </a:solidFill>
                <a:latin typeface="Arial"/>
                <a:ea typeface="Arial"/>
                <a:cs typeface="Arial"/>
                <a:sym typeface="Arial"/>
              </a:rPr>
              <a:t>Applications</a:t>
            </a:r>
            <a:endParaRPr sz="2800" b="0" strike="noStrike">
              <a:solidFill>
                <a:srgbClr val="000000"/>
              </a:solidFill>
              <a:latin typeface="Arial"/>
              <a:ea typeface="Arial"/>
              <a:cs typeface="Arial"/>
              <a:sym typeface="Arial"/>
            </a:endParaRPr>
          </a:p>
        </p:txBody>
      </p:sp>
      <p:sp>
        <p:nvSpPr>
          <p:cNvPr id="296" name="Google Shape;296;p20"/>
          <p:cNvSpPr txBox="1"/>
          <p:nvPr/>
        </p:nvSpPr>
        <p:spPr>
          <a:xfrm>
            <a:off x="508335" y="800185"/>
            <a:ext cx="8520000" cy="3416100"/>
          </a:xfrm>
          <a:prstGeom prst="rect">
            <a:avLst/>
          </a:prstGeom>
          <a:noFill/>
          <a:ln>
            <a:noFill/>
          </a:ln>
        </p:spPr>
        <p:txBody>
          <a:bodyPr spcFirstLastPara="1" wrap="square" lIns="91425" tIns="91425" rIns="91425" bIns="91425" anchor="t" anchorCtr="0">
            <a:normAutofit fontScale="70000" lnSpcReduction="20000"/>
          </a:bodyPr>
          <a:lstStyle/>
          <a:p>
            <a:pPr marL="749160" marR="0" lvl="0" indent="-245081" algn="l" rtl="0">
              <a:lnSpc>
                <a:spcPct val="190000"/>
              </a:lnSpc>
              <a:spcBef>
                <a:spcPts val="0"/>
              </a:spcBef>
              <a:spcAft>
                <a:spcPts val="0"/>
              </a:spcAft>
              <a:buClr>
                <a:srgbClr val="292929"/>
              </a:buClr>
              <a:buSzPct val="100000"/>
              <a:buFont typeface="Georgia"/>
              <a:buAutoNum type="arabicPeriod"/>
            </a:pPr>
            <a:r>
              <a:rPr lang="en-IN" sz="1500" b="1" strike="noStrike">
                <a:solidFill>
                  <a:srgbClr val="292929"/>
                </a:solidFill>
                <a:latin typeface="Georgia"/>
                <a:ea typeface="Georgia"/>
                <a:cs typeface="Georgia"/>
                <a:sym typeface="Georgia"/>
              </a:rPr>
              <a:t>Autoencoders are used largely for anomaly detection: </a:t>
            </a:r>
            <a:r>
              <a:rPr lang="en-IN" sz="1500" b="0" strike="noStrike">
                <a:solidFill>
                  <a:srgbClr val="292929"/>
                </a:solidFill>
                <a:latin typeface="Georgia"/>
                <a:ea typeface="Georgia"/>
                <a:cs typeface="Georgia"/>
                <a:sym typeface="Georgia"/>
              </a:rPr>
              <a:t>As we know, autoencoders create encodings that basically captures the relationship among data. Now, if we train our autoencoder on a particular dataset, the encoder and decoder parameters will be trained to represent the relationships on the datasets the best way. Thus, will be able to recreate any data given from that kind of dataset in the best way. So, if data from that particular dataset is sent through the autoencoder, the reconstruction error is less. But if some other kind of data is sent through the autoencoder it will generate a huge reconstruction error. If we are able to apply a correct cutoff we will be able to create an anomaly detector.</a:t>
            </a:r>
            <a:endParaRPr sz="1500" b="0" strike="noStrike">
              <a:solidFill>
                <a:srgbClr val="000000"/>
              </a:solidFill>
              <a:latin typeface="Arial"/>
              <a:ea typeface="Arial"/>
              <a:cs typeface="Arial"/>
              <a:sym typeface="Arial"/>
            </a:endParaRPr>
          </a:p>
          <a:p>
            <a:pPr marL="749160" marR="0" lvl="0" indent="-245081" algn="l" rtl="0">
              <a:lnSpc>
                <a:spcPct val="190000"/>
              </a:lnSpc>
              <a:spcBef>
                <a:spcPts val="0"/>
              </a:spcBef>
              <a:spcAft>
                <a:spcPts val="0"/>
              </a:spcAft>
              <a:buClr>
                <a:srgbClr val="292929"/>
              </a:buClr>
              <a:buSzPct val="100000"/>
              <a:buFont typeface="Georgia"/>
              <a:buAutoNum type="arabicPeriod"/>
            </a:pPr>
            <a:r>
              <a:rPr lang="en-IN" sz="1500" b="1" strike="noStrike">
                <a:solidFill>
                  <a:srgbClr val="292929"/>
                </a:solidFill>
                <a:latin typeface="Georgia"/>
                <a:ea typeface="Georgia"/>
                <a:cs typeface="Georgia"/>
                <a:sym typeface="Georgia"/>
              </a:rPr>
              <a:t>Autoencoders are used for Noise Removal: </a:t>
            </a:r>
            <a:r>
              <a:rPr lang="en-IN" sz="1500" b="0" strike="noStrike">
                <a:solidFill>
                  <a:srgbClr val="292929"/>
                </a:solidFill>
                <a:latin typeface="Georgia"/>
                <a:ea typeface="Georgia"/>
                <a:cs typeface="Georgia"/>
                <a:sym typeface="Georgia"/>
              </a:rPr>
              <a:t>If we can pass the noisy data as input and clean data as output and train an autoencoder on such given data pairs, trained Autoencoders can be highly useful for noise removal. This is because noise points usually do not have any correlations. Now, as the autoencoders need to represent the data in the lowest dimensions, the encodings usually have only the important relations there exists, rejecting the random ones. So, the decoded data coming out as output of an autoencoder is free of all the extra relations and hence the noise.</a:t>
            </a:r>
            <a:endParaRPr sz="1500" b="0" strike="noStrike">
              <a:solidFill>
                <a:srgbClr val="000000"/>
              </a:solidFill>
              <a:latin typeface="Arial"/>
              <a:ea typeface="Arial"/>
              <a:cs typeface="Arial"/>
              <a:sym typeface="Arial"/>
            </a:endParaRPr>
          </a:p>
          <a:p>
            <a:pPr marL="749160" marR="0" lvl="0" indent="-245081" algn="l" rtl="0">
              <a:lnSpc>
                <a:spcPct val="190000"/>
              </a:lnSpc>
              <a:spcBef>
                <a:spcPts val="0"/>
              </a:spcBef>
              <a:spcAft>
                <a:spcPts val="0"/>
              </a:spcAft>
              <a:buClr>
                <a:srgbClr val="292929"/>
              </a:buClr>
              <a:buSzPct val="100000"/>
              <a:buFont typeface="Georgia"/>
              <a:buAutoNum type="arabicPeriod"/>
            </a:pPr>
            <a:r>
              <a:rPr lang="en-IN" sz="1500" b="1" strike="noStrike">
                <a:solidFill>
                  <a:srgbClr val="292929"/>
                </a:solidFill>
                <a:latin typeface="Georgia"/>
                <a:ea typeface="Georgia"/>
                <a:cs typeface="Georgia"/>
                <a:sym typeface="Georgia"/>
              </a:rPr>
              <a:t>Autoencoders as Generative models: </a:t>
            </a:r>
            <a:r>
              <a:rPr lang="en-IN" sz="1500" b="0" strike="noStrike">
                <a:solidFill>
                  <a:srgbClr val="292929"/>
                </a:solidFill>
                <a:latin typeface="Georgia"/>
                <a:ea typeface="Georgia"/>
                <a:cs typeface="Georgia"/>
                <a:sym typeface="Georgia"/>
              </a:rPr>
              <a:t>Before the GAN’s came into existence, Autoencoders were used as generative models.</a:t>
            </a:r>
            <a:endParaRPr sz="1500" b="0" strike="noStrike">
              <a:solidFill>
                <a:srgbClr val="000000"/>
              </a:solidFill>
              <a:latin typeface="Arial"/>
              <a:ea typeface="Arial"/>
              <a:cs typeface="Arial"/>
              <a:sym typeface="Arial"/>
            </a:endParaRPr>
          </a:p>
          <a:p>
            <a:pPr marL="749160" marR="0" lvl="0" indent="-245081" algn="l" rtl="0">
              <a:lnSpc>
                <a:spcPct val="190000"/>
              </a:lnSpc>
              <a:spcBef>
                <a:spcPts val="0"/>
              </a:spcBef>
              <a:spcAft>
                <a:spcPts val="0"/>
              </a:spcAft>
              <a:buClr>
                <a:srgbClr val="292929"/>
              </a:buClr>
              <a:buSzPct val="100000"/>
              <a:buFont typeface="Georgia"/>
              <a:buAutoNum type="arabicPeriod"/>
            </a:pPr>
            <a:r>
              <a:rPr lang="en-IN" sz="1500" b="1" strike="noStrike">
                <a:solidFill>
                  <a:srgbClr val="292929"/>
                </a:solidFill>
                <a:latin typeface="Georgia"/>
                <a:ea typeface="Georgia"/>
                <a:cs typeface="Georgia"/>
                <a:sym typeface="Georgia"/>
              </a:rPr>
              <a:t>Autoencoders used for collaborative filtering: </a:t>
            </a:r>
            <a:r>
              <a:rPr lang="en-IN" sz="1500" b="0" strike="noStrike">
                <a:solidFill>
                  <a:srgbClr val="292929"/>
                </a:solidFill>
                <a:latin typeface="Georgia"/>
                <a:ea typeface="Georgia"/>
                <a:cs typeface="Georgia"/>
                <a:sym typeface="Georgia"/>
              </a:rPr>
              <a:t>Collaborative filtering normally uses matrix factorization methods, but autoencoders can learn the dependencies and learn to predict the item-user matrix</a:t>
            </a:r>
            <a:endParaRPr sz="1500" b="0" strike="noStrik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500" b="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i="0" u="none" strike="noStrike" cap="none">
                <a:solidFill>
                  <a:srgbClr val="000000"/>
                </a:solidFill>
                <a:latin typeface="Arial"/>
                <a:ea typeface="Arial"/>
                <a:cs typeface="Arial"/>
                <a:sym typeface="Arial"/>
              </a:rPr>
              <a:t>Autoencoders</a:t>
            </a:r>
            <a:endParaRPr sz="2800" b="0" i="0" u="none" strike="noStrike" cap="none">
              <a:solidFill>
                <a:srgbClr val="000000"/>
              </a:solidFill>
              <a:latin typeface="Arial"/>
              <a:ea typeface="Arial"/>
              <a:cs typeface="Arial"/>
              <a:sym typeface="Arial"/>
            </a:endParaRPr>
          </a:p>
        </p:txBody>
      </p:sp>
      <p:sp>
        <p:nvSpPr>
          <p:cNvPr id="180" name="Google Shape;180;p3"/>
          <p:cNvSpPr txBox="1"/>
          <p:nvPr/>
        </p:nvSpPr>
        <p:spPr>
          <a:xfrm>
            <a:off x="311760" y="1152360"/>
            <a:ext cx="8520120" cy="3416040"/>
          </a:xfrm>
          <a:prstGeom prst="rect">
            <a:avLst/>
          </a:prstGeom>
          <a:noFill/>
          <a:ln>
            <a:noFill/>
          </a:ln>
        </p:spPr>
        <p:txBody>
          <a:bodyPr spcFirstLastPara="1" wrap="square" lIns="91425" tIns="91425" rIns="91425" bIns="91425" anchor="t" anchorCtr="0">
            <a:normAutofit/>
          </a:bodyPr>
          <a:lstStyle/>
          <a:p>
            <a:pPr marL="457200" marR="0" lvl="0" indent="-342720" algn="l" rtl="0">
              <a:lnSpc>
                <a:spcPct val="115000"/>
              </a:lnSpc>
              <a:spcBef>
                <a:spcPts val="0"/>
              </a:spcBef>
              <a:spcAft>
                <a:spcPts val="0"/>
              </a:spcAft>
              <a:buClr>
                <a:srgbClr val="595959"/>
              </a:buClr>
              <a:buSzPts val="1800"/>
              <a:buFont typeface="Arial"/>
              <a:buChar char="●"/>
            </a:pPr>
            <a:r>
              <a:rPr lang="en-IN" sz="1800" b="0" i="0" u="none" strike="noStrike" cap="none">
                <a:solidFill>
                  <a:srgbClr val="595959"/>
                </a:solidFill>
                <a:latin typeface="Arial"/>
                <a:ea typeface="Arial"/>
                <a:cs typeface="Arial"/>
                <a:sym typeface="Arial"/>
              </a:rPr>
              <a:t>An autoencoder is a feed forward unsupervi</a:t>
            </a:r>
            <a:r>
              <a:rPr lang="en-IN" sz="1800">
                <a:solidFill>
                  <a:srgbClr val="595959"/>
                </a:solidFill>
              </a:rPr>
              <a:t>sed </a:t>
            </a:r>
            <a:r>
              <a:rPr lang="en-IN" sz="1800" b="0" i="0" u="none" strike="noStrike" cap="none">
                <a:solidFill>
                  <a:srgbClr val="595959"/>
                </a:solidFill>
                <a:latin typeface="Arial"/>
                <a:ea typeface="Arial"/>
                <a:cs typeface="Arial"/>
                <a:sym typeface="Arial"/>
              </a:rPr>
              <a:t>neural network that is trained to </a:t>
            </a:r>
            <a:r>
              <a:rPr lang="en-IN" sz="1800" b="1" i="0" u="none" strike="noStrike" cap="none">
                <a:solidFill>
                  <a:srgbClr val="595959"/>
                </a:solidFill>
                <a:latin typeface="Arial"/>
                <a:ea typeface="Arial"/>
                <a:cs typeface="Arial"/>
                <a:sym typeface="Arial"/>
              </a:rPr>
              <a:t>attempt to</a:t>
            </a:r>
            <a:r>
              <a:rPr lang="en-IN" sz="1800" b="0" i="0" u="none" strike="noStrike" cap="none">
                <a:solidFill>
                  <a:srgbClr val="595959"/>
                </a:solidFill>
                <a:latin typeface="Arial"/>
                <a:ea typeface="Arial"/>
                <a:cs typeface="Arial"/>
                <a:sym typeface="Arial"/>
              </a:rPr>
              <a:t> copy its input to its output. </a:t>
            </a:r>
            <a:endParaRPr sz="1800" b="0" i="0" u="none" strike="noStrike" cap="none">
              <a:solidFill>
                <a:srgbClr val="595959"/>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0" i="0" u="none" strike="noStrike" cap="none">
                <a:solidFill>
                  <a:srgbClr val="595959"/>
                </a:solidFill>
                <a:latin typeface="Arial"/>
                <a:ea typeface="Arial"/>
                <a:cs typeface="Arial"/>
                <a:sym typeface="Arial"/>
              </a:rPr>
              <a:t>In other word,</a:t>
            </a:r>
            <a:r>
              <a:rPr lang="en-IN" sz="1800" b="0" i="0" u="none" strike="noStrike" cap="none">
                <a:solidFill>
                  <a:srgbClr val="3333CC"/>
                </a:solidFill>
                <a:latin typeface="Arial"/>
                <a:ea typeface="Arial"/>
                <a:cs typeface="Arial"/>
                <a:sym typeface="Arial"/>
              </a:rPr>
              <a:t>Maps an input </a:t>
            </a:r>
            <a:r>
              <a:rPr lang="en-IN" sz="1800" b="1" i="1" u="none" strike="noStrike" cap="none">
                <a:solidFill>
                  <a:srgbClr val="3333CC"/>
                </a:solidFill>
                <a:latin typeface="Times New Roman"/>
                <a:ea typeface="Times New Roman"/>
                <a:cs typeface="Times New Roman"/>
                <a:sym typeface="Times New Roman"/>
              </a:rPr>
              <a:t>x</a:t>
            </a:r>
            <a:r>
              <a:rPr lang="en-IN" sz="1800" b="1" i="1">
                <a:solidFill>
                  <a:srgbClr val="3333CC"/>
                </a:solidFill>
                <a:latin typeface="Times New Roman"/>
                <a:ea typeface="Times New Roman"/>
                <a:cs typeface="Times New Roman"/>
                <a:sym typeface="Times New Roman"/>
              </a:rPr>
              <a:t> </a:t>
            </a:r>
            <a:r>
              <a:rPr lang="en-IN" sz="1800" b="0" i="0" u="none" strike="noStrike" cap="none">
                <a:solidFill>
                  <a:srgbClr val="3333CC"/>
                </a:solidFill>
                <a:latin typeface="Arial"/>
                <a:ea typeface="Arial"/>
                <a:cs typeface="Arial"/>
                <a:sym typeface="Arial"/>
              </a:rPr>
              <a:t>to an output </a:t>
            </a:r>
            <a:r>
              <a:rPr lang="en-IN" sz="1800" b="1" i="1" u="none" strike="noStrike" cap="none">
                <a:solidFill>
                  <a:srgbClr val="3333CC"/>
                </a:solidFill>
                <a:latin typeface="Times New Roman"/>
                <a:ea typeface="Times New Roman"/>
                <a:cs typeface="Times New Roman"/>
                <a:sym typeface="Times New Roman"/>
              </a:rPr>
              <a:t>r </a:t>
            </a:r>
            <a:r>
              <a:rPr lang="en-IN" sz="1800" b="0" i="0" u="none" strike="noStrike" cap="none">
                <a:solidFill>
                  <a:srgbClr val="3333CC"/>
                </a:solidFill>
                <a:latin typeface="Arial"/>
                <a:ea typeface="Arial"/>
                <a:cs typeface="Arial"/>
                <a:sym typeface="Arial"/>
              </a:rPr>
              <a:t>(called reconstruction)	through an internal representation code </a:t>
            </a:r>
            <a:r>
              <a:rPr lang="en-IN" sz="1800" b="1" i="1" u="none" strike="noStrike" cap="none">
                <a:solidFill>
                  <a:srgbClr val="3333CC"/>
                </a:solidFill>
                <a:latin typeface="Times New Roman"/>
                <a:ea typeface="Times New Roman"/>
                <a:cs typeface="Times New Roman"/>
                <a:sym typeface="Times New Roman"/>
              </a:rPr>
              <a:t>h</a:t>
            </a:r>
            <a:endParaRPr sz="1800" b="0" i="0" u="none" strike="noStrike" cap="none">
              <a:solidFill>
                <a:srgbClr val="595959"/>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0" i="0" u="none" strike="noStrike" cap="none">
                <a:solidFill>
                  <a:srgbClr val="595959"/>
                </a:solidFill>
                <a:latin typeface="Arial"/>
                <a:ea typeface="Arial"/>
                <a:cs typeface="Arial"/>
                <a:sym typeface="Arial"/>
              </a:rPr>
              <a:t>The network may be viewed as consisting of two parts: </a:t>
            </a:r>
            <a:endParaRPr sz="1800" b="0" i="0" u="none" strike="noStrike" cap="none">
              <a:solidFill>
                <a:srgbClr val="595959"/>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0" i="0" u="none" strike="noStrike" cap="none">
                <a:solidFill>
                  <a:srgbClr val="595959"/>
                </a:solidFill>
                <a:latin typeface="Arial"/>
                <a:ea typeface="Arial"/>
                <a:cs typeface="Arial"/>
                <a:sym typeface="Arial"/>
              </a:rPr>
              <a:t>   An </a:t>
            </a:r>
            <a:r>
              <a:rPr lang="en-IN" sz="1800" b="1" i="0" u="none" strike="noStrike" cap="none">
                <a:solidFill>
                  <a:srgbClr val="595959"/>
                </a:solidFill>
                <a:latin typeface="Arial"/>
                <a:ea typeface="Arial"/>
                <a:cs typeface="Arial"/>
                <a:sym typeface="Arial"/>
              </a:rPr>
              <a:t>encoder</a:t>
            </a:r>
            <a:r>
              <a:rPr lang="en-IN" sz="1800" b="0" i="0" u="none" strike="noStrike" cap="none">
                <a:solidFill>
                  <a:srgbClr val="595959"/>
                </a:solidFill>
                <a:latin typeface="Arial"/>
                <a:ea typeface="Arial"/>
                <a:cs typeface="Arial"/>
                <a:sym typeface="Arial"/>
              </a:rPr>
              <a:t> function h=f(x) </a:t>
            </a:r>
            <a:endParaRPr sz="1800" b="0" i="0" u="none" strike="noStrike" cap="none">
              <a:solidFill>
                <a:srgbClr val="595959"/>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0" i="0" u="none" strike="noStrike" cap="none">
                <a:solidFill>
                  <a:srgbClr val="595959"/>
                </a:solidFill>
                <a:latin typeface="Arial"/>
                <a:ea typeface="Arial"/>
                <a:cs typeface="Arial"/>
                <a:sym typeface="Arial"/>
              </a:rPr>
              <a:t>   A </a:t>
            </a:r>
            <a:r>
              <a:rPr lang="en-IN" sz="1800" b="1" i="0" u="none" strike="noStrike" cap="none">
                <a:solidFill>
                  <a:srgbClr val="595959"/>
                </a:solidFill>
                <a:latin typeface="Arial"/>
                <a:ea typeface="Arial"/>
                <a:cs typeface="Arial"/>
                <a:sym typeface="Arial"/>
              </a:rPr>
              <a:t>decoder</a:t>
            </a:r>
            <a:r>
              <a:rPr lang="en-IN" sz="1800" b="0" i="0" u="none" strike="noStrike" cap="none">
                <a:solidFill>
                  <a:srgbClr val="595959"/>
                </a:solidFill>
                <a:latin typeface="Arial"/>
                <a:ea typeface="Arial"/>
                <a:cs typeface="Arial"/>
                <a:sym typeface="Arial"/>
              </a:rPr>
              <a:t> that produces a reconstruction r= g(h)</a:t>
            </a:r>
            <a:endParaRPr sz="1800" b="0" i="0" u="none" strike="noStrike" cap="none">
              <a:solidFill>
                <a:srgbClr val="595959"/>
              </a:solidFill>
              <a:latin typeface="Arial"/>
              <a:ea typeface="Arial"/>
              <a:cs typeface="Arial"/>
              <a:sym typeface="Arial"/>
            </a:endParaRPr>
          </a:p>
        </p:txBody>
      </p:sp>
      <p:pic>
        <p:nvPicPr>
          <p:cNvPr id="181" name="Google Shape;181;p3"/>
          <p:cNvPicPr preferRelativeResize="0"/>
          <p:nvPr/>
        </p:nvPicPr>
        <p:blipFill rotWithShape="1">
          <a:blip r:embed="rId3">
            <a:alphaModFix/>
          </a:blip>
          <a:srcRect/>
          <a:stretch/>
        </p:blipFill>
        <p:spPr>
          <a:xfrm>
            <a:off x="6386475" y="2824375"/>
            <a:ext cx="2249640" cy="16372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p:nvPr/>
        </p:nvSpPr>
        <p:spPr>
          <a:xfrm>
            <a:off x="318904" y="452104"/>
            <a:ext cx="8520120" cy="57240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sp>
        <p:nvSpPr>
          <p:cNvPr id="187" name="Google Shape;187;p4"/>
          <p:cNvSpPr txBox="1"/>
          <p:nvPr/>
        </p:nvSpPr>
        <p:spPr>
          <a:xfrm>
            <a:off x="318904" y="1152360"/>
            <a:ext cx="8520120" cy="341604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Clr>
                <a:schemeClr val="dk1"/>
              </a:buClr>
              <a:buSzPts val="1100"/>
              <a:buFont typeface="Arial"/>
              <a:buNone/>
            </a:pPr>
            <a:endParaRPr lang="en-IN" sz="1200" dirty="0">
              <a:solidFill>
                <a:srgbClr val="292929"/>
              </a:solidFill>
              <a:highlight>
                <a:srgbClr val="F2F2F2"/>
              </a:highlight>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IN" sz="1200" dirty="0">
                <a:solidFill>
                  <a:srgbClr val="292929"/>
                </a:solidFill>
                <a:highlight>
                  <a:srgbClr val="F2F2F2"/>
                </a:highlight>
                <a:latin typeface="Courier New"/>
                <a:ea typeface="Courier New"/>
                <a:cs typeface="Courier New"/>
                <a:sym typeface="Courier New"/>
              </a:rPr>
              <a:t>For single layer Encoder and Decoder:</a:t>
            </a:r>
          </a:p>
          <a:p>
            <a:pPr marL="0" marR="0" lvl="0" indent="0" algn="l" rtl="0">
              <a:spcBef>
                <a:spcPts val="0"/>
              </a:spcBef>
              <a:spcAft>
                <a:spcPts val="0"/>
              </a:spcAft>
              <a:buClr>
                <a:schemeClr val="dk1"/>
              </a:buClr>
              <a:buSzPts val="1100"/>
              <a:buFont typeface="Arial"/>
              <a:buNone/>
            </a:pPr>
            <a:endParaRPr lang="en-IN" sz="1200" dirty="0">
              <a:solidFill>
                <a:srgbClr val="292929"/>
              </a:solidFill>
              <a:highlight>
                <a:srgbClr val="F2F2F2"/>
              </a:highlight>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IN" sz="1200" dirty="0" err="1">
                <a:solidFill>
                  <a:srgbClr val="292929"/>
                </a:solidFill>
                <a:highlight>
                  <a:srgbClr val="F2F2F2"/>
                </a:highlight>
                <a:latin typeface="Courier New"/>
                <a:ea typeface="Courier New"/>
                <a:cs typeface="Courier New"/>
                <a:sym typeface="Courier New"/>
              </a:rPr>
              <a:t>input_l</a:t>
            </a:r>
            <a:r>
              <a:rPr lang="en-IN" sz="1200" dirty="0">
                <a:solidFill>
                  <a:srgbClr val="292929"/>
                </a:solidFill>
                <a:highlight>
                  <a:srgbClr val="F2F2F2"/>
                </a:highlight>
                <a:latin typeface="Courier New"/>
                <a:ea typeface="Courier New"/>
                <a:cs typeface="Courier New"/>
                <a:sym typeface="Courier New"/>
              </a:rPr>
              <a:t>=Input(shape=(</a:t>
            </a:r>
            <a:r>
              <a:rPr lang="en-IN" sz="1200" b="1" dirty="0">
                <a:solidFill>
                  <a:srgbClr val="292929"/>
                </a:solidFill>
                <a:highlight>
                  <a:srgbClr val="F2F2F2"/>
                </a:highlight>
                <a:latin typeface="Courier New"/>
                <a:ea typeface="Courier New"/>
                <a:cs typeface="Courier New"/>
                <a:sym typeface="Courier New"/>
              </a:rPr>
              <a:t>784</a:t>
            </a:r>
            <a:r>
              <a:rPr lang="en-IN" sz="1200" dirty="0">
                <a:solidFill>
                  <a:srgbClr val="292929"/>
                </a:solidFill>
                <a:highlight>
                  <a:srgbClr val="F2F2F2"/>
                </a:highlight>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IN" sz="1200" dirty="0">
                <a:solidFill>
                  <a:srgbClr val="292929"/>
                </a:solidFill>
                <a:highlight>
                  <a:srgbClr val="F2F2F2"/>
                </a:highlight>
                <a:latin typeface="Courier New"/>
                <a:ea typeface="Courier New"/>
                <a:cs typeface="Courier New"/>
                <a:sym typeface="Courier New"/>
              </a:rPr>
              <a:t>bottleneck=Dense(</a:t>
            </a:r>
            <a:r>
              <a:rPr lang="en-IN" sz="1200" b="1" dirty="0">
                <a:solidFill>
                  <a:srgbClr val="292929"/>
                </a:solidFill>
                <a:highlight>
                  <a:srgbClr val="F2F2F2"/>
                </a:highlight>
                <a:latin typeface="Courier New"/>
                <a:ea typeface="Courier New"/>
                <a:cs typeface="Courier New"/>
                <a:sym typeface="Courier New"/>
              </a:rPr>
              <a:t>32</a:t>
            </a:r>
            <a:r>
              <a:rPr lang="en-IN" sz="1200" dirty="0">
                <a:solidFill>
                  <a:srgbClr val="292929"/>
                </a:solidFill>
                <a:highlight>
                  <a:srgbClr val="F2F2F2"/>
                </a:highlight>
                <a:latin typeface="Courier New"/>
                <a:ea typeface="Courier New"/>
                <a:cs typeface="Courier New"/>
                <a:sym typeface="Courier New"/>
              </a:rPr>
              <a:t>, activation='</a:t>
            </a:r>
            <a:r>
              <a:rPr lang="en-IN" sz="1200" dirty="0" err="1">
                <a:solidFill>
                  <a:srgbClr val="292929"/>
                </a:solidFill>
                <a:highlight>
                  <a:srgbClr val="F2F2F2"/>
                </a:highlight>
                <a:latin typeface="Courier New"/>
                <a:ea typeface="Courier New"/>
                <a:cs typeface="Courier New"/>
                <a:sym typeface="Courier New"/>
              </a:rPr>
              <a:t>relu</a:t>
            </a:r>
            <a:r>
              <a:rPr lang="en-IN" sz="1200" dirty="0">
                <a:solidFill>
                  <a:srgbClr val="292929"/>
                </a:solidFill>
                <a:highlight>
                  <a:srgbClr val="F2F2F2"/>
                </a:highlight>
                <a:latin typeface="Courier New"/>
                <a:ea typeface="Courier New"/>
                <a:cs typeface="Courier New"/>
                <a:sym typeface="Courier New"/>
              </a:rPr>
              <a:t>')(</a:t>
            </a:r>
            <a:r>
              <a:rPr lang="en-IN" sz="1200" dirty="0" err="1">
                <a:solidFill>
                  <a:srgbClr val="292929"/>
                </a:solidFill>
                <a:highlight>
                  <a:srgbClr val="F2F2F2"/>
                </a:highlight>
                <a:latin typeface="Courier New"/>
                <a:ea typeface="Courier New"/>
                <a:cs typeface="Courier New"/>
                <a:sym typeface="Courier New"/>
              </a:rPr>
              <a:t>input_l</a:t>
            </a:r>
            <a:r>
              <a:rPr lang="en-IN" sz="1200" dirty="0">
                <a:solidFill>
                  <a:srgbClr val="292929"/>
                </a:solidFill>
                <a:highlight>
                  <a:srgbClr val="F2F2F2"/>
                </a:highlight>
                <a:latin typeface="Courier New"/>
                <a:ea typeface="Courier New"/>
                <a:cs typeface="Courier New"/>
                <a:sym typeface="Courier New"/>
              </a:rPr>
              <a:t>)</a:t>
            </a:r>
            <a:endParaRPr sz="1200" dirty="0">
              <a:solidFill>
                <a:srgbClr val="292929"/>
              </a:solidFill>
              <a:highlight>
                <a:srgbClr val="F2F2F2"/>
              </a:highlight>
              <a:latin typeface="Courier New"/>
              <a:ea typeface="Courier New"/>
              <a:cs typeface="Courier New"/>
              <a:sym typeface="Courier New"/>
            </a:endParaRPr>
          </a:p>
          <a:p>
            <a:pPr marL="0" marR="0" lvl="0" indent="0" algn="l" rtl="0">
              <a:spcBef>
                <a:spcPts val="0"/>
              </a:spcBef>
              <a:spcAft>
                <a:spcPts val="0"/>
              </a:spcAft>
              <a:buNone/>
            </a:pPr>
            <a:r>
              <a:rPr lang="en-IN" sz="1200" dirty="0" err="1">
                <a:solidFill>
                  <a:srgbClr val="292929"/>
                </a:solidFill>
                <a:highlight>
                  <a:srgbClr val="F2F2F2"/>
                </a:highlight>
                <a:latin typeface="Courier New"/>
                <a:ea typeface="Courier New"/>
                <a:cs typeface="Courier New"/>
                <a:sym typeface="Courier New"/>
              </a:rPr>
              <a:t>output_l</a:t>
            </a:r>
            <a:r>
              <a:rPr lang="en-IN" sz="1200" dirty="0">
                <a:solidFill>
                  <a:srgbClr val="292929"/>
                </a:solidFill>
                <a:highlight>
                  <a:srgbClr val="F2F2F2"/>
                </a:highlight>
                <a:latin typeface="Courier New"/>
                <a:ea typeface="Courier New"/>
                <a:cs typeface="Courier New"/>
                <a:sym typeface="Courier New"/>
              </a:rPr>
              <a:t>=Dense(</a:t>
            </a:r>
            <a:r>
              <a:rPr lang="en-IN" sz="1200" b="1" dirty="0">
                <a:solidFill>
                  <a:srgbClr val="292929"/>
                </a:solidFill>
                <a:highlight>
                  <a:srgbClr val="F2F2F2"/>
                </a:highlight>
                <a:latin typeface="Courier New"/>
                <a:ea typeface="Courier New"/>
                <a:cs typeface="Courier New"/>
                <a:sym typeface="Courier New"/>
              </a:rPr>
              <a:t>784</a:t>
            </a:r>
            <a:r>
              <a:rPr lang="en-IN" sz="1200" dirty="0">
                <a:solidFill>
                  <a:srgbClr val="292929"/>
                </a:solidFill>
                <a:highlight>
                  <a:srgbClr val="F2F2F2"/>
                </a:highlight>
                <a:latin typeface="Courier New"/>
                <a:ea typeface="Courier New"/>
                <a:cs typeface="Courier New"/>
                <a:sym typeface="Courier New"/>
              </a:rPr>
              <a:t>, activation='sigmoid')(bottleneck)</a:t>
            </a:r>
            <a:endParaRPr dirty="0"/>
          </a:p>
        </p:txBody>
      </p:sp>
      <p:pic>
        <p:nvPicPr>
          <p:cNvPr id="188" name="Google Shape;188;p4"/>
          <p:cNvPicPr preferRelativeResize="0"/>
          <p:nvPr/>
        </p:nvPicPr>
        <p:blipFill rotWithShape="1">
          <a:blip r:embed="rId3">
            <a:alphaModFix/>
          </a:blip>
          <a:srcRect/>
          <a:stretch/>
        </p:blipFill>
        <p:spPr>
          <a:xfrm>
            <a:off x="2841659" y="2571750"/>
            <a:ext cx="3460681" cy="1694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5CA53-A0DD-A236-9567-07899B179CA0}"/>
              </a:ext>
            </a:extLst>
          </p:cNvPr>
          <p:cNvSpPr txBox="1"/>
          <p:nvPr/>
        </p:nvSpPr>
        <p:spPr>
          <a:xfrm>
            <a:off x="3286125" y="1785938"/>
            <a:ext cx="3200399" cy="523220"/>
          </a:xfrm>
          <a:prstGeom prst="rect">
            <a:avLst/>
          </a:prstGeom>
          <a:noFill/>
        </p:spPr>
        <p:txBody>
          <a:bodyPr wrap="square" rtlCol="0">
            <a:spAutoFit/>
          </a:bodyPr>
          <a:lstStyle/>
          <a:p>
            <a:r>
              <a:rPr lang="en-US" sz="2800" dirty="0"/>
              <a:t>Different Types!</a:t>
            </a:r>
            <a:endParaRPr lang="en-IN" sz="2800" dirty="0"/>
          </a:p>
        </p:txBody>
      </p:sp>
    </p:spTree>
    <p:extLst>
      <p:ext uri="{BB962C8B-B14F-4D97-AF65-F5344CB8AC3E}">
        <p14:creationId xmlns:p14="http://schemas.microsoft.com/office/powerpoint/2010/main" val="1893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6"/>
          <p:cNvSpPr txBox="1"/>
          <p:nvPr/>
        </p:nvSpPr>
        <p:spPr>
          <a:xfrm>
            <a:off x="311760" y="444960"/>
            <a:ext cx="8520120" cy="572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IN" sz="1400" b="0" strike="noStrike" dirty="0">
                <a:solidFill>
                  <a:srgbClr val="000000"/>
                </a:solidFill>
                <a:latin typeface="Arial"/>
                <a:ea typeface="Arial"/>
                <a:cs typeface="Arial"/>
                <a:sym typeface="Arial"/>
              </a:rPr>
              <a:t>Undercomplete &amp; Overcomplete Autoencoders </a:t>
            </a:r>
            <a:endParaRPr sz="1400" b="0" strike="noStrike" dirty="0">
              <a:solidFill>
                <a:srgbClr val="000000"/>
              </a:solidFill>
              <a:latin typeface="Arial"/>
              <a:ea typeface="Arial"/>
              <a:cs typeface="Arial"/>
              <a:sym typeface="Arial"/>
            </a:endParaRPr>
          </a:p>
        </p:txBody>
      </p:sp>
      <p:sp>
        <p:nvSpPr>
          <p:cNvPr id="201" name="Google Shape;201;p6"/>
          <p:cNvSpPr txBox="1"/>
          <p:nvPr/>
        </p:nvSpPr>
        <p:spPr>
          <a:xfrm>
            <a:off x="318904" y="1159504"/>
            <a:ext cx="8520120" cy="341604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pic>
        <p:nvPicPr>
          <p:cNvPr id="202" name="Google Shape;202;p6"/>
          <p:cNvPicPr preferRelativeResize="0"/>
          <p:nvPr/>
        </p:nvPicPr>
        <p:blipFill rotWithShape="1">
          <a:blip r:embed="rId3">
            <a:alphaModFix/>
          </a:blip>
          <a:srcRect/>
          <a:stretch/>
        </p:blipFill>
        <p:spPr>
          <a:xfrm>
            <a:off x="1051920" y="1626480"/>
            <a:ext cx="6436080" cy="24775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p:nvPr/>
        </p:nvSpPr>
        <p:spPr>
          <a:xfrm>
            <a:off x="97560" y="506160"/>
            <a:ext cx="9646920" cy="216900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595959"/>
              </a:buClr>
              <a:buSzPts val="1800"/>
              <a:buFont typeface="Arial"/>
              <a:buChar char="•"/>
            </a:pPr>
            <a:r>
              <a:rPr lang="en-IN" sz="1800" b="1" strike="noStrike" dirty="0">
                <a:solidFill>
                  <a:srgbClr val="595959"/>
                </a:solidFill>
                <a:latin typeface="Roboto"/>
                <a:ea typeface="Roboto"/>
                <a:cs typeface="Roboto"/>
                <a:sym typeface="Roboto"/>
              </a:rPr>
              <a:t>Undercomplete AEs: </a:t>
            </a:r>
            <a:endParaRPr sz="1800" b="0" strike="noStrike" dirty="0">
              <a:solidFill>
                <a:srgbClr val="000000"/>
              </a:solidFill>
              <a:latin typeface="Arial"/>
              <a:ea typeface="Arial"/>
              <a:cs typeface="Arial"/>
              <a:sym typeface="Arial"/>
            </a:endParaRPr>
          </a:p>
          <a:p>
            <a:pPr marL="743040" marR="0" lvl="1" indent="-28548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This is when our encoding output's dimension is </a:t>
            </a:r>
            <a:r>
              <a:rPr lang="en-IN" sz="1400" b="1" i="0" u="none" strike="noStrike" cap="none" dirty="0">
                <a:solidFill>
                  <a:srgbClr val="595959"/>
                </a:solidFill>
                <a:latin typeface="Roboto"/>
                <a:ea typeface="Roboto"/>
                <a:cs typeface="Roboto"/>
                <a:sym typeface="Roboto"/>
              </a:rPr>
              <a:t>smaller</a:t>
            </a:r>
            <a:r>
              <a:rPr lang="en-IN" sz="1400" b="0" i="0" u="none" strike="noStrike" cap="none" dirty="0">
                <a:solidFill>
                  <a:srgbClr val="595959"/>
                </a:solidFill>
                <a:latin typeface="Roboto"/>
                <a:ea typeface="Roboto"/>
                <a:cs typeface="Roboto"/>
                <a:sym typeface="Roboto"/>
              </a:rPr>
              <a:t> than our input's dimension.</a:t>
            </a:r>
            <a:endParaRPr sz="1400" b="0" i="0" u="none" strike="noStrike" cap="none" dirty="0">
              <a:solidFill>
                <a:srgbClr val="000000"/>
              </a:solidFill>
              <a:latin typeface="Arial"/>
              <a:ea typeface="Arial"/>
              <a:cs typeface="Arial"/>
              <a:sym typeface="Arial"/>
            </a:endParaRPr>
          </a:p>
          <a:p>
            <a:pPr marL="1143000" marR="0" lvl="2" indent="-22824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Essentially we reduce the dimension of our data (dimensionality reduction) with an </a:t>
            </a:r>
            <a:endParaRPr sz="1400" b="0" i="0" u="none" strike="noStrike" cap="non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r>
              <a:rPr lang="en-IN" sz="1400" b="0" strike="noStrike" dirty="0">
                <a:solidFill>
                  <a:srgbClr val="595959"/>
                </a:solidFill>
                <a:latin typeface="Roboto"/>
                <a:ea typeface="Roboto"/>
                <a:cs typeface="Roboto"/>
                <a:sym typeface="Roboto"/>
              </a:rPr>
              <a:t>     undercomplete AE</a:t>
            </a:r>
          </a:p>
          <a:p>
            <a:pPr marL="1200150" marR="0" lvl="0" indent="-285750" algn="l" rtl="0">
              <a:lnSpc>
                <a:spcPct val="115000"/>
              </a:lnSpc>
              <a:spcBef>
                <a:spcPts val="0"/>
              </a:spcBef>
              <a:spcAft>
                <a:spcPts val="0"/>
              </a:spcAft>
              <a:buFont typeface="Arial" panose="020B0604020202020204" pitchFamily="34" charset="0"/>
              <a:buChar char="•"/>
            </a:pPr>
            <a:r>
              <a:rPr lang="en-IN" dirty="0">
                <a:solidFill>
                  <a:srgbClr val="595959"/>
                </a:solidFill>
                <a:latin typeface="Roboto"/>
                <a:ea typeface="Roboto"/>
                <a:sym typeface="Roboto"/>
              </a:rPr>
              <a:t>Each neuron in bottleneck layer carry important characteristic of the input.</a:t>
            </a:r>
            <a:endParaRPr sz="1400" b="0" strike="noStrik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endParaRPr sz="1400" b="0" strike="noStrik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endParaRPr sz="1400" b="0" strike="noStrike" dirty="0">
              <a:solidFill>
                <a:srgbClr val="000000"/>
              </a:solidFill>
              <a:latin typeface="Arial"/>
              <a:ea typeface="Arial"/>
              <a:cs typeface="Arial"/>
              <a:sym typeface="Arial"/>
            </a:endParaRPr>
          </a:p>
          <a:p>
            <a:pPr marL="457200" marR="0" lvl="0" indent="-342720" algn="l" rtl="0">
              <a:lnSpc>
                <a:spcPct val="115000"/>
              </a:lnSpc>
              <a:spcBef>
                <a:spcPts val="0"/>
              </a:spcBef>
              <a:spcAft>
                <a:spcPts val="0"/>
              </a:spcAft>
              <a:buClr>
                <a:srgbClr val="595959"/>
              </a:buClr>
              <a:buSzPts val="1800"/>
              <a:buFont typeface="Arial"/>
              <a:buChar char="•"/>
            </a:pPr>
            <a:r>
              <a:rPr lang="en-IN" sz="1800" b="1" strike="noStrike" dirty="0">
                <a:solidFill>
                  <a:srgbClr val="595959"/>
                </a:solidFill>
                <a:latin typeface="Roboto"/>
                <a:ea typeface="Roboto"/>
                <a:cs typeface="Roboto"/>
                <a:sym typeface="Roboto"/>
              </a:rPr>
              <a:t>Overcomplete AEs: </a:t>
            </a:r>
            <a:endParaRPr sz="1800" b="0" strike="noStrike" dirty="0">
              <a:solidFill>
                <a:srgbClr val="000000"/>
              </a:solidFill>
              <a:latin typeface="Arial"/>
              <a:ea typeface="Arial"/>
              <a:cs typeface="Arial"/>
              <a:sym typeface="Arial"/>
            </a:endParaRPr>
          </a:p>
          <a:p>
            <a:pPr marL="743040" marR="0" lvl="1" indent="-28548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This is when our encoding output's dimension is </a:t>
            </a:r>
            <a:r>
              <a:rPr lang="en-IN" sz="1400" b="1" i="0" u="none" strike="noStrike" cap="none" dirty="0">
                <a:solidFill>
                  <a:srgbClr val="595959"/>
                </a:solidFill>
                <a:latin typeface="Roboto"/>
                <a:ea typeface="Roboto"/>
                <a:cs typeface="Roboto"/>
                <a:sym typeface="Roboto"/>
              </a:rPr>
              <a:t>larger</a:t>
            </a:r>
            <a:r>
              <a:rPr lang="en-IN" sz="1400" b="0" i="0" u="none" strike="noStrike" cap="none" dirty="0">
                <a:solidFill>
                  <a:srgbClr val="595959"/>
                </a:solidFill>
                <a:latin typeface="Roboto"/>
                <a:ea typeface="Roboto"/>
                <a:cs typeface="Roboto"/>
                <a:sym typeface="Roboto"/>
              </a:rPr>
              <a:t> than our input's dimension</a:t>
            </a:r>
            <a:endParaRPr sz="1400" b="0" i="0" u="none" strike="noStrike" cap="none" dirty="0">
              <a:solidFill>
                <a:srgbClr val="000000"/>
              </a:solidFill>
              <a:latin typeface="Arial"/>
              <a:ea typeface="Arial"/>
              <a:cs typeface="Arial"/>
              <a:sym typeface="Arial"/>
            </a:endParaRPr>
          </a:p>
          <a:p>
            <a:pPr marL="1143000" marR="0" lvl="2" indent="-22824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Essentially we increase the dimension of our data with an overcomplete AE.</a:t>
            </a:r>
            <a:endParaRPr sz="1400" b="0" i="0" u="none" strike="noStrike" cap="none" dirty="0">
              <a:solidFill>
                <a:srgbClr val="000000"/>
              </a:solidFill>
              <a:latin typeface="Arial"/>
              <a:ea typeface="Arial"/>
              <a:cs typeface="Arial"/>
              <a:sym typeface="Arial"/>
            </a:endParaRPr>
          </a:p>
          <a:p>
            <a:pPr marL="1143000" marR="0" lvl="2" indent="-22824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Fails to learn anything useful if the hidden layer(bottleneck layer) given too </a:t>
            </a:r>
            <a:endParaRPr sz="1400" b="0" i="0" u="none" strike="noStrike" cap="none" dirty="0">
              <a:solidFill>
                <a:srgbClr val="000000"/>
              </a:solidFill>
              <a:latin typeface="Arial"/>
              <a:ea typeface="Arial"/>
              <a:cs typeface="Arial"/>
              <a:sym typeface="Arial"/>
            </a:endParaRPr>
          </a:p>
          <a:p>
            <a:pPr marL="1143000" marR="0" lvl="2" indent="-22824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much capacity. Simply cop</a:t>
            </a:r>
            <a:r>
              <a:rPr lang="en-IN" dirty="0">
                <a:solidFill>
                  <a:srgbClr val="595959"/>
                </a:solidFill>
                <a:latin typeface="Roboto"/>
                <a:ea typeface="Roboto"/>
                <a:cs typeface="Roboto"/>
                <a:sym typeface="Roboto"/>
              </a:rPr>
              <a:t>ies</a:t>
            </a:r>
            <a:r>
              <a:rPr lang="en-IN" sz="1400" b="0" i="0" u="none" strike="noStrike" cap="none" dirty="0">
                <a:solidFill>
                  <a:srgbClr val="595959"/>
                </a:solidFill>
                <a:latin typeface="Roboto"/>
                <a:ea typeface="Roboto"/>
                <a:cs typeface="Roboto"/>
                <a:sym typeface="Roboto"/>
              </a:rPr>
              <a:t> the encoder input to the bottleneck layer.</a:t>
            </a:r>
            <a:endParaRPr sz="1400" b="0" i="0" u="none" strike="noStrike" cap="none" dirty="0">
              <a:solidFill>
                <a:srgbClr val="000000"/>
              </a:solidFill>
              <a:latin typeface="Arial"/>
              <a:ea typeface="Arial"/>
              <a:cs typeface="Arial"/>
              <a:sym typeface="Arial"/>
            </a:endParaRPr>
          </a:p>
          <a:p>
            <a:pPr marL="1143000" marR="0" lvl="2" indent="-228240" algn="l" rtl="0">
              <a:lnSpc>
                <a:spcPct val="115000"/>
              </a:lnSpc>
              <a:spcBef>
                <a:spcPts val="0"/>
              </a:spcBef>
              <a:spcAft>
                <a:spcPts val="0"/>
              </a:spcAft>
              <a:buClr>
                <a:srgbClr val="595959"/>
              </a:buClr>
              <a:buSzPts val="1400"/>
              <a:buFont typeface="Arial"/>
              <a:buChar char="•"/>
            </a:pPr>
            <a:r>
              <a:rPr lang="en-IN" sz="1400" b="0" i="0" u="none" strike="noStrike" cap="none" dirty="0">
                <a:solidFill>
                  <a:srgbClr val="595959"/>
                </a:solidFill>
                <a:latin typeface="Roboto"/>
                <a:ea typeface="Roboto"/>
                <a:cs typeface="Roboto"/>
                <a:sym typeface="Roboto"/>
              </a:rPr>
              <a:t>Sometimes useful when we need more latent variable to represent our input. </a:t>
            </a:r>
            <a:endParaRPr sz="1400" b="0" i="0" u="none" strike="noStrike" cap="none" dirty="0">
              <a:solidFill>
                <a:srgbClr val="000000"/>
              </a:solidFill>
              <a:latin typeface="Arial"/>
              <a:ea typeface="Arial"/>
              <a:cs typeface="Arial"/>
              <a:sym typeface="Arial"/>
            </a:endParaRPr>
          </a:p>
          <a:p>
            <a:pPr marL="1143000" marR="0" lvl="2" indent="-139340" algn="l" rtl="0">
              <a:lnSpc>
                <a:spcPct val="115000"/>
              </a:lnSpc>
              <a:spcBef>
                <a:spcPts val="0"/>
              </a:spcBef>
              <a:spcAft>
                <a:spcPts val="0"/>
              </a:spcAft>
              <a:buClr>
                <a:srgbClr val="595959"/>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400" b="0" strike="noStrik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8"/>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strike="noStrike">
                <a:solidFill>
                  <a:srgbClr val="000000"/>
                </a:solidFill>
                <a:latin typeface="Arial"/>
                <a:ea typeface="Arial"/>
                <a:cs typeface="Arial"/>
                <a:sym typeface="Arial"/>
              </a:rPr>
              <a:t>Regularized Autoencoders</a:t>
            </a:r>
            <a:endParaRPr sz="2800" b="0" strike="noStrike">
              <a:solidFill>
                <a:srgbClr val="000000"/>
              </a:solidFill>
              <a:latin typeface="Arial"/>
              <a:ea typeface="Arial"/>
              <a:cs typeface="Arial"/>
              <a:sym typeface="Arial"/>
            </a:endParaRPr>
          </a:p>
        </p:txBody>
      </p:sp>
      <p:sp>
        <p:nvSpPr>
          <p:cNvPr id="213" name="Google Shape;213;p8"/>
          <p:cNvSpPr txBox="1"/>
          <p:nvPr/>
        </p:nvSpPr>
        <p:spPr>
          <a:xfrm>
            <a:off x="311760" y="1152360"/>
            <a:ext cx="8520120" cy="341604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IN" sz="1800" b="0" strike="noStrike" dirty="0">
                <a:solidFill>
                  <a:srgbClr val="595959"/>
                </a:solidFill>
                <a:latin typeface="Arial"/>
                <a:ea typeface="Arial"/>
                <a:cs typeface="Arial"/>
                <a:sym typeface="Arial"/>
              </a:rPr>
              <a:t>Overcomplete autoencoders suffer from overfitting issue. </a:t>
            </a:r>
            <a:endParaRPr sz="1800" b="0" strike="noStrik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r>
              <a:rPr lang="en-IN" sz="1800" b="0" strike="noStrike" dirty="0">
                <a:solidFill>
                  <a:srgbClr val="595959"/>
                </a:solidFill>
                <a:latin typeface="Arial"/>
                <a:ea typeface="Arial"/>
                <a:cs typeface="Arial"/>
                <a:sym typeface="Arial"/>
              </a:rPr>
              <a:t>Regularized autoencoders use a loss function that encourages the model to have other properties besides the ability to copy its input to its output.</a:t>
            </a:r>
            <a:endParaRPr sz="1800" b="0" strike="noStrik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r>
              <a:rPr lang="en-IN" sz="1800" b="0" strike="noStrike" dirty="0">
                <a:solidFill>
                  <a:srgbClr val="595959"/>
                </a:solidFill>
                <a:latin typeface="Arial"/>
                <a:ea typeface="Arial"/>
                <a:cs typeface="Arial"/>
                <a:sym typeface="Arial"/>
              </a:rPr>
              <a:t>Two types:</a:t>
            </a:r>
            <a:endParaRPr sz="1800" b="0" strike="noStrik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r>
              <a:rPr lang="en-IN" sz="1800" b="0" strike="noStrike" dirty="0">
                <a:solidFill>
                  <a:srgbClr val="595959"/>
                </a:solidFill>
                <a:latin typeface="Arial"/>
                <a:ea typeface="Arial"/>
                <a:cs typeface="Arial"/>
                <a:sym typeface="Arial"/>
              </a:rPr>
              <a:t>    Sparse Autoencoder</a:t>
            </a:r>
            <a:endParaRPr sz="1800" b="0" strike="noStrik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r>
              <a:rPr lang="en-IN" sz="1800" b="0" strike="noStrike" dirty="0">
                <a:solidFill>
                  <a:srgbClr val="595959"/>
                </a:solidFill>
                <a:latin typeface="Arial"/>
                <a:ea typeface="Arial"/>
                <a:cs typeface="Arial"/>
                <a:sym typeface="Arial"/>
              </a:rPr>
              <a:t>    Denoising Autoencoder</a:t>
            </a:r>
            <a:endParaRPr sz="1800" b="0" strike="noStrik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dirty="0">
              <a:solidFill>
                <a:srgbClr val="000000"/>
              </a:solidFill>
              <a:latin typeface="Arial"/>
              <a:ea typeface="Arial"/>
              <a:cs typeface="Arial"/>
              <a:sym typeface="Arial"/>
            </a:endParaRPr>
          </a:p>
        </p:txBody>
      </p:sp>
      <p:pic>
        <p:nvPicPr>
          <p:cNvPr id="214" name="Google Shape;214;p8"/>
          <p:cNvPicPr preferRelativeResize="0"/>
          <p:nvPr/>
        </p:nvPicPr>
        <p:blipFill rotWithShape="1">
          <a:blip r:embed="rId3">
            <a:alphaModFix/>
          </a:blip>
          <a:srcRect/>
          <a:stretch/>
        </p:blipFill>
        <p:spPr>
          <a:xfrm>
            <a:off x="3628080" y="2460780"/>
            <a:ext cx="5203800" cy="2237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txBox="1"/>
          <p:nvPr/>
        </p:nvSpPr>
        <p:spPr>
          <a:xfrm>
            <a:off x="311760" y="444960"/>
            <a:ext cx="8520120" cy="572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IN" sz="2800" b="0" strike="noStrike">
                <a:solidFill>
                  <a:srgbClr val="000000"/>
                </a:solidFill>
                <a:latin typeface="Arial"/>
                <a:ea typeface="Arial"/>
                <a:cs typeface="Arial"/>
                <a:sym typeface="Arial"/>
              </a:rPr>
              <a:t>Sparse Autoenoder</a:t>
            </a:r>
            <a:endParaRPr sz="2800" b="0" strike="noStrike">
              <a:solidFill>
                <a:srgbClr val="000000"/>
              </a:solidFill>
              <a:latin typeface="Arial"/>
              <a:ea typeface="Arial"/>
              <a:cs typeface="Arial"/>
              <a:sym typeface="Arial"/>
            </a:endParaRPr>
          </a:p>
        </p:txBody>
      </p:sp>
      <p:sp>
        <p:nvSpPr>
          <p:cNvPr id="220" name="Google Shape;220;p9"/>
          <p:cNvSpPr txBox="1"/>
          <p:nvPr/>
        </p:nvSpPr>
        <p:spPr>
          <a:xfrm>
            <a:off x="144000" y="1055520"/>
            <a:ext cx="8329320" cy="341604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en-IN" sz="1800" b="0" strike="noStrike">
                <a:solidFill>
                  <a:srgbClr val="595959"/>
                </a:solidFill>
                <a:latin typeface="Arial"/>
                <a:ea typeface="Arial"/>
                <a:cs typeface="Arial"/>
                <a:sym typeface="Arial"/>
              </a:rPr>
              <a:t>    Sparsity! </a:t>
            </a: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r>
              <a:rPr lang="en-IN" sz="1500" b="0" strike="noStrike">
                <a:solidFill>
                  <a:srgbClr val="292929"/>
                </a:solidFill>
                <a:latin typeface="Georgia"/>
                <a:ea typeface="Georgia"/>
                <a:cs typeface="Georgia"/>
                <a:sym typeface="Georgia"/>
              </a:rPr>
              <a:t>A sparse autoencoder is simply an autoencoder whose training criterion involves a</a:t>
            </a:r>
            <a:r>
              <a:rPr lang="en-IN" sz="1500" b="1" strike="noStrike">
                <a:solidFill>
                  <a:srgbClr val="292929"/>
                </a:solidFill>
                <a:latin typeface="Georgia"/>
                <a:ea typeface="Georgia"/>
                <a:cs typeface="Georgia"/>
                <a:sym typeface="Georgia"/>
              </a:rPr>
              <a:t> sparsity penalty.</a:t>
            </a:r>
            <a:endParaRPr sz="1500" b="0" strike="noStrike">
              <a:solidFill>
                <a:srgbClr val="000000"/>
              </a:solidFill>
              <a:latin typeface="Arial"/>
              <a:ea typeface="Arial"/>
              <a:cs typeface="Arial"/>
              <a:sym typeface="Arial"/>
            </a:endParaRPr>
          </a:p>
          <a:p>
            <a:pPr marL="0" marR="0" lvl="0" indent="0" algn="l" rtl="0">
              <a:lnSpc>
                <a:spcPct val="115000"/>
              </a:lnSpc>
              <a:spcBef>
                <a:spcPts val="1199"/>
              </a:spcBef>
              <a:spcAft>
                <a:spcPts val="0"/>
              </a:spcAft>
              <a:buNone/>
            </a:pPr>
            <a:r>
              <a:rPr lang="en-IN" sz="1500" b="1" strike="noStrike">
                <a:solidFill>
                  <a:srgbClr val="292929"/>
                </a:solidFill>
                <a:latin typeface="Georgia"/>
                <a:ea typeface="Georgia"/>
                <a:cs typeface="Georgia"/>
                <a:sym typeface="Georgia"/>
              </a:rPr>
              <a:t>In usual process; we construct loss function by penalizing the weights, but here we penalize the activation of the hidden layers,</a:t>
            </a:r>
            <a:r>
              <a:rPr lang="en-IN" sz="1500" b="0" strike="noStrike">
                <a:solidFill>
                  <a:srgbClr val="292929"/>
                </a:solidFill>
                <a:latin typeface="Georgia"/>
                <a:ea typeface="Georgia"/>
                <a:cs typeface="Georgia"/>
                <a:sym typeface="Georgia"/>
              </a:rPr>
              <a:t>so that only a few nodes are encouraged to activate when a single sample is fed into the network</a:t>
            </a:r>
            <a:endParaRPr sz="1500" b="0" strike="noStrike">
              <a:solidFill>
                <a:srgbClr val="000000"/>
              </a:solidFill>
              <a:latin typeface="Arial"/>
              <a:ea typeface="Arial"/>
              <a:cs typeface="Arial"/>
              <a:sym typeface="Arial"/>
            </a:endParaRPr>
          </a:p>
        </p:txBody>
      </p:sp>
      <p:pic>
        <p:nvPicPr>
          <p:cNvPr id="221" name="Google Shape;221;p9"/>
          <p:cNvPicPr preferRelativeResize="0"/>
          <p:nvPr/>
        </p:nvPicPr>
        <p:blipFill rotWithShape="1">
          <a:blip r:embed="rId3">
            <a:alphaModFix/>
          </a:blip>
          <a:srcRect/>
          <a:stretch/>
        </p:blipFill>
        <p:spPr>
          <a:xfrm>
            <a:off x="1553400" y="1017720"/>
            <a:ext cx="3634560" cy="161712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1170</Words>
  <Application>Microsoft Office PowerPoint</Application>
  <PresentationFormat>On-screen Show (16:9)</PresentationFormat>
  <Paragraphs>90</Paragraphs>
  <Slides>20</Slides>
  <Notes>19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Calibri</vt:lpstr>
      <vt:lpstr>Courier New</vt:lpstr>
      <vt:lpstr>Source Serif Pro</vt:lpstr>
      <vt:lpstr>Roboto</vt:lpstr>
      <vt:lpstr>Arial</vt:lpstr>
      <vt:lpstr>Georgia</vt:lpstr>
      <vt:lpstr>Times New Roman</vt:lpstr>
      <vt:lpstr>Noto Sans Symbols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Madhusmita priyadarshini Sahoo</cp:lastModifiedBy>
  <cp:revision>1</cp:revision>
  <dcterms:modified xsi:type="dcterms:W3CDTF">2022-10-28T08:29:02Z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