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301" r:id="rId5"/>
    <p:sldId id="299" r:id="rId6"/>
    <p:sldId id="258" r:id="rId7"/>
    <p:sldId id="289" r:id="rId8"/>
    <p:sldId id="290" r:id="rId9"/>
    <p:sldId id="291" r:id="rId10"/>
    <p:sldId id="292" r:id="rId11"/>
    <p:sldId id="293" r:id="rId12"/>
    <p:sldId id="294" r:id="rId13"/>
    <p:sldId id="295" r:id="rId14"/>
    <p:sldId id="296" r:id="rId15"/>
    <p:sldId id="297" r:id="rId16"/>
    <p:sldId id="298" r:id="rId17"/>
    <p:sldId id="302" r:id="rId18"/>
    <p:sldId id="303" r:id="rId19"/>
    <p:sldId id="305" r:id="rId20"/>
    <p:sldId id="306" r:id="rId21"/>
    <p:sldId id="307" r:id="rId22"/>
    <p:sldId id="308" r:id="rId23"/>
    <p:sldId id="310" r:id="rId24"/>
    <p:sldId id="311"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20B9-EDCE-4147-96EA-1F11A80D8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1675F8-B2B6-4C29-991E-F41E703B2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3DFAB-C481-487A-A0BB-6F96754892B2}"/>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3964F077-3595-4FC5-9BE6-967DB934D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74F1E-26D1-4E70-8A33-6C2DD3799FD2}"/>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368074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764C-FA04-413D-805E-79DA7E307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2A8D0-205F-4F8C-A19C-B2643D3F6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11603-86BD-4487-9BEC-140D1E5DE50B}"/>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054F6E19-FB42-4312-93C2-F53F04F43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7518E-B00D-4E55-95F0-9A9489571E12}"/>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90393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60405-6E21-4ED0-B8E6-33A3C1B17A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31ED2A-7EEC-45CC-8868-18EBB41B5F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25AA9-07A6-4E08-86A0-6B94B4B137D1}"/>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C23C496A-C29E-457A-87C1-D21E167F2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B603C-FD00-4579-91E0-91306CA26217}"/>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92045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5B35-11CB-4142-8EC1-E8F55FFBD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68CFD9-6E20-418A-9973-5A87C83CCE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A0DEE-68BF-492D-8858-7ABF06F776F2}"/>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5648C4EF-101E-4852-ADB6-78B3E9956D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726E9-F2CC-401F-B541-D0A8E442C3DB}"/>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54625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661C-CD19-4C9B-81E1-B744B2E09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5B1FB9-4CA7-4C99-98A9-92DAFF103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794F60-14C5-4A68-B283-1DC3D5400A7E}"/>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054C4D70-3A20-4BBA-AD2A-976506C7F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DD0CA-2463-4754-A4E6-1ECB25250643}"/>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287075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A3B0-CC84-4114-A134-82B920C34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AC85B-459A-4590-9C10-5FC24E0DDF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CCD445-4E7E-443B-8F9F-F0BE788F2D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9C68AC-4DDC-4D7E-BF51-D0B9D5C5A7FF}"/>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6" name="Footer Placeholder 5">
            <a:extLst>
              <a:ext uri="{FF2B5EF4-FFF2-40B4-BE49-F238E27FC236}">
                <a16:creationId xmlns:a16="http://schemas.microsoft.com/office/drawing/2014/main" id="{43E84727-891C-4618-ADEE-50E125B9A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39936-3F36-4630-A477-15125B080FA8}"/>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212464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C29-910A-43B5-8E38-B4C2557604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347C60-6BC4-48DE-9A89-11273A830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A92B25-6947-4F66-87C2-8127C1863F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BD9836-4325-4902-B140-2124BED58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8BC2A3-D716-41B5-9544-6D5751620C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37AEA4-3298-4FB5-B319-18C6924A6A62}"/>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8" name="Footer Placeholder 7">
            <a:extLst>
              <a:ext uri="{FF2B5EF4-FFF2-40B4-BE49-F238E27FC236}">
                <a16:creationId xmlns:a16="http://schemas.microsoft.com/office/drawing/2014/main" id="{27390C1B-6A70-4117-80A3-5BBD5E93EA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6541D8-2BAA-4998-87D5-9C611A6B15EA}"/>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260179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ABFD-230A-4542-9C78-85CA9FD4AD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DD5D7B-733F-4ABB-9C38-595D997B0B43}"/>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4" name="Footer Placeholder 3">
            <a:extLst>
              <a:ext uri="{FF2B5EF4-FFF2-40B4-BE49-F238E27FC236}">
                <a16:creationId xmlns:a16="http://schemas.microsoft.com/office/drawing/2014/main" id="{54EC59BB-330C-4596-B9F6-BC4E451FC6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D34BD8-02A1-4E5C-B3DB-0B716835B0BC}"/>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405698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FB5C2-8582-4B48-B787-410964E895C1}"/>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3" name="Footer Placeholder 2">
            <a:extLst>
              <a:ext uri="{FF2B5EF4-FFF2-40B4-BE49-F238E27FC236}">
                <a16:creationId xmlns:a16="http://schemas.microsoft.com/office/drawing/2014/main" id="{A6B04BA4-62D2-46E0-A7A1-D5EDBBC88E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1D406-872A-447B-B9C6-848709B5A053}"/>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71094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E30C-485D-446E-B76D-A4AD5D0EA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36A6AF-9C9B-4570-AE12-03513C0C4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D066DC-BBBB-4525-A5C7-BA8DFD15E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F07E12-76E1-4CAF-955C-5F962C2F4F7A}"/>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6" name="Footer Placeholder 5">
            <a:extLst>
              <a:ext uri="{FF2B5EF4-FFF2-40B4-BE49-F238E27FC236}">
                <a16:creationId xmlns:a16="http://schemas.microsoft.com/office/drawing/2014/main" id="{F8E9AAC9-4A18-4E63-A5E7-298222519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01C166-646C-4CDE-951B-476380D3CDBD}"/>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377287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A6C-EA32-4B74-ACA8-02019E96B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C096B-F198-4564-9A40-CD77EDD5D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0F2C97-231D-4F5A-9BBF-281D5E6BB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2EAA04-2876-48DE-8E0E-7BB1D14DC6A8}"/>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6" name="Footer Placeholder 5">
            <a:extLst>
              <a:ext uri="{FF2B5EF4-FFF2-40B4-BE49-F238E27FC236}">
                <a16:creationId xmlns:a16="http://schemas.microsoft.com/office/drawing/2014/main" id="{C08427ED-DADC-404D-977E-2B5D0E9FE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1D252-7B35-4353-9CD5-BC4DE116A899}"/>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64424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3D164-C900-4111-91D0-5E71154C5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1CE91E-C32E-43C5-BBBA-F35B1248C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D2E32-18B0-4519-A827-7072DB75C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03C00454-ACC3-4A43-882C-3230F59DF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41903F-FDA7-45B6-BD18-B7D5BA2A7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A3130-44C0-418A-8FBE-DCC7A09D77A2}" type="slidenum">
              <a:rPr lang="en-IN" smtClean="0"/>
              <a:t>‹#›</a:t>
            </a:fld>
            <a:endParaRPr lang="en-IN"/>
          </a:p>
        </p:txBody>
      </p:sp>
    </p:spTree>
    <p:extLst>
      <p:ext uri="{BB962C8B-B14F-4D97-AF65-F5344CB8AC3E}">
        <p14:creationId xmlns:p14="http://schemas.microsoft.com/office/powerpoint/2010/main" val="1482756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echtarget.com/whatis/definition/initialization-vector-IV"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5480-0E16-48E8-8136-061A460189F5}"/>
              </a:ext>
            </a:extLst>
          </p:cNvPr>
          <p:cNvSpPr>
            <a:spLocks noGrp="1"/>
          </p:cNvSpPr>
          <p:nvPr>
            <p:ph type="ctrTitle"/>
          </p:nvPr>
        </p:nvSpPr>
        <p:spPr>
          <a:xfrm>
            <a:off x="1524000" y="878523"/>
            <a:ext cx="9144000" cy="2387600"/>
          </a:xfrm>
        </p:spPr>
        <p:txBody>
          <a:bodyPr/>
          <a:lstStyle/>
          <a:p>
            <a:pPr lvl="0">
              <a:spcBef>
                <a:spcPts val="1000"/>
              </a:spcBef>
            </a:pPr>
            <a:r>
              <a:rPr lang="en-IN" b="1" dirty="0">
                <a:solidFill>
                  <a:srgbClr val="002060"/>
                </a:solidFill>
              </a:rPr>
              <a:t>Network Security</a:t>
            </a:r>
            <a:br>
              <a:rPr lang="en-IN" b="1" dirty="0">
                <a:solidFill>
                  <a:srgbClr val="002060"/>
                </a:solidFill>
              </a:rPr>
            </a:br>
            <a:r>
              <a:rPr lang="en-IN" sz="2400" dirty="0">
                <a:solidFill>
                  <a:prstClr val="black"/>
                </a:solidFill>
                <a:latin typeface="Calibri" panose="020F0502020204030204"/>
                <a:ea typeface="+mn-ea"/>
                <a:cs typeface="+mn-cs"/>
              </a:rPr>
              <a:t>Web Security: Network, Transport and Application layers</a:t>
            </a:r>
            <a:endParaRPr lang="en-IN" b="1" dirty="0">
              <a:solidFill>
                <a:srgbClr val="002060"/>
              </a:solidFill>
            </a:endParaRPr>
          </a:p>
        </p:txBody>
      </p:sp>
      <p:sp>
        <p:nvSpPr>
          <p:cNvPr id="3" name="Subtitle 2">
            <a:extLst>
              <a:ext uri="{FF2B5EF4-FFF2-40B4-BE49-F238E27FC236}">
                <a16:creationId xmlns:a16="http://schemas.microsoft.com/office/drawing/2014/main" id="{886E854F-B455-4CC6-A9B9-B0D65579276D}"/>
              </a:ext>
            </a:extLst>
          </p:cNvPr>
          <p:cNvSpPr>
            <a:spLocks noGrp="1"/>
          </p:cNvSpPr>
          <p:nvPr>
            <p:ph type="subTitle" idx="1"/>
          </p:nvPr>
        </p:nvSpPr>
        <p:spPr>
          <a:xfrm>
            <a:off x="1524000" y="3683318"/>
            <a:ext cx="9144000" cy="1655762"/>
          </a:xfrm>
        </p:spPr>
        <p:txBody>
          <a:bodyPr/>
          <a:lstStyle/>
          <a:p>
            <a:endParaRPr lang="en-IN" dirty="0"/>
          </a:p>
          <a:p>
            <a:r>
              <a:rPr lang="en-IN" sz="2800" dirty="0">
                <a:solidFill>
                  <a:srgbClr val="002060"/>
                </a:solidFill>
              </a:rPr>
              <a:t>Kamalika Bhattacharjee</a:t>
            </a:r>
          </a:p>
        </p:txBody>
      </p:sp>
    </p:spTree>
    <p:extLst>
      <p:ext uri="{BB962C8B-B14F-4D97-AF65-F5344CB8AC3E}">
        <p14:creationId xmlns:p14="http://schemas.microsoft.com/office/powerpoint/2010/main" val="214307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Authentication Header (AH)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5572760" cy="4351338"/>
          </a:xfrm>
        </p:spPr>
        <p:txBody>
          <a:bodyPr>
            <a:noAutofit/>
          </a:bodyPr>
          <a:lstStyle/>
          <a:p>
            <a:r>
              <a:rPr lang="en-IN" sz="2000" b="1" dirty="0"/>
              <a:t>Next header: </a:t>
            </a:r>
            <a:r>
              <a:rPr lang="en-IN" sz="2000" dirty="0"/>
              <a:t>defines the type of payload carried by the IP datagram (such as TCP, UDP, ICMP, or OSPF). The process copies the value of the protocol field in the IP datagram to this field. </a:t>
            </a:r>
          </a:p>
          <a:p>
            <a:r>
              <a:rPr lang="en-IN" sz="2000" b="1" dirty="0"/>
              <a:t>Payload length:</a:t>
            </a:r>
            <a:r>
              <a:rPr lang="en-IN" sz="2000" dirty="0"/>
              <a:t> defines the length of the authentication header in 4-byte multiples excluding the first 8 bytes.</a:t>
            </a:r>
          </a:p>
          <a:p>
            <a:r>
              <a:rPr lang="en-IN" sz="2000" b="1" dirty="0"/>
              <a:t>Security parameter index: </a:t>
            </a:r>
            <a:r>
              <a:rPr lang="en-IN" sz="2000" dirty="0"/>
              <a:t>plays the role of a virtual circuit identifier and is the same for all packets sent during a connection called a </a:t>
            </a:r>
            <a:r>
              <a:rPr lang="en-IN" sz="2000" i="1" dirty="0"/>
              <a:t>Security Association</a:t>
            </a:r>
          </a:p>
          <a:p>
            <a:r>
              <a:rPr lang="en-IN" sz="2000" b="1" dirty="0">
                <a:latin typeface="Generic680-Regular"/>
              </a:rPr>
              <a:t>Authentication data: </a:t>
            </a:r>
            <a:r>
              <a:rPr lang="en-IN" sz="2000" dirty="0">
                <a:latin typeface="Generic683-Regular"/>
              </a:rPr>
              <a:t>result of applying a hash function to the entire IP datagram except for the fields that are changed during transit (e.g., time-to-live).</a:t>
            </a:r>
            <a:endParaRPr lang="en-IN" sz="2000" dirty="0"/>
          </a:p>
          <a:p>
            <a:endParaRPr lang="en-IN" sz="2000" i="1" dirty="0"/>
          </a:p>
        </p:txBody>
      </p:sp>
      <p:pic>
        <p:nvPicPr>
          <p:cNvPr id="6" name="Content Placeholder 5">
            <a:extLst>
              <a:ext uri="{FF2B5EF4-FFF2-40B4-BE49-F238E27FC236}">
                <a16:creationId xmlns:a16="http://schemas.microsoft.com/office/drawing/2014/main" id="{7D71E4AB-9054-421F-A7A0-2E4F933227AE}"/>
              </a:ext>
            </a:extLst>
          </p:cNvPr>
          <p:cNvPicPr>
            <a:picLocks noGrp="1" noChangeAspect="1"/>
          </p:cNvPicPr>
          <p:nvPr>
            <p:ph sz="half" idx="2"/>
          </p:nvPr>
        </p:nvPicPr>
        <p:blipFill>
          <a:blip r:embed="rId2"/>
          <a:stretch>
            <a:fillRect/>
          </a:stretch>
        </p:blipFill>
        <p:spPr>
          <a:xfrm>
            <a:off x="6687846" y="1825625"/>
            <a:ext cx="4961081" cy="247205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E202F3F-BF28-470B-9872-B9D92A25C70B}"/>
                  </a:ext>
                </a:extLst>
              </p:cNvPr>
              <p:cNvSpPr/>
              <p:nvPr/>
            </p:nvSpPr>
            <p:spPr>
              <a:xfrm>
                <a:off x="6840246" y="4512757"/>
                <a:ext cx="5427954" cy="2246769"/>
              </a:xfrm>
              <a:prstGeom prst="rect">
                <a:avLst/>
              </a:prstGeom>
            </p:spPr>
            <p:txBody>
              <a:bodyPr wrap="square">
                <a:spAutoFit/>
              </a:bodyPr>
              <a:lstStyle/>
              <a:p>
                <a:pPr marL="285750" indent="-285750">
                  <a:buFont typeface="Arial" panose="020B0604020202020204" pitchFamily="34" charset="0"/>
                  <a:buChar char="•"/>
                </a:pPr>
                <a:r>
                  <a:rPr lang="en-IN" sz="2000" b="1" dirty="0">
                    <a:latin typeface="Generic680-Regular"/>
                  </a:rPr>
                  <a:t>Sequence number:</a:t>
                </a:r>
                <a:r>
                  <a:rPr lang="en-IN" sz="2000" dirty="0">
                    <a:latin typeface="Generic683-Regular"/>
                  </a:rPr>
                  <a:t> provides ordering information for a sequence of datagrams. The sequence numbers prevent a playback. The sequence number is not repeated even if a packet is retransmitted and does not wrap around after it reaches </a:t>
                </a:r>
                <a14:m>
                  <m:oMath xmlns:m="http://schemas.openxmlformats.org/officeDocument/2006/math">
                    <m:sSup>
                      <m:sSupPr>
                        <m:ctrlPr>
                          <a:rPr lang="en-IN" sz="2000" i="1" dirty="0" smtClean="0">
                            <a:latin typeface="Cambria Math" panose="02040503050406030204" pitchFamily="18" charset="0"/>
                          </a:rPr>
                        </m:ctrlPr>
                      </m:sSupPr>
                      <m:e>
                        <m:r>
                          <a:rPr lang="en-IN" sz="2000" dirty="0">
                            <a:latin typeface="Cambria Math" panose="02040503050406030204" pitchFamily="18" charset="0"/>
                          </a:rPr>
                          <m:t>2</m:t>
                        </m:r>
                      </m:e>
                      <m:sup>
                        <m:r>
                          <a:rPr lang="en-IN" sz="2000" i="0" dirty="0">
                            <a:latin typeface="Cambria Math" panose="02040503050406030204" pitchFamily="18" charset="0"/>
                          </a:rPr>
                          <m:t>32</m:t>
                        </m:r>
                      </m:sup>
                    </m:sSup>
                  </m:oMath>
                </a14:m>
                <a:r>
                  <a:rPr lang="en-IN" sz="2000" dirty="0">
                    <a:latin typeface="Generic683-Regular"/>
                  </a:rPr>
                  <a:t>; a new connection must be established.</a:t>
                </a:r>
              </a:p>
            </p:txBody>
          </p:sp>
        </mc:Choice>
        <mc:Fallback xmlns="">
          <p:sp>
            <p:nvSpPr>
              <p:cNvPr id="7" name="Rectangle 6">
                <a:extLst>
                  <a:ext uri="{FF2B5EF4-FFF2-40B4-BE49-F238E27FC236}">
                    <a16:creationId xmlns:a16="http://schemas.microsoft.com/office/drawing/2014/main" id="{2E202F3F-BF28-470B-9872-B9D92A25C70B}"/>
                  </a:ext>
                </a:extLst>
              </p:cNvPr>
              <p:cNvSpPr>
                <a:spLocks noRot="1" noChangeAspect="1" noMove="1" noResize="1" noEditPoints="1" noAdjustHandles="1" noChangeArrowheads="1" noChangeShapeType="1" noTextEdit="1"/>
              </p:cNvSpPr>
              <p:nvPr/>
            </p:nvSpPr>
            <p:spPr>
              <a:xfrm>
                <a:off x="6840246" y="4512757"/>
                <a:ext cx="5427954" cy="2246769"/>
              </a:xfrm>
              <a:prstGeom prst="rect">
                <a:avLst/>
              </a:prstGeom>
              <a:blipFill>
                <a:blip r:embed="rId3"/>
                <a:stretch>
                  <a:fillRect l="-1010" t="-1355" b="-3794"/>
                </a:stretch>
              </a:blipFill>
            </p:spPr>
            <p:txBody>
              <a:bodyPr/>
              <a:lstStyle/>
              <a:p>
                <a:r>
                  <a:rPr lang="en-IN">
                    <a:noFill/>
                  </a:rPr>
                  <a:t> </a:t>
                </a:r>
              </a:p>
            </p:txBody>
          </p:sp>
        </mc:Fallback>
      </mc:AlternateContent>
    </p:spTree>
    <p:extLst>
      <p:ext uri="{BB962C8B-B14F-4D97-AF65-F5344CB8AC3E}">
        <p14:creationId xmlns:p14="http://schemas.microsoft.com/office/powerpoint/2010/main" val="253767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Encapsulating Security Payload (ESP)</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584960"/>
            <a:ext cx="10515600" cy="4592003"/>
          </a:xfrm>
        </p:spPr>
        <p:txBody>
          <a:bodyPr>
            <a:noAutofit/>
          </a:bodyPr>
          <a:lstStyle/>
          <a:p>
            <a:r>
              <a:rPr lang="en-IN" sz="2400" dirty="0"/>
              <a:t>AH protocol does not provide privacy, only source authentication and data integrity.</a:t>
            </a:r>
          </a:p>
          <a:p>
            <a:r>
              <a:rPr lang="en-IN" sz="2400" dirty="0"/>
              <a:t>Encapsulating Security Payload (ESP) provides source authentication, integrity, and privacy. </a:t>
            </a:r>
          </a:p>
          <a:p>
            <a:r>
              <a:rPr lang="en-IN" sz="2400" dirty="0"/>
              <a:t>ESP adds a header and trailer. Authentication data are added at the end of the packet, which makes its calculation easier.</a:t>
            </a:r>
          </a:p>
          <a:p>
            <a:r>
              <a:rPr lang="en-IN" sz="2400" dirty="0"/>
              <a:t>Steps:</a:t>
            </a:r>
          </a:p>
          <a:p>
            <a:pPr lvl="1"/>
            <a:r>
              <a:rPr lang="en-IN" sz="2000" dirty="0"/>
              <a:t>An ESP trailer is added to the payload.</a:t>
            </a:r>
          </a:p>
          <a:p>
            <a:pPr lvl="1"/>
            <a:r>
              <a:rPr lang="en-IN" sz="2000" dirty="0"/>
              <a:t>The payload and the trailer are encrypted.</a:t>
            </a:r>
          </a:p>
          <a:p>
            <a:pPr lvl="1"/>
            <a:r>
              <a:rPr lang="en-IN" sz="2000" dirty="0"/>
              <a:t>The ESP header is added.</a:t>
            </a:r>
          </a:p>
          <a:p>
            <a:pPr lvl="1"/>
            <a:r>
              <a:rPr lang="en-IN" sz="2000" dirty="0"/>
              <a:t>The ESP header, payload, and ESP trailer are used to create the authentication data.</a:t>
            </a:r>
          </a:p>
          <a:p>
            <a:pPr lvl="1"/>
            <a:r>
              <a:rPr lang="en-IN" sz="2000" dirty="0"/>
              <a:t>The authentication data are added to the end of the ESP trailer.</a:t>
            </a:r>
          </a:p>
          <a:p>
            <a:pPr lvl="1"/>
            <a:r>
              <a:rPr lang="en-IN" sz="2000" dirty="0"/>
              <a:t>The IP header is added after changing the protocol value to 50.</a:t>
            </a:r>
            <a:endParaRPr lang="en-IN" sz="8800" dirty="0"/>
          </a:p>
        </p:txBody>
      </p:sp>
    </p:spTree>
    <p:extLst>
      <p:ext uri="{BB962C8B-B14F-4D97-AF65-F5344CB8AC3E}">
        <p14:creationId xmlns:p14="http://schemas.microsoft.com/office/powerpoint/2010/main" val="244652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Encapsulating Security Payload (ESP)</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5572760" cy="4351338"/>
          </a:xfrm>
        </p:spPr>
        <p:txBody>
          <a:bodyPr>
            <a:noAutofit/>
          </a:bodyPr>
          <a:lstStyle/>
          <a:p>
            <a:r>
              <a:rPr lang="en-IN" sz="2000" b="1" dirty="0"/>
              <a:t>Security parameter index and Sequence number: </a:t>
            </a:r>
            <a:r>
              <a:rPr lang="en-IN" sz="2000" dirty="0"/>
              <a:t>Similar to that defined for the AH protocol.</a:t>
            </a:r>
          </a:p>
          <a:p>
            <a:r>
              <a:rPr lang="en-IN" sz="2000" b="1" dirty="0"/>
              <a:t>Padding:</a:t>
            </a:r>
            <a:r>
              <a:rPr lang="en-IN" sz="2000" dirty="0"/>
              <a:t> This variable-length field (0 to 255 bytes) of 0s serves as padding.</a:t>
            </a:r>
          </a:p>
          <a:p>
            <a:r>
              <a:rPr lang="en-IN" sz="2000" b="1" dirty="0"/>
              <a:t>Pad length:</a:t>
            </a:r>
            <a:r>
              <a:rPr lang="en-IN" sz="2000" dirty="0"/>
              <a:t> The 8-bit pad-length field defines the number of padding bytes. The value is between 0 and 255; the maximum value is rare.</a:t>
            </a:r>
          </a:p>
          <a:p>
            <a:r>
              <a:rPr lang="en-IN" sz="2000" b="1" dirty="0"/>
              <a:t>Next header:</a:t>
            </a:r>
            <a:r>
              <a:rPr lang="en-IN" sz="2000" dirty="0"/>
              <a:t> Similar to that defined in the AH protocol and serves the same purpose as the protocol field in the IP header before encapsulation.</a:t>
            </a:r>
          </a:p>
          <a:p>
            <a:r>
              <a:rPr lang="en-IN" sz="2000" b="1" dirty="0"/>
              <a:t>Authentication data:</a:t>
            </a:r>
            <a:r>
              <a:rPr lang="en-IN" sz="2000" dirty="0"/>
              <a:t> Result of applying an authentication scheme to parts of the datagram. </a:t>
            </a:r>
            <a:endParaRPr lang="en-IN" sz="2400" dirty="0">
              <a:latin typeface="Generic683-Regular"/>
            </a:endParaRPr>
          </a:p>
          <a:p>
            <a:endParaRPr lang="en-IN" sz="1600" i="1" dirty="0"/>
          </a:p>
        </p:txBody>
      </p:sp>
      <p:pic>
        <p:nvPicPr>
          <p:cNvPr id="9" name="Content Placeholder 8">
            <a:extLst>
              <a:ext uri="{FF2B5EF4-FFF2-40B4-BE49-F238E27FC236}">
                <a16:creationId xmlns:a16="http://schemas.microsoft.com/office/drawing/2014/main" id="{6D83F83B-025B-4329-A49A-776E9D16927C}"/>
              </a:ext>
            </a:extLst>
          </p:cNvPr>
          <p:cNvPicPr>
            <a:picLocks noGrp="1" noChangeAspect="1"/>
          </p:cNvPicPr>
          <p:nvPr>
            <p:ph sz="half" idx="2"/>
          </p:nvPr>
        </p:nvPicPr>
        <p:blipFill>
          <a:blip r:embed="rId2"/>
          <a:stretch>
            <a:fillRect/>
          </a:stretch>
        </p:blipFill>
        <p:spPr>
          <a:xfrm>
            <a:off x="6568440" y="2103088"/>
            <a:ext cx="5181600" cy="1642492"/>
          </a:xfrm>
          <a:prstGeom prst="rect">
            <a:avLst/>
          </a:prstGeom>
        </p:spPr>
      </p:pic>
      <p:sp>
        <p:nvSpPr>
          <p:cNvPr id="10" name="Rectangle 9">
            <a:extLst>
              <a:ext uri="{FF2B5EF4-FFF2-40B4-BE49-F238E27FC236}">
                <a16:creationId xmlns:a16="http://schemas.microsoft.com/office/drawing/2014/main" id="{761F2448-3FF2-46EE-92BD-7842CD2744B8}"/>
              </a:ext>
            </a:extLst>
          </p:cNvPr>
          <p:cNvSpPr/>
          <p:nvPr/>
        </p:nvSpPr>
        <p:spPr>
          <a:xfrm>
            <a:off x="6410960" y="4278352"/>
            <a:ext cx="5308600" cy="923330"/>
          </a:xfrm>
          <a:prstGeom prst="rect">
            <a:avLst/>
          </a:prstGeom>
          <a:ln>
            <a:solidFill>
              <a:schemeClr val="tx1"/>
            </a:solidFill>
          </a:ln>
        </p:spPr>
        <p:txBody>
          <a:bodyPr wrap="square">
            <a:spAutoFit/>
          </a:bodyPr>
          <a:lstStyle/>
          <a:p>
            <a:r>
              <a:rPr lang="en-IN" i="1" dirty="0"/>
              <a:t>The difference between authentication data in AH and ESP is: in AH, part of the IP header is included in the calculation of the authentication data; in ESP, it is not.</a:t>
            </a:r>
            <a:endParaRPr lang="en-IN" sz="2000" i="1" dirty="0">
              <a:latin typeface="Generic683-Regular"/>
            </a:endParaRPr>
          </a:p>
        </p:txBody>
      </p:sp>
      <p:sp>
        <p:nvSpPr>
          <p:cNvPr id="11" name="Rectangle 10">
            <a:extLst>
              <a:ext uri="{FF2B5EF4-FFF2-40B4-BE49-F238E27FC236}">
                <a16:creationId xmlns:a16="http://schemas.microsoft.com/office/drawing/2014/main" id="{08DD96A3-0BB5-4BD8-A075-591A638351E9}"/>
              </a:ext>
            </a:extLst>
          </p:cNvPr>
          <p:cNvSpPr/>
          <p:nvPr/>
        </p:nvSpPr>
        <p:spPr>
          <a:xfrm>
            <a:off x="6410960" y="5569545"/>
            <a:ext cx="5308600" cy="646331"/>
          </a:xfrm>
          <a:prstGeom prst="rect">
            <a:avLst/>
          </a:prstGeom>
          <a:ln>
            <a:solidFill>
              <a:schemeClr val="tx1"/>
            </a:solidFill>
          </a:ln>
        </p:spPr>
        <p:txBody>
          <a:bodyPr wrap="square">
            <a:spAutoFit/>
          </a:bodyPr>
          <a:lstStyle/>
          <a:p>
            <a:r>
              <a:rPr lang="en-IN" dirty="0">
                <a:latin typeface="Generic683-Regular"/>
              </a:rPr>
              <a:t>IPSec supports both IPv4 and IPv6. In IPv6, however, AH and ESP are part of the extension header</a:t>
            </a:r>
            <a:endParaRPr lang="en-IN" dirty="0"/>
          </a:p>
        </p:txBody>
      </p:sp>
    </p:spTree>
    <p:extLst>
      <p:ext uri="{BB962C8B-B14F-4D97-AF65-F5344CB8AC3E}">
        <p14:creationId xmlns:p14="http://schemas.microsoft.com/office/powerpoint/2010/main" val="45052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Services Provided by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b="1" dirty="0"/>
              <a:t>Access Control:  </a:t>
            </a:r>
            <a:r>
              <a:rPr lang="en-IN" sz="2400" dirty="0"/>
              <a:t>IPSec provides access control indirectly using a Security Association Database (SAD). If a packet arrives at a destination with no Security Association already established for this packet, the packet is discarded.</a:t>
            </a:r>
          </a:p>
          <a:p>
            <a:r>
              <a:rPr lang="en-IN" sz="2400" b="1" dirty="0"/>
              <a:t>Message Integrity: </a:t>
            </a:r>
            <a:r>
              <a:rPr lang="en-IN" sz="2400" dirty="0"/>
              <a:t>Message integrity is preserved in both AH and ESP. A digest of data is created and sent by the sender to be checked by the receiver.</a:t>
            </a:r>
          </a:p>
          <a:p>
            <a:r>
              <a:rPr lang="en-IN" sz="2400" b="1" dirty="0"/>
              <a:t>Entity Authentication: </a:t>
            </a:r>
            <a:r>
              <a:rPr lang="en-IN" sz="2400" dirty="0"/>
              <a:t>The Security Association and the keyed-hash digest of the data sent by the sender authenticate the sender of the data in both AH and ESP.</a:t>
            </a:r>
          </a:p>
          <a:p>
            <a:r>
              <a:rPr lang="en-IN" sz="2400" b="1" dirty="0"/>
              <a:t>Confidentiality: </a:t>
            </a:r>
            <a:r>
              <a:rPr lang="en-IN" sz="2400" dirty="0"/>
              <a:t>The encryption of the message in ESP provides confidentiality. AH, however, does not provide confidentiality. </a:t>
            </a:r>
          </a:p>
          <a:p>
            <a:r>
              <a:rPr lang="en-IN" sz="2400" b="1" dirty="0"/>
              <a:t>Replay Attack Protection:</a:t>
            </a:r>
            <a:r>
              <a:rPr lang="en-IN" sz="2400" dirty="0"/>
              <a:t> In both protocols, the replay attack is prevented by using sequence numbers and a sliding receiver window.</a:t>
            </a:r>
          </a:p>
        </p:txBody>
      </p:sp>
    </p:spTree>
    <p:extLst>
      <p:ext uri="{BB962C8B-B14F-4D97-AF65-F5344CB8AC3E}">
        <p14:creationId xmlns:p14="http://schemas.microsoft.com/office/powerpoint/2010/main" val="349990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Replay Attack Protection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Each IPSec header contains a unique sequence number when the Security Association is established. </a:t>
                </a:r>
              </a:p>
              <a:p>
                <a:r>
                  <a:rPr lang="en-IN" sz="2400" dirty="0"/>
                  <a:t>The number starts from 0 and increases until </a:t>
                </a:r>
                <a14:m>
                  <m:oMath xmlns:m="http://schemas.openxmlformats.org/officeDocument/2006/math">
                    <m:sSup>
                      <m:sSupPr>
                        <m:ctrlPr>
                          <a:rPr lang="en-IN" sz="2400" i="1" smtClean="0">
                            <a:latin typeface="Cambria Math" panose="02040503050406030204" pitchFamily="18" charset="0"/>
                          </a:rPr>
                        </m:ctrlPr>
                      </m:sSupPr>
                      <m:e>
                        <m:r>
                          <a:rPr lang="en-IN" sz="2400" smtClean="0">
                            <a:latin typeface="Cambria Math" panose="02040503050406030204" pitchFamily="18" charset="0"/>
                          </a:rPr>
                          <m:t>2</m:t>
                        </m:r>
                      </m:e>
                      <m:sup>
                        <m:r>
                          <a:rPr lang="en-IN" sz="2400" i="0" smtClean="0">
                            <a:latin typeface="Cambria Math" panose="02040503050406030204" pitchFamily="18" charset="0"/>
                          </a:rPr>
                          <m:t>32</m:t>
                        </m:r>
                      </m:sup>
                    </m:sSup>
                    <m:r>
                      <a:rPr lang="en-IN" sz="2400" b="0" i="1" smtClean="0">
                        <a:latin typeface="Cambria Math" panose="02040503050406030204" pitchFamily="18" charset="0"/>
                      </a:rPr>
                      <m:t> −</m:t>
                    </m:r>
                  </m:oMath>
                </a14:m>
                <a:r>
                  <a:rPr lang="en-IN" sz="2400" dirty="0"/>
                  <a:t>1. </a:t>
                </a:r>
              </a:p>
              <a:p>
                <a:r>
                  <a:rPr lang="en-IN" sz="2400" dirty="0"/>
                  <a:t>When the sequence number reaches the maximum, it is reset to 0 and, at the same time, the old Security Association is deleted and a new one is established.</a:t>
                </a:r>
              </a:p>
              <a:p>
                <a:r>
                  <a:rPr lang="en-IN" sz="2400" dirty="0"/>
                  <a:t>To prevent processing duplicate packets, IPSec mandates the use of a fixed-size window at the receiver. </a:t>
                </a:r>
              </a:p>
              <a:p>
                <a:r>
                  <a:rPr lang="en-IN" sz="2400" dirty="0"/>
                  <a:t>The size of the window is determined by the receiver with a default value of 64.</a:t>
                </a:r>
                <a:endParaRPr lang="en-IN" sz="2000" dirty="0"/>
              </a:p>
            </p:txBody>
          </p:sp>
        </mc:Choice>
        <mc:Fallback xmlns="">
          <p:sp>
            <p:nvSpPr>
              <p:cNvPr id="3" name="Content Placeholder 2">
                <a:extLst>
                  <a:ext uri="{FF2B5EF4-FFF2-40B4-BE49-F238E27FC236}">
                    <a16:creationId xmlns:a16="http://schemas.microsoft.com/office/drawing/2014/main" id="{8768AAA1-C3E6-417C-B392-FB765442EB61}"/>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559AE478-FE8A-4EA0-B898-C3CAFACBC385}"/>
              </a:ext>
            </a:extLst>
          </p:cNvPr>
          <p:cNvPicPr>
            <a:picLocks noChangeAspect="1"/>
          </p:cNvPicPr>
          <p:nvPr/>
        </p:nvPicPr>
        <p:blipFill>
          <a:blip r:embed="rId3"/>
          <a:stretch>
            <a:fillRect/>
          </a:stretch>
        </p:blipFill>
        <p:spPr>
          <a:xfrm>
            <a:off x="1615440" y="5024692"/>
            <a:ext cx="6125432" cy="1753979"/>
          </a:xfrm>
          <a:prstGeom prst="rect">
            <a:avLst/>
          </a:prstGeom>
        </p:spPr>
      </p:pic>
      <p:sp>
        <p:nvSpPr>
          <p:cNvPr id="5" name="Rectangle 4">
            <a:extLst>
              <a:ext uri="{FF2B5EF4-FFF2-40B4-BE49-F238E27FC236}">
                <a16:creationId xmlns:a16="http://schemas.microsoft.com/office/drawing/2014/main" id="{E8E61C81-C540-444B-B2DB-D2929536AC18}"/>
              </a:ext>
            </a:extLst>
          </p:cNvPr>
          <p:cNvSpPr/>
          <p:nvPr/>
        </p:nvSpPr>
        <p:spPr>
          <a:xfrm>
            <a:off x="7954232" y="5388570"/>
            <a:ext cx="3760248" cy="923330"/>
          </a:xfrm>
          <a:prstGeom prst="rect">
            <a:avLst/>
          </a:prstGeom>
        </p:spPr>
        <p:txBody>
          <a:bodyPr wrap="square">
            <a:spAutoFit/>
          </a:bodyPr>
          <a:lstStyle/>
          <a:p>
            <a:r>
              <a:rPr lang="en-IN" dirty="0">
                <a:latin typeface="Generic689-Regular"/>
              </a:rPr>
              <a:t>The shaded packets signify received packets that have been checked and</a:t>
            </a:r>
          </a:p>
          <a:p>
            <a:r>
              <a:rPr lang="en-IN" dirty="0">
                <a:latin typeface="Generic689-Regular"/>
              </a:rPr>
              <a:t>authenticated</a:t>
            </a:r>
            <a:endParaRPr lang="en-IN" dirty="0"/>
          </a:p>
        </p:txBody>
      </p:sp>
    </p:spTree>
    <p:extLst>
      <p:ext uri="{BB962C8B-B14F-4D97-AF65-F5344CB8AC3E}">
        <p14:creationId xmlns:p14="http://schemas.microsoft.com/office/powerpoint/2010/main" val="249987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Replay Attack Protection</a:t>
            </a:r>
          </a:p>
        </p:txBody>
      </p:sp>
      <p:pic>
        <p:nvPicPr>
          <p:cNvPr id="4" name="Picture 3">
            <a:extLst>
              <a:ext uri="{FF2B5EF4-FFF2-40B4-BE49-F238E27FC236}">
                <a16:creationId xmlns:a16="http://schemas.microsoft.com/office/drawing/2014/main" id="{559AE478-FE8A-4EA0-B898-C3CAFACBC385}"/>
              </a:ext>
            </a:extLst>
          </p:cNvPr>
          <p:cNvPicPr>
            <a:picLocks noChangeAspect="1"/>
          </p:cNvPicPr>
          <p:nvPr/>
        </p:nvPicPr>
        <p:blipFill>
          <a:blip r:embed="rId2"/>
          <a:stretch>
            <a:fillRect/>
          </a:stretch>
        </p:blipFill>
        <p:spPr>
          <a:xfrm>
            <a:off x="7609840" y="5572796"/>
            <a:ext cx="4488328" cy="1285204"/>
          </a:xfrm>
          <a:prstGeom prst="rect">
            <a:avLst/>
          </a:prstGeom>
        </p:spPr>
      </p:pic>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000" b="1" dirty="0"/>
              <a:t>Case 1:</a:t>
            </a:r>
            <a:r>
              <a:rPr lang="en-IN" sz="2000" dirty="0"/>
              <a:t> The sequence number of the packet is less than N. This puts the packet to the left of the window. In this case, the packet is discarded. It is either a duplicate or its arrival time has expired.</a:t>
            </a:r>
          </a:p>
          <a:p>
            <a:r>
              <a:rPr lang="en-IN" sz="2000" b="1" dirty="0"/>
              <a:t>Case 2: </a:t>
            </a:r>
            <a:r>
              <a:rPr lang="en-IN" sz="2000" dirty="0"/>
              <a:t>The sequence number of the packet is between N and (N + W − 1), inclusive. This puts the packet inside the window. In this case, if the packet is new (not marked) and it passes the authentication test, the sequence number is marked and the packet is accepted. Otherwise, it is discarded.</a:t>
            </a:r>
          </a:p>
          <a:p>
            <a:r>
              <a:rPr lang="en-IN" sz="2000" b="1" dirty="0"/>
              <a:t>Case 3:</a:t>
            </a:r>
            <a:r>
              <a:rPr lang="en-IN" sz="2000" dirty="0"/>
              <a:t> The sequence number of the packet is greater than (N + W − 1). This puts the packet to the right of the window. In this case, if the packet is authenticated, the corresponding sequence number is marked and the window slides to the right to cover the newly marked sequence number. Otherwise, the packet is discarded.</a:t>
            </a:r>
          </a:p>
          <a:p>
            <a:r>
              <a:rPr lang="en-IN" sz="2000" dirty="0"/>
              <a:t>If a packet arrives with a sequence number much larger than (N + W), then the sliding of the window may cause many unmarked numbers to fall to the left of the window. These packets, when they arrive, will never be accepted; their time has expired. </a:t>
            </a:r>
            <a:endParaRPr lang="en-IN" sz="1600" dirty="0"/>
          </a:p>
        </p:txBody>
      </p:sp>
    </p:spTree>
    <p:extLst>
      <p:ext uri="{BB962C8B-B14F-4D97-AF65-F5344CB8AC3E}">
        <p14:creationId xmlns:p14="http://schemas.microsoft.com/office/powerpoint/2010/main" val="225375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An Internet standard that evolved from a commercial protocol known as </a:t>
            </a:r>
            <a:r>
              <a:rPr lang="en-IN" sz="2400" b="1" dirty="0"/>
              <a:t>Secure Sockets Layer (SSL)</a:t>
            </a:r>
            <a:r>
              <a:rPr lang="en-IN" sz="2400" dirty="0"/>
              <a:t>. </a:t>
            </a:r>
          </a:p>
          <a:p>
            <a:r>
              <a:rPr lang="en-IN" sz="2400" dirty="0"/>
              <a:t>Current version is Version 1.3</a:t>
            </a:r>
          </a:p>
          <a:p>
            <a:r>
              <a:rPr lang="en-IN" sz="2400" dirty="0"/>
              <a:t>Although SSL implementations are still around, it has been deprecated by IETF and is disabled by most corporations offering TLS software. </a:t>
            </a:r>
          </a:p>
          <a:p>
            <a:r>
              <a:rPr lang="en-IN" sz="2400" dirty="0"/>
              <a:t>TLS is a general purpose service implemented as two layers of protocols that rely on TCP. </a:t>
            </a:r>
          </a:p>
          <a:p>
            <a:r>
              <a:rPr lang="en-IN" sz="2400" dirty="0"/>
              <a:t>There are two implementation choices. </a:t>
            </a:r>
          </a:p>
          <a:p>
            <a:pPr lvl="1"/>
            <a:r>
              <a:rPr lang="en-IN" sz="2000" dirty="0"/>
              <a:t>For full generality, TLS could be provided as part of the underlying protocol suite and therefore be transparent to applications.</a:t>
            </a:r>
          </a:p>
          <a:p>
            <a:pPr lvl="1"/>
            <a:r>
              <a:rPr lang="en-IN" sz="2000" dirty="0"/>
              <a:t>Alternatively, TLS can be embedded in specific packages. For example, most browsers come equipped with TLS, and most Web servers have implemented the protocol.</a:t>
            </a:r>
            <a:endParaRPr lang="en-IN" sz="1200" dirty="0"/>
          </a:p>
        </p:txBody>
      </p:sp>
    </p:spTree>
    <p:extLst>
      <p:ext uri="{BB962C8B-B14F-4D97-AF65-F5344CB8AC3E}">
        <p14:creationId xmlns:p14="http://schemas.microsoft.com/office/powerpoint/2010/main" val="143876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Designed to make use of TCP to provide a reliable end-to-end secure service</a:t>
            </a:r>
          </a:p>
          <a:p>
            <a:r>
              <a:rPr lang="en-IN" sz="2400" dirty="0"/>
              <a:t>The TLS Record Protocol provides basic security services to various higher layer protocols. In particular, the Hypertext Transfer Protocol (HTTP), which provides the transfer service for Web client/server interaction, can operate on top of TLS. </a:t>
            </a:r>
          </a:p>
          <a:p>
            <a:r>
              <a:rPr lang="en-IN" sz="2400" dirty="0"/>
              <a:t>Three higher-layer protocols are defined as part of TLS and used in the management of TLS exchanges</a:t>
            </a:r>
          </a:p>
          <a:p>
            <a:pPr lvl="1"/>
            <a:r>
              <a:rPr lang="en-IN" sz="2000" dirty="0"/>
              <a:t>Handshake Protocol</a:t>
            </a:r>
          </a:p>
          <a:p>
            <a:pPr lvl="1"/>
            <a:r>
              <a:rPr lang="en-IN" sz="2000" dirty="0"/>
              <a:t>Change Cipher Spec Protocol</a:t>
            </a:r>
          </a:p>
          <a:p>
            <a:pPr lvl="1"/>
            <a:r>
              <a:rPr lang="en-IN" sz="2000" dirty="0"/>
              <a:t>Alert Protocol. </a:t>
            </a:r>
          </a:p>
          <a:p>
            <a:r>
              <a:rPr lang="en-IN" sz="2400" dirty="0"/>
              <a:t>Heartbeat Protocol is defined in a separate RFC</a:t>
            </a:r>
          </a:p>
        </p:txBody>
      </p:sp>
      <p:pic>
        <p:nvPicPr>
          <p:cNvPr id="4" name="Picture 3">
            <a:extLst>
              <a:ext uri="{FF2B5EF4-FFF2-40B4-BE49-F238E27FC236}">
                <a16:creationId xmlns:a16="http://schemas.microsoft.com/office/drawing/2014/main" id="{866BA7EE-E4B4-45E3-84C7-4282E3EE3386}"/>
              </a:ext>
            </a:extLst>
          </p:cNvPr>
          <p:cNvPicPr>
            <a:picLocks noChangeAspect="1"/>
          </p:cNvPicPr>
          <p:nvPr/>
        </p:nvPicPr>
        <p:blipFill>
          <a:blip r:embed="rId2"/>
          <a:stretch>
            <a:fillRect/>
          </a:stretch>
        </p:blipFill>
        <p:spPr>
          <a:xfrm>
            <a:off x="7298468" y="3820992"/>
            <a:ext cx="4324572" cy="2355971"/>
          </a:xfrm>
          <a:prstGeom prst="rect">
            <a:avLst/>
          </a:prstGeom>
        </p:spPr>
      </p:pic>
      <p:sp>
        <p:nvSpPr>
          <p:cNvPr id="5" name="Rectangle 4">
            <a:extLst>
              <a:ext uri="{FF2B5EF4-FFF2-40B4-BE49-F238E27FC236}">
                <a16:creationId xmlns:a16="http://schemas.microsoft.com/office/drawing/2014/main" id="{C6FAF434-A766-496A-AFB9-ED59E6807C4B}"/>
              </a:ext>
            </a:extLst>
          </p:cNvPr>
          <p:cNvSpPr/>
          <p:nvPr/>
        </p:nvSpPr>
        <p:spPr>
          <a:xfrm>
            <a:off x="8669481" y="6123543"/>
            <a:ext cx="2005677" cy="369332"/>
          </a:xfrm>
          <a:prstGeom prst="rect">
            <a:avLst/>
          </a:prstGeom>
        </p:spPr>
        <p:txBody>
          <a:bodyPr wrap="none">
            <a:spAutoFit/>
          </a:bodyPr>
          <a:lstStyle/>
          <a:p>
            <a:r>
              <a:rPr lang="en-IN" dirty="0">
                <a:latin typeface="TimesTenLTStd-Roman"/>
              </a:rPr>
              <a:t>TLS Protocol Stack</a:t>
            </a:r>
            <a:endParaRPr lang="en-IN" dirty="0"/>
          </a:p>
        </p:txBody>
      </p:sp>
    </p:spTree>
    <p:extLst>
      <p:ext uri="{BB962C8B-B14F-4D97-AF65-F5344CB8AC3E}">
        <p14:creationId xmlns:p14="http://schemas.microsoft.com/office/powerpoint/2010/main" val="37389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b="1" dirty="0"/>
              <a:t>Connection: </a:t>
            </a:r>
            <a:r>
              <a:rPr lang="en-IN" dirty="0"/>
              <a:t>A connection is a transport (in the OSI layering model definition) that provides a suitable type of service. </a:t>
            </a:r>
          </a:p>
          <a:p>
            <a:pPr lvl="1"/>
            <a:r>
              <a:rPr lang="en-IN" dirty="0"/>
              <a:t>For TLS, such connections are peer-to-peer relationships. </a:t>
            </a:r>
          </a:p>
          <a:p>
            <a:pPr lvl="1"/>
            <a:r>
              <a:rPr lang="en-IN" dirty="0"/>
              <a:t>The connections are transient.</a:t>
            </a:r>
          </a:p>
          <a:p>
            <a:pPr lvl="1"/>
            <a:r>
              <a:rPr lang="en-IN" dirty="0"/>
              <a:t>Every connection is associated with one session.</a:t>
            </a:r>
          </a:p>
          <a:p>
            <a:r>
              <a:rPr lang="en-IN" b="1" dirty="0"/>
              <a:t>Session: </a:t>
            </a:r>
            <a:r>
              <a:rPr lang="en-IN" dirty="0"/>
              <a:t>A TLS session is an association between a client and a server. </a:t>
            </a:r>
          </a:p>
          <a:p>
            <a:pPr lvl="1"/>
            <a:r>
              <a:rPr lang="en-IN" dirty="0"/>
              <a:t>Sessions are created by the Handshake Protocol. </a:t>
            </a:r>
          </a:p>
          <a:p>
            <a:pPr lvl="1"/>
            <a:r>
              <a:rPr lang="en-IN" dirty="0"/>
              <a:t>Sessions define a set of cryptographic security parameters, which can be shared among multiple connections. </a:t>
            </a:r>
          </a:p>
          <a:p>
            <a:pPr lvl="1"/>
            <a:r>
              <a:rPr lang="en-IN" dirty="0"/>
              <a:t>Used to avoid the expensive negotiation of new security parameters for each connection.</a:t>
            </a:r>
            <a:endParaRPr lang="en-IN" sz="2400" dirty="0"/>
          </a:p>
        </p:txBody>
      </p:sp>
    </p:spTree>
    <p:extLst>
      <p:ext uri="{BB962C8B-B14F-4D97-AF65-F5344CB8AC3E}">
        <p14:creationId xmlns:p14="http://schemas.microsoft.com/office/powerpoint/2010/main" val="62285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pPr marL="0" indent="0">
              <a:buNone/>
            </a:pPr>
            <a:r>
              <a:rPr lang="en-IN" sz="2400" dirty="0"/>
              <a:t>A session state is defined by the following parameters:</a:t>
            </a:r>
          </a:p>
          <a:p>
            <a:r>
              <a:rPr lang="en-IN" sz="2400" b="1" dirty="0"/>
              <a:t>Session identifier: </a:t>
            </a:r>
            <a:r>
              <a:rPr lang="en-IN" sz="2400" dirty="0"/>
              <a:t>An arbitrary byte sequence chosen by the server to identify an active or resumable session state.</a:t>
            </a:r>
          </a:p>
          <a:p>
            <a:r>
              <a:rPr lang="en-IN" sz="2400" b="1" dirty="0"/>
              <a:t>Peer certificate: </a:t>
            </a:r>
            <a:r>
              <a:rPr lang="en-IN" sz="2400" dirty="0"/>
              <a:t>An X509.v3 certificate of the peer. This element of the state may be null.</a:t>
            </a:r>
          </a:p>
          <a:p>
            <a:r>
              <a:rPr lang="en-IN" sz="2400" b="1" dirty="0"/>
              <a:t>Compression method: </a:t>
            </a:r>
            <a:r>
              <a:rPr lang="en-IN" sz="2400" dirty="0"/>
              <a:t>The algorithm used to compress data prior to encryption.</a:t>
            </a:r>
          </a:p>
          <a:p>
            <a:r>
              <a:rPr lang="en-IN" sz="2400" b="1" dirty="0"/>
              <a:t>Cipher spec: </a:t>
            </a:r>
            <a:r>
              <a:rPr lang="en-IN" sz="2400" dirty="0"/>
              <a:t>Specifies the bulk data encryption algorithm (such as null, AES, etc.) and a hash algorithm (such as MD5 or SHA-1) used for MAC calculation. It also defines cryptographic attributes such as the </a:t>
            </a:r>
            <a:r>
              <a:rPr lang="en-IN" sz="2400" dirty="0" err="1"/>
              <a:t>hash_size</a:t>
            </a:r>
            <a:r>
              <a:rPr lang="en-IN" sz="2400" dirty="0"/>
              <a:t>.</a:t>
            </a:r>
          </a:p>
          <a:p>
            <a:r>
              <a:rPr lang="en-IN" sz="2400" b="1" dirty="0"/>
              <a:t>Master secret: </a:t>
            </a:r>
            <a:r>
              <a:rPr lang="en-IN" sz="2400" dirty="0"/>
              <a:t>48-byte secret shared between the client and server.</a:t>
            </a:r>
          </a:p>
          <a:p>
            <a:r>
              <a:rPr lang="en-IN" sz="2400" b="1" dirty="0"/>
              <a:t>Is resumable: </a:t>
            </a:r>
            <a:r>
              <a:rPr lang="en-IN" sz="2400" dirty="0"/>
              <a:t>A flag indicating whether the session can be used to initiate new connections.</a:t>
            </a:r>
            <a:endParaRPr lang="en-IN" sz="2000" dirty="0"/>
          </a:p>
        </p:txBody>
      </p:sp>
    </p:spTree>
    <p:extLst>
      <p:ext uri="{BB962C8B-B14F-4D97-AF65-F5344CB8AC3E}">
        <p14:creationId xmlns:p14="http://schemas.microsoft.com/office/powerpoint/2010/main" val="374287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Web Security Considerations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690688"/>
            <a:ext cx="10515600" cy="4486275"/>
          </a:xfrm>
        </p:spPr>
        <p:txBody>
          <a:bodyPr>
            <a:normAutofit lnSpcReduction="10000"/>
          </a:bodyPr>
          <a:lstStyle/>
          <a:p>
            <a:r>
              <a:rPr lang="en-IN" sz="2400" dirty="0"/>
              <a:t>Need for tailored security tools:</a:t>
            </a:r>
          </a:p>
          <a:p>
            <a:pPr lvl="1"/>
            <a:r>
              <a:rPr lang="en-IN" sz="2200" dirty="0"/>
              <a:t>Underlying software is extraordinarily complex. This complex software may hide many potential security flaws. The short history of the Web is filled with examples of new and upgraded systems, properly installed, that are vulnerable to a variety of security attacks.</a:t>
            </a:r>
          </a:p>
          <a:p>
            <a:pPr lvl="1"/>
            <a:endParaRPr lang="en-IN" sz="2200" dirty="0"/>
          </a:p>
          <a:p>
            <a:pPr lvl="1"/>
            <a:r>
              <a:rPr lang="en-IN" sz="2200" dirty="0"/>
              <a:t>A Web server can be exploited as a launching pad into the corporation’s or agency’s entire computer complex. Once the Web server is subverted, an attacker may be able to gain access to data and systems not part of the Web itself but connected to the server at the local site.</a:t>
            </a:r>
          </a:p>
          <a:p>
            <a:pPr lvl="1"/>
            <a:endParaRPr lang="en-IN" sz="2200" dirty="0"/>
          </a:p>
          <a:p>
            <a:pPr lvl="1"/>
            <a:r>
              <a:rPr lang="en-IN" sz="2200" dirty="0"/>
              <a:t>Casual and untrained (in security matters) users are common clients for Web based services. Such users are not necessarily aware of the security risks that exist and do not have the tools or knowledge to take effective countermeasures.</a:t>
            </a:r>
          </a:p>
          <a:p>
            <a:pPr lvl="1"/>
            <a:endParaRPr lang="en-IN" sz="1600" dirty="0"/>
          </a:p>
        </p:txBody>
      </p:sp>
    </p:spTree>
    <p:extLst>
      <p:ext uri="{BB962C8B-B14F-4D97-AF65-F5344CB8AC3E}">
        <p14:creationId xmlns:p14="http://schemas.microsoft.com/office/powerpoint/2010/main" val="288046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pPr marL="0" indent="0">
              <a:buNone/>
            </a:pPr>
            <a:r>
              <a:rPr lang="en-IN" sz="2400" dirty="0"/>
              <a:t>A connection state is defined by the following parameters:</a:t>
            </a:r>
          </a:p>
          <a:p>
            <a:r>
              <a:rPr lang="en-IN" sz="2400" b="1" dirty="0"/>
              <a:t>Server and client random: </a:t>
            </a:r>
            <a:r>
              <a:rPr lang="en-IN" sz="2400" dirty="0"/>
              <a:t>Byte sequences that are chosen by the server and client for each connection.</a:t>
            </a:r>
          </a:p>
          <a:p>
            <a:r>
              <a:rPr lang="en-IN" sz="2400" b="1" dirty="0"/>
              <a:t>Server write MAC secret: </a:t>
            </a:r>
            <a:r>
              <a:rPr lang="en-IN" sz="2400" dirty="0"/>
              <a:t>The secret key used in MAC operations on data sent by the server.</a:t>
            </a:r>
          </a:p>
          <a:p>
            <a:r>
              <a:rPr lang="en-IN" sz="2400" b="1" dirty="0"/>
              <a:t>Client write MAC secret: </a:t>
            </a:r>
            <a:r>
              <a:rPr lang="en-IN" sz="2400" dirty="0"/>
              <a:t>The symmetric key used in MAC operations on data sent by the client.</a:t>
            </a:r>
          </a:p>
          <a:p>
            <a:r>
              <a:rPr lang="en-IN" sz="2400" b="1" dirty="0"/>
              <a:t>Server write key: </a:t>
            </a:r>
            <a:r>
              <a:rPr lang="en-IN" sz="2400" dirty="0"/>
              <a:t>The symmetric encryption key for data encrypted by the server and decrypted by the client.</a:t>
            </a:r>
          </a:p>
          <a:p>
            <a:r>
              <a:rPr lang="en-IN" sz="2400" b="1" dirty="0"/>
              <a:t>Client write key: </a:t>
            </a:r>
            <a:r>
              <a:rPr lang="en-IN" sz="2400" dirty="0"/>
              <a:t>The symmetric encryption key for data encrypted by the client and decrypted by the server.</a:t>
            </a:r>
          </a:p>
        </p:txBody>
      </p:sp>
    </p:spTree>
    <p:extLst>
      <p:ext uri="{BB962C8B-B14F-4D97-AF65-F5344CB8AC3E}">
        <p14:creationId xmlns:p14="http://schemas.microsoft.com/office/powerpoint/2010/main" val="89588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pPr marL="0" indent="0">
                  <a:buNone/>
                </a:pPr>
                <a:r>
                  <a:rPr lang="en-IN" sz="2400" dirty="0"/>
                  <a:t>A connection state is defined by the following parameters:</a:t>
                </a:r>
              </a:p>
              <a:p>
                <a:r>
                  <a:rPr lang="en-IN" sz="2400" b="1" dirty="0"/>
                  <a:t>Initialization vectors: </a:t>
                </a:r>
                <a:r>
                  <a:rPr lang="en-IN" sz="2400" dirty="0"/>
                  <a:t>When a block cipher in CBC mode is used, an initialization vector (IV) is maintained for each key. This field is first initialized by the </a:t>
                </a:r>
                <a:r>
                  <a:rPr lang="en-IN" sz="2400" b="1" dirty="0"/>
                  <a:t>TLS Handshake Protocol</a:t>
                </a:r>
                <a:r>
                  <a:rPr lang="en-IN" sz="2400" dirty="0"/>
                  <a:t>. Thereafter, the final ciphertext block from each record is preserved for use as the IV with the following record.</a:t>
                </a:r>
              </a:p>
              <a:p>
                <a:r>
                  <a:rPr lang="en-IN" sz="2400" b="1" dirty="0"/>
                  <a:t>Sequence numbers: </a:t>
                </a:r>
                <a:r>
                  <a:rPr lang="en-IN" sz="2400" dirty="0"/>
                  <a:t>Each party maintains separate sequence numbers for transmitted and received messages for each connection. When a party sends or receives a “</a:t>
                </a:r>
                <a:r>
                  <a:rPr lang="en-IN" sz="2400" b="1" dirty="0"/>
                  <a:t>change cipher spec message</a:t>
                </a:r>
                <a:r>
                  <a:rPr lang="en-IN" sz="2400" dirty="0"/>
                  <a:t>,” the appropriate sequence number is set to zero. Sequence numbers may not exceed </a:t>
                </a:r>
                <a14:m>
                  <m:oMath xmlns:m="http://schemas.openxmlformats.org/officeDocument/2006/math">
                    <m:sSup>
                      <m:sSupPr>
                        <m:ctrlPr>
                          <a:rPr lang="en-IN" sz="2400" i="1" dirty="0" smtClean="0">
                            <a:latin typeface="Cambria Math" panose="02040503050406030204" pitchFamily="18" charset="0"/>
                          </a:rPr>
                        </m:ctrlPr>
                      </m:sSupPr>
                      <m:e>
                        <m:r>
                          <a:rPr lang="en-IN" sz="2400" dirty="0" smtClean="0">
                            <a:latin typeface="Cambria Math" panose="02040503050406030204" pitchFamily="18" charset="0"/>
                          </a:rPr>
                          <m:t>2</m:t>
                        </m:r>
                      </m:e>
                      <m:sup>
                        <m:r>
                          <a:rPr lang="en-IN" sz="2400" i="0" dirty="0" smtClean="0">
                            <a:latin typeface="Cambria Math" panose="02040503050406030204" pitchFamily="18" charset="0"/>
                          </a:rPr>
                          <m:t>64</m:t>
                        </m:r>
                      </m:sup>
                    </m:sSup>
                  </m:oMath>
                </a14:m>
                <a:r>
                  <a:rPr lang="en-IN" sz="2400" dirty="0"/>
                  <a:t>- 1.</a:t>
                </a:r>
                <a:endParaRPr lang="en-IN" sz="2000" dirty="0"/>
              </a:p>
            </p:txBody>
          </p:sp>
        </mc:Choice>
        <mc:Fallback>
          <p:sp>
            <p:nvSpPr>
              <p:cNvPr id="3" name="Content Placeholder 2">
                <a:extLst>
                  <a:ext uri="{FF2B5EF4-FFF2-40B4-BE49-F238E27FC236}">
                    <a16:creationId xmlns:a16="http://schemas.microsoft.com/office/drawing/2014/main" id="{8768AAA1-C3E6-417C-B392-FB765442EB61}"/>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5C03A39-1FC1-45A7-A8BD-111AB0355EB6}"/>
              </a:ext>
            </a:extLst>
          </p:cNvPr>
          <p:cNvSpPr/>
          <p:nvPr/>
        </p:nvSpPr>
        <p:spPr>
          <a:xfrm>
            <a:off x="1310640" y="5530632"/>
            <a:ext cx="9428480" cy="923330"/>
          </a:xfrm>
          <a:prstGeom prst="rect">
            <a:avLst/>
          </a:prstGeom>
          <a:ln>
            <a:solidFill>
              <a:schemeClr val="tx1"/>
            </a:solidFill>
          </a:ln>
        </p:spPr>
        <p:txBody>
          <a:bodyPr wrap="square">
            <a:spAutoFit/>
          </a:bodyPr>
          <a:lstStyle/>
          <a:p>
            <a:r>
              <a:rPr lang="en-IN" dirty="0"/>
              <a:t>Cipher block chaining (CBC) is a mode of operation for a block cipher -- one in which a sequence of bits are encrypted as a single unit, or block, with a cipher key applied to the entire block. It uses an initialization vector (</a:t>
            </a:r>
            <a:r>
              <a:rPr lang="en-IN" u="sng" dirty="0">
                <a:hlinkClick r:id="rId3"/>
              </a:rPr>
              <a:t>IV</a:t>
            </a:r>
            <a:r>
              <a:rPr lang="en-IN" dirty="0"/>
              <a:t>) of a certain length.</a:t>
            </a:r>
          </a:p>
        </p:txBody>
      </p:sp>
    </p:spTree>
    <p:extLst>
      <p:ext uri="{BB962C8B-B14F-4D97-AF65-F5344CB8AC3E}">
        <p14:creationId xmlns:p14="http://schemas.microsoft.com/office/powerpoint/2010/main" val="203282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In theory, there may also be multiple simultaneous sessions between parties, but this feature is not used in practice.</a:t>
            </a:r>
          </a:p>
          <a:p>
            <a:r>
              <a:rPr lang="en-IN" sz="2400" dirty="0"/>
              <a:t>Once a session is established, there is a current operating state for both read and write (i.e., receive and send). </a:t>
            </a:r>
          </a:p>
          <a:p>
            <a:r>
              <a:rPr lang="en-IN" sz="2400" i="1" dirty="0"/>
              <a:t>In addition, during the Handshake Protocol, pending read and write states are created. </a:t>
            </a:r>
          </a:p>
          <a:p>
            <a:r>
              <a:rPr lang="en-IN" sz="2400" i="1" dirty="0"/>
              <a:t>Upon successful conclusion of the Handshake Protocol, the pending states become the current states</a:t>
            </a:r>
            <a:r>
              <a:rPr lang="en-IN" sz="2400" dirty="0"/>
              <a:t>.</a:t>
            </a:r>
            <a:endParaRPr lang="en-IN" sz="1800" dirty="0"/>
          </a:p>
        </p:txBody>
      </p:sp>
    </p:spTree>
    <p:extLst>
      <p:ext uri="{BB962C8B-B14F-4D97-AF65-F5344CB8AC3E}">
        <p14:creationId xmlns:p14="http://schemas.microsoft.com/office/powerpoint/2010/main" val="22717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TLS Record Protocol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6527800" cy="4351338"/>
              </a:xfrm>
            </p:spPr>
            <p:txBody>
              <a:bodyPr>
                <a:noAutofit/>
              </a:bodyPr>
              <a:lstStyle/>
              <a:p>
                <a:r>
                  <a:rPr lang="en-IN" sz="2000" dirty="0"/>
                  <a:t>Each upper-layer message is fragmented into blocks of 16,384 bytes or less. </a:t>
                </a:r>
              </a:p>
              <a:p>
                <a:r>
                  <a:rPr lang="en-IN" sz="2000" dirty="0"/>
                  <a:t>Compression must be lossless and may not increase the content length by more than 1024 bytes. In TLSv2, no compression algorithm is specified, so the default compression algorithm is null.</a:t>
                </a:r>
              </a:p>
              <a:p>
                <a:r>
                  <a:rPr lang="en-IN" sz="2000" dirty="0"/>
                  <a:t>The next step in processing is to compute a message authentication code over the compressed data. TLS makes use of the HMAC algorithm: </a:t>
                </a:r>
              </a:p>
              <a:p>
                <a:endParaRPr lang="en-IN" sz="2000" dirty="0"/>
              </a:p>
              <a:p>
                <a:endParaRPr lang="en-IN" sz="2000" dirty="0"/>
              </a:p>
              <a:p>
                <a:r>
                  <a:rPr lang="en-IN" sz="2000" dirty="0"/>
                  <a:t>Compressed message plus the MAC are </a:t>
                </a:r>
                <a:r>
                  <a:rPr lang="en-IN" sz="2000" b="1" dirty="0"/>
                  <a:t>encrypted </a:t>
                </a:r>
                <a:r>
                  <a:rPr lang="en-IN" sz="2000" dirty="0"/>
                  <a:t>using symmetric encryption. Encryption may not increase the content length by more than 1024 bytes, so that the total length may not exceed </a:t>
                </a:r>
                <a14:m>
                  <m:oMath xmlns:m="http://schemas.openxmlformats.org/officeDocument/2006/math">
                    <m:sSup>
                      <m:sSupPr>
                        <m:ctrlPr>
                          <a:rPr lang="en-IN" sz="2000" dirty="0" smtClean="0">
                            <a:latin typeface="Cambria Math" panose="02040503050406030204" pitchFamily="18" charset="0"/>
                          </a:rPr>
                        </m:ctrlPr>
                      </m:sSupPr>
                      <m:e>
                        <m:r>
                          <a:rPr lang="en-IN" sz="2000" dirty="0">
                            <a:latin typeface="Cambria Math" panose="02040503050406030204" pitchFamily="18" charset="0"/>
                          </a:rPr>
                          <m:t>2</m:t>
                        </m:r>
                      </m:e>
                      <m:sup>
                        <m:r>
                          <a:rPr lang="en-IN" sz="2000" i="0" dirty="0">
                            <a:latin typeface="Cambria Math" panose="02040503050406030204" pitchFamily="18" charset="0"/>
                          </a:rPr>
                          <m:t>14</m:t>
                        </m:r>
                      </m:sup>
                    </m:sSup>
                  </m:oMath>
                </a14:m>
                <a:r>
                  <a:rPr lang="en-IN" sz="2000" dirty="0"/>
                  <a:t> + 2048 bytes</a:t>
                </a:r>
              </a:p>
            </p:txBody>
          </p:sp>
        </mc:Choice>
        <mc:Fallback>
          <p:sp>
            <p:nvSpPr>
              <p:cNvPr id="3" name="Content Placeholder 2">
                <a:extLst>
                  <a:ext uri="{FF2B5EF4-FFF2-40B4-BE49-F238E27FC236}">
                    <a16:creationId xmlns:a16="http://schemas.microsoft.com/office/drawing/2014/main" id="{8768AAA1-C3E6-417C-B392-FB765442EB61}"/>
                  </a:ext>
                </a:extLst>
              </p:cNvPr>
              <p:cNvSpPr>
                <a:spLocks noGrp="1" noRot="1" noChangeAspect="1" noMove="1" noResize="1" noEditPoints="1" noAdjustHandles="1" noChangeArrowheads="1" noChangeShapeType="1" noTextEdit="1"/>
              </p:cNvSpPr>
              <p:nvPr>
                <p:ph sz="half" idx="1"/>
              </p:nvPr>
            </p:nvSpPr>
            <p:spPr>
              <a:xfrm>
                <a:off x="838200" y="1825625"/>
                <a:ext cx="6527800" cy="4351338"/>
              </a:xfrm>
              <a:blipFill>
                <a:blip r:embed="rId2"/>
                <a:stretch>
                  <a:fillRect l="-841" t="-1401" r="-93" b="-13725"/>
                </a:stretch>
              </a:blipFill>
            </p:spPr>
            <p:txBody>
              <a:bodyPr/>
              <a:lstStyle/>
              <a:p>
                <a:r>
                  <a:rPr lang="en-IN">
                    <a:noFill/>
                  </a:rPr>
                  <a:t> </a:t>
                </a:r>
              </a:p>
            </p:txBody>
          </p:sp>
        </mc:Fallback>
      </mc:AlternateContent>
      <p:pic>
        <p:nvPicPr>
          <p:cNvPr id="5" name="Content Placeholder 4">
            <a:extLst>
              <a:ext uri="{FF2B5EF4-FFF2-40B4-BE49-F238E27FC236}">
                <a16:creationId xmlns:a16="http://schemas.microsoft.com/office/drawing/2014/main" id="{27056833-0200-47CB-A097-4A2DAFA79A06}"/>
              </a:ext>
            </a:extLst>
          </p:cNvPr>
          <p:cNvPicPr>
            <a:picLocks noGrp="1" noChangeAspect="1"/>
          </p:cNvPicPr>
          <p:nvPr>
            <p:ph sz="half" idx="2"/>
          </p:nvPr>
        </p:nvPicPr>
        <p:blipFill>
          <a:blip r:embed="rId3"/>
          <a:stretch>
            <a:fillRect/>
          </a:stretch>
        </p:blipFill>
        <p:spPr>
          <a:xfrm>
            <a:off x="7569200" y="1825626"/>
            <a:ext cx="4469894" cy="2705316"/>
          </a:xfrm>
          <a:prstGeom prst="rect">
            <a:avLst/>
          </a:prstGeom>
        </p:spPr>
      </p:pic>
      <p:sp>
        <p:nvSpPr>
          <p:cNvPr id="6" name="Rectangle 5">
            <a:extLst>
              <a:ext uri="{FF2B5EF4-FFF2-40B4-BE49-F238E27FC236}">
                <a16:creationId xmlns:a16="http://schemas.microsoft.com/office/drawing/2014/main" id="{2249099A-369D-4BB4-8450-47964780F6A2}"/>
              </a:ext>
            </a:extLst>
          </p:cNvPr>
          <p:cNvSpPr/>
          <p:nvPr/>
        </p:nvSpPr>
        <p:spPr>
          <a:xfrm>
            <a:off x="8356018" y="1388825"/>
            <a:ext cx="3140603" cy="369332"/>
          </a:xfrm>
          <a:prstGeom prst="rect">
            <a:avLst/>
          </a:prstGeom>
        </p:spPr>
        <p:txBody>
          <a:bodyPr wrap="none">
            <a:spAutoFit/>
          </a:bodyPr>
          <a:lstStyle/>
          <a:p>
            <a:r>
              <a:rPr lang="en-IN" dirty="0">
                <a:latin typeface="TimesTenLTStd-Roman"/>
              </a:rPr>
              <a:t>TLS Record Protocol Operation</a:t>
            </a:r>
            <a:endParaRPr lang="en-IN" dirty="0"/>
          </a:p>
        </p:txBody>
      </p:sp>
      <p:pic>
        <p:nvPicPr>
          <p:cNvPr id="4" name="Picture 3">
            <a:extLst>
              <a:ext uri="{FF2B5EF4-FFF2-40B4-BE49-F238E27FC236}">
                <a16:creationId xmlns:a16="http://schemas.microsoft.com/office/drawing/2014/main" id="{FAB36A4B-3723-4527-84E7-5395D59C951D}"/>
              </a:ext>
            </a:extLst>
          </p:cNvPr>
          <p:cNvPicPr>
            <a:picLocks noChangeAspect="1"/>
          </p:cNvPicPr>
          <p:nvPr/>
        </p:nvPicPr>
        <p:blipFill>
          <a:blip r:embed="rId4"/>
          <a:stretch>
            <a:fillRect/>
          </a:stretch>
        </p:blipFill>
        <p:spPr>
          <a:xfrm>
            <a:off x="1081920" y="4760584"/>
            <a:ext cx="6009760" cy="553097"/>
          </a:xfrm>
          <a:prstGeom prst="rect">
            <a:avLst/>
          </a:prstGeom>
        </p:spPr>
      </p:pic>
      <p:pic>
        <p:nvPicPr>
          <p:cNvPr id="8" name="Picture 7">
            <a:extLst>
              <a:ext uri="{FF2B5EF4-FFF2-40B4-BE49-F238E27FC236}">
                <a16:creationId xmlns:a16="http://schemas.microsoft.com/office/drawing/2014/main" id="{187BEB02-6B3B-46B4-81C6-47264ED7CC1A}"/>
              </a:ext>
            </a:extLst>
          </p:cNvPr>
          <p:cNvPicPr>
            <a:picLocks noChangeAspect="1"/>
          </p:cNvPicPr>
          <p:nvPr/>
        </p:nvPicPr>
        <p:blipFill>
          <a:blip r:embed="rId5"/>
          <a:stretch>
            <a:fillRect/>
          </a:stretch>
        </p:blipFill>
        <p:spPr>
          <a:xfrm>
            <a:off x="7949615" y="5564458"/>
            <a:ext cx="3709063" cy="1052374"/>
          </a:xfrm>
          <a:prstGeom prst="rect">
            <a:avLst/>
          </a:prstGeom>
        </p:spPr>
      </p:pic>
    </p:spTree>
    <p:extLst>
      <p:ext uri="{BB962C8B-B14F-4D97-AF65-F5344CB8AC3E}">
        <p14:creationId xmlns:p14="http://schemas.microsoft.com/office/powerpoint/2010/main" val="836805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TLS Record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6527800" cy="4351338"/>
          </a:xfrm>
        </p:spPr>
        <p:txBody>
          <a:bodyPr>
            <a:noAutofit/>
          </a:bodyPr>
          <a:lstStyle/>
          <a:p>
            <a:pPr marL="0" indent="0">
              <a:buNone/>
            </a:pPr>
            <a:r>
              <a:rPr lang="en-IN" sz="2000" dirty="0"/>
              <a:t>The final step of TLS Record Protocol processing is to prepend a header consisting of the following fields:</a:t>
            </a:r>
          </a:p>
          <a:p>
            <a:r>
              <a:rPr lang="en-IN" sz="2000" b="1" dirty="0"/>
              <a:t>Content Type (8 bits)</a:t>
            </a:r>
            <a:r>
              <a:rPr lang="en-IN" sz="2000" dirty="0"/>
              <a:t>: The higher-layer protocol used to process the enclosed fragment.</a:t>
            </a:r>
          </a:p>
          <a:p>
            <a:r>
              <a:rPr lang="en-IN" sz="2000" b="1" dirty="0"/>
              <a:t>Major Version (8 bits): </a:t>
            </a:r>
            <a:r>
              <a:rPr lang="en-IN" sz="2000" dirty="0"/>
              <a:t>Indicates major version of TLS in use. For TLSv2, the value is 3.</a:t>
            </a:r>
          </a:p>
          <a:p>
            <a:r>
              <a:rPr lang="en-IN" sz="2000" b="1" dirty="0"/>
              <a:t>Minor Version (8 bits): </a:t>
            </a:r>
            <a:r>
              <a:rPr lang="en-IN" sz="2000" dirty="0"/>
              <a:t>Indicates minor version in use. For TLSv2, the value is 1.</a:t>
            </a:r>
          </a:p>
          <a:p>
            <a:r>
              <a:rPr lang="en-IN" sz="2000" b="1" dirty="0"/>
              <a:t>Compressed Length (16 bits): </a:t>
            </a:r>
            <a:r>
              <a:rPr lang="en-IN" sz="2000" dirty="0"/>
              <a:t>The length in bytes of the plaintext fragment (or compressed fragment if compression is used).</a:t>
            </a:r>
            <a:endParaRPr lang="en-IN" sz="1600" dirty="0"/>
          </a:p>
        </p:txBody>
      </p:sp>
      <p:sp>
        <p:nvSpPr>
          <p:cNvPr id="6" name="Rectangle 5">
            <a:extLst>
              <a:ext uri="{FF2B5EF4-FFF2-40B4-BE49-F238E27FC236}">
                <a16:creationId xmlns:a16="http://schemas.microsoft.com/office/drawing/2014/main" id="{2249099A-369D-4BB4-8450-47964780F6A2}"/>
              </a:ext>
            </a:extLst>
          </p:cNvPr>
          <p:cNvSpPr/>
          <p:nvPr/>
        </p:nvSpPr>
        <p:spPr>
          <a:xfrm>
            <a:off x="8610018" y="2425145"/>
            <a:ext cx="2044149" cy="369332"/>
          </a:xfrm>
          <a:prstGeom prst="rect">
            <a:avLst/>
          </a:prstGeom>
        </p:spPr>
        <p:txBody>
          <a:bodyPr wrap="none">
            <a:spAutoFit/>
          </a:bodyPr>
          <a:lstStyle/>
          <a:p>
            <a:r>
              <a:rPr lang="en-IN" dirty="0">
                <a:latin typeface="TimesTenLTStd-Roman"/>
              </a:rPr>
              <a:t>TLS Record Format</a:t>
            </a:r>
            <a:endParaRPr lang="en-IN" dirty="0"/>
          </a:p>
        </p:txBody>
      </p:sp>
      <p:pic>
        <p:nvPicPr>
          <p:cNvPr id="10" name="Content Placeholder 9">
            <a:extLst>
              <a:ext uri="{FF2B5EF4-FFF2-40B4-BE49-F238E27FC236}">
                <a16:creationId xmlns:a16="http://schemas.microsoft.com/office/drawing/2014/main" id="{B113A4D4-B78A-43AA-B70C-D3F496C47E36}"/>
              </a:ext>
            </a:extLst>
          </p:cNvPr>
          <p:cNvPicPr>
            <a:picLocks noGrp="1" noChangeAspect="1"/>
          </p:cNvPicPr>
          <p:nvPr>
            <p:ph sz="half" idx="2"/>
          </p:nvPr>
        </p:nvPicPr>
        <p:blipFill>
          <a:blip r:embed="rId2"/>
          <a:stretch>
            <a:fillRect/>
          </a:stretch>
        </p:blipFill>
        <p:spPr>
          <a:xfrm>
            <a:off x="7520218" y="2887814"/>
            <a:ext cx="3950895" cy="2636419"/>
          </a:xfrm>
          <a:prstGeom prst="rect">
            <a:avLst/>
          </a:prstGeom>
        </p:spPr>
      </p:pic>
    </p:spTree>
    <p:extLst>
      <p:ext uri="{BB962C8B-B14F-4D97-AF65-F5344CB8AC3E}">
        <p14:creationId xmlns:p14="http://schemas.microsoft.com/office/powerpoint/2010/main" val="3582308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TLS Record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6527800" cy="4351338"/>
          </a:xfrm>
        </p:spPr>
        <p:txBody>
          <a:bodyPr>
            <a:noAutofit/>
          </a:bodyPr>
          <a:lstStyle/>
          <a:p>
            <a:pPr marL="0" indent="0">
              <a:buNone/>
            </a:pPr>
            <a:r>
              <a:rPr lang="en-IN" sz="2200" dirty="0"/>
              <a:t>Provides two services for TLS connections:</a:t>
            </a:r>
          </a:p>
          <a:p>
            <a:r>
              <a:rPr lang="en-IN" sz="2000" b="1" dirty="0"/>
              <a:t>Confidentiality: </a:t>
            </a:r>
            <a:r>
              <a:rPr lang="en-IN" sz="2000" dirty="0"/>
              <a:t>The Handshake Protocol defines a shared secret key that is used for conventional encryption of TLS payloads.</a:t>
            </a:r>
          </a:p>
          <a:p>
            <a:r>
              <a:rPr lang="en-IN" sz="2000" b="1" dirty="0"/>
              <a:t>Message Integrity: </a:t>
            </a:r>
            <a:r>
              <a:rPr lang="en-IN" sz="2000" dirty="0"/>
              <a:t>The Handshake Protocol also defines a shared secret key that is used to form a message authentication code (MAC).</a:t>
            </a:r>
          </a:p>
        </p:txBody>
      </p:sp>
      <p:pic>
        <p:nvPicPr>
          <p:cNvPr id="5" name="Content Placeholder 4">
            <a:extLst>
              <a:ext uri="{FF2B5EF4-FFF2-40B4-BE49-F238E27FC236}">
                <a16:creationId xmlns:a16="http://schemas.microsoft.com/office/drawing/2014/main" id="{27056833-0200-47CB-A097-4A2DAFA79A06}"/>
              </a:ext>
            </a:extLst>
          </p:cNvPr>
          <p:cNvPicPr>
            <a:picLocks noGrp="1" noChangeAspect="1"/>
          </p:cNvPicPr>
          <p:nvPr>
            <p:ph sz="half" idx="2"/>
          </p:nvPr>
        </p:nvPicPr>
        <p:blipFill>
          <a:blip r:embed="rId2"/>
          <a:stretch>
            <a:fillRect/>
          </a:stretch>
        </p:blipFill>
        <p:spPr>
          <a:xfrm>
            <a:off x="7569200" y="1825626"/>
            <a:ext cx="4469894" cy="2705316"/>
          </a:xfrm>
          <a:prstGeom prst="rect">
            <a:avLst/>
          </a:prstGeom>
        </p:spPr>
      </p:pic>
      <p:sp>
        <p:nvSpPr>
          <p:cNvPr id="6" name="Rectangle 5">
            <a:extLst>
              <a:ext uri="{FF2B5EF4-FFF2-40B4-BE49-F238E27FC236}">
                <a16:creationId xmlns:a16="http://schemas.microsoft.com/office/drawing/2014/main" id="{2249099A-369D-4BB4-8450-47964780F6A2}"/>
              </a:ext>
            </a:extLst>
          </p:cNvPr>
          <p:cNvSpPr/>
          <p:nvPr/>
        </p:nvSpPr>
        <p:spPr>
          <a:xfrm>
            <a:off x="8356018" y="1388825"/>
            <a:ext cx="3140603" cy="369332"/>
          </a:xfrm>
          <a:prstGeom prst="rect">
            <a:avLst/>
          </a:prstGeom>
        </p:spPr>
        <p:txBody>
          <a:bodyPr wrap="none">
            <a:spAutoFit/>
          </a:bodyPr>
          <a:lstStyle/>
          <a:p>
            <a:r>
              <a:rPr lang="en-IN" dirty="0">
                <a:latin typeface="TimesTenLTStd-Roman"/>
              </a:rPr>
              <a:t>TLS Record Protocol Operation</a:t>
            </a:r>
            <a:endParaRPr lang="en-IN" dirty="0"/>
          </a:p>
        </p:txBody>
      </p:sp>
      <p:sp>
        <p:nvSpPr>
          <p:cNvPr id="7" name="Rectangle 6">
            <a:extLst>
              <a:ext uri="{FF2B5EF4-FFF2-40B4-BE49-F238E27FC236}">
                <a16:creationId xmlns:a16="http://schemas.microsoft.com/office/drawing/2014/main" id="{6E430518-9D4E-4D66-8DB8-1D19DB836939}"/>
              </a:ext>
            </a:extLst>
          </p:cNvPr>
          <p:cNvSpPr/>
          <p:nvPr/>
        </p:nvSpPr>
        <p:spPr>
          <a:xfrm>
            <a:off x="718278" y="4680684"/>
            <a:ext cx="11006362" cy="1631216"/>
          </a:xfrm>
          <a:prstGeom prst="rect">
            <a:avLst/>
          </a:prstGeom>
        </p:spPr>
        <p:txBody>
          <a:bodyPr wrap="square">
            <a:spAutoFit/>
          </a:bodyPr>
          <a:lstStyle/>
          <a:p>
            <a:pPr marL="342900" indent="-342900">
              <a:buFont typeface="Arial" panose="020B0604020202020204" pitchFamily="34" charset="0"/>
              <a:buChar char="•"/>
            </a:pPr>
            <a:r>
              <a:rPr lang="en-IN" sz="2000" dirty="0"/>
              <a:t>Takes an application message to be transmitted, fragments the data into manageable blocks, optionally compresses the data, applies a MAC, encrypts, adds a header, and transmits the resulting unit in a TCP segment. </a:t>
            </a:r>
          </a:p>
          <a:p>
            <a:pPr marL="342900" indent="-342900">
              <a:buFont typeface="Arial" panose="020B0604020202020204" pitchFamily="34" charset="0"/>
              <a:buChar char="•"/>
            </a:pPr>
            <a:r>
              <a:rPr lang="en-IN" sz="2000" dirty="0"/>
              <a:t>Received data are decrypted, verified, decompressed, and reassembled before being delivered to higher-level users.</a:t>
            </a:r>
            <a:endParaRPr lang="en-IN" dirty="0"/>
          </a:p>
        </p:txBody>
      </p:sp>
    </p:spTree>
    <p:extLst>
      <p:ext uri="{BB962C8B-B14F-4D97-AF65-F5344CB8AC3E}">
        <p14:creationId xmlns:p14="http://schemas.microsoft.com/office/powerpoint/2010/main" val="12426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Web Security Threats</a:t>
            </a:r>
          </a:p>
        </p:txBody>
      </p:sp>
      <p:pic>
        <p:nvPicPr>
          <p:cNvPr id="4" name="Content Placeholder 3">
            <a:extLst>
              <a:ext uri="{FF2B5EF4-FFF2-40B4-BE49-F238E27FC236}">
                <a16:creationId xmlns:a16="http://schemas.microsoft.com/office/drawing/2014/main" id="{4F1ADA35-C843-473F-98A7-68A48150C4A7}"/>
              </a:ext>
            </a:extLst>
          </p:cNvPr>
          <p:cNvPicPr>
            <a:picLocks noGrp="1" noChangeAspect="1"/>
          </p:cNvPicPr>
          <p:nvPr>
            <p:ph idx="1"/>
          </p:nvPr>
        </p:nvPicPr>
        <p:blipFill>
          <a:blip r:embed="rId2"/>
          <a:stretch>
            <a:fillRect/>
          </a:stretch>
        </p:blipFill>
        <p:spPr>
          <a:xfrm>
            <a:off x="2194560" y="1844568"/>
            <a:ext cx="7833360" cy="4707170"/>
          </a:xfrm>
          <a:prstGeom prst="rect">
            <a:avLst/>
          </a:prstGeom>
        </p:spPr>
      </p:pic>
    </p:spTree>
    <p:extLst>
      <p:ext uri="{BB962C8B-B14F-4D97-AF65-F5344CB8AC3E}">
        <p14:creationId xmlns:p14="http://schemas.microsoft.com/office/powerpoint/2010/main" val="231001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Web Traffic Security Approaches</a:t>
            </a:r>
          </a:p>
        </p:txBody>
      </p:sp>
      <p:pic>
        <p:nvPicPr>
          <p:cNvPr id="6" name="Content Placeholder 5">
            <a:extLst>
              <a:ext uri="{FF2B5EF4-FFF2-40B4-BE49-F238E27FC236}">
                <a16:creationId xmlns:a16="http://schemas.microsoft.com/office/drawing/2014/main" id="{65C72F9B-37B5-4B45-8093-C0BC0AA0D772}"/>
              </a:ext>
            </a:extLst>
          </p:cNvPr>
          <p:cNvPicPr>
            <a:picLocks noGrp="1" noChangeAspect="1"/>
          </p:cNvPicPr>
          <p:nvPr>
            <p:ph idx="1"/>
          </p:nvPr>
        </p:nvPicPr>
        <p:blipFill>
          <a:blip r:embed="rId2"/>
          <a:stretch>
            <a:fillRect/>
          </a:stretch>
        </p:blipFill>
        <p:spPr>
          <a:xfrm>
            <a:off x="1411964" y="2815067"/>
            <a:ext cx="9368071" cy="2427493"/>
          </a:xfrm>
          <a:prstGeom prst="rect">
            <a:avLst/>
          </a:prstGeom>
        </p:spPr>
      </p:pic>
    </p:spTree>
    <p:extLst>
      <p:ext uri="{BB962C8B-B14F-4D97-AF65-F5344CB8AC3E}">
        <p14:creationId xmlns:p14="http://schemas.microsoft.com/office/powerpoint/2010/main" val="50270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IP Security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690688"/>
            <a:ext cx="10515600" cy="4486275"/>
          </a:xfrm>
        </p:spPr>
        <p:txBody>
          <a:bodyPr>
            <a:normAutofit/>
          </a:bodyPr>
          <a:lstStyle/>
          <a:p>
            <a:r>
              <a:rPr lang="en-IN" sz="2400" dirty="0"/>
              <a:t>Collection of protocols designed by the Internet Engineering Task Force (IETF) to provide security for a packet at the network level.</a:t>
            </a:r>
          </a:p>
          <a:p>
            <a:r>
              <a:rPr lang="en-IN" sz="2400" dirty="0"/>
              <a:t>Helps to create authenticated and confidential packets for the IP layer</a:t>
            </a:r>
          </a:p>
          <a:p>
            <a:r>
              <a:rPr lang="en-IN" sz="2400" dirty="0"/>
              <a:t>Usefulness: </a:t>
            </a:r>
          </a:p>
          <a:p>
            <a:pPr lvl="1"/>
            <a:r>
              <a:rPr lang="en-IN" sz="2000" dirty="0"/>
              <a:t>Enhance the security of those client/server programs, such as electronic mail, that use their own security protocols. </a:t>
            </a:r>
          </a:p>
          <a:p>
            <a:pPr lvl="1"/>
            <a:r>
              <a:rPr lang="en-IN" sz="2000" dirty="0"/>
              <a:t>Enhance the security of those client/server programs, such as HTTP, that use the security services provided at the transport layer as well as that do not use the security services provided at the transport layer.</a:t>
            </a:r>
          </a:p>
          <a:p>
            <a:pPr lvl="1"/>
            <a:r>
              <a:rPr lang="en-IN" sz="2000" dirty="0"/>
              <a:t>Provide security for node-to-node communication programs such as routing protocols.</a:t>
            </a:r>
          </a:p>
        </p:txBody>
      </p:sp>
    </p:spTree>
    <p:extLst>
      <p:ext uri="{BB962C8B-B14F-4D97-AF65-F5344CB8AC3E}">
        <p14:creationId xmlns:p14="http://schemas.microsoft.com/office/powerpoint/2010/main" val="65473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Modes of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rmAutofit/>
          </a:bodyPr>
          <a:lstStyle/>
          <a:p>
            <a:r>
              <a:rPr lang="en-IN" sz="2400" dirty="0"/>
              <a:t>Transport Mode</a:t>
            </a:r>
          </a:p>
          <a:p>
            <a:pPr lvl="1"/>
            <a:r>
              <a:rPr lang="en-IN" sz="2000" dirty="0"/>
              <a:t>Here IPSec protects what is delivered from the transport layer to the network layer. </a:t>
            </a:r>
          </a:p>
          <a:p>
            <a:pPr lvl="1"/>
            <a:r>
              <a:rPr lang="en-IN" sz="2000" dirty="0"/>
              <a:t>Protects the network layer payload, the payload to be encapsulated in the network layer</a:t>
            </a:r>
          </a:p>
          <a:p>
            <a:pPr lvl="1"/>
            <a:r>
              <a:rPr lang="en-IN" sz="2000" dirty="0"/>
              <a:t>Does not protect the IP header; it only protects the information coming from the transport layer. In this mode, the IPSec header (and trailer) are added to the information coming from the transport layer. The IP header is added later.</a:t>
            </a:r>
          </a:p>
          <a:p>
            <a:pPr lvl="1"/>
            <a:r>
              <a:rPr lang="en-IN" sz="2000" dirty="0"/>
              <a:t>Normally used for host-to-host (end-to-end) protection of data.</a:t>
            </a:r>
          </a:p>
          <a:p>
            <a:pPr lvl="1"/>
            <a:r>
              <a:rPr lang="en-IN" sz="2000" dirty="0"/>
              <a:t>The sending host uses IPSec to authenticate and/or encrypt the payload delivered from the transport layer. The receiving host uses IPSec to check the authentication and/or decrypt the IP packet and deliver it to the transport layer.</a:t>
            </a:r>
          </a:p>
        </p:txBody>
      </p:sp>
      <p:pic>
        <p:nvPicPr>
          <p:cNvPr id="5" name="Picture 4">
            <a:extLst>
              <a:ext uri="{FF2B5EF4-FFF2-40B4-BE49-F238E27FC236}">
                <a16:creationId xmlns:a16="http://schemas.microsoft.com/office/drawing/2014/main" id="{C3F64B8F-E471-4AD3-9328-97CB5D746A38}"/>
              </a:ext>
            </a:extLst>
          </p:cNvPr>
          <p:cNvPicPr>
            <a:picLocks noChangeAspect="1"/>
          </p:cNvPicPr>
          <p:nvPr/>
        </p:nvPicPr>
        <p:blipFill>
          <a:blip r:embed="rId2"/>
          <a:stretch>
            <a:fillRect/>
          </a:stretch>
        </p:blipFill>
        <p:spPr>
          <a:xfrm>
            <a:off x="838200" y="5271704"/>
            <a:ext cx="4623038" cy="1371670"/>
          </a:xfrm>
          <a:prstGeom prst="rect">
            <a:avLst/>
          </a:prstGeom>
        </p:spPr>
      </p:pic>
      <p:pic>
        <p:nvPicPr>
          <p:cNvPr id="6" name="Picture 5">
            <a:extLst>
              <a:ext uri="{FF2B5EF4-FFF2-40B4-BE49-F238E27FC236}">
                <a16:creationId xmlns:a16="http://schemas.microsoft.com/office/drawing/2014/main" id="{1261C111-4480-4CC8-95B3-FF4780FF6B72}"/>
              </a:ext>
            </a:extLst>
          </p:cNvPr>
          <p:cNvPicPr>
            <a:picLocks noChangeAspect="1"/>
          </p:cNvPicPr>
          <p:nvPr/>
        </p:nvPicPr>
        <p:blipFill>
          <a:blip r:embed="rId3"/>
          <a:stretch>
            <a:fillRect/>
          </a:stretch>
        </p:blipFill>
        <p:spPr>
          <a:xfrm>
            <a:off x="5507740" y="5271704"/>
            <a:ext cx="6250070" cy="1282765"/>
          </a:xfrm>
          <a:prstGeom prst="rect">
            <a:avLst/>
          </a:prstGeom>
        </p:spPr>
      </p:pic>
    </p:spTree>
    <p:extLst>
      <p:ext uri="{BB962C8B-B14F-4D97-AF65-F5344CB8AC3E}">
        <p14:creationId xmlns:p14="http://schemas.microsoft.com/office/powerpoint/2010/main" val="334588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Modes of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rmAutofit/>
          </a:bodyPr>
          <a:lstStyle/>
          <a:p>
            <a:r>
              <a:rPr lang="en-IN" sz="2400" dirty="0"/>
              <a:t>Tunnel Mode</a:t>
            </a:r>
          </a:p>
          <a:p>
            <a:pPr lvl="1"/>
            <a:r>
              <a:rPr lang="en-IN" sz="2000" dirty="0"/>
              <a:t>Here, IPSec protects the entire IP packet. It takes an IP packet, including the header, applies IPSec security methods to the entire packet, and then adds a new IP header</a:t>
            </a:r>
          </a:p>
          <a:p>
            <a:pPr lvl="1"/>
            <a:r>
              <a:rPr lang="en-IN" sz="2000" dirty="0"/>
              <a:t>The new IP header has different information than the original IP header. </a:t>
            </a:r>
          </a:p>
          <a:p>
            <a:pPr lvl="1"/>
            <a:r>
              <a:rPr lang="en-IN" sz="2000" dirty="0"/>
              <a:t>Normally used when either the sender or the receiver is not a host; example: between two routers, between a host and a router, or between a router and a host.</a:t>
            </a:r>
          </a:p>
          <a:p>
            <a:pPr lvl="1"/>
            <a:r>
              <a:rPr lang="en-IN" sz="2000" dirty="0"/>
              <a:t>Entire packet is protected from intrusion between the sender and the receiver, as if the whole packet goes through an imaginary tunnel</a:t>
            </a:r>
            <a:endParaRPr lang="en-IN" sz="8800" dirty="0"/>
          </a:p>
        </p:txBody>
      </p:sp>
      <p:pic>
        <p:nvPicPr>
          <p:cNvPr id="4" name="Picture 3">
            <a:extLst>
              <a:ext uri="{FF2B5EF4-FFF2-40B4-BE49-F238E27FC236}">
                <a16:creationId xmlns:a16="http://schemas.microsoft.com/office/drawing/2014/main" id="{F4AB2D7C-5135-44E7-975D-D1CADD9FA120}"/>
              </a:ext>
            </a:extLst>
          </p:cNvPr>
          <p:cNvPicPr>
            <a:picLocks noChangeAspect="1"/>
          </p:cNvPicPr>
          <p:nvPr/>
        </p:nvPicPr>
        <p:blipFill>
          <a:blip r:embed="rId2"/>
          <a:stretch>
            <a:fillRect/>
          </a:stretch>
        </p:blipFill>
        <p:spPr>
          <a:xfrm>
            <a:off x="1040024" y="4856095"/>
            <a:ext cx="4076910" cy="1492327"/>
          </a:xfrm>
          <a:prstGeom prst="rect">
            <a:avLst/>
          </a:prstGeom>
        </p:spPr>
      </p:pic>
      <p:pic>
        <p:nvPicPr>
          <p:cNvPr id="7" name="Picture 6">
            <a:extLst>
              <a:ext uri="{FF2B5EF4-FFF2-40B4-BE49-F238E27FC236}">
                <a16:creationId xmlns:a16="http://schemas.microsoft.com/office/drawing/2014/main" id="{E1F71E9C-F5A9-4192-B6AF-E0E46ED69A47}"/>
              </a:ext>
            </a:extLst>
          </p:cNvPr>
          <p:cNvPicPr>
            <a:picLocks noChangeAspect="1"/>
          </p:cNvPicPr>
          <p:nvPr/>
        </p:nvPicPr>
        <p:blipFill>
          <a:blip r:embed="rId3"/>
          <a:stretch>
            <a:fillRect/>
          </a:stretch>
        </p:blipFill>
        <p:spPr>
          <a:xfrm>
            <a:off x="5492026" y="4856095"/>
            <a:ext cx="5486682" cy="1320868"/>
          </a:xfrm>
          <a:prstGeom prst="rect">
            <a:avLst/>
          </a:prstGeom>
        </p:spPr>
      </p:pic>
    </p:spTree>
    <p:extLst>
      <p:ext uri="{BB962C8B-B14F-4D97-AF65-F5344CB8AC3E}">
        <p14:creationId xmlns:p14="http://schemas.microsoft.com/office/powerpoint/2010/main" val="401622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Modes of IPSec</a:t>
            </a:r>
          </a:p>
        </p:txBody>
      </p:sp>
      <p:pic>
        <p:nvPicPr>
          <p:cNvPr id="8" name="Content Placeholder 7">
            <a:extLst>
              <a:ext uri="{FF2B5EF4-FFF2-40B4-BE49-F238E27FC236}">
                <a16:creationId xmlns:a16="http://schemas.microsoft.com/office/drawing/2014/main" id="{6805891B-52B3-4882-9020-216F14E60DC5}"/>
              </a:ext>
            </a:extLst>
          </p:cNvPr>
          <p:cNvPicPr>
            <a:picLocks noGrp="1" noChangeAspect="1"/>
          </p:cNvPicPr>
          <p:nvPr>
            <p:ph idx="1"/>
          </p:nvPr>
        </p:nvPicPr>
        <p:blipFill>
          <a:blip r:embed="rId2"/>
          <a:stretch>
            <a:fillRect/>
          </a:stretch>
        </p:blipFill>
        <p:spPr>
          <a:xfrm>
            <a:off x="3169939" y="2997950"/>
            <a:ext cx="5852121" cy="2102370"/>
          </a:xfrm>
          <a:prstGeom prst="rect">
            <a:avLst/>
          </a:prstGeom>
        </p:spPr>
      </p:pic>
      <p:sp>
        <p:nvSpPr>
          <p:cNvPr id="6" name="Rectangle 5">
            <a:extLst>
              <a:ext uri="{FF2B5EF4-FFF2-40B4-BE49-F238E27FC236}">
                <a16:creationId xmlns:a16="http://schemas.microsoft.com/office/drawing/2014/main" id="{255C0A16-71AD-4EFA-B403-CC99143C1945}"/>
              </a:ext>
            </a:extLst>
          </p:cNvPr>
          <p:cNvSpPr/>
          <p:nvPr/>
        </p:nvSpPr>
        <p:spPr>
          <a:xfrm>
            <a:off x="4496530" y="5296654"/>
            <a:ext cx="3585020" cy="369332"/>
          </a:xfrm>
          <a:prstGeom prst="rect">
            <a:avLst/>
          </a:prstGeom>
        </p:spPr>
        <p:txBody>
          <a:bodyPr wrap="none">
            <a:spAutoFit/>
          </a:bodyPr>
          <a:lstStyle/>
          <a:p>
            <a:r>
              <a:rPr lang="fr-FR" dirty="0">
                <a:latin typeface="Generic681-Regular"/>
              </a:rPr>
              <a:t>Transport mode versus tunnel mode</a:t>
            </a:r>
            <a:endParaRPr lang="en-IN" dirty="0"/>
          </a:p>
        </p:txBody>
      </p:sp>
    </p:spTree>
    <p:extLst>
      <p:ext uri="{BB962C8B-B14F-4D97-AF65-F5344CB8AC3E}">
        <p14:creationId xmlns:p14="http://schemas.microsoft.com/office/powerpoint/2010/main" val="370500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Authentication Header (AH)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584960"/>
            <a:ext cx="10515600" cy="4592003"/>
          </a:xfrm>
        </p:spPr>
        <p:txBody>
          <a:bodyPr>
            <a:noAutofit/>
          </a:bodyPr>
          <a:lstStyle/>
          <a:p>
            <a:r>
              <a:rPr lang="en-IN" sz="2200" dirty="0"/>
              <a:t>Designed to authenticate the source host and to ensure the integrity of the payload carried in the IP packet. </a:t>
            </a:r>
          </a:p>
          <a:p>
            <a:r>
              <a:rPr lang="en-IN" sz="2200" dirty="0"/>
              <a:t>Uses a hash function and a symmetric key to create a message digest; the digest is inserted in the authentication header (AH). The AH is then placed in the appropriate location, based on the mode (transport or tunnel).</a:t>
            </a:r>
          </a:p>
          <a:p>
            <a:r>
              <a:rPr lang="en-IN" sz="2200" dirty="0"/>
              <a:t>Steps:</a:t>
            </a:r>
          </a:p>
          <a:p>
            <a:pPr lvl="1"/>
            <a:r>
              <a:rPr lang="en-IN" sz="1900" dirty="0"/>
              <a:t>An authentication header is added to the payload with the authentication data field set to 0.</a:t>
            </a:r>
          </a:p>
          <a:p>
            <a:pPr lvl="1"/>
            <a:r>
              <a:rPr lang="en-IN" sz="1900" dirty="0"/>
              <a:t>Padding may be added to make the total length even for a particular hashing algorithm.</a:t>
            </a:r>
          </a:p>
          <a:p>
            <a:pPr lvl="1"/>
            <a:r>
              <a:rPr lang="en-IN" sz="1900" dirty="0"/>
              <a:t>Hashing is based on the total packet. However, only those fields of the IP header that do not change during transmission are included in the calculation of the message digest (authentication data).</a:t>
            </a:r>
          </a:p>
          <a:p>
            <a:pPr lvl="1"/>
            <a:r>
              <a:rPr lang="en-IN" sz="1900" dirty="0"/>
              <a:t>The authentication data are inserted in the authentication header.</a:t>
            </a:r>
          </a:p>
          <a:p>
            <a:pPr lvl="1"/>
            <a:r>
              <a:rPr lang="en-IN" sz="1900" dirty="0"/>
              <a:t>The IP header is added after changing the value of the protocol field to 51 to show that the packet carries an authentication header.</a:t>
            </a:r>
          </a:p>
          <a:p>
            <a:pPr lvl="1"/>
            <a:r>
              <a:rPr lang="en-IN" sz="1900" dirty="0"/>
              <a:t>The next header field inside authentication header holds the original value of the protocol field</a:t>
            </a:r>
          </a:p>
        </p:txBody>
      </p:sp>
    </p:spTree>
    <p:extLst>
      <p:ext uri="{BB962C8B-B14F-4D97-AF65-F5344CB8AC3E}">
        <p14:creationId xmlns:p14="http://schemas.microsoft.com/office/powerpoint/2010/main" val="3430004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BA6E11B171AA4791D10992A6A957AD" ma:contentTypeVersion="4" ma:contentTypeDescription="Create a new document." ma:contentTypeScope="" ma:versionID="c6c09efff5e91b956d79d23f81fd47f4">
  <xsd:schema xmlns:xsd="http://www.w3.org/2001/XMLSchema" xmlns:xs="http://www.w3.org/2001/XMLSchema" xmlns:p="http://schemas.microsoft.com/office/2006/metadata/properties" xmlns:ns2="45e29d59-e156-4764-81c4-8511ec73a5b3" xmlns:ns3="1e58e26d-ca7b-4b61-8799-8fa3be553180" targetNamespace="http://schemas.microsoft.com/office/2006/metadata/properties" ma:root="true" ma:fieldsID="8a31f849530cabebc37f3198995c0fd0" ns2:_="" ns3:_="">
    <xsd:import namespace="45e29d59-e156-4764-81c4-8511ec73a5b3"/>
    <xsd:import namespace="1e58e26d-ca7b-4b61-8799-8fa3be55318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29d59-e156-4764-81c4-8511ec73a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58e26d-ca7b-4b61-8799-8fa3be55318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E4EE3F-E1F8-45D7-841C-5C3DF9493ADC}"/>
</file>

<file path=customXml/itemProps2.xml><?xml version="1.0" encoding="utf-8"?>
<ds:datastoreItem xmlns:ds="http://schemas.openxmlformats.org/officeDocument/2006/customXml" ds:itemID="{5FD5C4D5-3B79-4AA5-A142-DDEC8C129AE1}"/>
</file>

<file path=customXml/itemProps3.xml><?xml version="1.0" encoding="utf-8"?>
<ds:datastoreItem xmlns:ds="http://schemas.openxmlformats.org/officeDocument/2006/customXml" ds:itemID="{066AE830-CC62-4AB0-8991-30380CB2971F}"/>
</file>

<file path=docProps/app.xml><?xml version="1.0" encoding="utf-8"?>
<Properties xmlns="http://schemas.openxmlformats.org/officeDocument/2006/extended-properties" xmlns:vt="http://schemas.openxmlformats.org/officeDocument/2006/docPropsVTypes">
  <TotalTime>964</TotalTime>
  <Words>2878</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 Math</vt:lpstr>
      <vt:lpstr>Generic680-Regular</vt:lpstr>
      <vt:lpstr>Generic681-Regular</vt:lpstr>
      <vt:lpstr>Generic683-Regular</vt:lpstr>
      <vt:lpstr>Generic689-Regular</vt:lpstr>
      <vt:lpstr>TimesTenLTStd-Roman</vt:lpstr>
      <vt:lpstr>Office Theme</vt:lpstr>
      <vt:lpstr>Network Security Web Security: Network, Transport and Application layers</vt:lpstr>
      <vt:lpstr>Web Security Considerations</vt:lpstr>
      <vt:lpstr>Web Security Threats</vt:lpstr>
      <vt:lpstr>Web Traffic Security Approaches</vt:lpstr>
      <vt:lpstr>IP Security (IPSec)</vt:lpstr>
      <vt:lpstr>Modes of IPSec</vt:lpstr>
      <vt:lpstr>Modes of IPSec</vt:lpstr>
      <vt:lpstr>Modes of IPSec</vt:lpstr>
      <vt:lpstr>Authentication Header (AH) Protocol</vt:lpstr>
      <vt:lpstr>Authentication Header (AH) Protocol</vt:lpstr>
      <vt:lpstr>Encapsulating Security Payload (ESP)</vt:lpstr>
      <vt:lpstr>Encapsulating Security Payload (ESP)</vt:lpstr>
      <vt:lpstr>Services Provided by IPSec</vt:lpstr>
      <vt:lpstr>Replay Attack Protection</vt:lpstr>
      <vt:lpstr>Replay Attack Protection</vt:lpstr>
      <vt:lpstr>Transport Layer Security (TLS)</vt:lpstr>
      <vt:lpstr>Transport Layer Security (TLS)</vt:lpstr>
      <vt:lpstr>Transport Layer Security (TLS)</vt:lpstr>
      <vt:lpstr>Transport Layer Security (TLS)</vt:lpstr>
      <vt:lpstr>Transport Layer Security (TLS)</vt:lpstr>
      <vt:lpstr>Transport Layer Security (TLS)</vt:lpstr>
      <vt:lpstr>Transport Layer Security (TLS)</vt:lpstr>
      <vt:lpstr>TLS Record Protocol</vt:lpstr>
      <vt:lpstr>TLS Record Protocol</vt:lpstr>
      <vt:lpstr>TLS Record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Kamalika Bhattacharjee</dc:creator>
  <cp:lastModifiedBy>Kamalika Bhattacharjee</cp:lastModifiedBy>
  <cp:revision>68</cp:revision>
  <dcterms:created xsi:type="dcterms:W3CDTF">2022-09-11T12:51:59Z</dcterms:created>
  <dcterms:modified xsi:type="dcterms:W3CDTF">2022-10-28T06:31:07Z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0x0101004CBA6E11B171AA4791D10992A6A957AD</vt:lpwstr>
  </property>
</Properties>
</file>