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4"/>
  </p:sldMasterIdLst>
  <p:notesMasterIdLst>
    <p:notesMasterId r:id="rId50"/>
  </p:notesMasterIdLst>
  <p:sldIdLst>
    <p:sldId id="256" r:id="rId5"/>
    <p:sldId id="257" r:id="rId6"/>
    <p:sldId id="259" r:id="rId7"/>
    <p:sldId id="258" r:id="rId8"/>
    <p:sldId id="260" r:id="rId9"/>
    <p:sldId id="261" r:id="rId10"/>
    <p:sldId id="262" r:id="rId11"/>
    <p:sldId id="263" r:id="rId12"/>
    <p:sldId id="264" r:id="rId13"/>
    <p:sldId id="265" r:id="rId14"/>
    <p:sldId id="266" r:id="rId15"/>
    <p:sldId id="269" r:id="rId16"/>
    <p:sldId id="270" r:id="rId17"/>
    <p:sldId id="268" r:id="rId18"/>
    <p:sldId id="267" r:id="rId19"/>
    <p:sldId id="271" r:id="rId20"/>
    <p:sldId id="272" r:id="rId21"/>
    <p:sldId id="273" r:id="rId22"/>
    <p:sldId id="274" r:id="rId23"/>
    <p:sldId id="275" r:id="rId24"/>
    <p:sldId id="276" r:id="rId25"/>
    <p:sldId id="278" r:id="rId26"/>
    <p:sldId id="279" r:id="rId27"/>
    <p:sldId id="280" r:id="rId28"/>
    <p:sldId id="281" r:id="rId29"/>
    <p:sldId id="282" r:id="rId30"/>
    <p:sldId id="283" r:id="rId31"/>
    <p:sldId id="286" r:id="rId32"/>
    <p:sldId id="284" r:id="rId33"/>
    <p:sldId id="287" r:id="rId34"/>
    <p:sldId id="288" r:id="rId35"/>
    <p:sldId id="289" r:id="rId36"/>
    <p:sldId id="290" r:id="rId37"/>
    <p:sldId id="291" r:id="rId38"/>
    <p:sldId id="292" r:id="rId39"/>
    <p:sldId id="293" r:id="rId40"/>
    <p:sldId id="295" r:id="rId41"/>
    <p:sldId id="294" r:id="rId42"/>
    <p:sldId id="301" r:id="rId43"/>
    <p:sldId id="296" r:id="rId44"/>
    <p:sldId id="297" r:id="rId45"/>
    <p:sldId id="298" r:id="rId46"/>
    <p:sldId id="299" r:id="rId47"/>
    <p:sldId id="300" r:id="rId48"/>
    <p:sldId id="302" r:id="rId49"/>
  </p:sldIdLst>
  <p:sldSz cx="9144000" cy="5143500" type="screen16x9"/>
  <p:notesSz cx="6858000" cy="9144000"/>
  <p:embeddedFontLst>
    <p:embeddedFont>
      <p:font typeface="Calibri" panose="020F0502020204030204" pitchFamily="34" charset="0"/>
      <p:regular r:id="rId51"/>
      <p:bold r:id="rId52"/>
      <p:italic r:id="rId53"/>
      <p:boldItalic r:id="rId54"/>
    </p:embeddedFont>
    <p:embeddedFont>
      <p:font typeface="Calibri Light" panose="020F0302020204030204" pitchFamily="34" charset="0"/>
      <p:regular r:id="rId55"/>
      <p:italic r:id="rId56"/>
    </p:embeddedFont>
    <p:embeddedFont>
      <p:font typeface="Cambria Math" panose="02040503050406030204" pitchFamily="18" charset="0"/>
      <p:regular r:id="rId57"/>
    </p:embeddedFont>
    <p:embeddedFont>
      <p:font typeface="Source Sans Pro" panose="020B0604020202020204" charset="0"/>
      <p:regular r:id="rId58"/>
      <p:bold r:id="rId59"/>
      <p:italic r:id="rId60"/>
      <p:boldItalic r:id="rId6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BF2A0A-EBE4-4B68-821F-0D500AF3ECF5}" v="1" dt="2022-10-31T00:42:13.041"/>
    <p1510:client id="{7D3082A1-3973-4EE7-8271-0A51D7280CF5}" v="1" dt="2022-10-30T02:48:11.652"/>
    <p1510:client id="{9F3C5EE3-4269-476E-9C2A-A90014CE4BF4}" v="1" dt="2022-10-31T14:19:19.190"/>
    <p1510:client id="{F7FA7B1A-5157-453D-9E33-AD1917CDA6A6}" v="4" dt="2022-10-30T06:54:34.2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font" Target="fonts/font5.fntdata"/><Relationship Id="rId63"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font" Target="fonts/font3.fntdata"/><Relationship Id="rId58" Type="http://schemas.openxmlformats.org/officeDocument/2006/relationships/font" Target="fonts/font8.fntdata"/><Relationship Id="rId66" Type="http://schemas.microsoft.com/office/2016/11/relationships/changesInfo" Target="changesInfos/changesInfo1.xml"/><Relationship Id="rId5" Type="http://schemas.openxmlformats.org/officeDocument/2006/relationships/slide" Target="slides/slide1.xml"/><Relationship Id="rId61" Type="http://schemas.openxmlformats.org/officeDocument/2006/relationships/font" Target="fonts/font11.fntdata"/><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font" Target="fonts/font6.fntdata"/><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font" Target="fonts/font1.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font" Target="fonts/font9.fntdata"/><Relationship Id="rId67"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4.fntdata"/><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font" Target="fonts/font7.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2.fntdata"/><Relationship Id="rId60" Type="http://schemas.openxmlformats.org/officeDocument/2006/relationships/font" Target="fonts/font10.fntdata"/><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unesh Saddish" userId="S::106119018@nitt.edu::1d189e2f-9067-4a93-b5ca-d91bba457bb0" providerId="AD" clId="Web-{9F3C5EE3-4269-476E-9C2A-A90014CE4BF4}"/>
    <pc:docChg chg="modSld">
      <pc:chgData name="Arunesh Saddish" userId="S::106119018@nitt.edu::1d189e2f-9067-4a93-b5ca-d91bba457bb0" providerId="AD" clId="Web-{9F3C5EE3-4269-476E-9C2A-A90014CE4BF4}" dt="2022-10-31T14:19:19.190" v="0" actId="1076"/>
      <pc:docMkLst>
        <pc:docMk/>
      </pc:docMkLst>
      <pc:sldChg chg="modSp">
        <pc:chgData name="Arunesh Saddish" userId="S::106119018@nitt.edu::1d189e2f-9067-4a93-b5ca-d91bba457bb0" providerId="AD" clId="Web-{9F3C5EE3-4269-476E-9C2A-A90014CE4BF4}" dt="2022-10-31T14:19:19.190" v="0" actId="1076"/>
        <pc:sldMkLst>
          <pc:docMk/>
          <pc:sldMk cId="3168682917" sldId="300"/>
        </pc:sldMkLst>
        <pc:spChg chg="mod">
          <ac:chgData name="Arunesh Saddish" userId="S::106119018@nitt.edu::1d189e2f-9067-4a93-b5ca-d91bba457bb0" providerId="AD" clId="Web-{9F3C5EE3-4269-476E-9C2A-A90014CE4BF4}" dt="2022-10-31T14:19:19.190" v="0" actId="1076"/>
          <ac:spMkLst>
            <pc:docMk/>
            <pc:sldMk cId="3168682917" sldId="300"/>
            <ac:spMk id="3" creationId="{349A9332-89AB-4736-9065-C66657123EE7}"/>
          </ac:spMkLst>
        </pc:spChg>
      </pc:sldChg>
    </pc:docChg>
  </pc:docChgLst>
  <pc:docChgLst>
    <pc:chgData name="Arunesh Saddish" userId="S::106119018@nitt.edu::1d189e2f-9067-4a93-b5ca-d91bba457bb0" providerId="AD" clId="Web-{F7FA7B1A-5157-453D-9E33-AD1917CDA6A6}"/>
    <pc:docChg chg="modSld">
      <pc:chgData name="Arunesh Saddish" userId="S::106119018@nitt.edu::1d189e2f-9067-4a93-b5ca-d91bba457bb0" providerId="AD" clId="Web-{F7FA7B1A-5157-453D-9E33-AD1917CDA6A6}" dt="2022-10-30T06:54:34.237" v="3" actId="1076"/>
      <pc:docMkLst>
        <pc:docMk/>
      </pc:docMkLst>
      <pc:sldChg chg="modSp">
        <pc:chgData name="Arunesh Saddish" userId="S::106119018@nitt.edu::1d189e2f-9067-4a93-b5ca-d91bba457bb0" providerId="AD" clId="Web-{F7FA7B1A-5157-453D-9E33-AD1917CDA6A6}" dt="2022-10-30T06:54:34.237" v="3" actId="1076"/>
        <pc:sldMkLst>
          <pc:docMk/>
          <pc:sldMk cId="1127515119" sldId="279"/>
        </pc:sldMkLst>
        <pc:picChg chg="mod">
          <ac:chgData name="Arunesh Saddish" userId="S::106119018@nitt.edu::1d189e2f-9067-4a93-b5ca-d91bba457bb0" providerId="AD" clId="Web-{F7FA7B1A-5157-453D-9E33-AD1917CDA6A6}" dt="2022-10-30T06:54:34.237" v="3" actId="1076"/>
          <ac:picMkLst>
            <pc:docMk/>
            <pc:sldMk cId="1127515119" sldId="279"/>
            <ac:picMk id="5" creationId="{853C2529-969C-44F4-9A25-171CBA1832A6}"/>
          </ac:picMkLst>
        </pc:picChg>
      </pc:sldChg>
    </pc:docChg>
  </pc:docChgLst>
  <pc:docChgLst>
    <pc:chgData name="Arunesh Saddish" userId="S::106119018@nitt.edu::1d189e2f-9067-4a93-b5ca-d91bba457bb0" providerId="AD" clId="Web-{7D3082A1-3973-4EE7-8271-0A51D7280CF5}"/>
    <pc:docChg chg="modSld">
      <pc:chgData name="Arunesh Saddish" userId="S::106119018@nitt.edu::1d189e2f-9067-4a93-b5ca-d91bba457bb0" providerId="AD" clId="Web-{7D3082A1-3973-4EE7-8271-0A51D7280CF5}" dt="2022-10-30T02:48:11.652" v="0" actId="1076"/>
      <pc:docMkLst>
        <pc:docMk/>
      </pc:docMkLst>
      <pc:sldChg chg="modSp">
        <pc:chgData name="Arunesh Saddish" userId="S::106119018@nitt.edu::1d189e2f-9067-4a93-b5ca-d91bba457bb0" providerId="AD" clId="Web-{7D3082A1-3973-4EE7-8271-0A51D7280CF5}" dt="2022-10-30T02:48:11.652" v="0" actId="1076"/>
        <pc:sldMkLst>
          <pc:docMk/>
          <pc:sldMk cId="0" sldId="256"/>
        </pc:sldMkLst>
        <pc:spChg chg="mod">
          <ac:chgData name="Arunesh Saddish" userId="S::106119018@nitt.edu::1d189e2f-9067-4a93-b5ca-d91bba457bb0" providerId="AD" clId="Web-{7D3082A1-3973-4EE7-8271-0A51D7280CF5}" dt="2022-10-30T02:48:11.652" v="0" actId="1076"/>
          <ac:spMkLst>
            <pc:docMk/>
            <pc:sldMk cId="0" sldId="256"/>
            <ac:spMk id="58" creationId="{00000000-0000-0000-0000-000000000000}"/>
          </ac:spMkLst>
        </pc:spChg>
      </pc:sldChg>
    </pc:docChg>
  </pc:docChgLst>
  <pc:docChgLst>
    <pc:chgData name="Samiksha Shekhawat" userId="S::106119110@nitt.edu::646c25ed-6f36-48e9-9f18-fa16b21145d6" providerId="AD" clId="Web-{73BF2A0A-EBE4-4B68-821F-0D500AF3ECF5}"/>
    <pc:docChg chg="modSld">
      <pc:chgData name="Samiksha Shekhawat" userId="S::106119110@nitt.edu::646c25ed-6f36-48e9-9f18-fa16b21145d6" providerId="AD" clId="Web-{73BF2A0A-EBE4-4B68-821F-0D500AF3ECF5}" dt="2022-10-31T00:42:13.041" v="0" actId="1076"/>
      <pc:docMkLst>
        <pc:docMk/>
      </pc:docMkLst>
      <pc:sldChg chg="modSp">
        <pc:chgData name="Samiksha Shekhawat" userId="S::106119110@nitt.edu::646c25ed-6f36-48e9-9f18-fa16b21145d6" providerId="AD" clId="Web-{73BF2A0A-EBE4-4B68-821F-0D500AF3ECF5}" dt="2022-10-31T00:42:13.041" v="0" actId="1076"/>
        <pc:sldMkLst>
          <pc:docMk/>
          <pc:sldMk cId="1127515119" sldId="279"/>
        </pc:sldMkLst>
        <pc:picChg chg="mod">
          <ac:chgData name="Samiksha Shekhawat" userId="S::106119110@nitt.edu::646c25ed-6f36-48e9-9f18-fa16b21145d6" providerId="AD" clId="Web-{73BF2A0A-EBE4-4B68-821F-0D500AF3ECF5}" dt="2022-10-31T00:42:13.041" v="0" actId="1076"/>
          <ac:picMkLst>
            <pc:docMk/>
            <pc:sldMk cId="1127515119" sldId="279"/>
            <ac:picMk id="5" creationId="{853C2529-969C-44F4-9A25-171CBA1832A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242fdd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242fdd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5788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242fdd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242fdd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13842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242fdd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242fdd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49462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242fdd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242fdd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4830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242fdd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242fdd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6929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242fdd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242fdd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58270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242fdd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242fdd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63016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242fdd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242fdd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83341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242fdd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242fdd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54736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242fdd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242fdd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3977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242fdd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242fdd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242fdd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242fdd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13076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242fdd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242fdd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16217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242fdd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242fdd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94165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242fdd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242fdd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14949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242fdd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242fdd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54258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242fdd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242fdd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91491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242fdd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242fdd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19678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242fdd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242fdd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9239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242fdd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242fdd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3521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242fdd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242fdd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6402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242fdd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242fdd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22200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242fdd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242fdd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69566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242fdd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242fdd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44361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242fdd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242fdd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2895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242fdd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242fdd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06148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242fdd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242fdd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72630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242fdd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242fdd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65521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242fdd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242fdd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56267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242fdd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242fdd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44885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242fdd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242fdd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79664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242fdd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242fdd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7045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242fdd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242fdd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68767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242fdd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242fdd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27458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242fdd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242fdd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93510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242fdd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242fdd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71416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242fdd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242fdd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60194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242fdd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242fdd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54981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242fdd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242fdd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1349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242fdd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242fdd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5963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242fdd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242fdd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5735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242fdd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242fdd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1327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242fdd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242fdd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39968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242fdd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242fdd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6043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ECEEC-D7A2-43E4-9068-63F64660A643}"/>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156E7D54-181E-4684-9A8F-FEA08FF6D4A5}"/>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2A28001-C186-4D54-ABD3-AB70CB834E25}"/>
              </a:ext>
            </a:extLst>
          </p:cNvPr>
          <p:cNvSpPr>
            <a:spLocks noGrp="1"/>
          </p:cNvSpPr>
          <p:nvPr>
            <p:ph type="dt" sz="half" idx="10"/>
          </p:nvPr>
        </p:nvSpPr>
        <p:spPr/>
        <p:txBody>
          <a:bodyPr/>
          <a:lstStyle/>
          <a:p>
            <a:fld id="{B4E009F8-7F0B-437F-8107-9ED2133FE802}" type="datetimeFigureOut">
              <a:rPr lang="en-IN" smtClean="0"/>
              <a:t>31-10-2022</a:t>
            </a:fld>
            <a:endParaRPr lang="en-IN"/>
          </a:p>
        </p:txBody>
      </p:sp>
      <p:sp>
        <p:nvSpPr>
          <p:cNvPr id="5" name="Footer Placeholder 4">
            <a:extLst>
              <a:ext uri="{FF2B5EF4-FFF2-40B4-BE49-F238E27FC236}">
                <a16:creationId xmlns:a16="http://schemas.microsoft.com/office/drawing/2014/main" id="{64F0BAD1-CF8D-497B-A665-9F24F4A055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30569D-FB60-4C4A-AC82-3D88EDE2E05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1344151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C5DC8-594B-4D8D-B686-8736C0AF648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F0A4A7-4E95-4065-BC65-8DE92E1E584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FCC365-C4E3-44B8-BC66-39E69CEB46D3}"/>
              </a:ext>
            </a:extLst>
          </p:cNvPr>
          <p:cNvSpPr>
            <a:spLocks noGrp="1"/>
          </p:cNvSpPr>
          <p:nvPr>
            <p:ph type="dt" sz="half" idx="10"/>
          </p:nvPr>
        </p:nvSpPr>
        <p:spPr/>
        <p:txBody>
          <a:bodyPr/>
          <a:lstStyle/>
          <a:p>
            <a:fld id="{B4E009F8-7F0B-437F-8107-9ED2133FE802}" type="datetimeFigureOut">
              <a:rPr lang="en-IN" smtClean="0"/>
              <a:t>31-10-2022</a:t>
            </a:fld>
            <a:endParaRPr lang="en-IN"/>
          </a:p>
        </p:txBody>
      </p:sp>
      <p:sp>
        <p:nvSpPr>
          <p:cNvPr id="5" name="Footer Placeholder 4">
            <a:extLst>
              <a:ext uri="{FF2B5EF4-FFF2-40B4-BE49-F238E27FC236}">
                <a16:creationId xmlns:a16="http://schemas.microsoft.com/office/drawing/2014/main" id="{EA3C5CB3-F47A-4C4C-A5EB-C3F735FED4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F99C52-4D7F-4F05-8155-68AD29DA992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22598543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564389-4230-4975-9A95-ADA79F04DE8C}"/>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C5DEF3F-38D3-4E2D-9E3D-71FC5F119F20}"/>
              </a:ext>
            </a:extLst>
          </p:cNvPr>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66DC9E-5F4D-49E8-9658-920720AD6130}"/>
              </a:ext>
            </a:extLst>
          </p:cNvPr>
          <p:cNvSpPr>
            <a:spLocks noGrp="1"/>
          </p:cNvSpPr>
          <p:nvPr>
            <p:ph type="dt" sz="half" idx="10"/>
          </p:nvPr>
        </p:nvSpPr>
        <p:spPr/>
        <p:txBody>
          <a:bodyPr/>
          <a:lstStyle/>
          <a:p>
            <a:fld id="{B4E009F8-7F0B-437F-8107-9ED2133FE802}" type="datetimeFigureOut">
              <a:rPr lang="en-IN" smtClean="0"/>
              <a:t>31-10-2022</a:t>
            </a:fld>
            <a:endParaRPr lang="en-IN"/>
          </a:p>
        </p:txBody>
      </p:sp>
      <p:sp>
        <p:nvSpPr>
          <p:cNvPr id="5" name="Footer Placeholder 4">
            <a:extLst>
              <a:ext uri="{FF2B5EF4-FFF2-40B4-BE49-F238E27FC236}">
                <a16:creationId xmlns:a16="http://schemas.microsoft.com/office/drawing/2014/main" id="{71385002-AC70-4B9B-AE16-67BD91EB27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38483A-134C-4F9C-A8E9-F0EEE57696F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95204503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89743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4E97C-AD23-4751-8C99-E8734BCC3AA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9917F71-0105-4917-BBC6-C2611FB2EAF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714A6F-9562-4CF7-A66F-34FA01AB77D6}"/>
              </a:ext>
            </a:extLst>
          </p:cNvPr>
          <p:cNvSpPr>
            <a:spLocks noGrp="1"/>
          </p:cNvSpPr>
          <p:nvPr>
            <p:ph type="dt" sz="half" idx="10"/>
          </p:nvPr>
        </p:nvSpPr>
        <p:spPr/>
        <p:txBody>
          <a:bodyPr/>
          <a:lstStyle/>
          <a:p>
            <a:fld id="{B4E009F8-7F0B-437F-8107-9ED2133FE802}" type="datetimeFigureOut">
              <a:rPr lang="en-IN" smtClean="0"/>
              <a:t>31-10-2022</a:t>
            </a:fld>
            <a:endParaRPr lang="en-IN"/>
          </a:p>
        </p:txBody>
      </p:sp>
      <p:sp>
        <p:nvSpPr>
          <p:cNvPr id="5" name="Footer Placeholder 4">
            <a:extLst>
              <a:ext uri="{FF2B5EF4-FFF2-40B4-BE49-F238E27FC236}">
                <a16:creationId xmlns:a16="http://schemas.microsoft.com/office/drawing/2014/main" id="{E42856B3-FC29-455C-B6A4-16445A19B9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26DD47-CB12-4D3D-8679-3BEAF8CAF51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62267382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96046-ADDB-4965-8591-EB0C63F83A8F}"/>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907D819-2157-43CB-90C3-C77289630752}"/>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A0D68FD-D0C0-4CF7-949E-DC9D8D504624}"/>
              </a:ext>
            </a:extLst>
          </p:cNvPr>
          <p:cNvSpPr>
            <a:spLocks noGrp="1"/>
          </p:cNvSpPr>
          <p:nvPr>
            <p:ph type="dt" sz="half" idx="10"/>
          </p:nvPr>
        </p:nvSpPr>
        <p:spPr/>
        <p:txBody>
          <a:bodyPr/>
          <a:lstStyle/>
          <a:p>
            <a:fld id="{B4E009F8-7F0B-437F-8107-9ED2133FE802}" type="datetimeFigureOut">
              <a:rPr lang="en-IN" smtClean="0"/>
              <a:t>31-10-2022</a:t>
            </a:fld>
            <a:endParaRPr lang="en-IN"/>
          </a:p>
        </p:txBody>
      </p:sp>
      <p:sp>
        <p:nvSpPr>
          <p:cNvPr id="5" name="Footer Placeholder 4">
            <a:extLst>
              <a:ext uri="{FF2B5EF4-FFF2-40B4-BE49-F238E27FC236}">
                <a16:creationId xmlns:a16="http://schemas.microsoft.com/office/drawing/2014/main" id="{938AEF98-BF5F-45D1-A66F-5A043463C2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3D2C6A-508C-4929-B1D8-487F3C208D9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13653423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7FB0C-85C0-40B1-A4BF-A92CF6EFDF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67B933-7380-4C5E-8D01-9C8E072D3048}"/>
              </a:ext>
            </a:extLst>
          </p:cNvPr>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7B038EC-E766-4164-A2D7-8D163EB8A2E4}"/>
              </a:ext>
            </a:extLst>
          </p:cNvPr>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A4D15B0-FADD-4AC2-A8DC-75DFF32E054F}"/>
              </a:ext>
            </a:extLst>
          </p:cNvPr>
          <p:cNvSpPr>
            <a:spLocks noGrp="1"/>
          </p:cNvSpPr>
          <p:nvPr>
            <p:ph type="dt" sz="half" idx="10"/>
          </p:nvPr>
        </p:nvSpPr>
        <p:spPr/>
        <p:txBody>
          <a:bodyPr/>
          <a:lstStyle/>
          <a:p>
            <a:fld id="{B4E009F8-7F0B-437F-8107-9ED2133FE802}" type="datetimeFigureOut">
              <a:rPr lang="en-IN" smtClean="0"/>
              <a:t>31-10-2022</a:t>
            </a:fld>
            <a:endParaRPr lang="en-IN"/>
          </a:p>
        </p:txBody>
      </p:sp>
      <p:sp>
        <p:nvSpPr>
          <p:cNvPr id="6" name="Footer Placeholder 5">
            <a:extLst>
              <a:ext uri="{FF2B5EF4-FFF2-40B4-BE49-F238E27FC236}">
                <a16:creationId xmlns:a16="http://schemas.microsoft.com/office/drawing/2014/main" id="{0EFDB332-0FA2-4ACC-A667-AE123A3DC6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B30279-B37E-47E4-8411-DD15F9F45A8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61707687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CD564-F35E-4A97-9AE6-5FBBD30E618F}"/>
              </a:ext>
            </a:extLst>
          </p:cNvPr>
          <p:cNvSpPr>
            <a:spLocks noGrp="1"/>
          </p:cNvSpPr>
          <p:nvPr>
            <p:ph type="title"/>
          </p:nvPr>
        </p:nvSpPr>
        <p:spPr>
          <a:xfrm>
            <a:off x="629841" y="273844"/>
            <a:ext cx="7886700" cy="994172"/>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CE31310-FFF2-4C66-9278-37828CF2E484}"/>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5967D5E0-EF49-403E-9F9E-00DE48AC77B8}"/>
              </a:ext>
            </a:extLst>
          </p:cNvPr>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79B921A-D330-4EBF-B430-6F8992597E36}"/>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5429EB76-9A06-475D-951F-F29863216920}"/>
              </a:ext>
            </a:extLst>
          </p:cNvPr>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BE809E8-85F2-4D2A-ACD0-06A5CA8D129C}"/>
              </a:ext>
            </a:extLst>
          </p:cNvPr>
          <p:cNvSpPr>
            <a:spLocks noGrp="1"/>
          </p:cNvSpPr>
          <p:nvPr>
            <p:ph type="dt" sz="half" idx="10"/>
          </p:nvPr>
        </p:nvSpPr>
        <p:spPr/>
        <p:txBody>
          <a:bodyPr/>
          <a:lstStyle/>
          <a:p>
            <a:fld id="{B4E009F8-7F0B-437F-8107-9ED2133FE802}" type="datetimeFigureOut">
              <a:rPr lang="en-IN" smtClean="0"/>
              <a:t>31-10-2022</a:t>
            </a:fld>
            <a:endParaRPr lang="en-IN"/>
          </a:p>
        </p:txBody>
      </p:sp>
      <p:sp>
        <p:nvSpPr>
          <p:cNvPr id="8" name="Footer Placeholder 7">
            <a:extLst>
              <a:ext uri="{FF2B5EF4-FFF2-40B4-BE49-F238E27FC236}">
                <a16:creationId xmlns:a16="http://schemas.microsoft.com/office/drawing/2014/main" id="{051EEC76-C76A-4702-912B-5AEC8D454FB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A94483A-4B2B-404B-BFBE-8D7CD2964FF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82665604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4262B-DB56-425A-8A93-4F7548492DC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C1D7D0B-CDAA-4960-BE8E-0E5BB6EA37D9}"/>
              </a:ext>
            </a:extLst>
          </p:cNvPr>
          <p:cNvSpPr>
            <a:spLocks noGrp="1"/>
          </p:cNvSpPr>
          <p:nvPr>
            <p:ph type="dt" sz="half" idx="10"/>
          </p:nvPr>
        </p:nvSpPr>
        <p:spPr/>
        <p:txBody>
          <a:bodyPr/>
          <a:lstStyle/>
          <a:p>
            <a:fld id="{B4E009F8-7F0B-437F-8107-9ED2133FE802}" type="datetimeFigureOut">
              <a:rPr lang="en-IN" smtClean="0"/>
              <a:t>31-10-2022</a:t>
            </a:fld>
            <a:endParaRPr lang="en-IN"/>
          </a:p>
        </p:txBody>
      </p:sp>
      <p:sp>
        <p:nvSpPr>
          <p:cNvPr id="4" name="Footer Placeholder 3">
            <a:extLst>
              <a:ext uri="{FF2B5EF4-FFF2-40B4-BE49-F238E27FC236}">
                <a16:creationId xmlns:a16="http://schemas.microsoft.com/office/drawing/2014/main" id="{67D54AC7-E6E0-448F-BEE3-63B683AD483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CA93B9D-E2F1-4B0A-89DE-D93CDBA9096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24296126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9E0C33-AC79-4085-8863-A742B831EF7C}"/>
              </a:ext>
            </a:extLst>
          </p:cNvPr>
          <p:cNvSpPr>
            <a:spLocks noGrp="1"/>
          </p:cNvSpPr>
          <p:nvPr>
            <p:ph type="dt" sz="half" idx="10"/>
          </p:nvPr>
        </p:nvSpPr>
        <p:spPr/>
        <p:txBody>
          <a:bodyPr/>
          <a:lstStyle/>
          <a:p>
            <a:fld id="{B4E009F8-7F0B-437F-8107-9ED2133FE802}" type="datetimeFigureOut">
              <a:rPr lang="en-IN" smtClean="0"/>
              <a:t>31-10-2022</a:t>
            </a:fld>
            <a:endParaRPr lang="en-IN"/>
          </a:p>
        </p:txBody>
      </p:sp>
      <p:sp>
        <p:nvSpPr>
          <p:cNvPr id="3" name="Footer Placeholder 2">
            <a:extLst>
              <a:ext uri="{FF2B5EF4-FFF2-40B4-BE49-F238E27FC236}">
                <a16:creationId xmlns:a16="http://schemas.microsoft.com/office/drawing/2014/main" id="{3923DEF0-E65F-41BF-B85B-272ECD88231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A2414AA-9D55-4CDD-AC8C-B55C902D154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682292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8914E-7260-47EF-9DFF-55D272E69AD9}"/>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AAEE76A-838F-436D-9DA8-4D6479EE0E12}"/>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4F55DD5-93A9-4DE9-88C9-99AE9630D910}"/>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94581409-518F-47FA-A60E-245575BB9BAA}"/>
              </a:ext>
            </a:extLst>
          </p:cNvPr>
          <p:cNvSpPr>
            <a:spLocks noGrp="1"/>
          </p:cNvSpPr>
          <p:nvPr>
            <p:ph type="dt" sz="half" idx="10"/>
          </p:nvPr>
        </p:nvSpPr>
        <p:spPr/>
        <p:txBody>
          <a:bodyPr/>
          <a:lstStyle/>
          <a:p>
            <a:fld id="{B4E009F8-7F0B-437F-8107-9ED2133FE802}" type="datetimeFigureOut">
              <a:rPr lang="en-IN" smtClean="0"/>
              <a:t>31-10-2022</a:t>
            </a:fld>
            <a:endParaRPr lang="en-IN"/>
          </a:p>
        </p:txBody>
      </p:sp>
      <p:sp>
        <p:nvSpPr>
          <p:cNvPr id="6" name="Footer Placeholder 5">
            <a:extLst>
              <a:ext uri="{FF2B5EF4-FFF2-40B4-BE49-F238E27FC236}">
                <a16:creationId xmlns:a16="http://schemas.microsoft.com/office/drawing/2014/main" id="{7BF687A4-FDCF-4610-A916-519C8D6A0B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28F275-5E00-4C58-B7C7-65F332CC148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49968064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95370-2936-4AA1-8FB8-1A33D5560C3D}"/>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E825CCA-405C-4EF4-9EE3-874CF4C1B770}"/>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8089D0AB-FA8A-4875-A009-F409B28EE667}"/>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E2EB643C-7782-42C5-A60F-A6860ACC4A5B}"/>
              </a:ext>
            </a:extLst>
          </p:cNvPr>
          <p:cNvSpPr>
            <a:spLocks noGrp="1"/>
          </p:cNvSpPr>
          <p:nvPr>
            <p:ph type="dt" sz="half" idx="10"/>
          </p:nvPr>
        </p:nvSpPr>
        <p:spPr/>
        <p:txBody>
          <a:bodyPr/>
          <a:lstStyle/>
          <a:p>
            <a:fld id="{B4E009F8-7F0B-437F-8107-9ED2133FE802}" type="datetimeFigureOut">
              <a:rPr lang="en-IN" smtClean="0"/>
              <a:t>31-10-2022</a:t>
            </a:fld>
            <a:endParaRPr lang="en-IN"/>
          </a:p>
        </p:txBody>
      </p:sp>
      <p:sp>
        <p:nvSpPr>
          <p:cNvPr id="6" name="Footer Placeholder 5">
            <a:extLst>
              <a:ext uri="{FF2B5EF4-FFF2-40B4-BE49-F238E27FC236}">
                <a16:creationId xmlns:a16="http://schemas.microsoft.com/office/drawing/2014/main" id="{D1796B87-46BF-47BD-B1FD-AE23783B7F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3CA8ED5-B892-49C7-8CD9-BBE423D84A7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06753611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427657-F1CC-4BEE-A34F-4A1AF9D80F3C}"/>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1FC356-27CB-4736-9123-5F97AC222218}"/>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F326A8-7C62-4BEF-B3EE-8D9EFC66402D}"/>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4E009F8-7F0B-437F-8107-9ED2133FE802}" type="datetimeFigureOut">
              <a:rPr lang="en-IN" smtClean="0"/>
              <a:t>31-10-2022</a:t>
            </a:fld>
            <a:endParaRPr lang="en-IN"/>
          </a:p>
        </p:txBody>
      </p:sp>
      <p:sp>
        <p:nvSpPr>
          <p:cNvPr id="5" name="Footer Placeholder 4">
            <a:extLst>
              <a:ext uri="{FF2B5EF4-FFF2-40B4-BE49-F238E27FC236}">
                <a16:creationId xmlns:a16="http://schemas.microsoft.com/office/drawing/2014/main" id="{3C9FA859-A564-4D99-9CBA-659C38D14E5C}"/>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0C7D664-F3F3-4C29-AC91-2299DB263D0F}"/>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2410905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3"/>
          <p:cNvSpPr txBox="1">
            <a:spLocks noGrp="1"/>
          </p:cNvSpPr>
          <p:nvPr>
            <p:ph type="ctrTitle"/>
          </p:nvPr>
        </p:nvSpPr>
        <p:spPr>
          <a:xfrm>
            <a:off x="1143000" y="848741"/>
            <a:ext cx="6858000" cy="1790700"/>
          </a:xfrm>
          <a:prstGeom prst="rect">
            <a:avLst/>
          </a:prstGeom>
          <a:solidFill>
            <a:srgbClr val="0070C0"/>
          </a:solidFill>
        </p:spPr>
        <p:txBody>
          <a:bodyPr spcFirstLastPara="1" wrap="square" lIns="91425" tIns="91425" rIns="91425" bIns="91425" anchor="b" anchorCtr="0">
            <a:normAutofit/>
          </a:bodyPr>
          <a:lstStyle/>
          <a:p>
            <a:pPr marL="0" lvl="0" indent="0" rtl="0">
              <a:spcBef>
                <a:spcPts val="0"/>
              </a:spcBef>
              <a:spcAft>
                <a:spcPts val="0"/>
              </a:spcAft>
              <a:buNone/>
            </a:pPr>
            <a:r>
              <a:rPr lang="en-GB">
                <a:solidFill>
                  <a:schemeClr val="bg1"/>
                </a:solidFill>
              </a:rPr>
              <a:t>Network Security</a:t>
            </a:r>
            <a:endParaRPr>
              <a:solidFill>
                <a:schemeClr val="bg1"/>
              </a:solidFill>
            </a:endParaRPr>
          </a:p>
        </p:txBody>
      </p:sp>
      <p:sp>
        <p:nvSpPr>
          <p:cNvPr id="59" name="Google Shape;59;p13"/>
          <p:cNvSpPr txBox="1">
            <a:spLocks noGrp="1"/>
          </p:cNvSpPr>
          <p:nvPr>
            <p:ph type="subTitle" idx="1"/>
          </p:nvPr>
        </p:nvSpPr>
        <p:spPr>
          <a:xfrm>
            <a:off x="1143000" y="2701528"/>
            <a:ext cx="6858000" cy="1241822"/>
          </a:xfrm>
          <a:prstGeom prst="rect">
            <a:avLst/>
          </a:prstGeom>
        </p:spPr>
        <p:txBody>
          <a:bodyPr spcFirstLastPara="1" wrap="square" lIns="91425" tIns="91425" rIns="91425" bIns="91425" anchor="t" anchorCtr="0">
            <a:normAutofit/>
          </a:bodyPr>
          <a:lstStyle/>
          <a:p>
            <a:pPr lvl="0">
              <a:spcBef>
                <a:spcPts val="0"/>
              </a:spcBef>
            </a:pPr>
            <a:r>
              <a:rPr lang="en-GB">
                <a:solidFill>
                  <a:srgbClr val="FF0000"/>
                </a:solidFill>
              </a:rPr>
              <a:t>Key Management and Authentication</a:t>
            </a:r>
            <a:endParaRPr>
              <a:solidFill>
                <a:srgbClr val="FF0000"/>
              </a:solidFill>
            </a:endParaRPr>
          </a:p>
        </p:txBody>
      </p:sp>
      <p:sp>
        <p:nvSpPr>
          <p:cNvPr id="60" name="Google Shape;60;p13"/>
          <p:cNvSpPr txBox="1"/>
          <p:nvPr/>
        </p:nvSpPr>
        <p:spPr>
          <a:xfrm>
            <a:off x="2433488" y="3466311"/>
            <a:ext cx="4081800" cy="954077"/>
          </a:xfrm>
          <a:prstGeom prst="rect">
            <a:avLst/>
          </a:prstGeom>
          <a:noFill/>
          <a:ln>
            <a:noFill/>
          </a:ln>
        </p:spPr>
        <p:txBody>
          <a:bodyPr spcFirstLastPara="1" wrap="square" lIns="91425" tIns="91425" rIns="91425" bIns="91425" anchor="t" anchorCtr="0">
            <a:spAutoFit/>
          </a:bodyPr>
          <a:lstStyle/>
          <a:p>
            <a:pPr marL="457200" lvl="0" indent="0" algn="ctr" rtl="0">
              <a:spcBef>
                <a:spcPts val="0"/>
              </a:spcBef>
              <a:spcAft>
                <a:spcPts val="0"/>
              </a:spcAft>
              <a:buNone/>
            </a:pPr>
            <a:r>
              <a:rPr lang="en-GB">
                <a:latin typeface="Source Sans Pro"/>
                <a:ea typeface="Source Sans Pro"/>
                <a:cs typeface="Source Sans Pro"/>
                <a:sym typeface="Source Sans Pro"/>
              </a:rPr>
              <a:t>Kamalika Bhattacharjee</a:t>
            </a:r>
          </a:p>
          <a:p>
            <a:pPr marL="457200" lvl="0" indent="0" algn="ctr" rtl="0">
              <a:spcBef>
                <a:spcPts val="0"/>
              </a:spcBef>
              <a:spcAft>
                <a:spcPts val="0"/>
              </a:spcAft>
              <a:buNone/>
            </a:pPr>
            <a:r>
              <a:rPr lang="en-GB" sz="1600">
                <a:latin typeface="Source Sans Pro"/>
                <a:ea typeface="Source Sans Pro"/>
                <a:cs typeface="Source Sans Pro"/>
                <a:sym typeface="Source Sans Pro"/>
              </a:rPr>
              <a:t>Assistant Professor</a:t>
            </a:r>
          </a:p>
          <a:p>
            <a:pPr marL="457200" lvl="0" indent="0" algn="ctr" rtl="0">
              <a:spcBef>
                <a:spcPts val="0"/>
              </a:spcBef>
              <a:spcAft>
                <a:spcPts val="0"/>
              </a:spcAft>
              <a:buNone/>
            </a:pPr>
            <a:r>
              <a:rPr lang="en-GB" sz="1600">
                <a:latin typeface="Source Sans Pro"/>
                <a:ea typeface="Source Sans Pro"/>
                <a:cs typeface="Source Sans Pro"/>
                <a:sym typeface="Source Sans Pro"/>
              </a:rPr>
              <a:t>Dept of CSE, NIT Trichy</a:t>
            </a:r>
            <a:endParaRPr sz="1600">
              <a:latin typeface="Source Sans Pro"/>
              <a:ea typeface="Source Sans Pro"/>
              <a:cs typeface="Source Sans Pro"/>
              <a:sym typeface="Source Sans Pr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rmAutofit/>
          </a:bodyPr>
          <a:lstStyle/>
          <a:p>
            <a:pPr lvl="0" algn="ctr"/>
            <a:r>
              <a:rPr lang="en-GB" b="1">
                <a:solidFill>
                  <a:srgbClr val="002060"/>
                </a:solidFill>
                <a:latin typeface="+mn-lt"/>
              </a:rPr>
              <a:t>KERBEROS</a:t>
            </a:r>
          </a:p>
        </p:txBody>
      </p:sp>
      <p:sp>
        <p:nvSpPr>
          <p:cNvPr id="3" name="Content Placeholder 2">
            <a:extLst>
              <a:ext uri="{FF2B5EF4-FFF2-40B4-BE49-F238E27FC236}">
                <a16:creationId xmlns:a16="http://schemas.microsoft.com/office/drawing/2014/main" id="{89A209EE-A332-4CB7-90C8-4F98F6C1C1C4}"/>
              </a:ext>
            </a:extLst>
          </p:cNvPr>
          <p:cNvSpPr>
            <a:spLocks noGrp="1"/>
          </p:cNvSpPr>
          <p:nvPr>
            <p:ph sz="half" idx="1"/>
          </p:nvPr>
        </p:nvSpPr>
        <p:spPr>
          <a:xfrm>
            <a:off x="628648" y="1167062"/>
            <a:ext cx="6710615" cy="3702593"/>
          </a:xfrm>
        </p:spPr>
        <p:txBody>
          <a:bodyPr>
            <a:normAutofit/>
          </a:bodyPr>
          <a:lstStyle/>
          <a:p>
            <a:r>
              <a:rPr lang="en-US"/>
              <a:t>An authentication protocol, and at the same time a KDC</a:t>
            </a:r>
          </a:p>
          <a:p>
            <a:r>
              <a:rPr lang="en-IN"/>
              <a:t>Named </a:t>
            </a:r>
            <a:r>
              <a:rPr lang="en-US"/>
              <a:t>after the three-headed dog in Greek mythology </a:t>
            </a:r>
            <a:r>
              <a:rPr lang="en-IN" i="1"/>
              <a:t>Cerberus</a:t>
            </a:r>
            <a:r>
              <a:rPr lang="en-IN"/>
              <a:t> </a:t>
            </a:r>
            <a:r>
              <a:rPr lang="en-US"/>
              <a:t>that guards the gates of </a:t>
            </a:r>
            <a:r>
              <a:rPr lang="en-US" i="1"/>
              <a:t>Hades</a:t>
            </a:r>
          </a:p>
          <a:p>
            <a:r>
              <a:rPr lang="en-IN"/>
              <a:t>Designed at MIT (web.mit.edu/Kerberos)</a:t>
            </a:r>
          </a:p>
          <a:p>
            <a:r>
              <a:rPr lang="en-US" sz="2000"/>
              <a:t>C</a:t>
            </a:r>
            <a:r>
              <a:rPr lang="en-IN" sz="2000" err="1"/>
              <a:t>urrent</a:t>
            </a:r>
            <a:r>
              <a:rPr lang="en-IN" sz="2000"/>
              <a:t> </a:t>
            </a:r>
            <a:r>
              <a:rPr lang="en-IN" sz="2000" err="1"/>
              <a:t>verson</a:t>
            </a:r>
            <a:r>
              <a:rPr lang="en-IN" sz="2000"/>
              <a:t>: </a:t>
            </a:r>
            <a:r>
              <a:rPr lang="en-IN" sz="2000" b="1"/>
              <a:t> </a:t>
            </a:r>
            <a:r>
              <a:rPr lang="en-IN" b="1"/>
              <a:t>Kerberos 5 Release 1.20</a:t>
            </a:r>
          </a:p>
          <a:p>
            <a:r>
              <a:rPr lang="en-US"/>
              <a:t>W</a:t>
            </a:r>
            <a:r>
              <a:rPr lang="en-IN"/>
              <a:t>e will discuss Kerberos 4</a:t>
            </a:r>
          </a:p>
          <a:p>
            <a:r>
              <a:rPr lang="en-US"/>
              <a:t>Three servers are involved in the Kerberos protocol: </a:t>
            </a:r>
          </a:p>
          <a:p>
            <a:pPr lvl="1"/>
            <a:r>
              <a:rPr lang="en-US"/>
              <a:t>An authentication server (AS),</a:t>
            </a:r>
          </a:p>
          <a:p>
            <a:pPr lvl="1"/>
            <a:r>
              <a:rPr lang="en-US"/>
              <a:t>A ticket-granting server (TGS), </a:t>
            </a:r>
          </a:p>
          <a:p>
            <a:pPr lvl="1"/>
            <a:r>
              <a:rPr lang="en-US"/>
              <a:t>A real (data) server that provides services to others.</a:t>
            </a:r>
            <a:endParaRPr lang="en-IN"/>
          </a:p>
          <a:p>
            <a:endParaRPr lang="en-IN" sz="1800"/>
          </a:p>
        </p:txBody>
      </p:sp>
      <p:pic>
        <p:nvPicPr>
          <p:cNvPr id="8" name="Picture 2" descr="JPEG of Kerberos">
            <a:extLst>
              <a:ext uri="{FF2B5EF4-FFF2-40B4-BE49-F238E27FC236}">
                <a16:creationId xmlns:a16="http://schemas.microsoft.com/office/drawing/2014/main" id="{4DDF83A8-D098-4981-9D65-742D539DBDEC}"/>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7339263" y="1724025"/>
            <a:ext cx="1619250" cy="1695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5922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rmAutofit/>
          </a:bodyPr>
          <a:lstStyle/>
          <a:p>
            <a:pPr lvl="0" algn="ctr"/>
            <a:r>
              <a:rPr lang="en-GB" b="1">
                <a:solidFill>
                  <a:srgbClr val="002060"/>
                </a:solidFill>
                <a:latin typeface="+mn-lt"/>
              </a:rPr>
              <a:t>KERBEROS: Servers</a:t>
            </a:r>
          </a:p>
        </p:txBody>
      </p:sp>
      <p:sp>
        <p:nvSpPr>
          <p:cNvPr id="3" name="Content Placeholder 2">
            <a:extLst>
              <a:ext uri="{FF2B5EF4-FFF2-40B4-BE49-F238E27FC236}">
                <a16:creationId xmlns:a16="http://schemas.microsoft.com/office/drawing/2014/main" id="{89A209EE-A332-4CB7-90C8-4F98F6C1C1C4}"/>
              </a:ext>
            </a:extLst>
          </p:cNvPr>
          <p:cNvSpPr>
            <a:spLocks noGrp="1"/>
          </p:cNvSpPr>
          <p:nvPr>
            <p:ph sz="half" idx="1"/>
          </p:nvPr>
        </p:nvSpPr>
        <p:spPr>
          <a:xfrm>
            <a:off x="628650" y="1167062"/>
            <a:ext cx="3799442" cy="3702593"/>
          </a:xfrm>
        </p:spPr>
        <p:txBody>
          <a:bodyPr>
            <a:normAutofit/>
          </a:bodyPr>
          <a:lstStyle/>
          <a:p>
            <a:r>
              <a:rPr lang="en-IN"/>
              <a:t>Authentication Server (AS)</a:t>
            </a:r>
          </a:p>
          <a:p>
            <a:pPr lvl="1"/>
            <a:r>
              <a:rPr lang="en-US"/>
              <a:t>It is the KDC in the Kerberos protocol. </a:t>
            </a:r>
          </a:p>
          <a:p>
            <a:pPr lvl="1"/>
            <a:r>
              <a:rPr lang="en-US"/>
              <a:t>Each user registers with the AS and is granted a user identity and a password. </a:t>
            </a:r>
          </a:p>
          <a:p>
            <a:pPr lvl="1"/>
            <a:r>
              <a:rPr lang="en-US"/>
              <a:t>The AS has a database with these identities and the corresponding passwords. </a:t>
            </a:r>
          </a:p>
          <a:p>
            <a:pPr lvl="1"/>
            <a:r>
              <a:rPr lang="en-US"/>
              <a:t>The AS verifies the user, issues a session key to be used between Alice and the TGS, and sends a ticket for the TGS.</a:t>
            </a:r>
            <a:endParaRPr lang="en-IN" sz="1500"/>
          </a:p>
        </p:txBody>
      </p:sp>
      <p:pic>
        <p:nvPicPr>
          <p:cNvPr id="8" name="Content Placeholder 7">
            <a:extLst>
              <a:ext uri="{FF2B5EF4-FFF2-40B4-BE49-F238E27FC236}">
                <a16:creationId xmlns:a16="http://schemas.microsoft.com/office/drawing/2014/main" id="{C32FD987-1196-4CC6-8FBA-3ABF59D7D43C}"/>
              </a:ext>
            </a:extLst>
          </p:cNvPr>
          <p:cNvPicPr>
            <a:picLocks noGrp="1" noChangeAspect="1"/>
          </p:cNvPicPr>
          <p:nvPr>
            <p:ph sz="half" idx="2"/>
          </p:nvPr>
        </p:nvPicPr>
        <p:blipFill>
          <a:blip r:embed="rId3"/>
          <a:stretch>
            <a:fillRect/>
          </a:stretch>
        </p:blipFill>
        <p:spPr>
          <a:xfrm>
            <a:off x="4428091" y="1193188"/>
            <a:ext cx="4391056" cy="3702593"/>
          </a:xfrm>
          <a:prstGeom prst="rect">
            <a:avLst/>
          </a:prstGeom>
        </p:spPr>
      </p:pic>
    </p:spTree>
    <p:extLst>
      <p:ext uri="{BB962C8B-B14F-4D97-AF65-F5344CB8AC3E}">
        <p14:creationId xmlns:p14="http://schemas.microsoft.com/office/powerpoint/2010/main" val="3172757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rmAutofit/>
          </a:bodyPr>
          <a:lstStyle/>
          <a:p>
            <a:pPr lvl="0" algn="ctr"/>
            <a:r>
              <a:rPr lang="en-GB" b="1">
                <a:solidFill>
                  <a:srgbClr val="002060"/>
                </a:solidFill>
                <a:latin typeface="+mn-lt"/>
              </a:rPr>
              <a:t>KERBEROS: Servers</a:t>
            </a:r>
          </a:p>
        </p:txBody>
      </p:sp>
      <p:sp>
        <p:nvSpPr>
          <p:cNvPr id="3" name="Content Placeholder 2">
            <a:extLst>
              <a:ext uri="{FF2B5EF4-FFF2-40B4-BE49-F238E27FC236}">
                <a16:creationId xmlns:a16="http://schemas.microsoft.com/office/drawing/2014/main" id="{89A209EE-A332-4CB7-90C8-4F98F6C1C1C4}"/>
              </a:ext>
            </a:extLst>
          </p:cNvPr>
          <p:cNvSpPr>
            <a:spLocks noGrp="1"/>
          </p:cNvSpPr>
          <p:nvPr>
            <p:ph sz="half" idx="1"/>
          </p:nvPr>
        </p:nvSpPr>
        <p:spPr>
          <a:xfrm>
            <a:off x="628650" y="1167062"/>
            <a:ext cx="3799442" cy="3702593"/>
          </a:xfrm>
        </p:spPr>
        <p:txBody>
          <a:bodyPr>
            <a:normAutofit lnSpcReduction="10000"/>
          </a:bodyPr>
          <a:lstStyle/>
          <a:p>
            <a:r>
              <a:rPr lang="en-IN"/>
              <a:t>Ticket-Granting Server (TGS)</a:t>
            </a:r>
          </a:p>
          <a:p>
            <a:pPr lvl="1"/>
            <a:r>
              <a:rPr lang="en-US"/>
              <a:t>It issues a ticket for the real server (Bob).</a:t>
            </a:r>
          </a:p>
          <a:p>
            <a:pPr lvl="1"/>
            <a:r>
              <a:rPr lang="en-US"/>
              <a:t>Also provides the session key (K</a:t>
            </a:r>
            <a:r>
              <a:rPr lang="en-US" sz="1100"/>
              <a:t>AB</a:t>
            </a:r>
            <a:r>
              <a:rPr lang="en-US"/>
              <a:t>) between Alice and Bob. </a:t>
            </a:r>
          </a:p>
          <a:p>
            <a:r>
              <a:rPr lang="en-US"/>
              <a:t>Kerberos has separated user verification from the issuing of tickets.</a:t>
            </a:r>
          </a:p>
          <a:p>
            <a:r>
              <a:rPr lang="en-US"/>
              <a:t>In this way, though Alice verifies her ID just once with the AS, she can contact the TGS multiple times to obtain tickets for different </a:t>
            </a:r>
            <a:r>
              <a:rPr lang="en-IN"/>
              <a:t>real servers.</a:t>
            </a:r>
            <a:endParaRPr lang="en-IN" sz="1500"/>
          </a:p>
        </p:txBody>
      </p:sp>
      <p:pic>
        <p:nvPicPr>
          <p:cNvPr id="8" name="Content Placeholder 7">
            <a:extLst>
              <a:ext uri="{FF2B5EF4-FFF2-40B4-BE49-F238E27FC236}">
                <a16:creationId xmlns:a16="http://schemas.microsoft.com/office/drawing/2014/main" id="{C32FD987-1196-4CC6-8FBA-3ABF59D7D43C}"/>
              </a:ext>
            </a:extLst>
          </p:cNvPr>
          <p:cNvPicPr>
            <a:picLocks noGrp="1" noChangeAspect="1"/>
          </p:cNvPicPr>
          <p:nvPr>
            <p:ph sz="half" idx="2"/>
          </p:nvPr>
        </p:nvPicPr>
        <p:blipFill>
          <a:blip r:embed="rId3"/>
          <a:stretch>
            <a:fillRect/>
          </a:stretch>
        </p:blipFill>
        <p:spPr>
          <a:xfrm>
            <a:off x="4428091" y="1193188"/>
            <a:ext cx="4391056" cy="3702593"/>
          </a:xfrm>
          <a:prstGeom prst="rect">
            <a:avLst/>
          </a:prstGeom>
        </p:spPr>
      </p:pic>
    </p:spTree>
    <p:extLst>
      <p:ext uri="{BB962C8B-B14F-4D97-AF65-F5344CB8AC3E}">
        <p14:creationId xmlns:p14="http://schemas.microsoft.com/office/powerpoint/2010/main" val="1997572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rmAutofit/>
          </a:bodyPr>
          <a:lstStyle/>
          <a:p>
            <a:pPr lvl="0" algn="ctr"/>
            <a:r>
              <a:rPr lang="en-GB" b="1">
                <a:solidFill>
                  <a:srgbClr val="002060"/>
                </a:solidFill>
                <a:latin typeface="+mn-lt"/>
              </a:rPr>
              <a:t>KERBEROS: Servers</a:t>
            </a:r>
          </a:p>
        </p:txBody>
      </p:sp>
      <p:sp>
        <p:nvSpPr>
          <p:cNvPr id="3" name="Content Placeholder 2">
            <a:extLst>
              <a:ext uri="{FF2B5EF4-FFF2-40B4-BE49-F238E27FC236}">
                <a16:creationId xmlns:a16="http://schemas.microsoft.com/office/drawing/2014/main" id="{89A209EE-A332-4CB7-90C8-4F98F6C1C1C4}"/>
              </a:ext>
            </a:extLst>
          </p:cNvPr>
          <p:cNvSpPr>
            <a:spLocks noGrp="1"/>
          </p:cNvSpPr>
          <p:nvPr>
            <p:ph sz="half" idx="1"/>
          </p:nvPr>
        </p:nvSpPr>
        <p:spPr>
          <a:xfrm>
            <a:off x="628650" y="1167062"/>
            <a:ext cx="3799442" cy="3702593"/>
          </a:xfrm>
        </p:spPr>
        <p:txBody>
          <a:bodyPr>
            <a:normAutofit/>
          </a:bodyPr>
          <a:lstStyle/>
          <a:p>
            <a:r>
              <a:rPr lang="en-IN"/>
              <a:t>Real Server</a:t>
            </a:r>
          </a:p>
          <a:p>
            <a:pPr lvl="1"/>
            <a:r>
              <a:rPr lang="en-US"/>
              <a:t>The real server (Bob) provides services for the user (Alice). </a:t>
            </a:r>
          </a:p>
          <a:p>
            <a:r>
              <a:rPr lang="en-US"/>
              <a:t>Kerberos is designed for a client-server program, such as FTP, in which a user uses the client process to access the server process. </a:t>
            </a:r>
          </a:p>
          <a:p>
            <a:r>
              <a:rPr lang="en-US"/>
              <a:t>It is not used for person-to-person authentication.</a:t>
            </a:r>
            <a:endParaRPr lang="en-IN" sz="1500"/>
          </a:p>
        </p:txBody>
      </p:sp>
      <p:pic>
        <p:nvPicPr>
          <p:cNvPr id="8" name="Content Placeholder 7">
            <a:extLst>
              <a:ext uri="{FF2B5EF4-FFF2-40B4-BE49-F238E27FC236}">
                <a16:creationId xmlns:a16="http://schemas.microsoft.com/office/drawing/2014/main" id="{C32FD987-1196-4CC6-8FBA-3ABF59D7D43C}"/>
              </a:ext>
            </a:extLst>
          </p:cNvPr>
          <p:cNvPicPr>
            <a:picLocks noGrp="1" noChangeAspect="1"/>
          </p:cNvPicPr>
          <p:nvPr>
            <p:ph sz="half" idx="2"/>
          </p:nvPr>
        </p:nvPicPr>
        <p:blipFill>
          <a:blip r:embed="rId3"/>
          <a:stretch>
            <a:fillRect/>
          </a:stretch>
        </p:blipFill>
        <p:spPr>
          <a:xfrm>
            <a:off x="4428091" y="1193188"/>
            <a:ext cx="4391056" cy="3702593"/>
          </a:xfrm>
          <a:prstGeom prst="rect">
            <a:avLst/>
          </a:prstGeom>
        </p:spPr>
      </p:pic>
    </p:spTree>
    <p:extLst>
      <p:ext uri="{BB962C8B-B14F-4D97-AF65-F5344CB8AC3E}">
        <p14:creationId xmlns:p14="http://schemas.microsoft.com/office/powerpoint/2010/main" val="757079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rmAutofit/>
          </a:bodyPr>
          <a:lstStyle/>
          <a:p>
            <a:pPr lvl="0" algn="ctr"/>
            <a:r>
              <a:rPr lang="en-GB" b="1">
                <a:solidFill>
                  <a:srgbClr val="002060"/>
                </a:solidFill>
                <a:latin typeface="+mn-lt"/>
              </a:rPr>
              <a:t>KERBEROS: Servers</a:t>
            </a:r>
          </a:p>
        </p:txBody>
      </p:sp>
      <p:pic>
        <p:nvPicPr>
          <p:cNvPr id="4" name="Content Placeholder 3">
            <a:extLst>
              <a:ext uri="{FF2B5EF4-FFF2-40B4-BE49-F238E27FC236}">
                <a16:creationId xmlns:a16="http://schemas.microsoft.com/office/drawing/2014/main" id="{8619AFEC-D728-44E4-B02F-DB8364DD1803}"/>
              </a:ext>
            </a:extLst>
          </p:cNvPr>
          <p:cNvPicPr>
            <a:picLocks noGrp="1" noChangeAspect="1"/>
          </p:cNvPicPr>
          <p:nvPr>
            <p:ph idx="1"/>
          </p:nvPr>
        </p:nvPicPr>
        <p:blipFill rotWithShape="1">
          <a:blip r:embed="rId3"/>
          <a:srcRect t="22135" b="5246"/>
          <a:stretch/>
        </p:blipFill>
        <p:spPr>
          <a:xfrm>
            <a:off x="170934" y="1128801"/>
            <a:ext cx="5589672" cy="3637407"/>
          </a:xfrm>
          <a:prstGeom prst="rect">
            <a:avLst/>
          </a:prstGeom>
        </p:spPr>
      </p:pic>
      <p:sp>
        <p:nvSpPr>
          <p:cNvPr id="5" name="Rectangle 4">
            <a:extLst>
              <a:ext uri="{FF2B5EF4-FFF2-40B4-BE49-F238E27FC236}">
                <a16:creationId xmlns:a16="http://schemas.microsoft.com/office/drawing/2014/main" id="{C9C88B0A-F01B-41D3-B927-6C982C5A4652}"/>
              </a:ext>
            </a:extLst>
          </p:cNvPr>
          <p:cNvSpPr/>
          <p:nvPr/>
        </p:nvSpPr>
        <p:spPr>
          <a:xfrm>
            <a:off x="5721070" y="2244000"/>
            <a:ext cx="3048448" cy="2554545"/>
          </a:xfrm>
          <a:prstGeom prst="rect">
            <a:avLst/>
          </a:prstGeom>
        </p:spPr>
        <p:txBody>
          <a:bodyPr wrap="square">
            <a:spAutoFit/>
          </a:bodyPr>
          <a:lstStyle/>
          <a:p>
            <a:pPr marL="285750" indent="-285750">
              <a:buFont typeface="Arial" panose="020B0604020202020204" pitchFamily="34" charset="0"/>
              <a:buChar char="•"/>
            </a:pPr>
            <a:r>
              <a:rPr lang="en-US" sz="1600">
                <a:latin typeface="Generic617-Regular"/>
              </a:rPr>
              <a:t>if Alice needs to receive services from different servers, she need repeat only the last four steps. </a:t>
            </a:r>
          </a:p>
          <a:p>
            <a:pPr marL="285750" indent="-285750">
              <a:buFont typeface="Arial" panose="020B0604020202020204" pitchFamily="34" charset="0"/>
              <a:buChar char="•"/>
            </a:pPr>
            <a:r>
              <a:rPr lang="en-US" sz="1600">
                <a:latin typeface="Generic617-Regular"/>
              </a:rPr>
              <a:t>The first two steps have verified Alice’s identity and need not be repeated. </a:t>
            </a:r>
          </a:p>
          <a:p>
            <a:pPr marL="285750" indent="-285750">
              <a:buFont typeface="Arial" panose="020B0604020202020204" pitchFamily="34" charset="0"/>
              <a:buChar char="•"/>
            </a:pPr>
            <a:r>
              <a:rPr lang="en-US" sz="1600">
                <a:latin typeface="Generic617-Regular"/>
              </a:rPr>
              <a:t>Alice can ask TGS to issue tickets for multiple servers by repeating </a:t>
            </a:r>
            <a:r>
              <a:rPr lang="en-IN" sz="1600">
                <a:latin typeface="Generic617-Regular"/>
              </a:rPr>
              <a:t>steps 3 to 6.</a:t>
            </a:r>
            <a:endParaRPr lang="en-IN" sz="1600"/>
          </a:p>
        </p:txBody>
      </p:sp>
      <p:pic>
        <p:nvPicPr>
          <p:cNvPr id="2" name="Picture 1">
            <a:extLst>
              <a:ext uri="{FF2B5EF4-FFF2-40B4-BE49-F238E27FC236}">
                <a16:creationId xmlns:a16="http://schemas.microsoft.com/office/drawing/2014/main" id="{84FE6996-40BF-4FD5-BC51-AA12AC1A12DA}"/>
              </a:ext>
            </a:extLst>
          </p:cNvPr>
          <p:cNvPicPr>
            <a:picLocks noChangeAspect="1"/>
          </p:cNvPicPr>
          <p:nvPr/>
        </p:nvPicPr>
        <p:blipFill>
          <a:blip r:embed="rId4"/>
          <a:stretch>
            <a:fillRect/>
          </a:stretch>
        </p:blipFill>
        <p:spPr>
          <a:xfrm>
            <a:off x="5566206" y="1019481"/>
            <a:ext cx="3577794" cy="1068454"/>
          </a:xfrm>
          <a:prstGeom prst="rect">
            <a:avLst/>
          </a:prstGeom>
        </p:spPr>
      </p:pic>
    </p:spTree>
    <p:extLst>
      <p:ext uri="{BB962C8B-B14F-4D97-AF65-F5344CB8AC3E}">
        <p14:creationId xmlns:p14="http://schemas.microsoft.com/office/powerpoint/2010/main" val="2978929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rmAutofit/>
          </a:bodyPr>
          <a:lstStyle/>
          <a:p>
            <a:pPr lvl="0" algn="ctr"/>
            <a:r>
              <a:rPr lang="en-GB" b="1">
                <a:solidFill>
                  <a:srgbClr val="002060"/>
                </a:solidFill>
                <a:latin typeface="+mn-lt"/>
              </a:rPr>
              <a:t>KERBEROS: Operation</a:t>
            </a:r>
          </a:p>
        </p:txBody>
      </p:sp>
      <p:sp>
        <p:nvSpPr>
          <p:cNvPr id="3" name="Content Placeholder 2">
            <a:extLst>
              <a:ext uri="{FF2B5EF4-FFF2-40B4-BE49-F238E27FC236}">
                <a16:creationId xmlns:a16="http://schemas.microsoft.com/office/drawing/2014/main" id="{89A209EE-A332-4CB7-90C8-4F98F6C1C1C4}"/>
              </a:ext>
            </a:extLst>
          </p:cNvPr>
          <p:cNvSpPr>
            <a:spLocks noGrp="1"/>
          </p:cNvSpPr>
          <p:nvPr>
            <p:ph idx="1"/>
          </p:nvPr>
        </p:nvSpPr>
        <p:spPr>
          <a:xfrm>
            <a:off x="628650" y="1369219"/>
            <a:ext cx="7886700" cy="3395286"/>
          </a:xfrm>
        </p:spPr>
        <p:txBody>
          <a:bodyPr>
            <a:normAutofit fontScale="85000" lnSpcReduction="10000"/>
          </a:bodyPr>
          <a:lstStyle/>
          <a:p>
            <a:r>
              <a:rPr lang="en-US"/>
              <a:t>Alice sends her request to the AS in plain text using her registered identity.</a:t>
            </a:r>
          </a:p>
          <a:p>
            <a:r>
              <a:rPr lang="en-US"/>
              <a:t>The AS sends a message encrypted with Alice’s permanent symmetric key, K</a:t>
            </a:r>
            <a:r>
              <a:rPr lang="en-US" sz="1300"/>
              <a:t>A-AS</a:t>
            </a:r>
            <a:r>
              <a:rPr lang="en-US"/>
              <a:t>. </a:t>
            </a:r>
          </a:p>
          <a:p>
            <a:pPr lvl="1"/>
            <a:r>
              <a:rPr lang="en-US" sz="1900"/>
              <a:t>The message contains two items: a </a:t>
            </a:r>
            <a:r>
              <a:rPr lang="en-US" sz="1900" b="1"/>
              <a:t>session key</a:t>
            </a:r>
            <a:r>
              <a:rPr lang="en-US" sz="1900"/>
              <a:t>, K</a:t>
            </a:r>
            <a:r>
              <a:rPr lang="en-US" sz="1200"/>
              <a:t>A-TGS</a:t>
            </a:r>
            <a:r>
              <a:rPr lang="en-US" sz="1900"/>
              <a:t>, that is used by Alice to contact the TGS, and a </a:t>
            </a:r>
            <a:r>
              <a:rPr lang="en-US" sz="1900" b="1"/>
              <a:t>ticket</a:t>
            </a:r>
            <a:r>
              <a:rPr lang="en-US" sz="1900"/>
              <a:t> for the TGS that is encrypted with the TGS symmetric key, K</a:t>
            </a:r>
            <a:r>
              <a:rPr lang="en-US" sz="1300"/>
              <a:t>AS-TGS</a:t>
            </a:r>
            <a:r>
              <a:rPr lang="en-US" sz="1900"/>
              <a:t>. </a:t>
            </a:r>
          </a:p>
          <a:p>
            <a:pPr lvl="1"/>
            <a:r>
              <a:rPr lang="en-US" sz="1900"/>
              <a:t>Alice does not know K</a:t>
            </a:r>
            <a:r>
              <a:rPr lang="en-US" sz="1300"/>
              <a:t>A-AS</a:t>
            </a:r>
            <a:r>
              <a:rPr lang="en-US" sz="1900"/>
              <a:t>, but when the message arrives, she types her symmetric password. The password and the appropriate algorithm together create K</a:t>
            </a:r>
            <a:r>
              <a:rPr lang="en-US" sz="1300"/>
              <a:t>A-AS</a:t>
            </a:r>
            <a:r>
              <a:rPr lang="en-US" sz="1900"/>
              <a:t> if the password is correct.</a:t>
            </a:r>
          </a:p>
          <a:p>
            <a:pPr lvl="1"/>
            <a:r>
              <a:rPr lang="en-US" sz="1900"/>
              <a:t> The password is then immediately destroyed; it is not sent to the network and it does not stay in the terminal. It is used only for a moment to create K</a:t>
            </a:r>
            <a:r>
              <a:rPr lang="en-US" sz="1300"/>
              <a:t>A-AS</a:t>
            </a:r>
            <a:r>
              <a:rPr lang="en-US" sz="1900"/>
              <a:t>.</a:t>
            </a:r>
          </a:p>
          <a:p>
            <a:pPr lvl="1"/>
            <a:r>
              <a:rPr lang="en-US" sz="1900"/>
              <a:t> The process now uses K</a:t>
            </a:r>
            <a:r>
              <a:rPr lang="en-US" sz="1300"/>
              <a:t>A-AS</a:t>
            </a:r>
            <a:r>
              <a:rPr lang="en-US" sz="1900"/>
              <a:t> to decrypt the message sent. K</a:t>
            </a:r>
            <a:r>
              <a:rPr lang="en-US" sz="1200"/>
              <a:t>A-TGS</a:t>
            </a:r>
            <a:r>
              <a:rPr lang="en-US" sz="1900"/>
              <a:t> and the ticket are extracted.</a:t>
            </a:r>
          </a:p>
          <a:p>
            <a:r>
              <a:rPr lang="en-US"/>
              <a:t>Alice now sends three items to the TGS. The first is the ticket received from the AS. The second is the name of the real server (Bob), the third is a timestamp that is encrypted by K</a:t>
            </a:r>
            <a:r>
              <a:rPr lang="en-US" sz="1400"/>
              <a:t>A-TGS</a:t>
            </a:r>
            <a:r>
              <a:rPr lang="en-US"/>
              <a:t>. The timestamp prevents a replay by Eve.</a:t>
            </a:r>
          </a:p>
        </p:txBody>
      </p:sp>
    </p:spTree>
    <p:extLst>
      <p:ext uri="{BB962C8B-B14F-4D97-AF65-F5344CB8AC3E}">
        <p14:creationId xmlns:p14="http://schemas.microsoft.com/office/powerpoint/2010/main" val="2796569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rmAutofit/>
          </a:bodyPr>
          <a:lstStyle/>
          <a:p>
            <a:pPr lvl="0" algn="ctr"/>
            <a:r>
              <a:rPr lang="en-GB" b="1">
                <a:solidFill>
                  <a:srgbClr val="002060"/>
                </a:solidFill>
                <a:latin typeface="+mn-lt"/>
              </a:rPr>
              <a:t>KERBEROS: Operation</a:t>
            </a:r>
          </a:p>
        </p:txBody>
      </p:sp>
      <p:sp>
        <p:nvSpPr>
          <p:cNvPr id="3" name="Content Placeholder 2">
            <a:extLst>
              <a:ext uri="{FF2B5EF4-FFF2-40B4-BE49-F238E27FC236}">
                <a16:creationId xmlns:a16="http://schemas.microsoft.com/office/drawing/2014/main" id="{89A209EE-A332-4CB7-90C8-4F98F6C1C1C4}"/>
              </a:ext>
            </a:extLst>
          </p:cNvPr>
          <p:cNvSpPr>
            <a:spLocks noGrp="1"/>
          </p:cNvSpPr>
          <p:nvPr>
            <p:ph idx="1"/>
          </p:nvPr>
        </p:nvSpPr>
        <p:spPr/>
        <p:txBody>
          <a:bodyPr>
            <a:normAutofit lnSpcReduction="10000"/>
          </a:bodyPr>
          <a:lstStyle/>
          <a:p>
            <a:r>
              <a:rPr lang="en-US"/>
              <a:t>Now, the TGS sends two tickets, each containing the session key between Alice and Bob, K</a:t>
            </a:r>
            <a:r>
              <a:rPr lang="en-US" sz="1300"/>
              <a:t>A-B</a:t>
            </a:r>
            <a:r>
              <a:rPr lang="en-US"/>
              <a:t>. </a:t>
            </a:r>
          </a:p>
          <a:p>
            <a:pPr lvl="1"/>
            <a:r>
              <a:rPr lang="en-US"/>
              <a:t>The ticket for Alice is encrypted with K</a:t>
            </a:r>
            <a:r>
              <a:rPr lang="en-US" sz="1100"/>
              <a:t>A-TGS</a:t>
            </a:r>
            <a:r>
              <a:rPr lang="en-US"/>
              <a:t>; the ticket for Bob is encrypted with Bob’s key, K</a:t>
            </a:r>
            <a:r>
              <a:rPr lang="en-US" sz="1200"/>
              <a:t>TGS-B</a:t>
            </a:r>
            <a:r>
              <a:rPr lang="en-US"/>
              <a:t>. </a:t>
            </a:r>
          </a:p>
          <a:p>
            <a:pPr lvl="1"/>
            <a:r>
              <a:rPr lang="en-US"/>
              <a:t>Eve cannot extract K</a:t>
            </a:r>
            <a:r>
              <a:rPr lang="en-US" sz="1100"/>
              <a:t>AB</a:t>
            </a:r>
            <a:r>
              <a:rPr lang="en-US"/>
              <a:t> because Eve does not know K</a:t>
            </a:r>
            <a:r>
              <a:rPr lang="en-US" sz="1200"/>
              <a:t>A-TGS</a:t>
            </a:r>
            <a:r>
              <a:rPr lang="en-US"/>
              <a:t> or K</a:t>
            </a:r>
            <a:r>
              <a:rPr lang="en-US" sz="1200"/>
              <a:t>TGS-B</a:t>
            </a:r>
            <a:r>
              <a:rPr lang="en-US"/>
              <a:t>. She cannot replay step 3 because she cannot replace the timestamp with a new one (she does not know K</a:t>
            </a:r>
            <a:r>
              <a:rPr lang="en-US" sz="1100"/>
              <a:t>A-TGS</a:t>
            </a:r>
            <a:r>
              <a:rPr lang="en-US"/>
              <a:t>). Even if she is very quick and sends the step 3 message before the timestamp has expired, she still receives the same two tickets that she cannot </a:t>
            </a:r>
            <a:r>
              <a:rPr lang="en-IN"/>
              <a:t>decipher.</a:t>
            </a:r>
          </a:p>
          <a:p>
            <a:r>
              <a:rPr lang="en-US"/>
              <a:t>Alice sends Bob’s ticket with the timestamp encrypted by K</a:t>
            </a:r>
            <a:r>
              <a:rPr lang="en-US" sz="1400"/>
              <a:t>A-B</a:t>
            </a:r>
            <a:r>
              <a:rPr lang="en-US"/>
              <a:t>.</a:t>
            </a:r>
          </a:p>
          <a:p>
            <a:r>
              <a:rPr lang="en-US"/>
              <a:t>Bob confirms the receipt by adding 1 to the timestamp. The message is encrypted with K</a:t>
            </a:r>
            <a:r>
              <a:rPr lang="en-US" sz="1400"/>
              <a:t>A-B</a:t>
            </a:r>
            <a:r>
              <a:rPr lang="en-US"/>
              <a:t> and sent to Alice.</a:t>
            </a:r>
            <a:endParaRPr lang="en-IN" sz="1500"/>
          </a:p>
        </p:txBody>
      </p:sp>
    </p:spTree>
    <p:extLst>
      <p:ext uri="{BB962C8B-B14F-4D97-AF65-F5344CB8AC3E}">
        <p14:creationId xmlns:p14="http://schemas.microsoft.com/office/powerpoint/2010/main" val="752706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rmAutofit/>
          </a:bodyPr>
          <a:lstStyle/>
          <a:p>
            <a:pPr lvl="0" algn="ctr"/>
            <a:r>
              <a:rPr lang="en-GB" b="1">
                <a:solidFill>
                  <a:srgbClr val="002060"/>
                </a:solidFill>
                <a:latin typeface="+mn-lt"/>
              </a:rPr>
              <a:t>KERBEROS: Realm</a:t>
            </a:r>
          </a:p>
        </p:txBody>
      </p:sp>
      <p:sp>
        <p:nvSpPr>
          <p:cNvPr id="3" name="Content Placeholder 2">
            <a:extLst>
              <a:ext uri="{FF2B5EF4-FFF2-40B4-BE49-F238E27FC236}">
                <a16:creationId xmlns:a16="http://schemas.microsoft.com/office/drawing/2014/main" id="{349A9332-89AB-4736-9065-C66657123EE7}"/>
              </a:ext>
            </a:extLst>
          </p:cNvPr>
          <p:cNvSpPr>
            <a:spLocks noGrp="1"/>
          </p:cNvSpPr>
          <p:nvPr>
            <p:ph idx="1"/>
          </p:nvPr>
        </p:nvSpPr>
        <p:spPr/>
        <p:txBody>
          <a:bodyPr>
            <a:normAutofit/>
          </a:bodyPr>
          <a:lstStyle/>
          <a:p>
            <a:pPr marL="285750" indent="-285750"/>
            <a:r>
              <a:rPr lang="en-US" sz="2000"/>
              <a:t>Kerberos allows the global distribution of ASs and TGSs, with each system called a </a:t>
            </a:r>
            <a:r>
              <a:rPr lang="en-US" sz="2000" b="1"/>
              <a:t>realm</a:t>
            </a:r>
            <a:r>
              <a:rPr lang="en-US" sz="2000"/>
              <a:t>.</a:t>
            </a:r>
          </a:p>
          <a:p>
            <a:pPr marL="285750" indent="-285750"/>
            <a:r>
              <a:rPr lang="en-US" sz="2000"/>
              <a:t>A user may get a ticket for a local server or a remote server.</a:t>
            </a:r>
          </a:p>
          <a:p>
            <a:pPr marL="285750" indent="-285750"/>
            <a:r>
              <a:rPr lang="en-US" sz="2000"/>
              <a:t>In the second case, for example, Alice may ask her local TGS to issue a ticket that is accepted by a remote TGS. </a:t>
            </a:r>
          </a:p>
          <a:p>
            <a:pPr marL="285750" indent="-285750"/>
            <a:r>
              <a:rPr lang="en-US" sz="2000"/>
              <a:t>The local TGS can issue this ticket if the remote TGS is registered with the local one.</a:t>
            </a:r>
          </a:p>
          <a:p>
            <a:pPr marL="285750" indent="-285750"/>
            <a:r>
              <a:rPr lang="en-US" sz="2000"/>
              <a:t> Then Alice can use the remote TGS to access the remote real server.</a:t>
            </a:r>
            <a:endParaRPr lang="en-IN" sz="1800"/>
          </a:p>
          <a:p>
            <a:endParaRPr lang="en-IN" sz="2000"/>
          </a:p>
        </p:txBody>
      </p:sp>
    </p:spTree>
    <p:extLst>
      <p:ext uri="{BB962C8B-B14F-4D97-AF65-F5344CB8AC3E}">
        <p14:creationId xmlns:p14="http://schemas.microsoft.com/office/powerpoint/2010/main" val="11489207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rmAutofit/>
          </a:bodyPr>
          <a:lstStyle/>
          <a:p>
            <a:pPr lvl="0" algn="ctr"/>
            <a:r>
              <a:rPr lang="en-GB" b="1">
                <a:solidFill>
                  <a:srgbClr val="002060"/>
                </a:solidFill>
                <a:latin typeface="+mn-lt"/>
              </a:rPr>
              <a:t>Symmetric-key Agreement</a:t>
            </a:r>
          </a:p>
        </p:txBody>
      </p:sp>
      <p:sp>
        <p:nvSpPr>
          <p:cNvPr id="3" name="Content Placeholder 2">
            <a:extLst>
              <a:ext uri="{FF2B5EF4-FFF2-40B4-BE49-F238E27FC236}">
                <a16:creationId xmlns:a16="http://schemas.microsoft.com/office/drawing/2014/main" id="{349A9332-89AB-4736-9065-C66657123EE7}"/>
              </a:ext>
            </a:extLst>
          </p:cNvPr>
          <p:cNvSpPr>
            <a:spLocks noGrp="1"/>
          </p:cNvSpPr>
          <p:nvPr>
            <p:ph idx="1"/>
          </p:nvPr>
        </p:nvSpPr>
        <p:spPr/>
        <p:txBody>
          <a:bodyPr>
            <a:normAutofit/>
          </a:bodyPr>
          <a:lstStyle/>
          <a:p>
            <a:r>
              <a:rPr lang="en-US"/>
              <a:t>Can create a session key between themselves without using a KDC</a:t>
            </a:r>
          </a:p>
          <a:p>
            <a:r>
              <a:rPr lang="en-IN"/>
              <a:t>This </a:t>
            </a:r>
            <a:r>
              <a:rPr lang="en-US"/>
              <a:t>method of session-key creation is referred to as the </a:t>
            </a:r>
            <a:r>
              <a:rPr lang="en-US" b="1"/>
              <a:t>symmetric-key agreement.</a:t>
            </a:r>
          </a:p>
          <a:p>
            <a:r>
              <a:rPr lang="en-IN"/>
              <a:t>Two common methods:</a:t>
            </a:r>
          </a:p>
          <a:p>
            <a:pPr lvl="1"/>
            <a:r>
              <a:rPr lang="en-IN"/>
              <a:t>Diffie-Hellman </a:t>
            </a:r>
          </a:p>
          <a:p>
            <a:pPr lvl="1"/>
            <a:r>
              <a:rPr lang="en-IN"/>
              <a:t>Station-to-station</a:t>
            </a:r>
            <a:endParaRPr lang="en-IN" sz="1700" b="1"/>
          </a:p>
        </p:txBody>
      </p:sp>
    </p:spTree>
    <p:extLst>
      <p:ext uri="{BB962C8B-B14F-4D97-AF65-F5344CB8AC3E}">
        <p14:creationId xmlns:p14="http://schemas.microsoft.com/office/powerpoint/2010/main" val="10655856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rmAutofit/>
          </a:bodyPr>
          <a:lstStyle/>
          <a:p>
            <a:pPr lvl="0" algn="ctr"/>
            <a:r>
              <a:rPr lang="en-GB" b="1">
                <a:solidFill>
                  <a:srgbClr val="002060"/>
                </a:solidFill>
                <a:latin typeface="+mn-lt"/>
              </a:rPr>
              <a:t>Diffie-Hellman method</a:t>
            </a:r>
          </a:p>
        </p:txBody>
      </p:sp>
      <p:sp>
        <p:nvSpPr>
          <p:cNvPr id="3" name="Content Placeholder 2">
            <a:extLst>
              <a:ext uri="{FF2B5EF4-FFF2-40B4-BE49-F238E27FC236}">
                <a16:creationId xmlns:a16="http://schemas.microsoft.com/office/drawing/2014/main" id="{349A9332-89AB-4736-9065-C66657123EE7}"/>
              </a:ext>
            </a:extLst>
          </p:cNvPr>
          <p:cNvSpPr>
            <a:spLocks noGrp="1"/>
          </p:cNvSpPr>
          <p:nvPr>
            <p:ph idx="1"/>
          </p:nvPr>
        </p:nvSpPr>
        <p:spPr>
          <a:xfrm>
            <a:off x="628650" y="1369219"/>
            <a:ext cx="3341771" cy="3263504"/>
          </a:xfrm>
        </p:spPr>
        <p:txBody>
          <a:bodyPr>
            <a:normAutofit lnSpcReduction="10000"/>
          </a:bodyPr>
          <a:lstStyle/>
          <a:p>
            <a:r>
              <a:rPr lang="en-US" sz="2000"/>
              <a:t>Before establishing a symmetric key, the two parties need to choose two numbers p and g. </a:t>
            </a:r>
          </a:p>
          <a:p>
            <a:r>
              <a:rPr lang="en-US" sz="2000"/>
              <a:t>The first number, p, is a large prime number on the order of 300 decimal digits (1024 bits). </a:t>
            </a:r>
          </a:p>
          <a:p>
            <a:r>
              <a:rPr lang="en-US" sz="2000"/>
              <a:t>The second number, g, is a generator of order p − 1 in the group &lt;</a:t>
            </a:r>
            <a:r>
              <a:rPr lang="en-US" sz="2000" err="1"/>
              <a:t>Z</a:t>
            </a:r>
            <a:r>
              <a:rPr lang="en-US" sz="1400" err="1"/>
              <a:t>p</a:t>
            </a:r>
            <a:r>
              <a:rPr lang="en-US" sz="2000"/>
              <a:t>*, ×&gt;</a:t>
            </a:r>
            <a:endParaRPr lang="en-IN" sz="1600" b="1"/>
          </a:p>
        </p:txBody>
      </p:sp>
      <p:pic>
        <p:nvPicPr>
          <p:cNvPr id="2" name="Picture 1">
            <a:extLst>
              <a:ext uri="{FF2B5EF4-FFF2-40B4-BE49-F238E27FC236}">
                <a16:creationId xmlns:a16="http://schemas.microsoft.com/office/drawing/2014/main" id="{76B62F05-83D9-406B-8A27-C45B5C10AE97}"/>
              </a:ext>
            </a:extLst>
          </p:cNvPr>
          <p:cNvPicPr>
            <a:picLocks noChangeAspect="1"/>
          </p:cNvPicPr>
          <p:nvPr/>
        </p:nvPicPr>
        <p:blipFill>
          <a:blip r:embed="rId3"/>
          <a:stretch>
            <a:fillRect/>
          </a:stretch>
        </p:blipFill>
        <p:spPr>
          <a:xfrm>
            <a:off x="3970421" y="1369219"/>
            <a:ext cx="4544929" cy="2553056"/>
          </a:xfrm>
          <a:prstGeom prst="rect">
            <a:avLst/>
          </a:prstGeom>
        </p:spPr>
      </p:pic>
      <p:pic>
        <p:nvPicPr>
          <p:cNvPr id="5" name="Picture 4">
            <a:extLst>
              <a:ext uri="{FF2B5EF4-FFF2-40B4-BE49-F238E27FC236}">
                <a16:creationId xmlns:a16="http://schemas.microsoft.com/office/drawing/2014/main" id="{B5ED5651-B567-4BF4-B2E4-E3967EB5C3A1}"/>
              </a:ext>
            </a:extLst>
          </p:cNvPr>
          <p:cNvPicPr>
            <a:picLocks noChangeAspect="1"/>
          </p:cNvPicPr>
          <p:nvPr/>
        </p:nvPicPr>
        <p:blipFill>
          <a:blip r:embed="rId4"/>
          <a:stretch>
            <a:fillRect/>
          </a:stretch>
        </p:blipFill>
        <p:spPr>
          <a:xfrm>
            <a:off x="4934487" y="4129841"/>
            <a:ext cx="3077004" cy="295316"/>
          </a:xfrm>
          <a:prstGeom prst="rect">
            <a:avLst/>
          </a:prstGeom>
        </p:spPr>
      </p:pic>
      <p:sp>
        <p:nvSpPr>
          <p:cNvPr id="6" name="Rectangle 5">
            <a:extLst>
              <a:ext uri="{FF2B5EF4-FFF2-40B4-BE49-F238E27FC236}">
                <a16:creationId xmlns:a16="http://schemas.microsoft.com/office/drawing/2014/main" id="{3FD019BA-C875-4B78-9403-E7506C521BE2}"/>
              </a:ext>
            </a:extLst>
          </p:cNvPr>
          <p:cNvSpPr/>
          <p:nvPr/>
        </p:nvSpPr>
        <p:spPr>
          <a:xfrm>
            <a:off x="4598886" y="4500324"/>
            <a:ext cx="3748206" cy="369332"/>
          </a:xfrm>
          <a:prstGeom prst="rect">
            <a:avLst/>
          </a:prstGeom>
        </p:spPr>
        <p:txBody>
          <a:bodyPr wrap="none">
            <a:spAutoFit/>
          </a:bodyPr>
          <a:lstStyle/>
          <a:p>
            <a:r>
              <a:rPr lang="en-US">
                <a:latin typeface="Generic617-Regular"/>
              </a:rPr>
              <a:t>K is the symmetric key for the session.</a:t>
            </a:r>
            <a:endParaRPr lang="en-IN"/>
          </a:p>
        </p:txBody>
      </p:sp>
    </p:spTree>
    <p:extLst>
      <p:ext uri="{BB962C8B-B14F-4D97-AF65-F5344CB8AC3E}">
        <p14:creationId xmlns:p14="http://schemas.microsoft.com/office/powerpoint/2010/main" val="193298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lvl="0" algn="ctr"/>
            <a:r>
              <a:rPr lang="en-GB" b="1">
                <a:solidFill>
                  <a:srgbClr val="002060"/>
                </a:solidFill>
                <a:latin typeface="+mn-lt"/>
              </a:rPr>
              <a:t>Symmetric-key Distribution</a:t>
            </a:r>
          </a:p>
        </p:txBody>
      </p:sp>
      <p:sp>
        <p:nvSpPr>
          <p:cNvPr id="66" name="Google Shape;66;p14"/>
          <p:cNvSpPr txBox="1">
            <a:spLocks noGrp="1"/>
          </p:cNvSpPr>
          <p:nvPr>
            <p:ph type="body" idx="1"/>
          </p:nvPr>
        </p:nvSpPr>
        <p:spPr>
          <a:prstGeom prst="rect">
            <a:avLst/>
          </a:prstGeom>
        </p:spPr>
        <p:txBody>
          <a:bodyPr spcFirstLastPara="1" wrap="square" lIns="91425" tIns="91425" rIns="91425" bIns="91425" anchor="t" anchorCtr="0">
            <a:normAutofit/>
          </a:bodyPr>
          <a:lstStyle/>
          <a:p>
            <a:r>
              <a:rPr lang="en-US"/>
              <a:t>N people need to communicate with each other</a:t>
            </a:r>
          </a:p>
          <a:p>
            <a:pPr lvl="1"/>
            <a:r>
              <a:rPr lang="en-US"/>
              <a:t>N(N − 1) keys if use two keys for bidirectional communication;</a:t>
            </a:r>
          </a:p>
          <a:p>
            <a:pPr lvl="1"/>
            <a:r>
              <a:rPr lang="pt-BR"/>
              <a:t>N(N − 1)/2 keys if same keys for both directions</a:t>
            </a:r>
          </a:p>
          <a:p>
            <a:pPr lvl="1"/>
            <a:r>
              <a:rPr lang="pt-BR"/>
              <a:t>N^2 problem</a:t>
            </a:r>
          </a:p>
          <a:p>
            <a:r>
              <a:rPr lang="en-IN"/>
              <a:t>Distribution of keys is even more challenging!</a:t>
            </a:r>
          </a:p>
          <a:p>
            <a:r>
              <a:rPr lang="en-US"/>
              <a:t>A practical solution is the use of a trusted third party: a key-distribution </a:t>
            </a:r>
            <a:r>
              <a:rPr lang="en-IN"/>
              <a:t>center (KDC).</a:t>
            </a:r>
          </a:p>
        </p:txBody>
      </p:sp>
      <p:pic>
        <p:nvPicPr>
          <p:cNvPr id="2" name="Picture 1">
            <a:extLst>
              <a:ext uri="{FF2B5EF4-FFF2-40B4-BE49-F238E27FC236}">
                <a16:creationId xmlns:a16="http://schemas.microsoft.com/office/drawing/2014/main" id="{A2E9EFF6-AF98-47B8-84D8-D12022EECF41}"/>
              </a:ext>
            </a:extLst>
          </p:cNvPr>
          <p:cNvPicPr>
            <a:picLocks noChangeAspect="1"/>
          </p:cNvPicPr>
          <p:nvPr/>
        </p:nvPicPr>
        <p:blipFill>
          <a:blip r:embed="rId3"/>
          <a:stretch>
            <a:fillRect/>
          </a:stretch>
        </p:blipFill>
        <p:spPr>
          <a:xfrm>
            <a:off x="4572000" y="2875540"/>
            <a:ext cx="3429479" cy="1924319"/>
          </a:xfrm>
          <a:prstGeom prst="rect">
            <a:avLst/>
          </a:prstGeom>
        </p:spPr>
      </p:pic>
      <p:sp>
        <p:nvSpPr>
          <p:cNvPr id="3" name="Rectangle 2">
            <a:extLst>
              <a:ext uri="{FF2B5EF4-FFF2-40B4-BE49-F238E27FC236}">
                <a16:creationId xmlns:a16="http://schemas.microsoft.com/office/drawing/2014/main" id="{634F0279-77E9-4C66-9E05-C95E4536112F}"/>
              </a:ext>
            </a:extLst>
          </p:cNvPr>
          <p:cNvSpPr/>
          <p:nvPr/>
        </p:nvSpPr>
        <p:spPr>
          <a:xfrm>
            <a:off x="311700" y="3376035"/>
            <a:ext cx="4103889" cy="923330"/>
          </a:xfrm>
          <a:prstGeom prst="rect">
            <a:avLst/>
          </a:prstGeom>
        </p:spPr>
        <p:txBody>
          <a:bodyPr wrap="square">
            <a:spAutoFit/>
          </a:bodyPr>
          <a:lstStyle/>
          <a:p>
            <a:pPr marL="742950" lvl="1" indent="-285750">
              <a:buFont typeface="Arial" panose="020B0604020202020204" pitchFamily="34" charset="0"/>
              <a:buChar char="•"/>
            </a:pPr>
            <a:r>
              <a:rPr lang="en-US"/>
              <a:t>To reduce the number of keys, each person establishes a shared secret key with the KDC</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rmAutofit/>
          </a:bodyPr>
          <a:lstStyle/>
          <a:p>
            <a:pPr lvl="0" algn="ctr"/>
            <a:r>
              <a:rPr lang="en-GB" b="1">
                <a:solidFill>
                  <a:srgbClr val="002060"/>
                </a:solidFill>
                <a:latin typeface="+mn-lt"/>
              </a:rPr>
              <a:t>Diffie-Hellman Idea</a:t>
            </a:r>
          </a:p>
        </p:txBody>
      </p:sp>
      <p:pic>
        <p:nvPicPr>
          <p:cNvPr id="10" name="Content Placeholder 9">
            <a:extLst>
              <a:ext uri="{FF2B5EF4-FFF2-40B4-BE49-F238E27FC236}">
                <a16:creationId xmlns:a16="http://schemas.microsoft.com/office/drawing/2014/main" id="{B094F2E0-EBD0-4A00-8B2C-9CDFB1F91F1E}"/>
              </a:ext>
            </a:extLst>
          </p:cNvPr>
          <p:cNvPicPr>
            <a:picLocks noGrp="1" noChangeAspect="1"/>
          </p:cNvPicPr>
          <p:nvPr>
            <p:ph idx="1"/>
          </p:nvPr>
        </p:nvPicPr>
        <p:blipFill>
          <a:blip r:embed="rId3"/>
          <a:stretch>
            <a:fillRect/>
          </a:stretch>
        </p:blipFill>
        <p:spPr>
          <a:xfrm>
            <a:off x="266614" y="1741477"/>
            <a:ext cx="4305386" cy="2685780"/>
          </a:xfrm>
          <a:prstGeom prst="rect">
            <a:avLst/>
          </a:prstGeom>
        </p:spPr>
      </p:pic>
      <p:pic>
        <p:nvPicPr>
          <p:cNvPr id="9" name="Picture 8">
            <a:extLst>
              <a:ext uri="{FF2B5EF4-FFF2-40B4-BE49-F238E27FC236}">
                <a16:creationId xmlns:a16="http://schemas.microsoft.com/office/drawing/2014/main" id="{3D0B00B4-4003-4AAC-B351-5FC4E35F8662}"/>
              </a:ext>
            </a:extLst>
          </p:cNvPr>
          <p:cNvPicPr>
            <a:picLocks noChangeAspect="1"/>
          </p:cNvPicPr>
          <p:nvPr/>
        </p:nvPicPr>
        <p:blipFill>
          <a:blip r:embed="rId4"/>
          <a:stretch>
            <a:fillRect/>
          </a:stretch>
        </p:blipFill>
        <p:spPr>
          <a:xfrm>
            <a:off x="4905748" y="2183877"/>
            <a:ext cx="4238252" cy="2685779"/>
          </a:xfrm>
          <a:prstGeom prst="rect">
            <a:avLst/>
          </a:prstGeom>
        </p:spPr>
      </p:pic>
      <p:sp>
        <p:nvSpPr>
          <p:cNvPr id="11" name="Rectangle 10">
            <a:extLst>
              <a:ext uri="{FF2B5EF4-FFF2-40B4-BE49-F238E27FC236}">
                <a16:creationId xmlns:a16="http://schemas.microsoft.com/office/drawing/2014/main" id="{D145FB43-E0FC-41C8-BA9C-CC3935D8A145}"/>
              </a:ext>
            </a:extLst>
          </p:cNvPr>
          <p:cNvSpPr/>
          <p:nvPr/>
        </p:nvSpPr>
        <p:spPr>
          <a:xfrm>
            <a:off x="4905748" y="1388190"/>
            <a:ext cx="4033715" cy="800219"/>
          </a:xfrm>
          <a:prstGeom prst="rect">
            <a:avLst/>
          </a:prstGeom>
        </p:spPr>
        <p:txBody>
          <a:bodyPr wrap="square">
            <a:spAutoFit/>
          </a:bodyPr>
          <a:lstStyle/>
          <a:p>
            <a:r>
              <a:rPr lang="en-US">
                <a:latin typeface="Generic617-Regular"/>
              </a:rPr>
              <a:t>Example: </a:t>
            </a:r>
          </a:p>
          <a:p>
            <a:r>
              <a:rPr lang="en-US" sz="1400">
                <a:latin typeface="Generic617-Regular"/>
              </a:rPr>
              <a:t>Choose an integer </a:t>
            </a:r>
            <a:r>
              <a:rPr lang="en-US" sz="1400">
                <a:latin typeface="Generic615-Regular"/>
              </a:rPr>
              <a:t>p which </a:t>
            </a:r>
            <a:r>
              <a:rPr lang="en-US" sz="1400">
                <a:latin typeface="Generic617-Regular"/>
              </a:rPr>
              <a:t>is a 159-digit number. We also choose </a:t>
            </a:r>
            <a:r>
              <a:rPr lang="en-US" sz="1400">
                <a:latin typeface="Generic615-Regular"/>
              </a:rPr>
              <a:t>g</a:t>
            </a:r>
            <a:r>
              <a:rPr lang="en-US" sz="1400">
                <a:latin typeface="Generic617-Regular"/>
              </a:rPr>
              <a:t>, </a:t>
            </a:r>
            <a:r>
              <a:rPr lang="en-US" sz="1400">
                <a:latin typeface="Generic615-Regular"/>
              </a:rPr>
              <a:t>x</a:t>
            </a:r>
            <a:r>
              <a:rPr lang="en-US" sz="1400">
                <a:latin typeface="Generic617-Regular"/>
              </a:rPr>
              <a:t>, and </a:t>
            </a:r>
            <a:r>
              <a:rPr lang="en-US" sz="1400">
                <a:latin typeface="Generic615-Regular"/>
              </a:rPr>
              <a:t>y </a:t>
            </a:r>
            <a:r>
              <a:rPr lang="en-US" sz="1400">
                <a:latin typeface="Generic617-Regular"/>
              </a:rPr>
              <a:t>as shown </a:t>
            </a:r>
            <a:r>
              <a:rPr lang="en-IN" sz="1400">
                <a:latin typeface="Generic617-Regular"/>
              </a:rPr>
              <a:t>below:</a:t>
            </a:r>
            <a:endParaRPr lang="en-IN" sz="1400"/>
          </a:p>
        </p:txBody>
      </p:sp>
    </p:spTree>
    <p:extLst>
      <p:ext uri="{BB962C8B-B14F-4D97-AF65-F5344CB8AC3E}">
        <p14:creationId xmlns:p14="http://schemas.microsoft.com/office/powerpoint/2010/main" val="8994741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rmAutofit/>
          </a:bodyPr>
          <a:lstStyle/>
          <a:p>
            <a:pPr lvl="0" algn="ctr"/>
            <a:r>
              <a:rPr lang="en-GB" b="1">
                <a:solidFill>
                  <a:srgbClr val="002060"/>
                </a:solidFill>
                <a:latin typeface="+mn-lt"/>
              </a:rPr>
              <a:t>Diffie-Hellman: Security Attacks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49A9332-89AB-4736-9065-C66657123EE7}"/>
                  </a:ext>
                </a:extLst>
              </p:cNvPr>
              <p:cNvSpPr>
                <a:spLocks noGrp="1"/>
              </p:cNvSpPr>
              <p:nvPr>
                <p:ph idx="1"/>
              </p:nvPr>
            </p:nvSpPr>
            <p:spPr/>
            <p:txBody>
              <a:bodyPr>
                <a:normAutofit/>
              </a:bodyPr>
              <a:lstStyle/>
              <a:p>
                <a:r>
                  <a:rPr lang="en-IN"/>
                  <a:t>Discrete Logarithm Attack </a:t>
                </a:r>
              </a:p>
              <a:p>
                <a:pPr lvl="1"/>
                <a:r>
                  <a:rPr lang="en-IN"/>
                  <a:t>The security of the key exchange is based on the difficulty of the </a:t>
                </a:r>
                <a:r>
                  <a:rPr lang="en-IN" b="1"/>
                  <a:t>discrete logarithm problem</a:t>
                </a:r>
              </a:p>
              <a:p>
                <a:pPr lvl="1"/>
                <a:r>
                  <a:rPr lang="en-IN"/>
                  <a:t>Eve can intercept R</a:t>
                </a:r>
                <a:r>
                  <a:rPr lang="en-IN" sz="1200"/>
                  <a:t>1</a:t>
                </a:r>
                <a:r>
                  <a:rPr lang="en-IN"/>
                  <a:t> and R</a:t>
                </a:r>
                <a:r>
                  <a:rPr lang="en-IN" sz="1200"/>
                  <a:t>2</a:t>
                </a:r>
                <a:r>
                  <a:rPr lang="en-IN"/>
                  <a:t>. If she can find x from R</a:t>
                </a:r>
                <a:r>
                  <a:rPr lang="en-IN" sz="1200"/>
                  <a:t>1</a:t>
                </a:r>
                <a:r>
                  <a:rPr lang="en-IN"/>
                  <a:t> and y from R</a:t>
                </a:r>
                <a:r>
                  <a:rPr lang="en-IN" sz="1100"/>
                  <a:t>2</a:t>
                </a:r>
                <a:r>
                  <a:rPr lang="en-IN"/>
                  <a:t>, then she can calculate the symmetric key K = </a:t>
                </a:r>
                <a14:m>
                  <m:oMath xmlns:m="http://schemas.openxmlformats.org/officeDocument/2006/math">
                    <m:sSup>
                      <m:sSupPr>
                        <m:ctrlPr>
                          <a:rPr lang="en-IN" i="1" dirty="0" smtClean="0">
                            <a:latin typeface="Cambria Math" panose="02040503050406030204" pitchFamily="18" charset="0"/>
                          </a:rPr>
                        </m:ctrlPr>
                      </m:sSupPr>
                      <m:e>
                        <m:r>
                          <a:rPr lang="en-IN" i="1" dirty="0" err="1">
                            <a:latin typeface="Cambria Math" panose="02040503050406030204" pitchFamily="18" charset="0"/>
                          </a:rPr>
                          <m:t>𝑔</m:t>
                        </m:r>
                      </m:e>
                      <m:sup>
                        <m:r>
                          <a:rPr lang="en-IN" i="1" dirty="0" err="1">
                            <a:latin typeface="Cambria Math" panose="02040503050406030204" pitchFamily="18" charset="0"/>
                          </a:rPr>
                          <m:t>𝜘</m:t>
                        </m:r>
                        <m:r>
                          <a:rPr lang="en-IN" i="1" dirty="0" err="1">
                            <a:latin typeface="Cambria Math" panose="02040503050406030204" pitchFamily="18" charset="0"/>
                          </a:rPr>
                          <m:t>𝑦</m:t>
                        </m:r>
                      </m:sup>
                    </m:sSup>
                  </m:oMath>
                </a14:m>
                <a:r>
                  <a:rPr lang="en-IN"/>
                  <a:t> mod p. </a:t>
                </a:r>
              </a:p>
              <a:p>
                <a:pPr lvl="1"/>
                <a:r>
                  <a:rPr lang="en-IN" sz="1700"/>
                  <a:t>To prevent:</a:t>
                </a:r>
              </a:p>
            </p:txBody>
          </p:sp>
        </mc:Choice>
        <mc:Fallback>
          <p:sp>
            <p:nvSpPr>
              <p:cNvPr id="3" name="Content Placeholder 2">
                <a:extLst>
                  <a:ext uri="{FF2B5EF4-FFF2-40B4-BE49-F238E27FC236}">
                    <a16:creationId xmlns:a16="http://schemas.microsoft.com/office/drawing/2014/main" id="{349A9332-89AB-4736-9065-C66657123EE7}"/>
                  </a:ext>
                </a:extLst>
              </p:cNvPr>
              <p:cNvSpPr>
                <a:spLocks noGrp="1" noRot="1" noChangeAspect="1" noMove="1" noResize="1" noEditPoints="1" noAdjustHandles="1" noChangeArrowheads="1" noChangeShapeType="1" noTextEdit="1"/>
              </p:cNvSpPr>
              <p:nvPr>
                <p:ph idx="1"/>
              </p:nvPr>
            </p:nvSpPr>
            <p:spPr>
              <a:blipFill>
                <a:blip r:embed="rId3"/>
                <a:stretch>
                  <a:fillRect l="-773" t="-2243"/>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C0896AF0-5CB7-4444-9605-D766174EFA0D}"/>
              </a:ext>
            </a:extLst>
          </p:cNvPr>
          <p:cNvPicPr>
            <a:picLocks noChangeAspect="1"/>
          </p:cNvPicPr>
          <p:nvPr/>
        </p:nvPicPr>
        <p:blipFill>
          <a:blip r:embed="rId4"/>
          <a:stretch>
            <a:fillRect/>
          </a:stretch>
        </p:blipFill>
        <p:spPr>
          <a:xfrm>
            <a:off x="1513685" y="3084353"/>
            <a:ext cx="6405310" cy="1487732"/>
          </a:xfrm>
          <a:prstGeom prst="rect">
            <a:avLst/>
          </a:prstGeom>
        </p:spPr>
      </p:pic>
    </p:spTree>
    <p:extLst>
      <p:ext uri="{BB962C8B-B14F-4D97-AF65-F5344CB8AC3E}">
        <p14:creationId xmlns:p14="http://schemas.microsoft.com/office/powerpoint/2010/main" val="26670214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rmAutofit/>
          </a:bodyPr>
          <a:lstStyle/>
          <a:p>
            <a:pPr lvl="0" algn="ctr"/>
            <a:r>
              <a:rPr lang="en-GB" b="1">
                <a:solidFill>
                  <a:srgbClr val="002060"/>
                </a:solidFill>
                <a:latin typeface="+mn-lt"/>
              </a:rPr>
              <a:t>Diffie-Hellman: Security Attacks</a:t>
            </a:r>
          </a:p>
        </p:txBody>
      </p:sp>
      <p:sp>
        <p:nvSpPr>
          <p:cNvPr id="3" name="Content Placeholder 2">
            <a:extLst>
              <a:ext uri="{FF2B5EF4-FFF2-40B4-BE49-F238E27FC236}">
                <a16:creationId xmlns:a16="http://schemas.microsoft.com/office/drawing/2014/main" id="{349A9332-89AB-4736-9065-C66657123EE7}"/>
              </a:ext>
            </a:extLst>
          </p:cNvPr>
          <p:cNvSpPr>
            <a:spLocks noGrp="1"/>
          </p:cNvSpPr>
          <p:nvPr>
            <p:ph sz="half" idx="1"/>
          </p:nvPr>
        </p:nvSpPr>
        <p:spPr/>
        <p:txBody>
          <a:bodyPr>
            <a:normAutofit lnSpcReduction="10000"/>
          </a:bodyPr>
          <a:lstStyle/>
          <a:p>
            <a:r>
              <a:rPr lang="en-IN"/>
              <a:t>Man-in-the-Middle Attack</a:t>
            </a:r>
          </a:p>
          <a:p>
            <a:pPr lvl="1"/>
            <a:r>
              <a:rPr lang="en-IN"/>
              <a:t>No need have to find the value of x and y to attack the protocol. </a:t>
            </a:r>
          </a:p>
          <a:p>
            <a:pPr lvl="1"/>
            <a:r>
              <a:rPr lang="en-IN"/>
              <a:t>One can fool Alice and Bob by creating </a:t>
            </a:r>
            <a:r>
              <a:rPr lang="en-IN" b="1"/>
              <a:t>two</a:t>
            </a:r>
            <a:r>
              <a:rPr lang="en-IN"/>
              <a:t> keys: one between herself and Alice, and another between herself and Bob</a:t>
            </a:r>
          </a:p>
          <a:p>
            <a:pPr lvl="1"/>
            <a:r>
              <a:rPr lang="en-IN" sz="1700"/>
              <a:t>Also called </a:t>
            </a:r>
            <a:r>
              <a:rPr lang="en-IN" sz="1700" b="1"/>
              <a:t>Bucket Brigade </a:t>
            </a:r>
            <a:r>
              <a:rPr lang="en-IN" sz="1700"/>
              <a:t>Attack</a:t>
            </a:r>
          </a:p>
          <a:p>
            <a:pPr lvl="1">
              <a:buFont typeface="Wingdings" panose="05000000000000000000" pitchFamily="2" charset="2"/>
              <a:buChar char="Ø"/>
            </a:pPr>
            <a:endParaRPr lang="en-IN" sz="1700"/>
          </a:p>
          <a:p>
            <a:pPr lvl="1">
              <a:buFont typeface="Wingdings" panose="05000000000000000000" pitchFamily="2" charset="2"/>
              <a:buChar char="Ø"/>
            </a:pPr>
            <a:r>
              <a:rPr lang="en-IN" sz="1700"/>
              <a:t>To prevent, next method based on the Diffie-Hellman uses authentication.</a:t>
            </a:r>
          </a:p>
        </p:txBody>
      </p:sp>
      <p:pic>
        <p:nvPicPr>
          <p:cNvPr id="10" name="Content Placeholder 9">
            <a:extLst>
              <a:ext uri="{FF2B5EF4-FFF2-40B4-BE49-F238E27FC236}">
                <a16:creationId xmlns:a16="http://schemas.microsoft.com/office/drawing/2014/main" id="{42CA9A2E-C73C-4002-A92A-5B00E541E3A1}"/>
              </a:ext>
            </a:extLst>
          </p:cNvPr>
          <p:cNvPicPr>
            <a:picLocks noGrp="1" noChangeAspect="1"/>
          </p:cNvPicPr>
          <p:nvPr>
            <p:ph sz="half" idx="2"/>
          </p:nvPr>
        </p:nvPicPr>
        <p:blipFill rotWithShape="1">
          <a:blip r:embed="rId3"/>
          <a:srcRect b="6004"/>
          <a:stretch/>
        </p:blipFill>
        <p:spPr>
          <a:xfrm>
            <a:off x="4769907" y="1370012"/>
            <a:ext cx="4230157" cy="3598497"/>
          </a:xfrm>
          <a:prstGeom prst="rect">
            <a:avLst/>
          </a:prstGeom>
        </p:spPr>
      </p:pic>
    </p:spTree>
    <p:extLst>
      <p:ext uri="{BB962C8B-B14F-4D97-AF65-F5344CB8AC3E}">
        <p14:creationId xmlns:p14="http://schemas.microsoft.com/office/powerpoint/2010/main" val="28561844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rmAutofit/>
          </a:bodyPr>
          <a:lstStyle/>
          <a:p>
            <a:pPr lvl="0" algn="ctr"/>
            <a:r>
              <a:rPr lang="en-GB" b="1">
                <a:solidFill>
                  <a:srgbClr val="002060"/>
                </a:solidFill>
                <a:latin typeface="+mn-lt"/>
              </a:rPr>
              <a:t>Station-to-Station Key Agreement</a:t>
            </a:r>
          </a:p>
        </p:txBody>
      </p:sp>
      <p:sp>
        <p:nvSpPr>
          <p:cNvPr id="3" name="Content Placeholder 2">
            <a:extLst>
              <a:ext uri="{FF2B5EF4-FFF2-40B4-BE49-F238E27FC236}">
                <a16:creationId xmlns:a16="http://schemas.microsoft.com/office/drawing/2014/main" id="{349A9332-89AB-4736-9065-C66657123EE7}"/>
              </a:ext>
            </a:extLst>
          </p:cNvPr>
          <p:cNvSpPr>
            <a:spLocks noGrp="1"/>
          </p:cNvSpPr>
          <p:nvPr>
            <p:ph sz="half" idx="1"/>
          </p:nvPr>
        </p:nvSpPr>
        <p:spPr/>
        <p:txBody>
          <a:bodyPr>
            <a:normAutofit fontScale="85000" lnSpcReduction="20000"/>
          </a:bodyPr>
          <a:lstStyle/>
          <a:p>
            <a:r>
              <a:rPr lang="en-IN"/>
              <a:t>Based on Diffie-Hellman</a:t>
            </a:r>
          </a:p>
          <a:p>
            <a:r>
              <a:rPr lang="en-IN"/>
              <a:t>Uses digital signatures with public-key certificates to establish a session key</a:t>
            </a:r>
          </a:p>
          <a:p>
            <a:r>
              <a:rPr lang="en-IN"/>
              <a:t>Prevents man-in-the-middle attacks</a:t>
            </a:r>
          </a:p>
          <a:p>
            <a:pPr lvl="1"/>
            <a:r>
              <a:rPr lang="en-IN"/>
              <a:t>After intercepting R</a:t>
            </a:r>
            <a:r>
              <a:rPr lang="en-IN" sz="1300"/>
              <a:t>1</a:t>
            </a:r>
            <a:r>
              <a:rPr lang="en-IN"/>
              <a:t>, Eve cannot send her own R</a:t>
            </a:r>
            <a:r>
              <a:rPr lang="en-IN" sz="1200"/>
              <a:t>2</a:t>
            </a:r>
            <a:r>
              <a:rPr lang="en-IN"/>
              <a:t> to Alice and pretend it is coming from Bob because Eve cannot forge the private key of Bob to create the signature - the signature cannot be verified with Bob’s public key defined in the certificate. </a:t>
            </a:r>
          </a:p>
          <a:p>
            <a:pPr lvl="1"/>
            <a:r>
              <a:rPr lang="en-IN"/>
              <a:t>In the same way, Eve cannot forge Alice’s private key to sign the third message sent by Alice. </a:t>
            </a:r>
          </a:p>
          <a:p>
            <a:pPr lvl="1"/>
            <a:r>
              <a:rPr lang="en-IN"/>
              <a:t>The certificates are trusted because they are issued by trusted authorities.</a:t>
            </a:r>
            <a:endParaRPr lang="en-IN" sz="1700"/>
          </a:p>
        </p:txBody>
      </p:sp>
      <p:pic>
        <p:nvPicPr>
          <p:cNvPr id="5" name="Content Placeholder 4">
            <a:extLst>
              <a:ext uri="{FF2B5EF4-FFF2-40B4-BE49-F238E27FC236}">
                <a16:creationId xmlns:a16="http://schemas.microsoft.com/office/drawing/2014/main" id="{853C2529-969C-44F4-9A25-171CBA1832A6}"/>
              </a:ext>
            </a:extLst>
          </p:cNvPr>
          <p:cNvPicPr>
            <a:picLocks noGrp="1" noChangeAspect="1"/>
          </p:cNvPicPr>
          <p:nvPr>
            <p:ph sz="half" idx="2"/>
          </p:nvPr>
        </p:nvPicPr>
        <p:blipFill>
          <a:blip r:embed="rId3"/>
          <a:stretch>
            <a:fillRect/>
          </a:stretch>
        </p:blipFill>
        <p:spPr>
          <a:xfrm>
            <a:off x="4514233" y="1078683"/>
            <a:ext cx="4183583" cy="3612167"/>
          </a:xfrm>
          <a:prstGeom prst="rect">
            <a:avLst/>
          </a:prstGeom>
        </p:spPr>
      </p:pic>
    </p:spTree>
    <p:extLst>
      <p:ext uri="{BB962C8B-B14F-4D97-AF65-F5344CB8AC3E}">
        <p14:creationId xmlns:p14="http://schemas.microsoft.com/office/powerpoint/2010/main" val="11275151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rmAutofit/>
          </a:bodyPr>
          <a:lstStyle/>
          <a:p>
            <a:pPr lvl="0" algn="ctr"/>
            <a:r>
              <a:rPr lang="en-GB" b="1">
                <a:solidFill>
                  <a:srgbClr val="002060"/>
                </a:solidFill>
                <a:latin typeface="+mn-lt"/>
              </a:rPr>
              <a:t>Public-key Distribution</a:t>
            </a:r>
          </a:p>
        </p:txBody>
      </p:sp>
      <p:sp>
        <p:nvSpPr>
          <p:cNvPr id="3" name="Content Placeholder 2">
            <a:extLst>
              <a:ext uri="{FF2B5EF4-FFF2-40B4-BE49-F238E27FC236}">
                <a16:creationId xmlns:a16="http://schemas.microsoft.com/office/drawing/2014/main" id="{349A9332-89AB-4736-9065-C66657123EE7}"/>
              </a:ext>
            </a:extLst>
          </p:cNvPr>
          <p:cNvSpPr>
            <a:spLocks noGrp="1"/>
          </p:cNvSpPr>
          <p:nvPr>
            <p:ph idx="1"/>
          </p:nvPr>
        </p:nvSpPr>
        <p:spPr>
          <a:xfrm>
            <a:off x="628650" y="1113183"/>
            <a:ext cx="7886700" cy="3519540"/>
          </a:xfrm>
        </p:spPr>
        <p:txBody>
          <a:bodyPr>
            <a:normAutofit/>
          </a:bodyPr>
          <a:lstStyle/>
          <a:p>
            <a:r>
              <a:rPr lang="en-IN" sz="2000"/>
              <a:t>Everyone has access to everyone’s public key; public keys are available to the public. Public keys also need to be distributed to be useful.</a:t>
            </a:r>
          </a:p>
          <a:p>
            <a:r>
              <a:rPr lang="en-IN" sz="2000"/>
              <a:t>Naive approach: Public Announcement</a:t>
            </a:r>
            <a:endParaRPr lang="en-IN" sz="1600"/>
          </a:p>
        </p:txBody>
      </p:sp>
      <p:pic>
        <p:nvPicPr>
          <p:cNvPr id="6" name="Picture 5">
            <a:extLst>
              <a:ext uri="{FF2B5EF4-FFF2-40B4-BE49-F238E27FC236}">
                <a16:creationId xmlns:a16="http://schemas.microsoft.com/office/drawing/2014/main" id="{AC9BC8DA-A509-4585-86F3-8FC303FFAEF0}"/>
              </a:ext>
            </a:extLst>
          </p:cNvPr>
          <p:cNvPicPr>
            <a:picLocks noChangeAspect="1"/>
          </p:cNvPicPr>
          <p:nvPr/>
        </p:nvPicPr>
        <p:blipFill>
          <a:blip r:embed="rId3"/>
          <a:stretch>
            <a:fillRect/>
          </a:stretch>
        </p:blipFill>
        <p:spPr>
          <a:xfrm>
            <a:off x="906449" y="2905705"/>
            <a:ext cx="2065341" cy="1677545"/>
          </a:xfrm>
          <a:prstGeom prst="rect">
            <a:avLst/>
          </a:prstGeom>
        </p:spPr>
      </p:pic>
      <p:sp>
        <p:nvSpPr>
          <p:cNvPr id="7" name="Rectangle 6">
            <a:extLst>
              <a:ext uri="{FF2B5EF4-FFF2-40B4-BE49-F238E27FC236}">
                <a16:creationId xmlns:a16="http://schemas.microsoft.com/office/drawing/2014/main" id="{5F9FB8B4-0A92-49DA-A775-53A7784AC71F}"/>
              </a:ext>
            </a:extLst>
          </p:cNvPr>
          <p:cNvSpPr/>
          <p:nvPr/>
        </p:nvSpPr>
        <p:spPr>
          <a:xfrm>
            <a:off x="3052710" y="2107355"/>
            <a:ext cx="3610668" cy="369332"/>
          </a:xfrm>
          <a:prstGeom prst="rect">
            <a:avLst/>
          </a:prstGeom>
        </p:spPr>
        <p:txBody>
          <a:bodyPr wrap="none">
            <a:spAutoFit/>
          </a:bodyPr>
          <a:lstStyle/>
          <a:p>
            <a:pPr marL="285750" indent="-285750">
              <a:buFont typeface="Arial" panose="020B0604020202020204" pitchFamily="34" charset="0"/>
              <a:buChar char="•"/>
            </a:pPr>
            <a:r>
              <a:rPr lang="en-IN">
                <a:latin typeface="Generic617-Regular"/>
              </a:rPr>
              <a:t>Not secure; it is subject to forgery</a:t>
            </a:r>
            <a:endParaRPr lang="en-IN"/>
          </a:p>
        </p:txBody>
      </p:sp>
      <p:sp>
        <p:nvSpPr>
          <p:cNvPr id="8" name="Rectangle 7">
            <a:extLst>
              <a:ext uri="{FF2B5EF4-FFF2-40B4-BE49-F238E27FC236}">
                <a16:creationId xmlns:a16="http://schemas.microsoft.com/office/drawing/2014/main" id="{9902D906-5EA7-454E-94E5-E6390F216438}"/>
              </a:ext>
            </a:extLst>
          </p:cNvPr>
          <p:cNvSpPr/>
          <p:nvPr/>
        </p:nvSpPr>
        <p:spPr>
          <a:xfrm>
            <a:off x="3052710" y="2476687"/>
            <a:ext cx="5628427" cy="2308324"/>
          </a:xfrm>
          <a:prstGeom prst="rect">
            <a:avLst/>
          </a:prstGeom>
        </p:spPr>
        <p:txBody>
          <a:bodyPr wrap="square">
            <a:spAutoFit/>
          </a:bodyPr>
          <a:lstStyle/>
          <a:p>
            <a:pPr marL="285750" indent="-285750">
              <a:buFont typeface="Arial" panose="020B0604020202020204" pitchFamily="34" charset="0"/>
              <a:buChar char="•"/>
            </a:pPr>
            <a:r>
              <a:rPr lang="en-IN">
                <a:latin typeface="Generic617-Regular"/>
              </a:rPr>
              <a:t>Eve could make such a public announcement and can fool Alice into sending her a message that is intended for Bob. Eve could also sign a document with a corresponding forged private key and make everyone believe it was signed by Bob. </a:t>
            </a:r>
          </a:p>
          <a:p>
            <a:pPr marL="285750" indent="-285750">
              <a:buFont typeface="Arial" panose="020B0604020202020204" pitchFamily="34" charset="0"/>
              <a:buChar char="•"/>
            </a:pPr>
            <a:r>
              <a:rPr lang="en-IN">
                <a:latin typeface="Generic617-Regular"/>
              </a:rPr>
              <a:t>Also vulnerable if Alice directly requests Bob’s public key. Eve can intercept Bob’s response and substitute her own forged public key for Bob’s public key.</a:t>
            </a:r>
            <a:endParaRPr lang="en-IN"/>
          </a:p>
        </p:txBody>
      </p:sp>
    </p:spTree>
    <p:extLst>
      <p:ext uri="{BB962C8B-B14F-4D97-AF65-F5344CB8AC3E}">
        <p14:creationId xmlns:p14="http://schemas.microsoft.com/office/powerpoint/2010/main" val="2262123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rmAutofit/>
          </a:bodyPr>
          <a:lstStyle/>
          <a:p>
            <a:pPr lvl="0" algn="ctr"/>
            <a:r>
              <a:rPr lang="en-GB" b="1">
                <a:solidFill>
                  <a:srgbClr val="002060"/>
                </a:solidFill>
                <a:latin typeface="+mn-lt"/>
              </a:rPr>
              <a:t>Trusted </a:t>
            </a:r>
            <a:r>
              <a:rPr lang="en-GB" b="1" err="1">
                <a:solidFill>
                  <a:srgbClr val="002060"/>
                </a:solidFill>
                <a:latin typeface="+mn-lt"/>
              </a:rPr>
              <a:t>Center</a:t>
            </a:r>
            <a:endParaRPr lang="en-GB" b="1">
              <a:solidFill>
                <a:srgbClr val="002060"/>
              </a:solidFill>
              <a:latin typeface="+mn-lt"/>
            </a:endParaRPr>
          </a:p>
        </p:txBody>
      </p:sp>
      <p:sp>
        <p:nvSpPr>
          <p:cNvPr id="3" name="Content Placeholder 2">
            <a:extLst>
              <a:ext uri="{FF2B5EF4-FFF2-40B4-BE49-F238E27FC236}">
                <a16:creationId xmlns:a16="http://schemas.microsoft.com/office/drawing/2014/main" id="{349A9332-89AB-4736-9065-C66657123EE7}"/>
              </a:ext>
            </a:extLst>
          </p:cNvPr>
          <p:cNvSpPr>
            <a:spLocks noGrp="1"/>
          </p:cNvSpPr>
          <p:nvPr>
            <p:ph idx="1"/>
          </p:nvPr>
        </p:nvSpPr>
        <p:spPr>
          <a:xfrm>
            <a:off x="628650" y="1113183"/>
            <a:ext cx="8141639" cy="3519540"/>
          </a:xfrm>
        </p:spPr>
        <p:txBody>
          <a:bodyPr>
            <a:normAutofit/>
          </a:bodyPr>
          <a:lstStyle/>
          <a:p>
            <a:r>
              <a:rPr lang="en-IN"/>
              <a:t>A more secure approach is to have a trusted center retain a directory of public keys. </a:t>
            </a:r>
          </a:p>
        </p:txBody>
      </p:sp>
      <p:pic>
        <p:nvPicPr>
          <p:cNvPr id="2" name="Picture 1">
            <a:extLst>
              <a:ext uri="{FF2B5EF4-FFF2-40B4-BE49-F238E27FC236}">
                <a16:creationId xmlns:a16="http://schemas.microsoft.com/office/drawing/2014/main" id="{EA164DA5-B3B2-44B8-8981-C9C0103F2D5A}"/>
              </a:ext>
            </a:extLst>
          </p:cNvPr>
          <p:cNvPicPr>
            <a:picLocks noChangeAspect="1"/>
          </p:cNvPicPr>
          <p:nvPr/>
        </p:nvPicPr>
        <p:blipFill>
          <a:blip r:embed="rId3"/>
          <a:stretch>
            <a:fillRect/>
          </a:stretch>
        </p:blipFill>
        <p:spPr>
          <a:xfrm>
            <a:off x="6330474" y="1677725"/>
            <a:ext cx="2184876" cy="2860569"/>
          </a:xfrm>
          <a:prstGeom prst="rect">
            <a:avLst/>
          </a:prstGeom>
        </p:spPr>
      </p:pic>
      <p:sp>
        <p:nvSpPr>
          <p:cNvPr id="4" name="Rectangle 3">
            <a:extLst>
              <a:ext uri="{FF2B5EF4-FFF2-40B4-BE49-F238E27FC236}">
                <a16:creationId xmlns:a16="http://schemas.microsoft.com/office/drawing/2014/main" id="{4D0ABBDC-D251-4572-AFDB-86850F1894CB}"/>
              </a:ext>
            </a:extLst>
          </p:cNvPr>
          <p:cNvSpPr/>
          <p:nvPr/>
        </p:nvSpPr>
        <p:spPr>
          <a:xfrm>
            <a:off x="527526" y="1727180"/>
            <a:ext cx="5348487" cy="2862322"/>
          </a:xfrm>
          <a:prstGeom prst="rect">
            <a:avLst/>
          </a:prstGeom>
        </p:spPr>
        <p:txBody>
          <a:bodyPr wrap="square">
            <a:spAutoFit/>
          </a:bodyPr>
          <a:lstStyle/>
          <a:p>
            <a:pPr marL="742950" lvl="1" indent="-285750">
              <a:buFont typeface="Arial" panose="020B0604020202020204" pitchFamily="34" charset="0"/>
              <a:buChar char="•"/>
            </a:pPr>
            <a:r>
              <a:rPr lang="en-IN"/>
              <a:t>The directory is dynamically updated. </a:t>
            </a:r>
          </a:p>
          <a:p>
            <a:pPr marL="742950" lvl="1" indent="-285750">
              <a:buFont typeface="Arial" panose="020B0604020202020204" pitchFamily="34" charset="0"/>
              <a:buChar char="•"/>
            </a:pPr>
            <a:r>
              <a:rPr lang="en-IN"/>
              <a:t>Each user can select a private and public key, keep the private key, and deliver the public key for insertion into the directory. </a:t>
            </a:r>
          </a:p>
          <a:p>
            <a:pPr marL="742950" lvl="1" indent="-285750">
              <a:buFont typeface="Arial" panose="020B0604020202020204" pitchFamily="34" charset="0"/>
              <a:buChar char="•"/>
            </a:pPr>
            <a:r>
              <a:rPr lang="en-IN"/>
              <a:t>The center requires that each user register in the center and prove his or her identity. </a:t>
            </a:r>
          </a:p>
          <a:p>
            <a:pPr marL="742950" lvl="1" indent="-285750">
              <a:buFont typeface="Arial" panose="020B0604020202020204" pitchFamily="34" charset="0"/>
              <a:buChar char="•"/>
            </a:pPr>
            <a:r>
              <a:rPr lang="en-IN"/>
              <a:t>The directory can be publicly advertised by the trusted center. </a:t>
            </a:r>
          </a:p>
          <a:p>
            <a:pPr marL="742950" lvl="1" indent="-285750">
              <a:buFont typeface="Arial" panose="020B0604020202020204" pitchFamily="34" charset="0"/>
              <a:buChar char="•"/>
            </a:pPr>
            <a:r>
              <a:rPr lang="en-IN"/>
              <a:t>The center can also respond to any inquiry about a public key</a:t>
            </a:r>
            <a:endParaRPr lang="en-IN" sz="1600"/>
          </a:p>
        </p:txBody>
      </p:sp>
    </p:spTree>
    <p:extLst>
      <p:ext uri="{BB962C8B-B14F-4D97-AF65-F5344CB8AC3E}">
        <p14:creationId xmlns:p14="http://schemas.microsoft.com/office/powerpoint/2010/main" val="11699990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rmAutofit/>
          </a:bodyPr>
          <a:lstStyle/>
          <a:p>
            <a:pPr lvl="0" algn="ctr"/>
            <a:r>
              <a:rPr lang="en-GB" b="1">
                <a:solidFill>
                  <a:srgbClr val="002060"/>
                </a:solidFill>
                <a:latin typeface="+mn-lt"/>
              </a:rPr>
              <a:t>Controlled Trusted </a:t>
            </a:r>
            <a:r>
              <a:rPr lang="en-GB" b="1" err="1">
                <a:solidFill>
                  <a:srgbClr val="002060"/>
                </a:solidFill>
                <a:latin typeface="+mn-lt"/>
              </a:rPr>
              <a:t>Center</a:t>
            </a:r>
            <a:endParaRPr lang="en-GB" b="1">
              <a:solidFill>
                <a:srgbClr val="002060"/>
              </a:solidFill>
              <a:latin typeface="+mn-lt"/>
            </a:endParaRPr>
          </a:p>
        </p:txBody>
      </p:sp>
      <p:sp>
        <p:nvSpPr>
          <p:cNvPr id="3" name="Content Placeholder 2">
            <a:extLst>
              <a:ext uri="{FF2B5EF4-FFF2-40B4-BE49-F238E27FC236}">
                <a16:creationId xmlns:a16="http://schemas.microsoft.com/office/drawing/2014/main" id="{349A9332-89AB-4736-9065-C66657123EE7}"/>
              </a:ext>
            </a:extLst>
          </p:cNvPr>
          <p:cNvSpPr>
            <a:spLocks noGrp="1"/>
          </p:cNvSpPr>
          <p:nvPr>
            <p:ph idx="1"/>
          </p:nvPr>
        </p:nvSpPr>
        <p:spPr>
          <a:xfrm>
            <a:off x="628650" y="1113183"/>
            <a:ext cx="8141639" cy="3519540"/>
          </a:xfrm>
        </p:spPr>
        <p:txBody>
          <a:bodyPr>
            <a:normAutofit/>
          </a:bodyPr>
          <a:lstStyle/>
          <a:p>
            <a:r>
              <a:rPr lang="en-IN"/>
              <a:t>Added controls on the distribution of the public key. </a:t>
            </a:r>
          </a:p>
          <a:p>
            <a:pPr lvl="1"/>
            <a:r>
              <a:rPr lang="en-IN"/>
              <a:t>The public-key announcements can include a timestamp and be signed by an authority to prevent interception and modification of the response.</a:t>
            </a:r>
          </a:p>
        </p:txBody>
      </p:sp>
      <p:pic>
        <p:nvPicPr>
          <p:cNvPr id="5" name="Picture 4">
            <a:extLst>
              <a:ext uri="{FF2B5EF4-FFF2-40B4-BE49-F238E27FC236}">
                <a16:creationId xmlns:a16="http://schemas.microsoft.com/office/drawing/2014/main" id="{60A8515E-9184-4E88-962C-402733DC4459}"/>
              </a:ext>
            </a:extLst>
          </p:cNvPr>
          <p:cNvPicPr>
            <a:picLocks noChangeAspect="1"/>
          </p:cNvPicPr>
          <p:nvPr/>
        </p:nvPicPr>
        <p:blipFill>
          <a:blip r:embed="rId3"/>
          <a:stretch>
            <a:fillRect/>
          </a:stretch>
        </p:blipFill>
        <p:spPr>
          <a:xfrm>
            <a:off x="2115046" y="2107355"/>
            <a:ext cx="4448303" cy="2515291"/>
          </a:xfrm>
          <a:prstGeom prst="rect">
            <a:avLst/>
          </a:prstGeom>
        </p:spPr>
      </p:pic>
    </p:spTree>
    <p:extLst>
      <p:ext uri="{BB962C8B-B14F-4D97-AF65-F5344CB8AC3E}">
        <p14:creationId xmlns:p14="http://schemas.microsoft.com/office/powerpoint/2010/main" val="38418618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rmAutofit/>
          </a:bodyPr>
          <a:lstStyle/>
          <a:p>
            <a:pPr lvl="0" algn="ctr"/>
            <a:r>
              <a:rPr lang="en-GB" b="1">
                <a:solidFill>
                  <a:srgbClr val="002060"/>
                </a:solidFill>
                <a:latin typeface="+mn-lt"/>
              </a:rPr>
              <a:t>Certification Authority</a:t>
            </a:r>
          </a:p>
        </p:txBody>
      </p:sp>
      <p:sp>
        <p:nvSpPr>
          <p:cNvPr id="3" name="Content Placeholder 2">
            <a:extLst>
              <a:ext uri="{FF2B5EF4-FFF2-40B4-BE49-F238E27FC236}">
                <a16:creationId xmlns:a16="http://schemas.microsoft.com/office/drawing/2014/main" id="{349A9332-89AB-4736-9065-C66657123EE7}"/>
              </a:ext>
            </a:extLst>
          </p:cNvPr>
          <p:cNvSpPr>
            <a:spLocks noGrp="1"/>
          </p:cNvSpPr>
          <p:nvPr>
            <p:ph idx="1"/>
          </p:nvPr>
        </p:nvSpPr>
        <p:spPr>
          <a:xfrm>
            <a:off x="628650" y="1176793"/>
            <a:ext cx="7886700" cy="3455930"/>
          </a:xfrm>
        </p:spPr>
        <p:txBody>
          <a:bodyPr>
            <a:noAutofit/>
          </a:bodyPr>
          <a:lstStyle/>
          <a:p>
            <a:r>
              <a:rPr lang="en-IN" sz="1800"/>
              <a:t>The previous approach can create a heavy load on the center if the number of requests is large. </a:t>
            </a:r>
          </a:p>
          <a:p>
            <a:pPr lvl="1"/>
            <a:r>
              <a:rPr lang="en-IN"/>
              <a:t>Alternative is to create </a:t>
            </a:r>
            <a:r>
              <a:rPr lang="en-IN" b="1"/>
              <a:t>public-key certificates</a:t>
            </a:r>
            <a:r>
              <a:rPr lang="en-IN"/>
              <a:t>.</a:t>
            </a:r>
          </a:p>
          <a:p>
            <a:pPr lvl="1"/>
            <a:endParaRPr lang="en-IN"/>
          </a:p>
        </p:txBody>
      </p:sp>
      <p:pic>
        <p:nvPicPr>
          <p:cNvPr id="9" name="Content Placeholder 6">
            <a:extLst>
              <a:ext uri="{FF2B5EF4-FFF2-40B4-BE49-F238E27FC236}">
                <a16:creationId xmlns:a16="http://schemas.microsoft.com/office/drawing/2014/main" id="{B1576AD8-6EAF-475B-8F20-FAC5716EC2EA}"/>
              </a:ext>
            </a:extLst>
          </p:cNvPr>
          <p:cNvPicPr>
            <a:picLocks noChangeAspect="1"/>
          </p:cNvPicPr>
          <p:nvPr/>
        </p:nvPicPr>
        <p:blipFill>
          <a:blip r:embed="rId3"/>
          <a:stretch>
            <a:fillRect/>
          </a:stretch>
        </p:blipFill>
        <p:spPr>
          <a:xfrm>
            <a:off x="5064969" y="2301239"/>
            <a:ext cx="4000500" cy="2695791"/>
          </a:xfrm>
          <a:prstGeom prst="rect">
            <a:avLst/>
          </a:prstGeom>
        </p:spPr>
      </p:pic>
      <p:sp>
        <p:nvSpPr>
          <p:cNvPr id="8" name="Rectangle 7">
            <a:extLst>
              <a:ext uri="{FF2B5EF4-FFF2-40B4-BE49-F238E27FC236}">
                <a16:creationId xmlns:a16="http://schemas.microsoft.com/office/drawing/2014/main" id="{6A319D8D-FCC8-49BD-8878-F83A2EE19012}"/>
              </a:ext>
            </a:extLst>
          </p:cNvPr>
          <p:cNvSpPr/>
          <p:nvPr/>
        </p:nvSpPr>
        <p:spPr>
          <a:xfrm>
            <a:off x="628650" y="2108955"/>
            <a:ext cx="4572000" cy="2369880"/>
          </a:xfrm>
          <a:prstGeom prst="rect">
            <a:avLst/>
          </a:prstGeom>
        </p:spPr>
        <p:txBody>
          <a:bodyPr>
            <a:spAutoFit/>
          </a:bodyPr>
          <a:lstStyle/>
          <a:p>
            <a:pPr marL="285750" indent="-285750">
              <a:buFont typeface="Arial" panose="020B0604020202020204" pitchFamily="34" charset="0"/>
              <a:buChar char="•"/>
            </a:pPr>
            <a:r>
              <a:rPr lang="en-IN" b="1"/>
              <a:t>Requirement: </a:t>
            </a:r>
          </a:p>
          <a:p>
            <a:pPr marL="742950" lvl="1" indent="-285750">
              <a:buFont typeface="Arial" panose="020B0604020202020204" pitchFamily="34" charset="0"/>
              <a:buChar char="•"/>
            </a:pPr>
            <a:r>
              <a:rPr lang="en-IN" sz="1600"/>
              <a:t>Let people know your public key, and let no one to accept a forged public key as yours. </a:t>
            </a:r>
          </a:p>
          <a:p>
            <a:pPr marL="285750" indent="-285750">
              <a:buFont typeface="Arial" panose="020B0604020202020204" pitchFamily="34" charset="0"/>
              <a:buChar char="•"/>
            </a:pPr>
            <a:r>
              <a:rPr lang="en-IN" b="1"/>
              <a:t>Certification authority (CA):</a:t>
            </a:r>
          </a:p>
          <a:p>
            <a:pPr marL="742950" lvl="1" indent="-285750">
              <a:buFont typeface="Arial" panose="020B0604020202020204" pitchFamily="34" charset="0"/>
              <a:buChar char="•"/>
            </a:pPr>
            <a:r>
              <a:rPr lang="en-IN" sz="1600"/>
              <a:t>A federal or state organization that binds a public key to an entity and issues a certificate. </a:t>
            </a:r>
          </a:p>
          <a:p>
            <a:pPr marL="742950" lvl="1" indent="-285750">
              <a:buFont typeface="Arial" panose="020B0604020202020204" pitchFamily="34" charset="0"/>
              <a:buChar char="•"/>
            </a:pPr>
            <a:r>
              <a:rPr lang="en-IN" sz="1600"/>
              <a:t>CA has a well-known public key itself that cannot be forged. </a:t>
            </a:r>
          </a:p>
        </p:txBody>
      </p:sp>
    </p:spTree>
    <p:extLst>
      <p:ext uri="{BB962C8B-B14F-4D97-AF65-F5344CB8AC3E}">
        <p14:creationId xmlns:p14="http://schemas.microsoft.com/office/powerpoint/2010/main" val="24739759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rmAutofit/>
          </a:bodyPr>
          <a:lstStyle/>
          <a:p>
            <a:pPr lvl="0" algn="ctr"/>
            <a:r>
              <a:rPr lang="en-GB" b="1">
                <a:solidFill>
                  <a:srgbClr val="002060"/>
                </a:solidFill>
                <a:latin typeface="+mn-lt"/>
              </a:rPr>
              <a:t>Certification Authority</a:t>
            </a:r>
          </a:p>
        </p:txBody>
      </p:sp>
      <p:sp>
        <p:nvSpPr>
          <p:cNvPr id="3" name="Content Placeholder 2">
            <a:extLst>
              <a:ext uri="{FF2B5EF4-FFF2-40B4-BE49-F238E27FC236}">
                <a16:creationId xmlns:a16="http://schemas.microsoft.com/office/drawing/2014/main" id="{349A9332-89AB-4736-9065-C66657123EE7}"/>
              </a:ext>
            </a:extLst>
          </p:cNvPr>
          <p:cNvSpPr>
            <a:spLocks noGrp="1"/>
          </p:cNvSpPr>
          <p:nvPr>
            <p:ph idx="1"/>
          </p:nvPr>
        </p:nvSpPr>
        <p:spPr>
          <a:xfrm>
            <a:off x="628650" y="1176793"/>
            <a:ext cx="7886700" cy="3455930"/>
          </a:xfrm>
        </p:spPr>
        <p:txBody>
          <a:bodyPr>
            <a:noAutofit/>
          </a:bodyPr>
          <a:lstStyle/>
          <a:p>
            <a:r>
              <a:rPr lang="en-IN" sz="1800"/>
              <a:t>It checks your identification (using a picture ID along with other proof).</a:t>
            </a:r>
          </a:p>
          <a:p>
            <a:r>
              <a:rPr lang="en-IN" sz="1800"/>
              <a:t>It then asks for your public key and writes it on the certificate.</a:t>
            </a:r>
          </a:p>
          <a:p>
            <a:r>
              <a:rPr lang="en-IN" sz="1800"/>
              <a:t>To prevent the certificate itself from being forged, the CA signs the certificate with its private key. </a:t>
            </a:r>
          </a:p>
          <a:p>
            <a:r>
              <a:rPr lang="en-IN" sz="1800"/>
              <a:t>Now you can upload the signed certificate. </a:t>
            </a:r>
          </a:p>
          <a:p>
            <a:r>
              <a:rPr lang="en-IN" sz="1800"/>
              <a:t>Anyone who wants your public key downloads the signed certificate and uses the </a:t>
            </a:r>
            <a:r>
              <a:rPr lang="en-IN" sz="1800" err="1"/>
              <a:t>center’s</a:t>
            </a:r>
            <a:r>
              <a:rPr lang="en-IN" sz="1800"/>
              <a:t> public key to extract your public key</a:t>
            </a:r>
          </a:p>
        </p:txBody>
      </p:sp>
    </p:spTree>
    <p:extLst>
      <p:ext uri="{BB962C8B-B14F-4D97-AF65-F5344CB8AC3E}">
        <p14:creationId xmlns:p14="http://schemas.microsoft.com/office/powerpoint/2010/main" val="16068245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rmAutofit/>
          </a:bodyPr>
          <a:lstStyle/>
          <a:p>
            <a:pPr lvl="0" algn="ctr"/>
            <a:r>
              <a:rPr lang="en-GB" b="1">
                <a:solidFill>
                  <a:srgbClr val="002060"/>
                </a:solidFill>
                <a:latin typeface="+mn-lt"/>
              </a:rPr>
              <a:t>X.509</a:t>
            </a:r>
          </a:p>
        </p:txBody>
      </p:sp>
      <p:sp>
        <p:nvSpPr>
          <p:cNvPr id="3" name="Content Placeholder 2">
            <a:extLst>
              <a:ext uri="{FF2B5EF4-FFF2-40B4-BE49-F238E27FC236}">
                <a16:creationId xmlns:a16="http://schemas.microsoft.com/office/drawing/2014/main" id="{349A9332-89AB-4736-9065-C66657123EE7}"/>
              </a:ext>
            </a:extLst>
          </p:cNvPr>
          <p:cNvSpPr>
            <a:spLocks noGrp="1"/>
          </p:cNvSpPr>
          <p:nvPr>
            <p:ph idx="1"/>
          </p:nvPr>
        </p:nvSpPr>
        <p:spPr/>
        <p:txBody>
          <a:bodyPr>
            <a:noAutofit/>
          </a:bodyPr>
          <a:lstStyle/>
          <a:p>
            <a:r>
              <a:rPr lang="en-IN" sz="2000"/>
              <a:t>Each certificate may have a different format</a:t>
            </a:r>
          </a:p>
          <a:p>
            <a:r>
              <a:rPr lang="en-IN" sz="2000"/>
              <a:t>Anything that needs to be used universally must have a universal format.</a:t>
            </a:r>
          </a:p>
          <a:p>
            <a:r>
              <a:rPr lang="en-IN" sz="2000"/>
              <a:t>To remove this side effect, the ITU has designed X.509, a recommendation that has been accepted by the Internet with some changes.</a:t>
            </a:r>
          </a:p>
          <a:p>
            <a:r>
              <a:rPr lang="en-IN" sz="2000"/>
              <a:t> X.509 is a way to describe the certificate in a structured way. </a:t>
            </a:r>
          </a:p>
          <a:p>
            <a:r>
              <a:rPr lang="en-IN" sz="2000"/>
              <a:t>Uses a well-known protocol called ASN.1 (Abstract Syntax Notation 1)</a:t>
            </a:r>
            <a:endParaRPr lang="en-IN" sz="1200"/>
          </a:p>
        </p:txBody>
      </p:sp>
    </p:spTree>
    <p:extLst>
      <p:ext uri="{BB962C8B-B14F-4D97-AF65-F5344CB8AC3E}">
        <p14:creationId xmlns:p14="http://schemas.microsoft.com/office/powerpoint/2010/main" val="1764175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lvl="0" algn="ctr"/>
            <a:r>
              <a:rPr lang="en-GB" b="1">
                <a:solidFill>
                  <a:srgbClr val="002060"/>
                </a:solidFill>
                <a:latin typeface="+mn-lt"/>
              </a:rPr>
              <a:t>Symmetric-key Distribution</a:t>
            </a:r>
          </a:p>
        </p:txBody>
      </p:sp>
      <p:sp>
        <p:nvSpPr>
          <p:cNvPr id="66" name="Google Shape;66;p14"/>
          <p:cNvSpPr txBox="1">
            <a:spLocks noGrp="1"/>
          </p:cNvSpPr>
          <p:nvPr>
            <p:ph type="body" idx="1"/>
          </p:nvPr>
        </p:nvSpPr>
        <p:spPr>
          <a:xfrm>
            <a:off x="311700" y="1152474"/>
            <a:ext cx="8520600" cy="3708283"/>
          </a:xfrm>
          <a:prstGeom prst="rect">
            <a:avLst/>
          </a:prstGeom>
        </p:spPr>
        <p:txBody>
          <a:bodyPr spcFirstLastPara="1" wrap="square" lIns="91425" tIns="91425" rIns="91425" bIns="91425" anchor="t" anchorCtr="0">
            <a:normAutofit fontScale="92500" lnSpcReduction="10000"/>
          </a:bodyPr>
          <a:lstStyle/>
          <a:p>
            <a:r>
              <a:rPr lang="en-US" sz="2000"/>
              <a:t>A secret key is established between the KDC and each member. </a:t>
            </a:r>
          </a:p>
          <a:p>
            <a:pPr lvl="1"/>
            <a:r>
              <a:rPr lang="en-US" sz="1700"/>
              <a:t>Alice has a secret key with the KDC, which we refer to as </a:t>
            </a:r>
            <a:r>
              <a:rPr lang="en-US" sz="1700" err="1"/>
              <a:t>K</a:t>
            </a:r>
            <a:r>
              <a:rPr lang="en-US" sz="1000" err="1"/>
              <a:t>Alice</a:t>
            </a:r>
            <a:r>
              <a:rPr lang="en-US" sz="1700"/>
              <a:t>; Bob has a secret key with the KDC, which we refer to as </a:t>
            </a:r>
            <a:r>
              <a:rPr lang="en-US" sz="1700" err="1"/>
              <a:t>K</a:t>
            </a:r>
            <a:r>
              <a:rPr lang="en-US" sz="1000" err="1"/>
              <a:t>Bob</a:t>
            </a:r>
            <a:r>
              <a:rPr lang="en-US" sz="1700"/>
              <a:t>; and so on.  </a:t>
            </a:r>
          </a:p>
          <a:p>
            <a:pPr lvl="1"/>
            <a:r>
              <a:rPr lang="en-US" sz="1700"/>
              <a:t>This secret key can be used only between the member and the KDC, not between two members.</a:t>
            </a:r>
          </a:p>
          <a:p>
            <a:endParaRPr lang="en-US" sz="2000"/>
          </a:p>
          <a:p>
            <a:r>
              <a:rPr lang="en-US" sz="2000"/>
              <a:t>Alice can send a confidential message to Bob as follows:</a:t>
            </a:r>
          </a:p>
          <a:p>
            <a:pPr marL="1028700" lvl="1" indent="-457200">
              <a:buFont typeface="+mj-lt"/>
              <a:buAutoNum type="arabicPeriod"/>
            </a:pPr>
            <a:r>
              <a:rPr lang="en-US" sz="1700"/>
              <a:t>Alice sends a request to the KDC stating that she needs a session (temporary) secret key between herself and Bob.</a:t>
            </a:r>
          </a:p>
          <a:p>
            <a:pPr marL="1028700" lvl="1" indent="-457200">
              <a:buFont typeface="+mj-lt"/>
              <a:buAutoNum type="arabicPeriod"/>
            </a:pPr>
            <a:r>
              <a:rPr lang="en-US" sz="1700"/>
              <a:t>The KDC informs Bob about Alice’s request.</a:t>
            </a:r>
          </a:p>
          <a:p>
            <a:pPr marL="1028700" lvl="1" indent="-457200">
              <a:buFont typeface="+mj-lt"/>
              <a:buAutoNum type="arabicPeriod"/>
            </a:pPr>
            <a:r>
              <a:rPr lang="en-US" sz="1700"/>
              <a:t>If Bob agrees, a session key is created between the two.</a:t>
            </a:r>
          </a:p>
          <a:p>
            <a:pPr marL="400050" indent="-285750"/>
            <a:endParaRPr lang="en-US" sz="2000"/>
          </a:p>
          <a:p>
            <a:pPr marL="400050" indent="-285750"/>
            <a:r>
              <a:rPr lang="en-US" sz="2000"/>
              <a:t>Session Keys</a:t>
            </a:r>
          </a:p>
          <a:p>
            <a:pPr marL="1028700" lvl="1" indent="-457200">
              <a:buFont typeface="+mj-lt"/>
              <a:buAutoNum type="arabicPeriod"/>
            </a:pPr>
            <a:r>
              <a:rPr lang="en-US" sz="1700"/>
              <a:t>A KDC can create a session key between Alice and Bob, using their keys with the center. </a:t>
            </a:r>
          </a:p>
          <a:p>
            <a:pPr marL="1028700" lvl="1" indent="-457200">
              <a:buFont typeface="+mj-lt"/>
              <a:buAutoNum type="arabicPeriod"/>
            </a:pPr>
            <a:r>
              <a:rPr lang="en-US" sz="1700"/>
              <a:t>The keys of Alice and Bob are used to authenticate Alice and Bob to the center and to each other before the session key is established. </a:t>
            </a:r>
          </a:p>
          <a:p>
            <a:pPr marL="1028700" lvl="1" indent="-457200">
              <a:buFont typeface="+mj-lt"/>
              <a:buAutoNum type="arabicPeriod"/>
            </a:pPr>
            <a:r>
              <a:rPr lang="en-US" sz="1700"/>
              <a:t>After communication is terminated, the session key is no longer useful.</a:t>
            </a:r>
            <a:endParaRPr lang="en-IN" sz="1700"/>
          </a:p>
        </p:txBody>
      </p:sp>
    </p:spTree>
    <p:extLst>
      <p:ext uri="{BB962C8B-B14F-4D97-AF65-F5344CB8AC3E}">
        <p14:creationId xmlns:p14="http://schemas.microsoft.com/office/powerpoint/2010/main" val="3747137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6">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6">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6">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6">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6">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6">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rmAutofit/>
          </a:bodyPr>
          <a:lstStyle/>
          <a:p>
            <a:pPr lvl="0" algn="ctr"/>
            <a:r>
              <a:rPr lang="en-GB" b="1">
                <a:solidFill>
                  <a:srgbClr val="002060"/>
                </a:solidFill>
                <a:latin typeface="+mn-lt"/>
              </a:rPr>
              <a:t>X.509: Certificate Format</a:t>
            </a:r>
          </a:p>
        </p:txBody>
      </p:sp>
      <p:pic>
        <p:nvPicPr>
          <p:cNvPr id="5" name="Content Placeholder 4">
            <a:extLst>
              <a:ext uri="{FF2B5EF4-FFF2-40B4-BE49-F238E27FC236}">
                <a16:creationId xmlns:a16="http://schemas.microsoft.com/office/drawing/2014/main" id="{49F5D752-25AC-4C56-9551-543142F14741}"/>
              </a:ext>
            </a:extLst>
          </p:cNvPr>
          <p:cNvPicPr>
            <a:picLocks noGrp="1" noChangeAspect="1"/>
          </p:cNvPicPr>
          <p:nvPr>
            <p:ph idx="1"/>
          </p:nvPr>
        </p:nvPicPr>
        <p:blipFill>
          <a:blip r:embed="rId3"/>
          <a:stretch>
            <a:fillRect/>
          </a:stretch>
        </p:blipFill>
        <p:spPr>
          <a:xfrm>
            <a:off x="1326591" y="1370013"/>
            <a:ext cx="6490817" cy="3262312"/>
          </a:xfrm>
          <a:prstGeom prst="rect">
            <a:avLst/>
          </a:prstGeom>
        </p:spPr>
      </p:pic>
    </p:spTree>
    <p:extLst>
      <p:ext uri="{BB962C8B-B14F-4D97-AF65-F5344CB8AC3E}">
        <p14:creationId xmlns:p14="http://schemas.microsoft.com/office/powerpoint/2010/main" val="14144861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rmAutofit/>
          </a:bodyPr>
          <a:lstStyle/>
          <a:p>
            <a:pPr lvl="0" algn="ctr"/>
            <a:r>
              <a:rPr lang="en-GB" b="1">
                <a:solidFill>
                  <a:srgbClr val="002060"/>
                </a:solidFill>
                <a:latin typeface="+mn-lt"/>
              </a:rPr>
              <a:t>X.509: Certificate</a:t>
            </a:r>
          </a:p>
        </p:txBody>
      </p:sp>
      <p:sp>
        <p:nvSpPr>
          <p:cNvPr id="3" name="Content Placeholder 2">
            <a:extLst>
              <a:ext uri="{FF2B5EF4-FFF2-40B4-BE49-F238E27FC236}">
                <a16:creationId xmlns:a16="http://schemas.microsoft.com/office/drawing/2014/main" id="{349A9332-89AB-4736-9065-C66657123EE7}"/>
              </a:ext>
            </a:extLst>
          </p:cNvPr>
          <p:cNvSpPr>
            <a:spLocks noGrp="1"/>
          </p:cNvSpPr>
          <p:nvPr>
            <p:ph idx="1"/>
          </p:nvPr>
        </p:nvSpPr>
        <p:spPr/>
        <p:txBody>
          <a:bodyPr>
            <a:noAutofit/>
          </a:bodyPr>
          <a:lstStyle/>
          <a:p>
            <a:r>
              <a:rPr lang="en-IN" sz="1800" b="1"/>
              <a:t>Version number: </a:t>
            </a:r>
            <a:r>
              <a:rPr lang="en-IN" sz="1800"/>
              <a:t>defines the version of X.509 of the certificate. The version number started at 0; the current version (third version) is 2.</a:t>
            </a:r>
          </a:p>
          <a:p>
            <a:r>
              <a:rPr lang="en-IN" sz="1800" b="1"/>
              <a:t>Serial number: </a:t>
            </a:r>
            <a:r>
              <a:rPr lang="en-IN" sz="1800"/>
              <a:t>defines a number assigned to each certificate. The value is unique for each certificate issuer.</a:t>
            </a:r>
          </a:p>
          <a:p>
            <a:r>
              <a:rPr lang="en-IN" sz="1800" b="1"/>
              <a:t>Signature algorithm ID: </a:t>
            </a:r>
            <a:r>
              <a:rPr lang="en-IN" sz="1800"/>
              <a:t>identifies the algorithm used to sign the certificate. Any parameter that is needed for the signature is also defined in this field.</a:t>
            </a:r>
          </a:p>
          <a:p>
            <a:r>
              <a:rPr lang="en-IN" sz="1800" b="1"/>
              <a:t>Issuer name: </a:t>
            </a:r>
            <a:r>
              <a:rPr lang="en-IN" sz="1800"/>
              <a:t>identifies the certification authority that issued the certificate. The name is normally a hierarchy of strings that defines a country, a state, organization, department, and so on.</a:t>
            </a:r>
          </a:p>
          <a:p>
            <a:r>
              <a:rPr lang="en-IN" sz="1800" b="1"/>
              <a:t>Validity Period: </a:t>
            </a:r>
            <a:r>
              <a:rPr lang="en-IN" sz="1800"/>
              <a:t>defines the earliest time (not before) and the latest time (not after) the certificate is valid.</a:t>
            </a:r>
          </a:p>
          <a:p>
            <a:endParaRPr lang="en-IN" sz="1100"/>
          </a:p>
        </p:txBody>
      </p:sp>
    </p:spTree>
    <p:extLst>
      <p:ext uri="{BB962C8B-B14F-4D97-AF65-F5344CB8AC3E}">
        <p14:creationId xmlns:p14="http://schemas.microsoft.com/office/powerpoint/2010/main" val="34443734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rmAutofit/>
          </a:bodyPr>
          <a:lstStyle/>
          <a:p>
            <a:pPr lvl="0" algn="ctr"/>
            <a:r>
              <a:rPr lang="en-GB" b="1">
                <a:solidFill>
                  <a:srgbClr val="002060"/>
                </a:solidFill>
                <a:latin typeface="+mn-lt"/>
              </a:rPr>
              <a:t>X.509: Certificate</a:t>
            </a:r>
          </a:p>
        </p:txBody>
      </p:sp>
      <p:sp>
        <p:nvSpPr>
          <p:cNvPr id="3" name="Content Placeholder 2">
            <a:extLst>
              <a:ext uri="{FF2B5EF4-FFF2-40B4-BE49-F238E27FC236}">
                <a16:creationId xmlns:a16="http://schemas.microsoft.com/office/drawing/2014/main" id="{349A9332-89AB-4736-9065-C66657123EE7}"/>
              </a:ext>
            </a:extLst>
          </p:cNvPr>
          <p:cNvSpPr>
            <a:spLocks noGrp="1"/>
          </p:cNvSpPr>
          <p:nvPr>
            <p:ph idx="1"/>
          </p:nvPr>
        </p:nvSpPr>
        <p:spPr/>
        <p:txBody>
          <a:bodyPr>
            <a:noAutofit/>
          </a:bodyPr>
          <a:lstStyle/>
          <a:p>
            <a:r>
              <a:rPr lang="en-IN" sz="1800" b="1"/>
              <a:t>Subject name:</a:t>
            </a:r>
            <a:r>
              <a:rPr lang="en-IN" sz="1800"/>
              <a:t> defines the entity to which the public key belongs. It is also a hierarchy of strings. Part of the field defines </a:t>
            </a:r>
            <a:r>
              <a:rPr lang="en-IN" sz="1800" b="1"/>
              <a:t>common name</a:t>
            </a:r>
            <a:r>
              <a:rPr lang="en-IN" sz="1800"/>
              <a:t>, which is the actual name of the beholder of the key.</a:t>
            </a:r>
          </a:p>
          <a:p>
            <a:r>
              <a:rPr lang="en-IN" sz="1800" b="1"/>
              <a:t>Subject public key:</a:t>
            </a:r>
            <a:r>
              <a:rPr lang="en-IN" sz="1800"/>
              <a:t> defines the owner’s public key, the heart of the certificate. Also defines the corresponding public-key algorithm and its parameters.</a:t>
            </a:r>
          </a:p>
          <a:p>
            <a:r>
              <a:rPr lang="en-IN" sz="1800" b="1"/>
              <a:t>Issuer unique identifier: </a:t>
            </a:r>
            <a:r>
              <a:rPr lang="en-IN" sz="1800"/>
              <a:t>This optional field allows two issuers to have the same issuer field value, if the issuer unique identifiers are different.</a:t>
            </a:r>
          </a:p>
          <a:p>
            <a:r>
              <a:rPr lang="en-IN" sz="1800" b="1"/>
              <a:t>Subject unique identifier.</a:t>
            </a:r>
            <a:r>
              <a:rPr lang="en-IN" sz="1800"/>
              <a:t> This optional field allows two different subjects to have the same subject field value, if the subject unique identifiers are different.</a:t>
            </a:r>
          </a:p>
          <a:p>
            <a:r>
              <a:rPr lang="en-IN" sz="1800" b="1"/>
              <a:t>Extensions:</a:t>
            </a:r>
            <a:r>
              <a:rPr lang="en-IN" sz="1800"/>
              <a:t> This optional field allows issuers to add more private information to the certificate.</a:t>
            </a:r>
          </a:p>
          <a:p>
            <a:pPr marL="0" indent="0">
              <a:buNone/>
            </a:pPr>
            <a:endParaRPr lang="en-IN" sz="1000"/>
          </a:p>
        </p:txBody>
      </p:sp>
    </p:spTree>
    <p:extLst>
      <p:ext uri="{BB962C8B-B14F-4D97-AF65-F5344CB8AC3E}">
        <p14:creationId xmlns:p14="http://schemas.microsoft.com/office/powerpoint/2010/main" val="9139527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rmAutofit/>
          </a:bodyPr>
          <a:lstStyle/>
          <a:p>
            <a:pPr lvl="0" algn="ctr"/>
            <a:r>
              <a:rPr lang="en-GB" b="1">
                <a:solidFill>
                  <a:srgbClr val="002060"/>
                </a:solidFill>
                <a:latin typeface="+mn-lt"/>
              </a:rPr>
              <a:t>X.509: Certificate</a:t>
            </a:r>
          </a:p>
        </p:txBody>
      </p:sp>
      <p:sp>
        <p:nvSpPr>
          <p:cNvPr id="3" name="Content Placeholder 2">
            <a:extLst>
              <a:ext uri="{FF2B5EF4-FFF2-40B4-BE49-F238E27FC236}">
                <a16:creationId xmlns:a16="http://schemas.microsoft.com/office/drawing/2014/main" id="{349A9332-89AB-4736-9065-C66657123EE7}"/>
              </a:ext>
            </a:extLst>
          </p:cNvPr>
          <p:cNvSpPr>
            <a:spLocks noGrp="1"/>
          </p:cNvSpPr>
          <p:nvPr>
            <p:ph idx="1"/>
          </p:nvPr>
        </p:nvSpPr>
        <p:spPr/>
        <p:txBody>
          <a:bodyPr>
            <a:noAutofit/>
          </a:bodyPr>
          <a:lstStyle/>
          <a:p>
            <a:r>
              <a:rPr lang="en-IN" sz="1800" b="1"/>
              <a:t>Signature:</a:t>
            </a:r>
            <a:r>
              <a:rPr lang="en-IN" sz="1800"/>
              <a:t> made of three sections</a:t>
            </a:r>
          </a:p>
          <a:p>
            <a:pPr lvl="1"/>
            <a:r>
              <a:rPr lang="en-IN" sz="1600"/>
              <a:t>First section contains all other fields in the certificate</a:t>
            </a:r>
          </a:p>
          <a:p>
            <a:pPr lvl="1"/>
            <a:r>
              <a:rPr lang="en-IN" sz="1600"/>
              <a:t>Second section contains digest of the first section encrypted with the CA’s public key. </a:t>
            </a:r>
          </a:p>
          <a:p>
            <a:pPr lvl="1"/>
            <a:r>
              <a:rPr lang="en-IN" sz="1600"/>
              <a:t>Third section contains the algorithm identifier used to create the second section.</a:t>
            </a:r>
          </a:p>
          <a:p>
            <a:pPr lvl="1"/>
            <a:endParaRPr lang="en-IN" sz="1600"/>
          </a:p>
          <a:p>
            <a:r>
              <a:rPr lang="en-IN" sz="1800" b="1"/>
              <a:t>Certificate Renewal:</a:t>
            </a:r>
          </a:p>
          <a:p>
            <a:pPr lvl="1"/>
            <a:r>
              <a:rPr lang="en-IN" sz="1600"/>
              <a:t>Each certificate has a period of validity. </a:t>
            </a:r>
          </a:p>
          <a:p>
            <a:pPr lvl="1"/>
            <a:r>
              <a:rPr lang="en-IN" sz="1600"/>
              <a:t>If there is no problem with the certificate, the CA issues a new certificate before the old one expires.</a:t>
            </a:r>
          </a:p>
          <a:p>
            <a:pPr lvl="1"/>
            <a:r>
              <a:rPr lang="en-IN" sz="1600"/>
              <a:t> The process is like the renewal of credit cards</a:t>
            </a:r>
            <a:endParaRPr lang="en-IN" sz="1400"/>
          </a:p>
        </p:txBody>
      </p:sp>
    </p:spTree>
    <p:extLst>
      <p:ext uri="{BB962C8B-B14F-4D97-AF65-F5344CB8AC3E}">
        <p14:creationId xmlns:p14="http://schemas.microsoft.com/office/powerpoint/2010/main" val="25841453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rmAutofit/>
          </a:bodyPr>
          <a:lstStyle/>
          <a:p>
            <a:pPr lvl="0" algn="ctr"/>
            <a:r>
              <a:rPr lang="en-GB" b="1">
                <a:solidFill>
                  <a:srgbClr val="002060"/>
                </a:solidFill>
                <a:latin typeface="+mn-lt"/>
              </a:rPr>
              <a:t>X.509: Certificate Revocation</a:t>
            </a:r>
          </a:p>
        </p:txBody>
      </p:sp>
      <p:sp>
        <p:nvSpPr>
          <p:cNvPr id="3" name="Content Placeholder 2">
            <a:extLst>
              <a:ext uri="{FF2B5EF4-FFF2-40B4-BE49-F238E27FC236}">
                <a16:creationId xmlns:a16="http://schemas.microsoft.com/office/drawing/2014/main" id="{349A9332-89AB-4736-9065-C66657123EE7}"/>
              </a:ext>
            </a:extLst>
          </p:cNvPr>
          <p:cNvSpPr>
            <a:spLocks noGrp="1"/>
          </p:cNvSpPr>
          <p:nvPr>
            <p:ph idx="1"/>
          </p:nvPr>
        </p:nvSpPr>
        <p:spPr/>
        <p:txBody>
          <a:bodyPr>
            <a:noAutofit/>
          </a:bodyPr>
          <a:lstStyle/>
          <a:p>
            <a:r>
              <a:rPr lang="en-IN"/>
              <a:t>In some cases a certificate must be revoked before its expiration:</a:t>
            </a:r>
          </a:p>
          <a:p>
            <a:pPr lvl="1"/>
            <a:r>
              <a:rPr lang="en-IN"/>
              <a:t>The user’s (subject’s) private key (corresponding to the public key listed in the certificate) might have been comprised.</a:t>
            </a:r>
          </a:p>
          <a:p>
            <a:pPr lvl="1"/>
            <a:r>
              <a:rPr lang="en-IN"/>
              <a:t>The CA is no longer willing to certify the user. For example, the user’s certificate relates to an organization that she no longer works for.</a:t>
            </a:r>
          </a:p>
          <a:p>
            <a:pPr lvl="1"/>
            <a:r>
              <a:rPr lang="en-IN"/>
              <a:t>The CA’s private key, which can verify certificates, may have been compromised. In this case, the CA needs to revoke all unexpired certificates.</a:t>
            </a:r>
          </a:p>
          <a:p>
            <a:r>
              <a:rPr lang="en-IN" sz="2000"/>
              <a:t>The revocation is done by periodically issuing a </a:t>
            </a:r>
            <a:r>
              <a:rPr lang="en-IN" sz="2000" b="1"/>
              <a:t>certificate revocation list (CRL). </a:t>
            </a:r>
            <a:r>
              <a:rPr lang="en-IN" sz="2000"/>
              <a:t>The list contains all revoked certificates that are not expired on the date the CRL is issued. </a:t>
            </a:r>
          </a:p>
          <a:p>
            <a:r>
              <a:rPr lang="en-IN" sz="2000"/>
              <a:t>When a user wants to use a certificate, she first needs to check the directory of the corresponding CA for the last certificate revocation list.</a:t>
            </a:r>
            <a:endParaRPr lang="en-IN" sz="1200"/>
          </a:p>
        </p:txBody>
      </p:sp>
    </p:spTree>
    <p:extLst>
      <p:ext uri="{BB962C8B-B14F-4D97-AF65-F5344CB8AC3E}">
        <p14:creationId xmlns:p14="http://schemas.microsoft.com/office/powerpoint/2010/main" val="24771023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rmAutofit/>
          </a:bodyPr>
          <a:lstStyle/>
          <a:p>
            <a:pPr lvl="0" algn="ctr"/>
            <a:r>
              <a:rPr lang="en-GB" b="1">
                <a:solidFill>
                  <a:srgbClr val="002060"/>
                </a:solidFill>
                <a:latin typeface="+mn-lt"/>
              </a:rPr>
              <a:t>X.509: Certificate Revocation</a:t>
            </a:r>
          </a:p>
        </p:txBody>
      </p:sp>
      <p:sp>
        <p:nvSpPr>
          <p:cNvPr id="3" name="Content Placeholder 2">
            <a:extLst>
              <a:ext uri="{FF2B5EF4-FFF2-40B4-BE49-F238E27FC236}">
                <a16:creationId xmlns:a16="http://schemas.microsoft.com/office/drawing/2014/main" id="{349A9332-89AB-4736-9065-C66657123EE7}"/>
              </a:ext>
            </a:extLst>
          </p:cNvPr>
          <p:cNvSpPr>
            <a:spLocks noGrp="1"/>
          </p:cNvSpPr>
          <p:nvPr>
            <p:ph sz="half" idx="1"/>
          </p:nvPr>
        </p:nvSpPr>
        <p:spPr>
          <a:xfrm>
            <a:off x="628649" y="1369219"/>
            <a:ext cx="4558345" cy="3263504"/>
          </a:xfrm>
        </p:spPr>
        <p:txBody>
          <a:bodyPr>
            <a:noAutofit/>
          </a:bodyPr>
          <a:lstStyle/>
          <a:p>
            <a:r>
              <a:rPr lang="en-IN" sz="1800" b="1"/>
              <a:t>Signature algorithm ID, Issuer name, Signature</a:t>
            </a:r>
            <a:r>
              <a:rPr lang="en-IN" sz="1800"/>
              <a:t>: same as the one in the certificate.</a:t>
            </a:r>
          </a:p>
          <a:p>
            <a:r>
              <a:rPr lang="en-IN" sz="1800" b="1"/>
              <a:t>This update date: </a:t>
            </a:r>
            <a:r>
              <a:rPr lang="en-IN" sz="1800"/>
              <a:t>defines when the list is released.</a:t>
            </a:r>
          </a:p>
          <a:p>
            <a:r>
              <a:rPr lang="en-IN" sz="1800" b="1"/>
              <a:t>Next update date</a:t>
            </a:r>
            <a:r>
              <a:rPr lang="en-IN" sz="1800"/>
              <a:t>: defines the next date when the new list will be released.</a:t>
            </a:r>
          </a:p>
          <a:p>
            <a:r>
              <a:rPr lang="en-IN" sz="1800" b="1"/>
              <a:t>Revoked certificate: </a:t>
            </a:r>
            <a:r>
              <a:rPr lang="en-IN" sz="1800"/>
              <a:t>This is a repeated list of all unexpired certificates that have been revoked. </a:t>
            </a:r>
          </a:p>
          <a:p>
            <a:pPr lvl="1"/>
            <a:r>
              <a:rPr lang="en-IN"/>
              <a:t>Each list contains two sections: user certificate serial number and revocation date.</a:t>
            </a:r>
          </a:p>
          <a:p>
            <a:pPr marL="0" indent="0">
              <a:buNone/>
            </a:pPr>
            <a:endParaRPr lang="en-IN" sz="1400"/>
          </a:p>
        </p:txBody>
      </p:sp>
      <p:pic>
        <p:nvPicPr>
          <p:cNvPr id="6" name="Content Placeholder 5">
            <a:extLst>
              <a:ext uri="{FF2B5EF4-FFF2-40B4-BE49-F238E27FC236}">
                <a16:creationId xmlns:a16="http://schemas.microsoft.com/office/drawing/2014/main" id="{534C9719-A945-47B9-B488-2360DAEC2576}"/>
              </a:ext>
            </a:extLst>
          </p:cNvPr>
          <p:cNvPicPr>
            <a:picLocks noGrp="1" noChangeAspect="1"/>
          </p:cNvPicPr>
          <p:nvPr>
            <p:ph sz="half" idx="2"/>
          </p:nvPr>
        </p:nvPicPr>
        <p:blipFill>
          <a:blip r:embed="rId3"/>
          <a:stretch>
            <a:fillRect/>
          </a:stretch>
        </p:blipFill>
        <p:spPr>
          <a:xfrm>
            <a:off x="5381204" y="2031100"/>
            <a:ext cx="3536220" cy="1662668"/>
          </a:xfrm>
          <a:prstGeom prst="rect">
            <a:avLst/>
          </a:prstGeom>
        </p:spPr>
      </p:pic>
    </p:spTree>
    <p:extLst>
      <p:ext uri="{BB962C8B-B14F-4D97-AF65-F5344CB8AC3E}">
        <p14:creationId xmlns:p14="http://schemas.microsoft.com/office/powerpoint/2010/main" val="28667909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rmAutofit/>
          </a:bodyPr>
          <a:lstStyle/>
          <a:p>
            <a:pPr lvl="0" algn="ctr"/>
            <a:r>
              <a:rPr lang="en-GB" b="1">
                <a:solidFill>
                  <a:srgbClr val="002060"/>
                </a:solidFill>
                <a:latin typeface="+mn-lt"/>
              </a:rPr>
              <a:t>X.509: Certificate Revocation</a:t>
            </a:r>
          </a:p>
        </p:txBody>
      </p:sp>
      <p:sp>
        <p:nvSpPr>
          <p:cNvPr id="3" name="Content Placeholder 2">
            <a:extLst>
              <a:ext uri="{FF2B5EF4-FFF2-40B4-BE49-F238E27FC236}">
                <a16:creationId xmlns:a16="http://schemas.microsoft.com/office/drawing/2014/main" id="{349A9332-89AB-4736-9065-C66657123EE7}"/>
              </a:ext>
            </a:extLst>
          </p:cNvPr>
          <p:cNvSpPr>
            <a:spLocks noGrp="1"/>
          </p:cNvSpPr>
          <p:nvPr>
            <p:ph idx="1"/>
          </p:nvPr>
        </p:nvSpPr>
        <p:spPr/>
        <p:txBody>
          <a:bodyPr>
            <a:noAutofit/>
          </a:bodyPr>
          <a:lstStyle/>
          <a:p>
            <a:r>
              <a:rPr lang="en-IN" b="1"/>
              <a:t>Delta Revocation</a:t>
            </a:r>
          </a:p>
          <a:p>
            <a:pPr lvl="1"/>
            <a:r>
              <a:rPr lang="en-IN"/>
              <a:t>To make revocation more efficient, the delta certificate revocation list (delta CRL) has been introduced. </a:t>
            </a:r>
          </a:p>
          <a:p>
            <a:pPr lvl="1"/>
            <a:r>
              <a:rPr lang="en-IN"/>
              <a:t>A delta CRL is created and posted on the directory if there are changes after this update date and next update date. </a:t>
            </a:r>
          </a:p>
          <a:p>
            <a:pPr lvl="1"/>
            <a:r>
              <a:rPr lang="en-IN"/>
              <a:t>For example, if CRLs are issued every month, but there are revocations in between, the CA can create a delta CRL when there is a change during the month. </a:t>
            </a:r>
          </a:p>
          <a:p>
            <a:pPr lvl="1"/>
            <a:r>
              <a:rPr lang="en-IN"/>
              <a:t>A delta CRL contains only the changes made after the last CRL.</a:t>
            </a:r>
            <a:endParaRPr lang="en-IN" sz="1100"/>
          </a:p>
        </p:txBody>
      </p:sp>
    </p:spTree>
    <p:extLst>
      <p:ext uri="{BB962C8B-B14F-4D97-AF65-F5344CB8AC3E}">
        <p14:creationId xmlns:p14="http://schemas.microsoft.com/office/powerpoint/2010/main" val="15327249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rmAutofit/>
          </a:bodyPr>
          <a:lstStyle/>
          <a:p>
            <a:pPr lvl="0" algn="ctr"/>
            <a:r>
              <a:rPr lang="en-GB" b="1">
                <a:solidFill>
                  <a:srgbClr val="002060"/>
                </a:solidFill>
                <a:latin typeface="+mn-lt"/>
              </a:rPr>
              <a:t>Public-Key Infrastructures (PKI)</a:t>
            </a:r>
          </a:p>
        </p:txBody>
      </p:sp>
      <p:sp>
        <p:nvSpPr>
          <p:cNvPr id="3" name="Content Placeholder 2">
            <a:extLst>
              <a:ext uri="{FF2B5EF4-FFF2-40B4-BE49-F238E27FC236}">
                <a16:creationId xmlns:a16="http://schemas.microsoft.com/office/drawing/2014/main" id="{349A9332-89AB-4736-9065-C66657123EE7}"/>
              </a:ext>
            </a:extLst>
          </p:cNvPr>
          <p:cNvSpPr>
            <a:spLocks noGrp="1"/>
          </p:cNvSpPr>
          <p:nvPr>
            <p:ph sz="half" idx="1"/>
          </p:nvPr>
        </p:nvSpPr>
        <p:spPr>
          <a:xfrm>
            <a:off x="628648" y="1152703"/>
            <a:ext cx="8049183" cy="3263504"/>
          </a:xfrm>
        </p:spPr>
        <p:txBody>
          <a:bodyPr>
            <a:noAutofit/>
          </a:bodyPr>
          <a:lstStyle/>
          <a:p>
            <a:r>
              <a:rPr lang="en-IN" sz="1800"/>
              <a:t>Model for creating, distributing, and revoking certificates based on X.509. </a:t>
            </a:r>
          </a:p>
          <a:p>
            <a:r>
              <a:rPr lang="en-IN" sz="1800"/>
              <a:t>Internet Engineering Task Force has created Public-Key Infrastructure X.509 (PKIX).</a:t>
            </a:r>
          </a:p>
          <a:p>
            <a:endParaRPr lang="en-IN" sz="1800"/>
          </a:p>
        </p:txBody>
      </p:sp>
      <p:pic>
        <p:nvPicPr>
          <p:cNvPr id="8" name="Content Placeholder 7">
            <a:extLst>
              <a:ext uri="{FF2B5EF4-FFF2-40B4-BE49-F238E27FC236}">
                <a16:creationId xmlns:a16="http://schemas.microsoft.com/office/drawing/2014/main" id="{C9926D93-B8BA-4897-A21D-5CA272197085}"/>
              </a:ext>
            </a:extLst>
          </p:cNvPr>
          <p:cNvPicPr>
            <a:picLocks noGrp="1" noChangeAspect="1"/>
          </p:cNvPicPr>
          <p:nvPr>
            <p:ph sz="half" idx="2"/>
          </p:nvPr>
        </p:nvPicPr>
        <p:blipFill>
          <a:blip r:embed="rId3"/>
          <a:stretch>
            <a:fillRect/>
          </a:stretch>
        </p:blipFill>
        <p:spPr>
          <a:xfrm>
            <a:off x="5737253" y="1980737"/>
            <a:ext cx="3057248" cy="2651985"/>
          </a:xfrm>
          <a:prstGeom prst="rect">
            <a:avLst/>
          </a:prstGeom>
        </p:spPr>
      </p:pic>
      <p:sp>
        <p:nvSpPr>
          <p:cNvPr id="7" name="Rectangle 6">
            <a:extLst>
              <a:ext uri="{FF2B5EF4-FFF2-40B4-BE49-F238E27FC236}">
                <a16:creationId xmlns:a16="http://schemas.microsoft.com/office/drawing/2014/main" id="{E6DCE240-3DE9-4075-9614-1F90AAA84D04}"/>
              </a:ext>
            </a:extLst>
          </p:cNvPr>
          <p:cNvSpPr/>
          <p:nvPr/>
        </p:nvSpPr>
        <p:spPr>
          <a:xfrm>
            <a:off x="5943176" y="4632723"/>
            <a:ext cx="2099998" cy="307777"/>
          </a:xfrm>
          <a:prstGeom prst="rect">
            <a:avLst/>
          </a:prstGeom>
        </p:spPr>
        <p:txBody>
          <a:bodyPr wrap="none">
            <a:spAutoFit/>
          </a:bodyPr>
          <a:lstStyle/>
          <a:p>
            <a:r>
              <a:rPr lang="en-IN" sz="1400">
                <a:latin typeface="TimesTenLTStd-Roman"/>
              </a:rPr>
              <a:t>PKIX Architectural Model</a:t>
            </a:r>
            <a:endParaRPr lang="en-IN" sz="1400"/>
          </a:p>
        </p:txBody>
      </p:sp>
      <p:sp>
        <p:nvSpPr>
          <p:cNvPr id="9" name="Rectangle 8">
            <a:extLst>
              <a:ext uri="{FF2B5EF4-FFF2-40B4-BE49-F238E27FC236}">
                <a16:creationId xmlns:a16="http://schemas.microsoft.com/office/drawing/2014/main" id="{61EDB702-44BC-4DBE-BAD6-E904B7BF5462}"/>
              </a:ext>
            </a:extLst>
          </p:cNvPr>
          <p:cNvSpPr/>
          <p:nvPr/>
        </p:nvSpPr>
        <p:spPr>
          <a:xfrm>
            <a:off x="614154" y="1893512"/>
            <a:ext cx="5173341" cy="3046988"/>
          </a:xfrm>
          <a:prstGeom prst="rect">
            <a:avLst/>
          </a:prstGeom>
          <a:ln>
            <a:solidFill>
              <a:schemeClr val="tx1"/>
            </a:solidFill>
          </a:ln>
        </p:spPr>
        <p:txBody>
          <a:bodyPr wrap="square">
            <a:spAutoFit/>
          </a:bodyPr>
          <a:lstStyle/>
          <a:p>
            <a:pPr marL="285750" indent="-285750">
              <a:buFont typeface="Arial" panose="020B0604020202020204" pitchFamily="34" charset="0"/>
              <a:buChar char="•"/>
            </a:pPr>
            <a:r>
              <a:rPr lang="en-IN" sz="1600" b="1"/>
              <a:t>End entity: </a:t>
            </a:r>
            <a:r>
              <a:rPr lang="en-IN" sz="1600"/>
              <a:t>A generic term used to denote end users, devices (e.g., servers, routers), or any other entity that can be identified in the subject field of a public-key certificate. </a:t>
            </a:r>
          </a:p>
          <a:p>
            <a:pPr marL="285750" indent="-285750">
              <a:buFont typeface="Arial" panose="020B0604020202020204" pitchFamily="34" charset="0"/>
              <a:buChar char="•"/>
            </a:pPr>
            <a:r>
              <a:rPr lang="en-IN" sz="1600" b="1"/>
              <a:t>Registration authority (RA): </a:t>
            </a:r>
            <a:r>
              <a:rPr lang="en-IN" sz="1600"/>
              <a:t>An optional component that assumes a number of administrative functions from the CA. Often associated with end entity registration </a:t>
            </a:r>
          </a:p>
          <a:p>
            <a:pPr marL="285750" indent="-285750">
              <a:buFont typeface="Arial" panose="020B0604020202020204" pitchFamily="34" charset="0"/>
              <a:buChar char="•"/>
            </a:pPr>
            <a:r>
              <a:rPr lang="en-IN" sz="1600" b="1"/>
              <a:t>CRL issuer: </a:t>
            </a:r>
            <a:r>
              <a:rPr lang="en-IN" sz="1600"/>
              <a:t>An optional component that a CA can delegate to publish CRLs.</a:t>
            </a:r>
          </a:p>
          <a:p>
            <a:pPr marL="285750" indent="-285750">
              <a:buFont typeface="Arial" panose="020B0604020202020204" pitchFamily="34" charset="0"/>
              <a:buChar char="•"/>
            </a:pPr>
            <a:r>
              <a:rPr lang="en-IN" sz="1600" b="1"/>
              <a:t>Repository: </a:t>
            </a:r>
            <a:r>
              <a:rPr lang="en-IN" sz="1600"/>
              <a:t>A generic term used to denote any method for storing certificates and CRLs so that they can be retrieved by end entities.</a:t>
            </a:r>
          </a:p>
        </p:txBody>
      </p:sp>
    </p:spTree>
    <p:extLst>
      <p:ext uri="{BB962C8B-B14F-4D97-AF65-F5344CB8AC3E}">
        <p14:creationId xmlns:p14="http://schemas.microsoft.com/office/powerpoint/2010/main" val="16446078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rmAutofit/>
          </a:bodyPr>
          <a:lstStyle/>
          <a:p>
            <a:pPr lvl="0" algn="ctr"/>
            <a:r>
              <a:rPr lang="en-GB" b="1">
                <a:solidFill>
                  <a:srgbClr val="002060"/>
                </a:solidFill>
                <a:latin typeface="+mn-lt"/>
              </a:rPr>
              <a:t>Public-Key Infrastructures (PKI)</a:t>
            </a:r>
          </a:p>
        </p:txBody>
      </p:sp>
      <p:sp>
        <p:nvSpPr>
          <p:cNvPr id="3" name="Content Placeholder 2">
            <a:extLst>
              <a:ext uri="{FF2B5EF4-FFF2-40B4-BE49-F238E27FC236}">
                <a16:creationId xmlns:a16="http://schemas.microsoft.com/office/drawing/2014/main" id="{349A9332-89AB-4736-9065-C66657123EE7}"/>
              </a:ext>
            </a:extLst>
          </p:cNvPr>
          <p:cNvSpPr>
            <a:spLocks noGrp="1"/>
          </p:cNvSpPr>
          <p:nvPr>
            <p:ph sz="half" idx="1"/>
          </p:nvPr>
        </p:nvSpPr>
        <p:spPr>
          <a:xfrm>
            <a:off x="628651" y="1433955"/>
            <a:ext cx="3886200" cy="3263504"/>
          </a:xfrm>
        </p:spPr>
        <p:txBody>
          <a:bodyPr>
            <a:noAutofit/>
          </a:bodyPr>
          <a:lstStyle/>
          <a:p>
            <a:pPr marL="0" indent="0">
              <a:buNone/>
            </a:pPr>
            <a:r>
              <a:rPr lang="en-IN" sz="1800"/>
              <a:t>Some important Duties:</a:t>
            </a:r>
          </a:p>
          <a:p>
            <a:pPr marL="285750" indent="-285750"/>
            <a:r>
              <a:rPr lang="en-IN" sz="1800" b="1">
                <a:latin typeface="Generic614-Regular"/>
              </a:rPr>
              <a:t>Certificates’ issuing, renewal, and revocation: </a:t>
            </a:r>
            <a:r>
              <a:rPr lang="en-IN" sz="1800">
                <a:latin typeface="Generic617-Regular"/>
              </a:rPr>
              <a:t>duties defined in X.509.</a:t>
            </a:r>
          </a:p>
          <a:p>
            <a:pPr marL="285750" indent="-285750"/>
            <a:r>
              <a:rPr lang="en-IN" sz="1800" b="1">
                <a:latin typeface="Generic614-Regular"/>
              </a:rPr>
              <a:t>Keys’ storage and update: </a:t>
            </a:r>
            <a:r>
              <a:rPr lang="en-IN" sz="1800">
                <a:latin typeface="Generic617-Regular"/>
              </a:rPr>
              <a:t>A PKI should be a storage place for private keys of those members that need to hold their private keys somewhere safe. In addition, a PKI is responsible for updating these keys on members’ demands.</a:t>
            </a:r>
            <a:endParaRPr lang="en-IN" sz="1800"/>
          </a:p>
          <a:p>
            <a:endParaRPr lang="en-IN" sz="1800"/>
          </a:p>
        </p:txBody>
      </p:sp>
      <p:pic>
        <p:nvPicPr>
          <p:cNvPr id="7" name="Content Placeholder 6">
            <a:extLst>
              <a:ext uri="{FF2B5EF4-FFF2-40B4-BE49-F238E27FC236}">
                <a16:creationId xmlns:a16="http://schemas.microsoft.com/office/drawing/2014/main" id="{CADD4288-1EC2-4BCA-BF18-EACAC3BE50E2}"/>
              </a:ext>
            </a:extLst>
          </p:cNvPr>
          <p:cNvPicPr>
            <a:picLocks noGrp="1" noChangeAspect="1"/>
          </p:cNvPicPr>
          <p:nvPr>
            <p:ph sz="half" idx="2"/>
          </p:nvPr>
        </p:nvPicPr>
        <p:blipFill>
          <a:blip r:embed="rId3"/>
          <a:stretch>
            <a:fillRect/>
          </a:stretch>
        </p:blipFill>
        <p:spPr>
          <a:xfrm>
            <a:off x="4629150" y="1775902"/>
            <a:ext cx="3886200" cy="2450533"/>
          </a:xfrm>
          <a:prstGeom prst="rect">
            <a:avLst/>
          </a:prstGeom>
        </p:spPr>
      </p:pic>
    </p:spTree>
    <p:extLst>
      <p:ext uri="{BB962C8B-B14F-4D97-AF65-F5344CB8AC3E}">
        <p14:creationId xmlns:p14="http://schemas.microsoft.com/office/powerpoint/2010/main" val="4292690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rmAutofit/>
          </a:bodyPr>
          <a:lstStyle/>
          <a:p>
            <a:pPr lvl="0" algn="ctr"/>
            <a:r>
              <a:rPr lang="en-GB" b="1">
                <a:solidFill>
                  <a:srgbClr val="002060"/>
                </a:solidFill>
                <a:latin typeface="+mn-lt"/>
              </a:rPr>
              <a:t>Public-Key Infrastructures (PKI)</a:t>
            </a:r>
          </a:p>
        </p:txBody>
      </p:sp>
      <p:sp>
        <p:nvSpPr>
          <p:cNvPr id="3" name="Content Placeholder 2">
            <a:extLst>
              <a:ext uri="{FF2B5EF4-FFF2-40B4-BE49-F238E27FC236}">
                <a16:creationId xmlns:a16="http://schemas.microsoft.com/office/drawing/2014/main" id="{349A9332-89AB-4736-9065-C66657123EE7}"/>
              </a:ext>
            </a:extLst>
          </p:cNvPr>
          <p:cNvSpPr>
            <a:spLocks noGrp="1"/>
          </p:cNvSpPr>
          <p:nvPr>
            <p:ph sz="half" idx="1"/>
          </p:nvPr>
        </p:nvSpPr>
        <p:spPr/>
        <p:txBody>
          <a:bodyPr>
            <a:noAutofit/>
          </a:bodyPr>
          <a:lstStyle/>
          <a:p>
            <a:pPr marL="0" indent="0">
              <a:buNone/>
            </a:pPr>
            <a:r>
              <a:rPr lang="en-IN" sz="1800"/>
              <a:t>Some important Duties:</a:t>
            </a:r>
          </a:p>
          <a:p>
            <a:pPr marL="285750" indent="-285750"/>
            <a:r>
              <a:rPr lang="en-IN" sz="1800" b="1"/>
              <a:t>Providing services to other protocols: </a:t>
            </a:r>
            <a:r>
              <a:rPr lang="en-IN" sz="1800"/>
              <a:t>Like IPSec and TLS relying on services by a PKI.</a:t>
            </a:r>
          </a:p>
          <a:p>
            <a:pPr marL="285750" indent="-285750"/>
            <a:r>
              <a:rPr lang="en-IN" sz="1800" b="1"/>
              <a:t>Providing access control</a:t>
            </a:r>
            <a:r>
              <a:rPr lang="en-IN" sz="1800"/>
              <a:t>. A PKI can provide different levels of access to the information stored in its database. For example, an organization PKI may provide access to the whole database for the top management, but limited access for employees.</a:t>
            </a:r>
          </a:p>
          <a:p>
            <a:endParaRPr lang="en-IN" sz="1800"/>
          </a:p>
        </p:txBody>
      </p:sp>
      <p:pic>
        <p:nvPicPr>
          <p:cNvPr id="7" name="Content Placeholder 6">
            <a:extLst>
              <a:ext uri="{FF2B5EF4-FFF2-40B4-BE49-F238E27FC236}">
                <a16:creationId xmlns:a16="http://schemas.microsoft.com/office/drawing/2014/main" id="{81CBC659-6C47-451E-A1C3-26FC43A4A6FB}"/>
              </a:ext>
            </a:extLst>
          </p:cNvPr>
          <p:cNvPicPr>
            <a:picLocks noGrp="1" noChangeAspect="1"/>
          </p:cNvPicPr>
          <p:nvPr>
            <p:ph sz="half" idx="2"/>
          </p:nvPr>
        </p:nvPicPr>
        <p:blipFill>
          <a:blip r:embed="rId3"/>
          <a:stretch>
            <a:fillRect/>
          </a:stretch>
        </p:blipFill>
        <p:spPr>
          <a:xfrm>
            <a:off x="4629150" y="1775902"/>
            <a:ext cx="3886200" cy="2450533"/>
          </a:xfrm>
          <a:prstGeom prst="rect">
            <a:avLst/>
          </a:prstGeom>
        </p:spPr>
      </p:pic>
    </p:spTree>
    <p:extLst>
      <p:ext uri="{BB962C8B-B14F-4D97-AF65-F5344CB8AC3E}">
        <p14:creationId xmlns:p14="http://schemas.microsoft.com/office/powerpoint/2010/main" val="1379008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rmAutofit/>
          </a:bodyPr>
          <a:lstStyle/>
          <a:p>
            <a:pPr lvl="0" algn="ctr"/>
            <a:r>
              <a:rPr lang="en-GB" b="1">
                <a:solidFill>
                  <a:srgbClr val="002060"/>
                </a:solidFill>
                <a:latin typeface="+mn-lt"/>
              </a:rPr>
              <a:t>Types of KDCs</a:t>
            </a:r>
          </a:p>
        </p:txBody>
      </p:sp>
      <p:pic>
        <p:nvPicPr>
          <p:cNvPr id="12" name="Content Placeholder 11">
            <a:extLst>
              <a:ext uri="{FF2B5EF4-FFF2-40B4-BE49-F238E27FC236}">
                <a16:creationId xmlns:a16="http://schemas.microsoft.com/office/drawing/2014/main" id="{0FD77825-7835-46AB-BF8B-BF68A2C97E5E}"/>
              </a:ext>
            </a:extLst>
          </p:cNvPr>
          <p:cNvPicPr>
            <a:picLocks noGrp="1" noChangeAspect="1"/>
          </p:cNvPicPr>
          <p:nvPr>
            <p:ph sz="half" idx="1"/>
          </p:nvPr>
        </p:nvPicPr>
        <p:blipFill>
          <a:blip r:embed="rId3"/>
          <a:stretch>
            <a:fillRect/>
          </a:stretch>
        </p:blipFill>
        <p:spPr>
          <a:xfrm>
            <a:off x="221778" y="2425375"/>
            <a:ext cx="4487281" cy="1139212"/>
          </a:xfrm>
          <a:prstGeom prst="rect">
            <a:avLst/>
          </a:prstGeom>
        </p:spPr>
      </p:pic>
      <p:pic>
        <p:nvPicPr>
          <p:cNvPr id="13" name="Content Placeholder 12">
            <a:extLst>
              <a:ext uri="{FF2B5EF4-FFF2-40B4-BE49-F238E27FC236}">
                <a16:creationId xmlns:a16="http://schemas.microsoft.com/office/drawing/2014/main" id="{8D28EF94-B904-4CB8-A195-2FB5B63B7E14}"/>
              </a:ext>
            </a:extLst>
          </p:cNvPr>
          <p:cNvPicPr>
            <a:picLocks noGrp="1" noChangeAspect="1"/>
          </p:cNvPicPr>
          <p:nvPr>
            <p:ph sz="half" idx="2"/>
          </p:nvPr>
        </p:nvPicPr>
        <p:blipFill>
          <a:blip r:embed="rId4"/>
          <a:stretch>
            <a:fillRect/>
          </a:stretch>
        </p:blipFill>
        <p:spPr>
          <a:xfrm>
            <a:off x="4629149" y="1731696"/>
            <a:ext cx="4372789" cy="2284711"/>
          </a:xfrm>
          <a:prstGeom prst="rect">
            <a:avLst/>
          </a:prstGeom>
        </p:spPr>
      </p:pic>
      <p:sp>
        <p:nvSpPr>
          <p:cNvPr id="10" name="Rectangle 9">
            <a:extLst>
              <a:ext uri="{FF2B5EF4-FFF2-40B4-BE49-F238E27FC236}">
                <a16:creationId xmlns:a16="http://schemas.microsoft.com/office/drawing/2014/main" id="{468EB7DF-2F75-4C98-A570-5736C3224200}"/>
              </a:ext>
            </a:extLst>
          </p:cNvPr>
          <p:cNvSpPr/>
          <p:nvPr/>
        </p:nvSpPr>
        <p:spPr>
          <a:xfrm>
            <a:off x="5531579" y="4251979"/>
            <a:ext cx="2652842" cy="369332"/>
          </a:xfrm>
          <a:prstGeom prst="rect">
            <a:avLst/>
          </a:prstGeom>
        </p:spPr>
        <p:txBody>
          <a:bodyPr wrap="none">
            <a:spAutoFit/>
          </a:bodyPr>
          <a:lstStyle/>
          <a:p>
            <a:r>
              <a:rPr lang="en-IN">
                <a:latin typeface="Generic615-Regular"/>
              </a:rPr>
              <a:t>Hierarchical multiple KDCs</a:t>
            </a:r>
            <a:endParaRPr lang="en-IN"/>
          </a:p>
        </p:txBody>
      </p:sp>
      <p:sp>
        <p:nvSpPr>
          <p:cNvPr id="11" name="Rectangle 10">
            <a:extLst>
              <a:ext uri="{FF2B5EF4-FFF2-40B4-BE49-F238E27FC236}">
                <a16:creationId xmlns:a16="http://schemas.microsoft.com/office/drawing/2014/main" id="{588F5F69-E47D-45FD-B462-C6BADB75380B}"/>
              </a:ext>
            </a:extLst>
          </p:cNvPr>
          <p:cNvSpPr/>
          <p:nvPr/>
        </p:nvSpPr>
        <p:spPr>
          <a:xfrm>
            <a:off x="1626876" y="1985931"/>
            <a:ext cx="1889748" cy="369332"/>
          </a:xfrm>
          <a:prstGeom prst="rect">
            <a:avLst/>
          </a:prstGeom>
        </p:spPr>
        <p:txBody>
          <a:bodyPr wrap="none">
            <a:spAutoFit/>
          </a:bodyPr>
          <a:lstStyle/>
          <a:p>
            <a:r>
              <a:rPr lang="en-IN">
                <a:latin typeface="Generic615-Regular"/>
              </a:rPr>
              <a:t>Flat multiple KDCs</a:t>
            </a:r>
            <a:endParaRPr lang="en-IN"/>
          </a:p>
        </p:txBody>
      </p:sp>
    </p:spTree>
    <p:extLst>
      <p:ext uri="{BB962C8B-B14F-4D97-AF65-F5344CB8AC3E}">
        <p14:creationId xmlns:p14="http://schemas.microsoft.com/office/powerpoint/2010/main" val="35231061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rmAutofit/>
          </a:bodyPr>
          <a:lstStyle/>
          <a:p>
            <a:pPr lvl="0" algn="ctr"/>
            <a:r>
              <a:rPr lang="en-GB" b="1">
                <a:solidFill>
                  <a:srgbClr val="002060"/>
                </a:solidFill>
                <a:latin typeface="+mn-lt"/>
              </a:rPr>
              <a:t>PKI Hierarchical Model</a:t>
            </a:r>
          </a:p>
        </p:txBody>
      </p:sp>
      <p:sp>
        <p:nvSpPr>
          <p:cNvPr id="3" name="Content Placeholder 2">
            <a:extLst>
              <a:ext uri="{FF2B5EF4-FFF2-40B4-BE49-F238E27FC236}">
                <a16:creationId xmlns:a16="http://schemas.microsoft.com/office/drawing/2014/main" id="{349A9332-89AB-4736-9065-C66657123EE7}"/>
              </a:ext>
            </a:extLst>
          </p:cNvPr>
          <p:cNvSpPr>
            <a:spLocks noGrp="1"/>
          </p:cNvSpPr>
          <p:nvPr>
            <p:ph idx="1"/>
          </p:nvPr>
        </p:nvSpPr>
        <p:spPr/>
        <p:txBody>
          <a:bodyPr>
            <a:noAutofit/>
          </a:bodyPr>
          <a:lstStyle/>
          <a:p>
            <a:r>
              <a:rPr lang="en-IN" sz="1800" b="1"/>
              <a:t>Trust model </a:t>
            </a:r>
            <a:r>
              <a:rPr lang="en-IN" sz="1800"/>
              <a:t>defines rules that specify how a user can verify a certificate received from a CA</a:t>
            </a:r>
          </a:p>
          <a:p>
            <a:r>
              <a:rPr lang="en-IN" sz="1800" b="1"/>
              <a:t>Hierarchical Model </a:t>
            </a:r>
            <a:r>
              <a:rPr lang="en-IN" sz="1800"/>
              <a:t>is a tree-type structure with a root CA. The root CA has a self-signed, self-issued certificate; it needs to be trusted by other CAs and users for the system to work</a:t>
            </a:r>
            <a:endParaRPr lang="en-IN" sz="1400"/>
          </a:p>
        </p:txBody>
      </p:sp>
      <p:pic>
        <p:nvPicPr>
          <p:cNvPr id="4" name="Picture 3">
            <a:extLst>
              <a:ext uri="{FF2B5EF4-FFF2-40B4-BE49-F238E27FC236}">
                <a16:creationId xmlns:a16="http://schemas.microsoft.com/office/drawing/2014/main" id="{3529BB90-0E39-4570-95AC-D8C58B3A1A5F}"/>
              </a:ext>
            </a:extLst>
          </p:cNvPr>
          <p:cNvPicPr>
            <a:picLocks noChangeAspect="1"/>
          </p:cNvPicPr>
          <p:nvPr/>
        </p:nvPicPr>
        <p:blipFill>
          <a:blip r:embed="rId3"/>
          <a:stretch>
            <a:fillRect/>
          </a:stretch>
        </p:blipFill>
        <p:spPr>
          <a:xfrm>
            <a:off x="4313056" y="2877621"/>
            <a:ext cx="4492084" cy="1696581"/>
          </a:xfrm>
          <a:prstGeom prst="rect">
            <a:avLst/>
          </a:prstGeom>
        </p:spPr>
      </p:pic>
      <p:sp>
        <p:nvSpPr>
          <p:cNvPr id="6" name="Rectangle 5">
            <a:extLst>
              <a:ext uri="{FF2B5EF4-FFF2-40B4-BE49-F238E27FC236}">
                <a16:creationId xmlns:a16="http://schemas.microsoft.com/office/drawing/2014/main" id="{3B25E942-7B17-4FAE-82D8-6B4CBEF71A8F}"/>
              </a:ext>
            </a:extLst>
          </p:cNvPr>
          <p:cNvSpPr/>
          <p:nvPr/>
        </p:nvSpPr>
        <p:spPr>
          <a:xfrm>
            <a:off x="4572000" y="4733926"/>
            <a:ext cx="4493859" cy="338554"/>
          </a:xfrm>
          <a:prstGeom prst="rect">
            <a:avLst/>
          </a:prstGeom>
        </p:spPr>
        <p:txBody>
          <a:bodyPr wrap="none">
            <a:spAutoFit/>
          </a:bodyPr>
          <a:lstStyle/>
          <a:p>
            <a:r>
              <a:rPr lang="en-IN" sz="1600">
                <a:solidFill>
                  <a:srgbClr val="FF0000"/>
                </a:solidFill>
                <a:latin typeface="Generic617-Regular"/>
              </a:rPr>
              <a:t>Certificate issued by authority X for entity Y: X&lt;&lt;Y&gt;&gt;</a:t>
            </a:r>
            <a:endParaRPr lang="en-IN" sz="1600">
              <a:solidFill>
                <a:srgbClr val="FF0000"/>
              </a:solidFill>
            </a:endParaRPr>
          </a:p>
        </p:txBody>
      </p:sp>
      <p:sp>
        <p:nvSpPr>
          <p:cNvPr id="7" name="Rectangle 6">
            <a:extLst>
              <a:ext uri="{FF2B5EF4-FFF2-40B4-BE49-F238E27FC236}">
                <a16:creationId xmlns:a16="http://schemas.microsoft.com/office/drawing/2014/main" id="{EBD1BBFA-97EB-4831-9FDD-FF9499BABD10}"/>
              </a:ext>
            </a:extLst>
          </p:cNvPr>
          <p:cNvSpPr/>
          <p:nvPr/>
        </p:nvSpPr>
        <p:spPr>
          <a:xfrm>
            <a:off x="745227" y="2877621"/>
            <a:ext cx="3451253" cy="1200329"/>
          </a:xfrm>
          <a:prstGeom prst="rect">
            <a:avLst/>
          </a:prstGeom>
        </p:spPr>
        <p:txBody>
          <a:bodyPr wrap="square">
            <a:spAutoFit/>
          </a:bodyPr>
          <a:lstStyle/>
          <a:p>
            <a:r>
              <a:rPr lang="en-IN" b="1">
                <a:latin typeface="Generic617-Regular"/>
              </a:rPr>
              <a:t>Example</a:t>
            </a:r>
            <a:r>
              <a:rPr lang="en-IN">
                <a:latin typeface="Generic617-Regular"/>
              </a:rPr>
              <a:t>: How User1, knowing only the public key of the CA (the root), can obtain a verified copy of</a:t>
            </a:r>
          </a:p>
          <a:p>
            <a:r>
              <a:rPr lang="en-IN">
                <a:latin typeface="Generic617-Regular"/>
              </a:rPr>
              <a:t>User3’s public key?</a:t>
            </a:r>
            <a:endParaRPr lang="en-IN"/>
          </a:p>
        </p:txBody>
      </p:sp>
      <p:sp>
        <p:nvSpPr>
          <p:cNvPr id="8" name="Rectangle 7">
            <a:extLst>
              <a:ext uri="{FF2B5EF4-FFF2-40B4-BE49-F238E27FC236}">
                <a16:creationId xmlns:a16="http://schemas.microsoft.com/office/drawing/2014/main" id="{709B18E1-5BDF-4AC8-AFF1-FB5E850E67E2}"/>
              </a:ext>
            </a:extLst>
          </p:cNvPr>
          <p:cNvSpPr/>
          <p:nvPr/>
        </p:nvSpPr>
        <p:spPr>
          <a:xfrm>
            <a:off x="745227" y="4107424"/>
            <a:ext cx="4572000" cy="646331"/>
          </a:xfrm>
          <a:prstGeom prst="rect">
            <a:avLst/>
          </a:prstGeom>
        </p:spPr>
        <p:txBody>
          <a:bodyPr>
            <a:spAutoFit/>
          </a:bodyPr>
          <a:lstStyle/>
          <a:p>
            <a:pPr marL="285750" indent="-285750">
              <a:buFont typeface="Arial" panose="020B0604020202020204" pitchFamily="34" charset="0"/>
              <a:buChar char="•"/>
            </a:pPr>
            <a:r>
              <a:rPr lang="en-IN">
                <a:latin typeface="Generic617-Regular"/>
              </a:rPr>
              <a:t>User3 sends a chain of certificates, CA&lt;&lt;CA1&gt;&gt; and CA1&lt;&lt;User3&gt;&gt;, to User1</a:t>
            </a:r>
            <a:endParaRPr lang="en-IN"/>
          </a:p>
        </p:txBody>
      </p:sp>
    </p:spTree>
    <p:extLst>
      <p:ext uri="{BB962C8B-B14F-4D97-AF65-F5344CB8AC3E}">
        <p14:creationId xmlns:p14="http://schemas.microsoft.com/office/powerpoint/2010/main" val="1522723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rmAutofit/>
          </a:bodyPr>
          <a:lstStyle/>
          <a:p>
            <a:pPr lvl="0" algn="ctr"/>
            <a:r>
              <a:rPr lang="en-GB" b="1">
                <a:solidFill>
                  <a:srgbClr val="002060"/>
                </a:solidFill>
                <a:latin typeface="+mn-lt"/>
              </a:rPr>
              <a:t>PKI Mesh Model</a:t>
            </a:r>
          </a:p>
        </p:txBody>
      </p:sp>
      <p:sp>
        <p:nvSpPr>
          <p:cNvPr id="3" name="Content Placeholder 2">
            <a:extLst>
              <a:ext uri="{FF2B5EF4-FFF2-40B4-BE49-F238E27FC236}">
                <a16:creationId xmlns:a16="http://schemas.microsoft.com/office/drawing/2014/main" id="{349A9332-89AB-4736-9065-C66657123EE7}"/>
              </a:ext>
            </a:extLst>
          </p:cNvPr>
          <p:cNvSpPr>
            <a:spLocks noGrp="1"/>
          </p:cNvSpPr>
          <p:nvPr>
            <p:ph idx="1"/>
          </p:nvPr>
        </p:nvSpPr>
        <p:spPr/>
        <p:txBody>
          <a:bodyPr>
            <a:noAutofit/>
          </a:bodyPr>
          <a:lstStyle/>
          <a:p>
            <a:r>
              <a:rPr lang="en-IN" sz="1800"/>
              <a:t>A larger community may need several hierarchical structures connected together. </a:t>
            </a:r>
          </a:p>
          <a:p>
            <a:r>
              <a:rPr lang="en-IN" sz="1800"/>
              <a:t>One method is to use a mesh model to connect the roots together. In this model, each root is connected to every other root,</a:t>
            </a:r>
            <a:endParaRPr lang="en-IN" sz="1100"/>
          </a:p>
        </p:txBody>
      </p:sp>
      <p:pic>
        <p:nvPicPr>
          <p:cNvPr id="2" name="Picture 1">
            <a:extLst>
              <a:ext uri="{FF2B5EF4-FFF2-40B4-BE49-F238E27FC236}">
                <a16:creationId xmlns:a16="http://schemas.microsoft.com/office/drawing/2014/main" id="{93EF170E-2962-414F-83BD-F18D7A73A968}"/>
              </a:ext>
            </a:extLst>
          </p:cNvPr>
          <p:cNvPicPr>
            <a:picLocks noChangeAspect="1"/>
          </p:cNvPicPr>
          <p:nvPr/>
        </p:nvPicPr>
        <p:blipFill>
          <a:blip r:embed="rId3"/>
          <a:stretch>
            <a:fillRect/>
          </a:stretch>
        </p:blipFill>
        <p:spPr>
          <a:xfrm>
            <a:off x="1051964" y="2739122"/>
            <a:ext cx="3019579" cy="2130534"/>
          </a:xfrm>
          <a:prstGeom prst="rect">
            <a:avLst/>
          </a:prstGeom>
        </p:spPr>
      </p:pic>
      <p:sp>
        <p:nvSpPr>
          <p:cNvPr id="5" name="Rectangle 4">
            <a:extLst>
              <a:ext uri="{FF2B5EF4-FFF2-40B4-BE49-F238E27FC236}">
                <a16:creationId xmlns:a16="http://schemas.microsoft.com/office/drawing/2014/main" id="{9DA4EF3B-FEA3-48A6-B8A0-4D821D6CE4D6}"/>
              </a:ext>
            </a:extLst>
          </p:cNvPr>
          <p:cNvSpPr/>
          <p:nvPr/>
        </p:nvSpPr>
        <p:spPr>
          <a:xfrm>
            <a:off x="4236180" y="2739122"/>
            <a:ext cx="4572000" cy="1200329"/>
          </a:xfrm>
          <a:prstGeom prst="rect">
            <a:avLst/>
          </a:prstGeom>
        </p:spPr>
        <p:txBody>
          <a:bodyPr>
            <a:spAutoFit/>
          </a:bodyPr>
          <a:lstStyle/>
          <a:p>
            <a:pPr marL="285750" indent="-285750">
              <a:buFont typeface="Arial" panose="020B0604020202020204" pitchFamily="34" charset="0"/>
              <a:buChar char="•"/>
            </a:pPr>
            <a:r>
              <a:rPr lang="en-IN">
                <a:latin typeface="Generic617-Regular"/>
              </a:rPr>
              <a:t>The certifications between the roots are cross-certificates</a:t>
            </a:r>
          </a:p>
          <a:p>
            <a:pPr marL="285750" indent="-285750">
              <a:buFont typeface="Arial" panose="020B0604020202020204" pitchFamily="34" charset="0"/>
              <a:buChar char="•"/>
            </a:pPr>
            <a:r>
              <a:rPr lang="en-IN">
                <a:latin typeface="Generic617-Regular"/>
              </a:rPr>
              <a:t>Each root certifies all other roots, which means there are </a:t>
            </a:r>
            <a:r>
              <a:rPr lang="en-IN">
                <a:latin typeface="Generic615-Regular"/>
              </a:rPr>
              <a:t>N</a:t>
            </a:r>
            <a:r>
              <a:rPr lang="en-IN">
                <a:latin typeface="Generic617-Regular"/>
              </a:rPr>
              <a:t>(</a:t>
            </a:r>
            <a:r>
              <a:rPr lang="en-IN">
                <a:latin typeface="Generic615-Regular"/>
              </a:rPr>
              <a:t>N </a:t>
            </a:r>
            <a:r>
              <a:rPr lang="en-IN">
                <a:latin typeface="Generic624-Regular"/>
              </a:rPr>
              <a:t>− </a:t>
            </a:r>
            <a:r>
              <a:rPr lang="en-IN">
                <a:latin typeface="Generic617-Regular"/>
              </a:rPr>
              <a:t>1) certificates</a:t>
            </a:r>
            <a:endParaRPr lang="en-IN"/>
          </a:p>
        </p:txBody>
      </p:sp>
      <p:sp>
        <p:nvSpPr>
          <p:cNvPr id="9" name="Rectangle 8">
            <a:extLst>
              <a:ext uri="{FF2B5EF4-FFF2-40B4-BE49-F238E27FC236}">
                <a16:creationId xmlns:a16="http://schemas.microsoft.com/office/drawing/2014/main" id="{B3241AF0-CC61-4A2C-8843-F8335FCA147B}"/>
              </a:ext>
            </a:extLst>
          </p:cNvPr>
          <p:cNvSpPr/>
          <p:nvPr/>
        </p:nvSpPr>
        <p:spPr>
          <a:xfrm>
            <a:off x="4366664" y="4104858"/>
            <a:ext cx="4572000" cy="646331"/>
          </a:xfrm>
          <a:prstGeom prst="rect">
            <a:avLst/>
          </a:prstGeom>
        </p:spPr>
        <p:txBody>
          <a:bodyPr>
            <a:spAutoFit/>
          </a:bodyPr>
          <a:lstStyle/>
          <a:p>
            <a:pPr marL="285750" indent="-285750">
              <a:buFont typeface="Wingdings" panose="05000000000000000000" pitchFamily="2" charset="2"/>
              <a:buChar char="Ø"/>
            </a:pPr>
            <a:r>
              <a:rPr lang="en-IN" b="1">
                <a:latin typeface="Generic614-Regular"/>
              </a:rPr>
              <a:t>Web of Trust: </a:t>
            </a:r>
            <a:r>
              <a:rPr lang="en-IN">
                <a:latin typeface="Generic617-Regular"/>
              </a:rPr>
              <a:t>This model is used in Pretty Good Privacy</a:t>
            </a:r>
            <a:endParaRPr lang="en-IN"/>
          </a:p>
        </p:txBody>
      </p:sp>
    </p:spTree>
    <p:extLst>
      <p:ext uri="{BB962C8B-B14F-4D97-AF65-F5344CB8AC3E}">
        <p14:creationId xmlns:p14="http://schemas.microsoft.com/office/powerpoint/2010/main" val="40640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rmAutofit/>
          </a:bodyPr>
          <a:lstStyle/>
          <a:p>
            <a:pPr lvl="0" algn="ctr"/>
            <a:r>
              <a:rPr lang="en-GB" b="1">
                <a:solidFill>
                  <a:srgbClr val="002060"/>
                </a:solidFill>
                <a:latin typeface="+mn-lt"/>
              </a:rPr>
              <a:t>Entity Authentication</a:t>
            </a:r>
          </a:p>
        </p:txBody>
      </p:sp>
      <p:sp>
        <p:nvSpPr>
          <p:cNvPr id="3" name="Content Placeholder 2">
            <a:extLst>
              <a:ext uri="{FF2B5EF4-FFF2-40B4-BE49-F238E27FC236}">
                <a16:creationId xmlns:a16="http://schemas.microsoft.com/office/drawing/2014/main" id="{349A9332-89AB-4736-9065-C66657123EE7}"/>
              </a:ext>
            </a:extLst>
          </p:cNvPr>
          <p:cNvSpPr>
            <a:spLocks noGrp="1"/>
          </p:cNvSpPr>
          <p:nvPr>
            <p:ph idx="1"/>
          </p:nvPr>
        </p:nvSpPr>
        <p:spPr/>
        <p:txBody>
          <a:bodyPr>
            <a:noAutofit/>
          </a:bodyPr>
          <a:lstStyle/>
          <a:p>
            <a:r>
              <a:rPr lang="en-IN" sz="1800"/>
              <a:t>Technique designed to let one party prove the identity of another party. </a:t>
            </a:r>
          </a:p>
          <a:p>
            <a:r>
              <a:rPr lang="en-IN" sz="1800"/>
              <a:t>An entity can be a person, a process, a client, or a server. </a:t>
            </a:r>
          </a:p>
          <a:p>
            <a:r>
              <a:rPr lang="en-IN" sz="1800"/>
              <a:t>The entity whose identity needs to be proved is called the </a:t>
            </a:r>
            <a:r>
              <a:rPr lang="en-IN" sz="1800" b="1"/>
              <a:t>claimant</a:t>
            </a:r>
            <a:r>
              <a:rPr lang="en-IN" sz="1800"/>
              <a:t>; the party that tries to prove the identity of the claimant is called the </a:t>
            </a:r>
            <a:r>
              <a:rPr lang="en-IN" sz="1800" b="1"/>
              <a:t>verifier</a:t>
            </a:r>
            <a:r>
              <a:rPr lang="en-IN" sz="1800"/>
              <a:t>.</a:t>
            </a:r>
          </a:p>
          <a:p>
            <a:r>
              <a:rPr lang="en-IN" sz="1800" b="1"/>
              <a:t>Data-Origin Versus Entity Authentication</a:t>
            </a:r>
          </a:p>
          <a:p>
            <a:pPr lvl="1"/>
            <a:r>
              <a:rPr lang="en-IN" sz="1500"/>
              <a:t>Message authentication (or data-origin authentication) might not happen in real time; entity authentication does</a:t>
            </a:r>
          </a:p>
          <a:p>
            <a:pPr lvl="1"/>
            <a:r>
              <a:rPr lang="en-IN" sz="1500"/>
              <a:t>Data-origin authentication example: Email; Entity authentication example: ATM transaction</a:t>
            </a:r>
          </a:p>
          <a:p>
            <a:pPr lvl="1"/>
            <a:r>
              <a:rPr lang="en-IN" sz="1500"/>
              <a:t>Message authentication simply authenticates one message; the process needs to be repeated for each new message. </a:t>
            </a:r>
          </a:p>
          <a:p>
            <a:pPr lvl="1"/>
            <a:r>
              <a:rPr lang="en-IN" sz="1500"/>
              <a:t>Entity authentication authenticates the claimant for the entire duration of a session</a:t>
            </a:r>
          </a:p>
        </p:txBody>
      </p:sp>
    </p:spTree>
    <p:extLst>
      <p:ext uri="{BB962C8B-B14F-4D97-AF65-F5344CB8AC3E}">
        <p14:creationId xmlns:p14="http://schemas.microsoft.com/office/powerpoint/2010/main" val="35110297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rmAutofit/>
          </a:bodyPr>
          <a:lstStyle/>
          <a:p>
            <a:pPr lvl="0" algn="ctr"/>
            <a:r>
              <a:rPr lang="en-GB" b="1">
                <a:solidFill>
                  <a:srgbClr val="002060"/>
                </a:solidFill>
                <a:latin typeface="+mn-lt"/>
              </a:rPr>
              <a:t>Verification Categories</a:t>
            </a:r>
          </a:p>
        </p:txBody>
      </p:sp>
      <p:sp>
        <p:nvSpPr>
          <p:cNvPr id="3" name="Content Placeholder 2">
            <a:extLst>
              <a:ext uri="{FF2B5EF4-FFF2-40B4-BE49-F238E27FC236}">
                <a16:creationId xmlns:a16="http://schemas.microsoft.com/office/drawing/2014/main" id="{349A9332-89AB-4736-9065-C66657123EE7}"/>
              </a:ext>
            </a:extLst>
          </p:cNvPr>
          <p:cNvSpPr>
            <a:spLocks noGrp="1"/>
          </p:cNvSpPr>
          <p:nvPr>
            <p:ph idx="1"/>
          </p:nvPr>
        </p:nvSpPr>
        <p:spPr/>
        <p:txBody>
          <a:bodyPr>
            <a:noAutofit/>
          </a:bodyPr>
          <a:lstStyle/>
          <a:p>
            <a:r>
              <a:rPr lang="en-IN" sz="1800"/>
              <a:t>In entity authentication, the </a:t>
            </a:r>
            <a:r>
              <a:rPr lang="en-IN" sz="1800" i="1"/>
              <a:t>claimant</a:t>
            </a:r>
            <a:r>
              <a:rPr lang="en-IN" sz="1800"/>
              <a:t> must identify herself to the </a:t>
            </a:r>
            <a:r>
              <a:rPr lang="en-IN" sz="1800" i="1"/>
              <a:t>verifier</a:t>
            </a:r>
          </a:p>
          <a:p>
            <a:pPr lvl="1"/>
            <a:r>
              <a:rPr lang="en-IN" b="1"/>
              <a:t>Something known:</a:t>
            </a:r>
            <a:r>
              <a:rPr lang="en-IN"/>
              <a:t> This is a secret known only by the claimant that can be checked by the verifier. Examples: password, PIN, secret key, private key.</a:t>
            </a:r>
          </a:p>
          <a:p>
            <a:pPr lvl="1"/>
            <a:endParaRPr lang="en-IN"/>
          </a:p>
          <a:p>
            <a:pPr lvl="1"/>
            <a:r>
              <a:rPr lang="en-IN" b="1"/>
              <a:t>Something possessed:</a:t>
            </a:r>
            <a:r>
              <a:rPr lang="en-IN"/>
              <a:t> This is something that can prove the claimant’s identity. Examples: passport, driver’s license, identification card etc.</a:t>
            </a:r>
          </a:p>
          <a:p>
            <a:pPr lvl="1"/>
            <a:endParaRPr lang="en-IN"/>
          </a:p>
          <a:p>
            <a:pPr lvl="1"/>
            <a:r>
              <a:rPr lang="en-IN" b="1"/>
              <a:t>Something inherent:</a:t>
            </a:r>
            <a:r>
              <a:rPr lang="en-IN"/>
              <a:t> This is an inherent characteristic of the claimant. Examples: conventional signatures, fingerprints, voice, facial characteristics, retinal pattern, and handwriting.</a:t>
            </a:r>
            <a:endParaRPr lang="en-IN" sz="1200" i="1"/>
          </a:p>
        </p:txBody>
      </p:sp>
    </p:spTree>
    <p:extLst>
      <p:ext uri="{BB962C8B-B14F-4D97-AF65-F5344CB8AC3E}">
        <p14:creationId xmlns:p14="http://schemas.microsoft.com/office/powerpoint/2010/main" val="42288068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rmAutofit/>
          </a:bodyPr>
          <a:lstStyle/>
          <a:p>
            <a:pPr lvl="0" algn="ctr"/>
            <a:r>
              <a:rPr lang="en-GB" b="1">
                <a:solidFill>
                  <a:srgbClr val="002060"/>
                </a:solidFill>
                <a:latin typeface="+mn-lt"/>
              </a:rPr>
              <a:t>Verification Categories</a:t>
            </a:r>
          </a:p>
        </p:txBody>
      </p:sp>
      <p:sp>
        <p:nvSpPr>
          <p:cNvPr id="3" name="Content Placeholder 2">
            <a:extLst>
              <a:ext uri="{FF2B5EF4-FFF2-40B4-BE49-F238E27FC236}">
                <a16:creationId xmlns:a16="http://schemas.microsoft.com/office/drawing/2014/main" id="{349A9332-89AB-4736-9065-C66657123EE7}"/>
              </a:ext>
            </a:extLst>
          </p:cNvPr>
          <p:cNvSpPr>
            <a:spLocks noGrp="1"/>
          </p:cNvSpPr>
          <p:nvPr>
            <p:ph idx="1"/>
          </p:nvPr>
        </p:nvSpPr>
        <p:spPr>
          <a:xfrm>
            <a:off x="628650" y="1362249"/>
            <a:ext cx="7886700" cy="3263504"/>
          </a:xfrm>
        </p:spPr>
        <p:txBody>
          <a:bodyPr>
            <a:noAutofit/>
          </a:bodyPr>
          <a:lstStyle/>
          <a:p>
            <a:r>
              <a:rPr lang="en-IN" sz="1800"/>
              <a:t>In entity authentication, the </a:t>
            </a:r>
            <a:r>
              <a:rPr lang="en-IN" sz="1800" i="1"/>
              <a:t>claimant</a:t>
            </a:r>
            <a:r>
              <a:rPr lang="en-IN" sz="1800"/>
              <a:t> must identify herself to the </a:t>
            </a:r>
            <a:r>
              <a:rPr lang="en-IN" sz="1800" i="1"/>
              <a:t>verifier</a:t>
            </a:r>
          </a:p>
          <a:p>
            <a:pPr lvl="1"/>
            <a:r>
              <a:rPr lang="en-IN" b="1"/>
              <a:t>Something known:</a:t>
            </a:r>
            <a:r>
              <a:rPr lang="en-IN"/>
              <a:t> This is a secret known only by the claimant that can be checked by the verifier. Examples: password, PIN, secret key, private key.</a:t>
            </a:r>
          </a:p>
          <a:p>
            <a:pPr lvl="1"/>
            <a:endParaRPr lang="en-IN"/>
          </a:p>
          <a:p>
            <a:pPr lvl="1"/>
            <a:r>
              <a:rPr lang="en-IN" b="1"/>
              <a:t>Something possessed:</a:t>
            </a:r>
            <a:r>
              <a:rPr lang="en-IN"/>
              <a:t> This is something that can prove the claimant’s identity. Examples: passport, driver’s license, identification card etc.</a:t>
            </a:r>
          </a:p>
          <a:p>
            <a:pPr lvl="1"/>
            <a:endParaRPr lang="en-IN"/>
          </a:p>
          <a:p>
            <a:pPr lvl="1"/>
            <a:r>
              <a:rPr lang="en-IN" b="1"/>
              <a:t>Something inherent:</a:t>
            </a:r>
            <a:r>
              <a:rPr lang="en-IN"/>
              <a:t> This is an inherent characteristic of the claimant. Examples: conventional signatures, fingerprints, voice, facial characteristics, retinal pattern, and handwriting.</a:t>
            </a:r>
            <a:endParaRPr lang="en-IN" sz="1200" i="1"/>
          </a:p>
        </p:txBody>
      </p:sp>
    </p:spTree>
    <p:extLst>
      <p:ext uri="{BB962C8B-B14F-4D97-AF65-F5344CB8AC3E}">
        <p14:creationId xmlns:p14="http://schemas.microsoft.com/office/powerpoint/2010/main" val="31686829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rmAutofit/>
          </a:bodyPr>
          <a:lstStyle/>
          <a:p>
            <a:pPr lvl="0" algn="ctr"/>
            <a:r>
              <a:rPr lang="en-GB" b="1">
                <a:solidFill>
                  <a:srgbClr val="002060"/>
                </a:solidFill>
                <a:latin typeface="+mn-lt"/>
              </a:rPr>
              <a:t>Zero-Knowledge</a:t>
            </a:r>
          </a:p>
        </p:txBody>
      </p:sp>
      <p:sp>
        <p:nvSpPr>
          <p:cNvPr id="3" name="Content Placeholder 2">
            <a:extLst>
              <a:ext uri="{FF2B5EF4-FFF2-40B4-BE49-F238E27FC236}">
                <a16:creationId xmlns:a16="http://schemas.microsoft.com/office/drawing/2014/main" id="{349A9332-89AB-4736-9065-C66657123EE7}"/>
              </a:ext>
            </a:extLst>
          </p:cNvPr>
          <p:cNvSpPr>
            <a:spLocks noGrp="1"/>
          </p:cNvSpPr>
          <p:nvPr>
            <p:ph idx="1"/>
          </p:nvPr>
        </p:nvSpPr>
        <p:spPr/>
        <p:txBody>
          <a:bodyPr>
            <a:noAutofit/>
          </a:bodyPr>
          <a:lstStyle/>
          <a:p>
            <a:r>
              <a:rPr lang="en-IN" sz="1800"/>
              <a:t>In zero-knowledge authentication, the claimant proves that she knows a secret without revealing it.</a:t>
            </a:r>
            <a:endParaRPr lang="en-IN" sz="1050" i="1"/>
          </a:p>
        </p:txBody>
      </p:sp>
    </p:spTree>
    <p:extLst>
      <p:ext uri="{BB962C8B-B14F-4D97-AF65-F5344CB8AC3E}">
        <p14:creationId xmlns:p14="http://schemas.microsoft.com/office/powerpoint/2010/main" val="915607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lvl="0" algn="ctr"/>
            <a:r>
              <a:rPr lang="en-GB" b="1">
                <a:solidFill>
                  <a:srgbClr val="002060"/>
                </a:solidFill>
                <a:latin typeface="+mn-lt"/>
              </a:rPr>
              <a:t>A Simple Protocol Using a KDC</a:t>
            </a:r>
          </a:p>
        </p:txBody>
      </p:sp>
      <p:pic>
        <p:nvPicPr>
          <p:cNvPr id="2" name="Picture 1">
            <a:extLst>
              <a:ext uri="{FF2B5EF4-FFF2-40B4-BE49-F238E27FC236}">
                <a16:creationId xmlns:a16="http://schemas.microsoft.com/office/drawing/2014/main" id="{92656EFC-A6AF-46F1-B966-7D4AD2262D83}"/>
              </a:ext>
            </a:extLst>
          </p:cNvPr>
          <p:cNvPicPr>
            <a:picLocks noChangeAspect="1"/>
          </p:cNvPicPr>
          <p:nvPr/>
        </p:nvPicPr>
        <p:blipFill>
          <a:blip r:embed="rId3"/>
          <a:stretch>
            <a:fillRect/>
          </a:stretch>
        </p:blipFill>
        <p:spPr>
          <a:xfrm>
            <a:off x="782053" y="1340055"/>
            <a:ext cx="5384745" cy="3228878"/>
          </a:xfrm>
          <a:prstGeom prst="rect">
            <a:avLst/>
          </a:prstGeom>
        </p:spPr>
      </p:pic>
      <p:sp>
        <p:nvSpPr>
          <p:cNvPr id="5" name="Rectangle 4">
            <a:extLst>
              <a:ext uri="{FF2B5EF4-FFF2-40B4-BE49-F238E27FC236}">
                <a16:creationId xmlns:a16="http://schemas.microsoft.com/office/drawing/2014/main" id="{118B3179-EE00-4C07-BCB9-FB73678F1788}"/>
              </a:ext>
            </a:extLst>
          </p:cNvPr>
          <p:cNvSpPr/>
          <p:nvPr/>
        </p:nvSpPr>
        <p:spPr>
          <a:xfrm>
            <a:off x="6166798" y="1990952"/>
            <a:ext cx="2966399" cy="1569660"/>
          </a:xfrm>
          <a:prstGeom prst="rect">
            <a:avLst/>
          </a:prstGeom>
        </p:spPr>
        <p:txBody>
          <a:bodyPr wrap="square">
            <a:spAutoFit/>
          </a:bodyPr>
          <a:lstStyle/>
          <a:p>
            <a:pPr marL="285750" indent="-285750">
              <a:buFont typeface="Arial" panose="020B0604020202020204" pitchFamily="34" charset="0"/>
              <a:buChar char="•"/>
            </a:pPr>
            <a:r>
              <a:rPr lang="en-US" sz="1600"/>
              <a:t>Unfortunately, this simple protocol has a flaw. </a:t>
            </a:r>
          </a:p>
          <a:p>
            <a:pPr marL="285750" indent="-285750">
              <a:buFont typeface="Arial" panose="020B0604020202020204" pitchFamily="34" charset="0"/>
              <a:buChar char="•"/>
            </a:pPr>
            <a:r>
              <a:rPr lang="en-US" sz="1600"/>
              <a:t>Eve can use the </a:t>
            </a:r>
            <a:r>
              <a:rPr lang="en-US" sz="1600" b="1"/>
              <a:t>replay</a:t>
            </a:r>
            <a:r>
              <a:rPr lang="en-US" sz="1600"/>
              <a:t> attack. That is, she can save the message in step 3 and replay it later.</a:t>
            </a:r>
            <a:endParaRPr lang="en-IN" sz="1600"/>
          </a:p>
        </p:txBody>
      </p:sp>
    </p:spTree>
    <p:extLst>
      <p:ext uri="{BB962C8B-B14F-4D97-AF65-F5344CB8AC3E}">
        <p14:creationId xmlns:p14="http://schemas.microsoft.com/office/powerpoint/2010/main" val="2782278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rmAutofit/>
          </a:bodyPr>
          <a:lstStyle/>
          <a:p>
            <a:pPr lvl="0" algn="ctr"/>
            <a:r>
              <a:rPr lang="en-GB" b="1">
                <a:solidFill>
                  <a:srgbClr val="002060"/>
                </a:solidFill>
                <a:latin typeface="+mn-lt"/>
              </a:rPr>
              <a:t>A Simple Protocol Using a KDC</a:t>
            </a:r>
          </a:p>
        </p:txBody>
      </p:sp>
      <p:sp>
        <p:nvSpPr>
          <p:cNvPr id="3" name="Content Placeholder 2">
            <a:extLst>
              <a:ext uri="{FF2B5EF4-FFF2-40B4-BE49-F238E27FC236}">
                <a16:creationId xmlns:a16="http://schemas.microsoft.com/office/drawing/2014/main" id="{89A209EE-A332-4CB7-90C8-4F98F6C1C1C4}"/>
              </a:ext>
            </a:extLst>
          </p:cNvPr>
          <p:cNvSpPr>
            <a:spLocks noGrp="1"/>
          </p:cNvSpPr>
          <p:nvPr>
            <p:ph idx="1"/>
          </p:nvPr>
        </p:nvSpPr>
        <p:spPr>
          <a:xfrm>
            <a:off x="628650" y="1106905"/>
            <a:ext cx="7886700" cy="3525818"/>
          </a:xfrm>
        </p:spPr>
        <p:txBody>
          <a:bodyPr>
            <a:normAutofit fontScale="77500" lnSpcReduction="20000"/>
          </a:bodyPr>
          <a:lstStyle/>
          <a:p>
            <a:r>
              <a:rPr lang="en-US"/>
              <a:t>Alice sends a </a:t>
            </a:r>
            <a:r>
              <a:rPr lang="en-US" b="1"/>
              <a:t>plaintext</a:t>
            </a:r>
            <a:r>
              <a:rPr lang="en-US"/>
              <a:t> message to the KDC to obtain a symmetric session key between Bob and herself. The message contains her registered identity (the word Alice in the figure) and the identity of Bob (the word Bob in the figure). </a:t>
            </a:r>
            <a:r>
              <a:rPr lang="en-US" b="1"/>
              <a:t>This message is not encrypted, it is public</a:t>
            </a:r>
            <a:r>
              <a:rPr lang="en-US"/>
              <a:t>. The KDC does not care.</a:t>
            </a:r>
          </a:p>
          <a:p>
            <a:r>
              <a:rPr lang="en-US"/>
              <a:t>The KDC receives the message and creates what is called a </a:t>
            </a:r>
            <a:r>
              <a:rPr lang="en-US" b="1"/>
              <a:t>ticket</a:t>
            </a:r>
            <a:r>
              <a:rPr lang="en-US"/>
              <a:t>. The ticket is encrypted using Bob’s key (KB). The ticket contains the identities of Alice and Bob and the session key (KAB). The ticket with a copy of the session key is sent to Alice. Alice receives the message, decrypts it, and extracts the session key. She cannot decrypt Bob’s ticket. </a:t>
            </a:r>
          </a:p>
          <a:p>
            <a:pPr lvl="1"/>
            <a:r>
              <a:rPr lang="en-US" b="1"/>
              <a:t>This message contains a double encryption; the ticket is encrypted, and the entire message is also encrypted.</a:t>
            </a:r>
          </a:p>
          <a:p>
            <a:pPr lvl="1"/>
            <a:r>
              <a:rPr lang="en-US"/>
              <a:t>Here, Alice is actually authenticated to the KDC, because only Alice can open the whole message using her secret key </a:t>
            </a:r>
            <a:r>
              <a:rPr lang="en-IN"/>
              <a:t>with KDC.</a:t>
            </a:r>
          </a:p>
          <a:p>
            <a:r>
              <a:rPr lang="en-US"/>
              <a:t>Alice sends the ticket to Bob. Bob opens the ticket and knows that Alice needs to send messages to him using KAB as the session key. </a:t>
            </a:r>
          </a:p>
          <a:p>
            <a:pPr lvl="1"/>
            <a:r>
              <a:rPr lang="en-US"/>
              <a:t>By this message, Bob is authenticated to the KDC because only Bob can open the ticket. Because Bob is authenticated to the KDC, he is also authenticated to Alice, who trusts the KDC. In the same way, Alice is also authenticated to Bob, because Bob trusts the KDC and the KDC has sent Bob the ticket that includes the identity </a:t>
            </a:r>
            <a:r>
              <a:rPr lang="en-IN"/>
              <a:t>of Alice.</a:t>
            </a:r>
          </a:p>
        </p:txBody>
      </p:sp>
    </p:spTree>
    <p:extLst>
      <p:ext uri="{BB962C8B-B14F-4D97-AF65-F5344CB8AC3E}">
        <p14:creationId xmlns:p14="http://schemas.microsoft.com/office/powerpoint/2010/main" val="1787771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rmAutofit/>
          </a:bodyPr>
          <a:lstStyle/>
          <a:p>
            <a:pPr lvl="0" algn="ctr"/>
            <a:r>
              <a:rPr lang="en-GB" b="1">
                <a:solidFill>
                  <a:srgbClr val="002060"/>
                </a:solidFill>
                <a:latin typeface="+mn-lt"/>
              </a:rPr>
              <a:t>Needham-Schroeder Protocol</a:t>
            </a:r>
          </a:p>
        </p:txBody>
      </p:sp>
      <p:sp>
        <p:nvSpPr>
          <p:cNvPr id="3" name="Content Placeholder 2">
            <a:extLst>
              <a:ext uri="{FF2B5EF4-FFF2-40B4-BE49-F238E27FC236}">
                <a16:creationId xmlns:a16="http://schemas.microsoft.com/office/drawing/2014/main" id="{89A209EE-A332-4CB7-90C8-4F98F6C1C1C4}"/>
              </a:ext>
            </a:extLst>
          </p:cNvPr>
          <p:cNvSpPr>
            <a:spLocks noGrp="1"/>
          </p:cNvSpPr>
          <p:nvPr>
            <p:ph sz="half" idx="1"/>
          </p:nvPr>
        </p:nvSpPr>
        <p:spPr>
          <a:xfrm>
            <a:off x="628650" y="1369219"/>
            <a:ext cx="2567704" cy="3263504"/>
          </a:xfrm>
        </p:spPr>
        <p:txBody>
          <a:bodyPr>
            <a:normAutofit/>
          </a:bodyPr>
          <a:lstStyle/>
          <a:p>
            <a:r>
              <a:rPr lang="en-IN" sz="2000"/>
              <a:t>Uses multiple </a:t>
            </a:r>
            <a:r>
              <a:rPr lang="en-IN" sz="2000" b="1"/>
              <a:t>challenge-response</a:t>
            </a:r>
            <a:r>
              <a:rPr lang="en-IN" sz="2000"/>
              <a:t> interactions </a:t>
            </a:r>
            <a:r>
              <a:rPr lang="en-US" sz="2000"/>
              <a:t>between parties to achieve a flawless protocol.</a:t>
            </a:r>
          </a:p>
          <a:p>
            <a:pPr lvl="1"/>
            <a:r>
              <a:rPr lang="en-IN"/>
              <a:t>Two </a:t>
            </a:r>
            <a:r>
              <a:rPr lang="en-IN" err="1"/>
              <a:t>nonces</a:t>
            </a:r>
            <a:r>
              <a:rPr lang="en-IN"/>
              <a:t>: R</a:t>
            </a:r>
            <a:r>
              <a:rPr lang="en-IN" sz="1100"/>
              <a:t>A</a:t>
            </a:r>
            <a:r>
              <a:rPr lang="en-IN"/>
              <a:t> and R</a:t>
            </a:r>
            <a:r>
              <a:rPr lang="en-IN" sz="1100"/>
              <a:t>B</a:t>
            </a:r>
            <a:endParaRPr lang="en-IN" sz="1700"/>
          </a:p>
        </p:txBody>
      </p:sp>
      <p:pic>
        <p:nvPicPr>
          <p:cNvPr id="6" name="Content Placeholder 5">
            <a:extLst>
              <a:ext uri="{FF2B5EF4-FFF2-40B4-BE49-F238E27FC236}">
                <a16:creationId xmlns:a16="http://schemas.microsoft.com/office/drawing/2014/main" id="{C5490182-4195-48B9-9BD7-5026C0435B58}"/>
              </a:ext>
            </a:extLst>
          </p:cNvPr>
          <p:cNvPicPr>
            <a:picLocks noGrp="1" noChangeAspect="1"/>
          </p:cNvPicPr>
          <p:nvPr>
            <p:ph sz="half" idx="2"/>
          </p:nvPr>
        </p:nvPicPr>
        <p:blipFill>
          <a:blip r:embed="rId3"/>
          <a:stretch>
            <a:fillRect/>
          </a:stretch>
        </p:blipFill>
        <p:spPr>
          <a:xfrm>
            <a:off x="3260559" y="1133458"/>
            <a:ext cx="5474368" cy="3830992"/>
          </a:xfrm>
          <a:prstGeom prst="rect">
            <a:avLst/>
          </a:prstGeom>
        </p:spPr>
      </p:pic>
    </p:spTree>
    <p:extLst>
      <p:ext uri="{BB962C8B-B14F-4D97-AF65-F5344CB8AC3E}">
        <p14:creationId xmlns:p14="http://schemas.microsoft.com/office/powerpoint/2010/main" val="3510414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rmAutofit/>
          </a:bodyPr>
          <a:lstStyle/>
          <a:p>
            <a:pPr lvl="0" algn="ctr"/>
            <a:r>
              <a:rPr lang="en-GB" b="1">
                <a:solidFill>
                  <a:srgbClr val="002060"/>
                </a:solidFill>
                <a:latin typeface="+mn-lt"/>
              </a:rPr>
              <a:t>Needham-Schroeder Protocol</a:t>
            </a:r>
          </a:p>
        </p:txBody>
      </p:sp>
      <p:sp>
        <p:nvSpPr>
          <p:cNvPr id="3" name="Content Placeholder 2">
            <a:extLst>
              <a:ext uri="{FF2B5EF4-FFF2-40B4-BE49-F238E27FC236}">
                <a16:creationId xmlns:a16="http://schemas.microsoft.com/office/drawing/2014/main" id="{89A209EE-A332-4CB7-90C8-4F98F6C1C1C4}"/>
              </a:ext>
            </a:extLst>
          </p:cNvPr>
          <p:cNvSpPr>
            <a:spLocks noGrp="1"/>
          </p:cNvSpPr>
          <p:nvPr>
            <p:ph idx="1"/>
          </p:nvPr>
        </p:nvSpPr>
        <p:spPr/>
        <p:txBody>
          <a:bodyPr>
            <a:normAutofit lnSpcReduction="10000"/>
          </a:bodyPr>
          <a:lstStyle/>
          <a:p>
            <a:pPr marL="457200" indent="-457200">
              <a:buFont typeface="+mj-lt"/>
              <a:buAutoNum type="arabicPeriod"/>
            </a:pPr>
            <a:r>
              <a:rPr lang="en-US"/>
              <a:t>Alice sends a message to the KDC that includes her nonce, RA, her identity, and </a:t>
            </a:r>
            <a:r>
              <a:rPr lang="en-IN"/>
              <a:t>Bob’s identity.</a:t>
            </a:r>
          </a:p>
          <a:p>
            <a:pPr marL="457200" indent="-457200">
              <a:buFont typeface="+mj-lt"/>
              <a:buAutoNum type="arabicPeriod"/>
            </a:pPr>
            <a:r>
              <a:rPr lang="en-US"/>
              <a:t>The KDC sends an encrypted message to Alice that includes Alice’s nonce, Bob’s identity, the session key, and an encrypted ticket for Bob. The whole message is encrypted with Alice’s key.</a:t>
            </a:r>
          </a:p>
          <a:p>
            <a:pPr marL="457200" indent="-457200">
              <a:buFont typeface="+mj-lt"/>
              <a:buAutoNum type="arabicPeriod"/>
            </a:pPr>
            <a:r>
              <a:rPr lang="en-US"/>
              <a:t>Alice sends Bob’s ticket to him.</a:t>
            </a:r>
          </a:p>
          <a:p>
            <a:pPr marL="457200" indent="-457200">
              <a:buFont typeface="+mj-lt"/>
              <a:buAutoNum type="arabicPeriod"/>
            </a:pPr>
            <a:r>
              <a:rPr lang="en-US"/>
              <a:t>Bob sends his challenge to Alice (RB), encrypted with the session key.</a:t>
            </a:r>
          </a:p>
          <a:p>
            <a:pPr marL="457200" indent="-457200">
              <a:buFont typeface="+mj-lt"/>
              <a:buAutoNum type="arabicPeriod"/>
            </a:pPr>
            <a:r>
              <a:rPr lang="en-US"/>
              <a:t>Alice responds to Bob’s challenge. Note that the response carries R</a:t>
            </a:r>
            <a:r>
              <a:rPr lang="en-US" sz="1300"/>
              <a:t>B</a:t>
            </a:r>
            <a:r>
              <a:rPr lang="en-US"/>
              <a:t> </a:t>
            </a:r>
            <a:r>
              <a:rPr lang="en-IN"/>
              <a:t>− 1 instead of R</a:t>
            </a:r>
            <a:r>
              <a:rPr lang="en-IN" sz="1400"/>
              <a:t>B</a:t>
            </a:r>
            <a:r>
              <a:rPr lang="en-IN"/>
              <a:t>.</a:t>
            </a:r>
          </a:p>
        </p:txBody>
      </p:sp>
    </p:spTree>
    <p:extLst>
      <p:ext uri="{BB962C8B-B14F-4D97-AF65-F5344CB8AC3E}">
        <p14:creationId xmlns:p14="http://schemas.microsoft.com/office/powerpoint/2010/main" val="334516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rmAutofit/>
          </a:bodyPr>
          <a:lstStyle/>
          <a:p>
            <a:pPr lvl="0" algn="ctr"/>
            <a:r>
              <a:rPr lang="en-GB" b="1">
                <a:solidFill>
                  <a:srgbClr val="002060"/>
                </a:solidFill>
                <a:latin typeface="+mn-lt"/>
              </a:rPr>
              <a:t>Otway-Rees Protocol</a:t>
            </a:r>
          </a:p>
        </p:txBody>
      </p:sp>
      <p:sp>
        <p:nvSpPr>
          <p:cNvPr id="3" name="Content Placeholder 2">
            <a:extLst>
              <a:ext uri="{FF2B5EF4-FFF2-40B4-BE49-F238E27FC236}">
                <a16:creationId xmlns:a16="http://schemas.microsoft.com/office/drawing/2014/main" id="{89A209EE-A332-4CB7-90C8-4F98F6C1C1C4}"/>
              </a:ext>
            </a:extLst>
          </p:cNvPr>
          <p:cNvSpPr>
            <a:spLocks noGrp="1"/>
          </p:cNvSpPr>
          <p:nvPr>
            <p:ph sz="half" idx="1"/>
          </p:nvPr>
        </p:nvSpPr>
        <p:spPr>
          <a:xfrm>
            <a:off x="628649" y="1167062"/>
            <a:ext cx="4000501" cy="3702593"/>
          </a:xfrm>
        </p:spPr>
        <p:txBody>
          <a:bodyPr>
            <a:normAutofit lnSpcReduction="10000"/>
          </a:bodyPr>
          <a:lstStyle/>
          <a:p>
            <a:pPr marL="457200" indent="-457200">
              <a:buFont typeface="+mj-lt"/>
              <a:buAutoNum type="arabicPeriod"/>
            </a:pPr>
            <a:r>
              <a:rPr lang="en-US" sz="1400"/>
              <a:t>Alice sends a message to Bob that includes a common nonce, R, the identities of Alice and Bob, and a ticket for KDC that includes Alice’s nonce R</a:t>
            </a:r>
            <a:r>
              <a:rPr lang="en-US" sz="1000"/>
              <a:t>A</a:t>
            </a:r>
            <a:r>
              <a:rPr lang="en-US" sz="1400"/>
              <a:t> (a challenge for the KDC to use), a copy of the common nonce, R, and the identities of Alice and Bob.</a:t>
            </a:r>
          </a:p>
          <a:p>
            <a:pPr marL="457200" indent="-457200">
              <a:buFont typeface="+mj-lt"/>
              <a:buAutoNum type="arabicPeriod"/>
            </a:pPr>
            <a:r>
              <a:rPr lang="en-US" sz="1400"/>
              <a:t>Bob creates the same type of ticket, but with his own nonce R</a:t>
            </a:r>
            <a:r>
              <a:rPr lang="en-US" sz="1000"/>
              <a:t>B</a:t>
            </a:r>
            <a:r>
              <a:rPr lang="en-US" sz="1400"/>
              <a:t>. Both tickets are </a:t>
            </a:r>
            <a:r>
              <a:rPr lang="en-IN" sz="1400"/>
              <a:t>sent to the KDC.</a:t>
            </a:r>
          </a:p>
          <a:p>
            <a:pPr marL="457200" indent="-457200">
              <a:buFont typeface="+mj-lt"/>
              <a:buAutoNum type="arabicPeriod"/>
            </a:pPr>
            <a:r>
              <a:rPr lang="en-US" sz="1400"/>
              <a:t>The KDC creates a message that contains R, the common nonce, a ticket for Alice and a ticket for Bob; the message is sent to Bob. The tickets contain the corresponding nonce, R</a:t>
            </a:r>
            <a:r>
              <a:rPr lang="en-US" sz="900"/>
              <a:t>A</a:t>
            </a:r>
            <a:r>
              <a:rPr lang="en-US" sz="1400"/>
              <a:t> or R</a:t>
            </a:r>
            <a:r>
              <a:rPr lang="en-US" sz="1000"/>
              <a:t>B</a:t>
            </a:r>
            <a:r>
              <a:rPr lang="en-US" sz="1400"/>
              <a:t>, and the session key, K</a:t>
            </a:r>
            <a:r>
              <a:rPr lang="en-US" sz="1000"/>
              <a:t>AB</a:t>
            </a:r>
            <a:r>
              <a:rPr lang="en-US" sz="1400"/>
              <a:t>.</a:t>
            </a:r>
          </a:p>
          <a:p>
            <a:pPr marL="457200" indent="-457200">
              <a:buFont typeface="+mj-lt"/>
              <a:buAutoNum type="arabicPeriod"/>
            </a:pPr>
            <a:r>
              <a:rPr lang="en-US" sz="1400"/>
              <a:t>Bob sends Alice her ticket.</a:t>
            </a:r>
          </a:p>
          <a:p>
            <a:pPr marL="457200" indent="-457200">
              <a:buFont typeface="+mj-lt"/>
              <a:buAutoNum type="arabicPeriod"/>
            </a:pPr>
            <a:r>
              <a:rPr lang="en-US" sz="1400"/>
              <a:t>Alice sends a short message encrypted with her session key K</a:t>
            </a:r>
            <a:r>
              <a:rPr lang="en-US" sz="1000"/>
              <a:t>AB</a:t>
            </a:r>
            <a:r>
              <a:rPr lang="en-US" sz="1400"/>
              <a:t> to show that she </a:t>
            </a:r>
            <a:r>
              <a:rPr lang="en-IN" sz="1400"/>
              <a:t>has the session key.</a:t>
            </a:r>
          </a:p>
        </p:txBody>
      </p:sp>
      <p:pic>
        <p:nvPicPr>
          <p:cNvPr id="10" name="Content Placeholder 9">
            <a:extLst>
              <a:ext uri="{FF2B5EF4-FFF2-40B4-BE49-F238E27FC236}">
                <a16:creationId xmlns:a16="http://schemas.microsoft.com/office/drawing/2014/main" id="{25DA5AE9-8636-4BA5-96BA-D4C19222AC99}"/>
              </a:ext>
            </a:extLst>
          </p:cNvPr>
          <p:cNvPicPr>
            <a:picLocks noGrp="1" noChangeAspect="1"/>
          </p:cNvPicPr>
          <p:nvPr>
            <p:ph sz="half" idx="2"/>
          </p:nvPr>
        </p:nvPicPr>
        <p:blipFill>
          <a:blip r:embed="rId3"/>
          <a:stretch>
            <a:fillRect/>
          </a:stretch>
        </p:blipFill>
        <p:spPr>
          <a:xfrm>
            <a:off x="4752474" y="1074953"/>
            <a:ext cx="3886199" cy="4113506"/>
          </a:xfrm>
          <a:prstGeom prst="rect">
            <a:avLst/>
          </a:prstGeom>
        </p:spPr>
      </p:pic>
    </p:spTree>
    <p:extLst>
      <p:ext uri="{BB962C8B-B14F-4D97-AF65-F5344CB8AC3E}">
        <p14:creationId xmlns:p14="http://schemas.microsoft.com/office/powerpoint/2010/main" val="32023312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CBA6E11B171AA4791D10992A6A957AD" ma:contentTypeVersion="4" ma:contentTypeDescription="Create a new document." ma:contentTypeScope="" ma:versionID="c6c09efff5e91b956d79d23f81fd47f4">
  <xsd:schema xmlns:xsd="http://www.w3.org/2001/XMLSchema" xmlns:xs="http://www.w3.org/2001/XMLSchema" xmlns:p="http://schemas.microsoft.com/office/2006/metadata/properties" xmlns:ns2="45e29d59-e156-4764-81c4-8511ec73a5b3" xmlns:ns3="1e58e26d-ca7b-4b61-8799-8fa3be553180" targetNamespace="http://schemas.microsoft.com/office/2006/metadata/properties" ma:root="true" ma:fieldsID="8a31f849530cabebc37f3198995c0fd0" ns2:_="" ns3:_="">
    <xsd:import namespace="45e29d59-e156-4764-81c4-8511ec73a5b3"/>
    <xsd:import namespace="1e58e26d-ca7b-4b61-8799-8fa3be553180"/>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e29d59-e156-4764-81c4-8511ec73a5b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e58e26d-ca7b-4b61-8799-8fa3be55318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28B8E9-5EDD-4B11-8F44-AC914DA184ED}">
  <ds:schemaRefs>
    <ds:schemaRef ds:uri="http://schemas.microsoft.com/sharepoint/v3/contenttype/forms"/>
  </ds:schemaRefs>
</ds:datastoreItem>
</file>

<file path=customXml/itemProps2.xml><?xml version="1.0" encoding="utf-8"?>
<ds:datastoreItem xmlns:ds="http://schemas.openxmlformats.org/officeDocument/2006/customXml" ds:itemID="{69905C95-A032-4625-B7CD-C7AF2D851200}">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F86E078B-2AF9-494A-BE47-40AE54309061}"/>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On-screen Show (16:9)</PresentationFormat>
  <Slides>45</Slides>
  <Notes>45</Notes>
  <HiddenSlides>0</HiddenSlide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Network Security</vt:lpstr>
      <vt:lpstr>Symmetric-key Distribution</vt:lpstr>
      <vt:lpstr>Symmetric-key Distribution</vt:lpstr>
      <vt:lpstr>Types of KDCs</vt:lpstr>
      <vt:lpstr>A Simple Protocol Using a KDC</vt:lpstr>
      <vt:lpstr>A Simple Protocol Using a KDC</vt:lpstr>
      <vt:lpstr>Needham-Schroeder Protocol</vt:lpstr>
      <vt:lpstr>Needham-Schroeder Protocol</vt:lpstr>
      <vt:lpstr>Otway-Rees Protocol</vt:lpstr>
      <vt:lpstr>KERBEROS</vt:lpstr>
      <vt:lpstr>KERBEROS: Servers</vt:lpstr>
      <vt:lpstr>KERBEROS: Servers</vt:lpstr>
      <vt:lpstr>KERBEROS: Servers</vt:lpstr>
      <vt:lpstr>KERBEROS: Servers</vt:lpstr>
      <vt:lpstr>KERBEROS: Operation</vt:lpstr>
      <vt:lpstr>KERBEROS: Operation</vt:lpstr>
      <vt:lpstr>KERBEROS: Realm</vt:lpstr>
      <vt:lpstr>Symmetric-key Agreement</vt:lpstr>
      <vt:lpstr>Diffie-Hellman method</vt:lpstr>
      <vt:lpstr>Diffie-Hellman Idea</vt:lpstr>
      <vt:lpstr>Diffie-Hellman: Security Attacks</vt:lpstr>
      <vt:lpstr>Diffie-Hellman: Security Attacks</vt:lpstr>
      <vt:lpstr>Station-to-Station Key Agreement</vt:lpstr>
      <vt:lpstr>Public-key Distribution</vt:lpstr>
      <vt:lpstr>Trusted Center</vt:lpstr>
      <vt:lpstr>Controlled Trusted Center</vt:lpstr>
      <vt:lpstr>Certification Authority</vt:lpstr>
      <vt:lpstr>Certification Authority</vt:lpstr>
      <vt:lpstr>X.509</vt:lpstr>
      <vt:lpstr>X.509: Certificate Format</vt:lpstr>
      <vt:lpstr>X.509: Certificate</vt:lpstr>
      <vt:lpstr>X.509: Certificate</vt:lpstr>
      <vt:lpstr>X.509: Certificate</vt:lpstr>
      <vt:lpstr>X.509: Certificate Revocation</vt:lpstr>
      <vt:lpstr>X.509: Certificate Revocation</vt:lpstr>
      <vt:lpstr>X.509: Certificate Revocation</vt:lpstr>
      <vt:lpstr>Public-Key Infrastructures (PKI)</vt:lpstr>
      <vt:lpstr>Public-Key Infrastructures (PKI)</vt:lpstr>
      <vt:lpstr>Public-Key Infrastructures (PKI)</vt:lpstr>
      <vt:lpstr>PKI Hierarchical Model</vt:lpstr>
      <vt:lpstr>PKI Mesh Model</vt:lpstr>
      <vt:lpstr>Entity Authentication</vt:lpstr>
      <vt:lpstr>Verification Categories</vt:lpstr>
      <vt:lpstr>Verification Categories</vt:lpstr>
      <vt:lpstr>Zero-Knowledge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Security</dc:title>
  <cp:revision>1</cp:revision>
  <dcterms:modified xsi:type="dcterms:W3CDTF">2022-10-31T14:19:32Z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0x0101004CBA6E11B171AA4791D10992A6A957AD</vt:lpwstr>
  </property>
</Properties>
</file>