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60" r:id="rId2"/>
  </p:sldMasterIdLst>
  <p:sldIdLst>
    <p:sldId id="271" r:id="rId3"/>
    <p:sldId id="272" r:id="rId4"/>
    <p:sldId id="257" r:id="rId5"/>
    <p:sldId id="258" r:id="rId6"/>
    <p:sldId id="265" r:id="rId7"/>
    <p:sldId id="261" r:id="rId8"/>
    <p:sldId id="262" r:id="rId9"/>
    <p:sldId id="263" r:id="rId10"/>
    <p:sldId id="266" r:id="rId11"/>
    <p:sldId id="267" r:id="rId12"/>
    <p:sldId id="268" r:id="rId13"/>
    <p:sldId id="269"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72B20-5749-40B5-A184-99BF87D15276}"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B31C4-81B0-4609-A6F9-39F143F2F980}" type="slidenum">
              <a:rPr lang="en-US" smtClean="0"/>
              <a:t>‹#›</a:t>
            </a:fld>
            <a:endParaRPr lang="en-US"/>
          </a:p>
        </p:txBody>
      </p:sp>
    </p:spTree>
    <p:extLst>
      <p:ext uri="{BB962C8B-B14F-4D97-AF65-F5344CB8AC3E}">
        <p14:creationId xmlns:p14="http://schemas.microsoft.com/office/powerpoint/2010/main" val="173263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6658A8-35EB-4D00-8F2B-3EF5EA88D7CA}"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54812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6658A8-35EB-4D00-8F2B-3EF5EA88D7CA}"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2177511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6658A8-35EB-4D00-8F2B-3EF5EA88D7CA}"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360101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885010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2383066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3998686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2475609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449725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2345839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77897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72B20-5749-40B5-A184-99BF87D15276}"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B31C4-81B0-4609-A6F9-39F143F2F980}" type="slidenum">
              <a:rPr lang="en-US" smtClean="0"/>
              <a:t>‹#›</a:t>
            </a:fld>
            <a:endParaRPr lang="en-US"/>
          </a:p>
        </p:txBody>
      </p:sp>
    </p:spTree>
    <p:extLst>
      <p:ext uri="{BB962C8B-B14F-4D97-AF65-F5344CB8AC3E}">
        <p14:creationId xmlns:p14="http://schemas.microsoft.com/office/powerpoint/2010/main" val="309822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06675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03279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6658A8-35EB-4D00-8F2B-3EF5EA88D7CA}" type="datetimeFigureOut">
              <a:rPr lang="en-IN" smtClean="0"/>
              <a:t>20-05-2021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88915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6658A8-35EB-4D00-8F2B-3EF5EA88D7CA}" type="datetimeFigureOut">
              <a:rPr lang="en-IN" smtClean="0"/>
              <a:t>20-05-2021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48993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6658A8-35EB-4D00-8F2B-3EF5EA88D7CA}" type="datetimeFigureOut">
              <a:rPr lang="en-IN" smtClean="0"/>
              <a:t>20-05-2021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319870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6658A8-35EB-4D00-8F2B-3EF5EA88D7CA}" type="datetimeFigureOut">
              <a:rPr lang="en-IN" smtClean="0"/>
              <a:t>20-05-2021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14991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658A8-35EB-4D00-8F2B-3EF5EA88D7CA}" type="datetimeFigureOut">
              <a:rPr lang="en-IN" smtClean="0"/>
              <a:t>20-05-2021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E3871F-5571-4445-A687-5934C02C1FA5}" type="slidenum">
              <a:rPr lang="en-IN" smtClean="0"/>
              <a:t>‹#›</a:t>
            </a:fld>
            <a:endParaRPr lang="en-IN"/>
          </a:p>
        </p:txBody>
      </p:sp>
    </p:spTree>
    <p:extLst>
      <p:ext uri="{BB962C8B-B14F-4D97-AF65-F5344CB8AC3E}">
        <p14:creationId xmlns:p14="http://schemas.microsoft.com/office/powerpoint/2010/main" val="4178867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972B20-5749-40B5-A184-99BF87D15276}" type="datetimeFigureOut">
              <a:rPr lang="en-US" smtClean="0"/>
              <a:t>5/20/2021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DB31C4-81B0-4609-A6F9-39F143F2F980}" type="slidenum">
              <a:rPr lang="en-US" smtClean="0"/>
              <a:t>‹#›</a:t>
            </a:fld>
            <a:endParaRPr lang="en-US"/>
          </a:p>
        </p:txBody>
      </p:sp>
    </p:spTree>
    <p:extLst>
      <p:ext uri="{BB962C8B-B14F-4D97-AF65-F5344CB8AC3E}">
        <p14:creationId xmlns:p14="http://schemas.microsoft.com/office/powerpoint/2010/main" val="2978481619"/>
      </p:ext>
    </p:extLst>
  </p:cSld>
  <p:clrMap bg1="lt1" tx1="dk1" bg2="lt2" tx2="dk2" accent1="accent1" accent2="accent2" accent3="accent3" accent4="accent4" accent5="accent5" accent6="accent6" hlink="hlink" folHlink="folHlink"/>
  <p:sldLayoutIdLst>
    <p:sldLayoutId id="2147483680" r:id="rId1"/>
    <p:sldLayoutId id="2147483679" r:id="rId2"/>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6658A8-35EB-4D00-8F2B-3EF5EA88D7CA}" type="datetimeFigureOut">
              <a:rPr lang="en-IN" smtClean="0"/>
              <a:t>20-05-2021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E3871F-5571-4445-A687-5934C02C1FA5}" type="slidenum">
              <a:rPr lang="en-IN" smtClean="0"/>
              <a:t>‹#›</a:t>
            </a:fld>
            <a:endParaRPr lang="en-IN"/>
          </a:p>
        </p:txBody>
      </p:sp>
    </p:spTree>
    <p:extLst>
      <p:ext uri="{BB962C8B-B14F-4D97-AF65-F5344CB8AC3E}">
        <p14:creationId xmlns:p14="http://schemas.microsoft.com/office/powerpoint/2010/main" val="2838053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305D-564A-4301-9BF2-DB1736E8B919}"/>
              </a:ext>
            </a:extLst>
          </p:cNvPr>
          <p:cNvSpPr>
            <a:spLocks noGrp="1"/>
          </p:cNvSpPr>
          <p:nvPr>
            <p:ph type="title"/>
          </p:nvPr>
        </p:nvSpPr>
        <p:spPr/>
        <p:txBody>
          <a:bodyPr>
            <a:normAutofit fontScale="90000"/>
          </a:bodyPr>
          <a:lstStyle/>
          <a:p>
            <a:r>
              <a:rPr lang="en-US" b="1" dirty="0">
                <a:latin typeface="Comic Sans MS" panose="030F0702030302020204" pitchFamily="66" charset="0"/>
              </a:rPr>
              <a:t>SPLAY TREES</a:t>
            </a:r>
            <a:br>
              <a:rPr lang="en-US" b="1" dirty="0">
                <a:latin typeface="Comic Sans MS" panose="030F0702030302020204" pitchFamily="66" charset="0"/>
              </a:rPr>
            </a:br>
            <a:r>
              <a:rPr lang="en-US" b="1" dirty="0">
                <a:latin typeface="Comic Sans MS" panose="030F0702030302020204" pitchFamily="66" charset="0"/>
              </a:rPr>
              <a:t>TRIES AND FENWICK TREES</a:t>
            </a:r>
            <a:br>
              <a:rPr lang="en-IN" dirty="0"/>
            </a:br>
            <a:r>
              <a:rPr lang="en-US" i="1" dirty="0"/>
              <a:t> </a:t>
            </a:r>
            <a:br>
              <a:rPr lang="en-IN" dirty="0"/>
            </a:br>
            <a:endParaRPr lang="en-IN" dirty="0"/>
          </a:p>
        </p:txBody>
      </p:sp>
      <p:sp>
        <p:nvSpPr>
          <p:cNvPr id="3" name="Content Placeholder 2">
            <a:extLst>
              <a:ext uri="{FF2B5EF4-FFF2-40B4-BE49-F238E27FC236}">
                <a16:creationId xmlns:a16="http://schemas.microsoft.com/office/drawing/2014/main" id="{BBB1EC7F-3F77-4CE6-98BC-3F2AD968A1FA}"/>
              </a:ext>
            </a:extLst>
          </p:cNvPr>
          <p:cNvSpPr>
            <a:spLocks noGrp="1"/>
          </p:cNvSpPr>
          <p:nvPr>
            <p:ph idx="1"/>
          </p:nvPr>
        </p:nvSpPr>
        <p:spPr>
          <a:xfrm>
            <a:off x="1797271" y="2857501"/>
            <a:ext cx="10018713" cy="3124201"/>
          </a:xfrm>
        </p:spPr>
        <p:txBody>
          <a:bodyPr>
            <a:normAutofit/>
          </a:bodyPr>
          <a:lstStyle/>
          <a:p>
            <a:pPr marL="0" indent="0" algn="r">
              <a:buNone/>
            </a:pPr>
            <a:r>
              <a:rPr lang="en-US" b="1" dirty="0">
                <a:latin typeface="Comic Sans MS" panose="030F0702030302020204" pitchFamily="66" charset="0"/>
              </a:rPr>
              <a:t>TEAM MEMBERS:</a:t>
            </a:r>
            <a:endParaRPr lang="en-IN" b="1" dirty="0">
              <a:latin typeface="Comic Sans MS" panose="030F0702030302020204" pitchFamily="66" charset="0"/>
            </a:endParaRPr>
          </a:p>
          <a:p>
            <a:pPr marL="0" indent="0" algn="r">
              <a:buNone/>
            </a:pPr>
            <a:r>
              <a:rPr lang="en-IN" dirty="0">
                <a:latin typeface="Comic Sans MS" panose="030F0702030302020204" pitchFamily="66" charset="0"/>
              </a:rPr>
              <a:t>Rajneesh Pandey (106119100)</a:t>
            </a:r>
          </a:p>
          <a:p>
            <a:pPr marL="0" indent="0" algn="r">
              <a:buNone/>
            </a:pPr>
            <a:r>
              <a:rPr lang="en-IN" dirty="0">
                <a:latin typeface="Comic Sans MS" panose="030F0702030302020204" pitchFamily="66" charset="0"/>
              </a:rPr>
              <a:t> Divakar P S        (106119030)</a:t>
            </a:r>
          </a:p>
          <a:p>
            <a:pPr marL="0" indent="0" algn="r">
              <a:buNone/>
            </a:pPr>
            <a:r>
              <a:rPr lang="en-US" dirty="0" err="1">
                <a:effectLst/>
                <a:latin typeface="Comic Sans MS" panose="030F0702030302020204" pitchFamily="66" charset="0"/>
                <a:ea typeface="Calibri" panose="020F0502020204030204" pitchFamily="34" charset="0"/>
                <a:cs typeface="Segoe UI" panose="020B0502040204020203" pitchFamily="34" charset="0"/>
              </a:rPr>
              <a:t>Satyarth</a:t>
            </a:r>
            <a:r>
              <a:rPr lang="en-IN" dirty="0">
                <a:latin typeface="Comic Sans MS" panose="030F0702030302020204" pitchFamily="66" charset="0"/>
              </a:rPr>
              <a:t> Pandey (106119112)</a:t>
            </a:r>
          </a:p>
        </p:txBody>
      </p:sp>
      <p:sp>
        <p:nvSpPr>
          <p:cNvPr id="4" name="TextBox 3">
            <a:extLst>
              <a:ext uri="{FF2B5EF4-FFF2-40B4-BE49-F238E27FC236}">
                <a16:creationId xmlns:a16="http://schemas.microsoft.com/office/drawing/2014/main" id="{84A4F03F-2C96-4FA8-902C-8FA030611767}"/>
              </a:ext>
            </a:extLst>
          </p:cNvPr>
          <p:cNvSpPr txBox="1"/>
          <p:nvPr/>
        </p:nvSpPr>
        <p:spPr>
          <a:xfrm>
            <a:off x="1408110" y="1772956"/>
            <a:ext cx="2728632" cy="523220"/>
          </a:xfrm>
          <a:prstGeom prst="rect">
            <a:avLst/>
          </a:prstGeom>
          <a:noFill/>
        </p:spPr>
        <p:txBody>
          <a:bodyPr wrap="none" rtlCol="0">
            <a:spAutoFit/>
          </a:bodyPr>
          <a:lstStyle/>
          <a:p>
            <a:r>
              <a:rPr lang="en-IN" sz="2800" dirty="0">
                <a:latin typeface="Comic Sans MS" panose="030F0702030302020204" pitchFamily="66" charset="0"/>
              </a:rPr>
              <a:t>GROUP NO: </a:t>
            </a:r>
            <a:r>
              <a:rPr lang="en-IN" sz="2800" b="1" dirty="0">
                <a:latin typeface="Comic Sans MS" panose="030F0702030302020204" pitchFamily="66" charset="0"/>
              </a:rPr>
              <a:t>11</a:t>
            </a:r>
          </a:p>
        </p:txBody>
      </p:sp>
      <p:pic>
        <p:nvPicPr>
          <p:cNvPr id="6" name="Picture 5">
            <a:extLst>
              <a:ext uri="{FF2B5EF4-FFF2-40B4-BE49-F238E27FC236}">
                <a16:creationId xmlns:a16="http://schemas.microsoft.com/office/drawing/2014/main" id="{4CA4BF6F-C318-4E64-A0F3-B8C067B17A20}"/>
              </a:ext>
            </a:extLst>
          </p:cNvPr>
          <p:cNvPicPr>
            <a:picLocks noChangeAspect="1"/>
          </p:cNvPicPr>
          <p:nvPr/>
        </p:nvPicPr>
        <p:blipFill>
          <a:blip r:embed="rId2"/>
          <a:stretch>
            <a:fillRect/>
          </a:stretch>
        </p:blipFill>
        <p:spPr>
          <a:xfrm>
            <a:off x="1118800" y="2552698"/>
            <a:ext cx="2062762" cy="190932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0A27E12-F0CC-43D9-B043-4CC7DAD22F45}"/>
              </a:ext>
            </a:extLst>
          </p:cNvPr>
          <p:cNvPicPr>
            <a:picLocks noChangeAspect="1"/>
          </p:cNvPicPr>
          <p:nvPr/>
        </p:nvPicPr>
        <p:blipFill>
          <a:blip r:embed="rId3"/>
          <a:stretch>
            <a:fillRect/>
          </a:stretch>
        </p:blipFill>
        <p:spPr>
          <a:xfrm>
            <a:off x="4618169" y="2552699"/>
            <a:ext cx="2517512" cy="190932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A560B62B-59A6-40A9-9FB6-E0B44103C0F9}"/>
              </a:ext>
            </a:extLst>
          </p:cNvPr>
          <p:cNvPicPr>
            <a:picLocks noChangeAspect="1"/>
          </p:cNvPicPr>
          <p:nvPr/>
        </p:nvPicPr>
        <p:blipFill>
          <a:blip r:embed="rId4"/>
          <a:stretch>
            <a:fillRect/>
          </a:stretch>
        </p:blipFill>
        <p:spPr>
          <a:xfrm>
            <a:off x="2010335" y="4651299"/>
            <a:ext cx="3948112" cy="1560226"/>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1CC783C8-BA8E-4D92-A392-DF36F8FA2AA3}"/>
              </a:ext>
            </a:extLst>
          </p:cNvPr>
          <p:cNvSpPr txBox="1"/>
          <p:nvPr/>
        </p:nvSpPr>
        <p:spPr>
          <a:xfrm>
            <a:off x="3181562" y="3131012"/>
            <a:ext cx="1361453" cy="1323439"/>
          </a:xfrm>
          <a:prstGeom prst="rect">
            <a:avLst/>
          </a:prstGeom>
          <a:noFill/>
        </p:spPr>
        <p:txBody>
          <a:bodyPr wrap="square" rtlCol="0">
            <a:spAutoFit/>
          </a:bodyPr>
          <a:lstStyle/>
          <a:p>
            <a:r>
              <a:rPr lang="en-US" sz="8000" dirty="0">
                <a:latin typeface="Comic Sans MS" panose="030F0702030302020204" pitchFamily="66" charset="0"/>
              </a:rPr>
              <a:t>Vs</a:t>
            </a:r>
          </a:p>
        </p:txBody>
      </p:sp>
    </p:spTree>
    <p:extLst>
      <p:ext uri="{BB962C8B-B14F-4D97-AF65-F5344CB8AC3E}">
        <p14:creationId xmlns:p14="http://schemas.microsoft.com/office/powerpoint/2010/main" val="37161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D877-6A47-4963-8531-3F313A0819F0}"/>
              </a:ext>
            </a:extLst>
          </p:cNvPr>
          <p:cNvSpPr>
            <a:spLocks noGrp="1"/>
          </p:cNvSpPr>
          <p:nvPr>
            <p:ph type="title"/>
          </p:nvPr>
        </p:nvSpPr>
        <p:spPr>
          <a:xfrm>
            <a:off x="1541462" y="2647951"/>
            <a:ext cx="2468564" cy="1371600"/>
          </a:xfrm>
        </p:spPr>
        <p:txBody>
          <a:bodyPr>
            <a:normAutofit fontScale="90000"/>
          </a:bodyPr>
          <a:lstStyle/>
          <a:p>
            <a:r>
              <a:rPr lang="en-US" dirty="0">
                <a:latin typeface="Comic Sans MS" panose="030F0702030302020204" pitchFamily="66" charset="0"/>
              </a:rPr>
              <a:t>An Example for Structure of Fenwick Tree</a:t>
            </a:r>
            <a:endParaRPr lang="en-IN" dirty="0">
              <a:latin typeface="Comic Sans MS" panose="030F0702030302020204" pitchFamily="66" charset="0"/>
            </a:endParaRPr>
          </a:p>
        </p:txBody>
      </p:sp>
      <p:pic>
        <p:nvPicPr>
          <p:cNvPr id="5" name="Content Placeholder 4" descr="Graphical user interface, application&#10;&#10;Description automatically generated">
            <a:extLst>
              <a:ext uri="{FF2B5EF4-FFF2-40B4-BE49-F238E27FC236}">
                <a16:creationId xmlns:a16="http://schemas.microsoft.com/office/drawing/2014/main" id="{75E7AB23-ABDA-4B4D-BA7B-5F8DEBCF1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0026" y="0"/>
            <a:ext cx="4467225" cy="6846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8FF171A6-8AF7-4B6E-9064-709A89B04799}"/>
              </a:ext>
            </a:extLst>
          </p:cNvPr>
          <p:cNvSpPr txBox="1"/>
          <p:nvPr/>
        </p:nvSpPr>
        <p:spPr>
          <a:xfrm>
            <a:off x="8919484" y="794594"/>
            <a:ext cx="2609850" cy="5078313"/>
          </a:xfrm>
          <a:prstGeom prst="rect">
            <a:avLst/>
          </a:prstGeom>
          <a:noFill/>
        </p:spPr>
        <p:txBody>
          <a:bodyPr wrap="square" rtlCol="0">
            <a:spAutoFit/>
          </a:bodyPr>
          <a:lstStyle/>
          <a:p>
            <a:pPr algn="ctr"/>
            <a:r>
              <a:rPr lang="en-IN" sz="3600" dirty="0">
                <a:latin typeface="Comic Sans MS" panose="030F0702030302020204" pitchFamily="66" charset="0"/>
              </a:rPr>
              <a:t>This shows, how the Values </a:t>
            </a:r>
          </a:p>
          <a:p>
            <a:pPr algn="ctr"/>
            <a:r>
              <a:rPr lang="en-IN" sz="3600" dirty="0">
                <a:latin typeface="Comic Sans MS" panose="030F0702030302020204" pitchFamily="66" charset="0"/>
              </a:rPr>
              <a:t>are stored in BIT for </a:t>
            </a:r>
          </a:p>
          <a:p>
            <a:pPr algn="ctr"/>
            <a:r>
              <a:rPr lang="en-IN" sz="3600" dirty="0">
                <a:latin typeface="Comic Sans MS" panose="030F0702030302020204" pitchFamily="66" charset="0"/>
              </a:rPr>
              <a:t>different indices in Original Array</a:t>
            </a:r>
          </a:p>
        </p:txBody>
      </p:sp>
    </p:spTree>
    <p:extLst>
      <p:ext uri="{BB962C8B-B14F-4D97-AF65-F5344CB8AC3E}">
        <p14:creationId xmlns:p14="http://schemas.microsoft.com/office/powerpoint/2010/main" val="20846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ABC0-D501-4253-AA91-18F1F08A0211}"/>
              </a:ext>
            </a:extLst>
          </p:cNvPr>
          <p:cNvSpPr>
            <a:spLocks noGrp="1"/>
          </p:cNvSpPr>
          <p:nvPr>
            <p:ph type="title"/>
          </p:nvPr>
        </p:nvSpPr>
        <p:spPr>
          <a:xfrm>
            <a:off x="730666" y="42046"/>
            <a:ext cx="10730667" cy="512685"/>
          </a:xfrm>
        </p:spPr>
        <p:txBody>
          <a:bodyPr>
            <a:noAutofit/>
          </a:bodyPr>
          <a:lstStyle/>
          <a:p>
            <a:r>
              <a:rPr lang="en-US" sz="3200" dirty="0">
                <a:latin typeface="Comic Sans MS" panose="030F0702030302020204" pitchFamily="66" charset="0"/>
                <a:ea typeface="Cambria" panose="02040503050406030204" pitchFamily="18" charset="0"/>
              </a:rPr>
              <a:t>Working </a:t>
            </a:r>
            <a:endParaRPr lang="en-IN" sz="3200" dirty="0">
              <a:latin typeface="Comic Sans MS" panose="030F0702030302020204" pitchFamily="66" charset="0"/>
              <a:ea typeface="Cambria" panose="02040503050406030204" pitchFamily="18" charset="0"/>
            </a:endParaRPr>
          </a:p>
        </p:txBody>
      </p:sp>
      <p:sp>
        <p:nvSpPr>
          <p:cNvPr id="3" name="Content Placeholder 2">
            <a:extLst>
              <a:ext uri="{FF2B5EF4-FFF2-40B4-BE49-F238E27FC236}">
                <a16:creationId xmlns:a16="http://schemas.microsoft.com/office/drawing/2014/main" id="{5124871C-A969-4EF9-AF90-60824BFFA9BD}"/>
              </a:ext>
            </a:extLst>
          </p:cNvPr>
          <p:cNvSpPr>
            <a:spLocks noGrp="1"/>
          </p:cNvSpPr>
          <p:nvPr>
            <p:ph idx="1"/>
          </p:nvPr>
        </p:nvSpPr>
        <p:spPr>
          <a:xfrm>
            <a:off x="1345227" y="554731"/>
            <a:ext cx="10846773" cy="1884203"/>
          </a:xfrm>
        </p:spPr>
        <p:txBody>
          <a:bodyPr>
            <a:noAutofit/>
          </a:bodyPr>
          <a:lstStyle/>
          <a:p>
            <a:pPr marL="0" indent="0">
              <a:lnSpc>
                <a:spcPct val="170000"/>
              </a:lnSpc>
              <a:buNone/>
            </a:pPr>
            <a:r>
              <a:rPr lang="en-US" sz="2000" dirty="0">
                <a:latin typeface="Comic Sans MS" panose="030F0702030302020204" pitchFamily="66" charset="0"/>
                <a:cs typeface="Segoe UI" panose="020B0502040204020203" pitchFamily="34" charset="0"/>
              </a:rPr>
              <a:t>Every Index </a:t>
            </a:r>
            <a:r>
              <a:rPr lang="en-US" sz="2000" dirty="0" err="1">
                <a:latin typeface="Comic Sans MS" panose="030F0702030302020204" pitchFamily="66" charset="0"/>
                <a:cs typeface="Segoe UI" panose="020B0502040204020203" pitchFamily="34" charset="0"/>
              </a:rPr>
              <a:t>i</a:t>
            </a:r>
            <a:r>
              <a:rPr lang="en-US" sz="2000" dirty="0">
                <a:latin typeface="Comic Sans MS" panose="030F0702030302020204" pitchFamily="66" charset="0"/>
                <a:cs typeface="Segoe UI" panose="020B0502040204020203" pitchFamily="34" charset="0"/>
              </a:rPr>
              <a:t> in the BIT[ ] array stores the cumulative sum from the index </a:t>
            </a:r>
            <a:r>
              <a:rPr lang="en-US" sz="2000" dirty="0" err="1">
                <a:latin typeface="Comic Sans MS" panose="030F0702030302020204" pitchFamily="66" charset="0"/>
                <a:cs typeface="Segoe UI" panose="020B0502040204020203" pitchFamily="34" charset="0"/>
              </a:rPr>
              <a:t>i</a:t>
            </a:r>
            <a:r>
              <a:rPr lang="en-US" sz="2000" dirty="0">
                <a:latin typeface="Comic Sans MS" panose="030F0702030302020204" pitchFamily="66" charset="0"/>
                <a:cs typeface="Segoe UI" panose="020B0502040204020203" pitchFamily="34" charset="0"/>
              </a:rPr>
              <a:t> to </a:t>
            </a:r>
            <a:r>
              <a:rPr lang="en-US" sz="2000" dirty="0" err="1">
                <a:latin typeface="Comic Sans MS" panose="030F0702030302020204" pitchFamily="66" charset="0"/>
                <a:cs typeface="Segoe UI" panose="020B0502040204020203" pitchFamily="34" charset="0"/>
              </a:rPr>
              <a:t>i</a:t>
            </a:r>
            <a:r>
              <a:rPr lang="en-US" sz="2000" dirty="0">
                <a:latin typeface="Comic Sans MS" panose="030F0702030302020204" pitchFamily="66" charset="0"/>
                <a:cs typeface="Segoe UI" panose="020B0502040204020203" pitchFamily="34" charset="0"/>
              </a:rPr>
              <a:t> - (1&lt;&lt;r) + 1 (both inclusive), where r represents the last set bit in the index </a:t>
            </a:r>
            <a:r>
              <a:rPr lang="en-US" sz="2000" dirty="0" err="1">
                <a:latin typeface="Comic Sans MS" panose="030F0702030302020204" pitchFamily="66" charset="0"/>
                <a:cs typeface="Segoe UI" panose="020B0502040204020203" pitchFamily="34" charset="0"/>
              </a:rPr>
              <a:t>i</a:t>
            </a:r>
            <a:r>
              <a:rPr lang="en-US" sz="2000" dirty="0">
                <a:latin typeface="Comic Sans MS" panose="030F0702030302020204" pitchFamily="66" charset="0"/>
                <a:cs typeface="Segoe UI" panose="020B0502040204020203" pitchFamily="34" charset="0"/>
              </a:rPr>
              <a:t>.</a:t>
            </a:r>
          </a:p>
          <a:p>
            <a:pPr marL="0" indent="0">
              <a:lnSpc>
                <a:spcPct val="170000"/>
              </a:lnSpc>
              <a:buNone/>
            </a:pPr>
            <a:endParaRPr lang="en-US" sz="800" dirty="0">
              <a:latin typeface="Comic Sans MS" panose="030F0702030302020204" pitchFamily="66" charset="0"/>
              <a:cs typeface="Segoe UI" panose="020B0502040204020203" pitchFamily="34" charset="0"/>
            </a:endParaRPr>
          </a:p>
          <a:p>
            <a:pPr marL="0" indent="0">
              <a:lnSpc>
                <a:spcPct val="120000"/>
              </a:lnSpc>
              <a:buNone/>
            </a:pPr>
            <a:r>
              <a:rPr lang="en-IN" sz="2000" dirty="0">
                <a:latin typeface="Comic Sans MS" panose="030F0702030302020204" pitchFamily="66" charset="0"/>
                <a:cs typeface="Segoe UI" panose="020B0502040204020203" pitchFamily="34" charset="0"/>
              </a:rPr>
              <a:t>Also, 1&lt;&lt;r = </a:t>
            </a:r>
            <a:r>
              <a:rPr lang="en-IN" sz="2000" dirty="0" err="1">
                <a:latin typeface="Comic Sans MS" panose="030F0702030302020204" pitchFamily="66" charset="0"/>
                <a:cs typeface="Segoe UI" panose="020B0502040204020203" pitchFamily="34" charset="0"/>
              </a:rPr>
              <a:t>i</a:t>
            </a:r>
            <a:r>
              <a:rPr lang="en-IN" sz="2000" dirty="0">
                <a:latin typeface="Comic Sans MS" panose="030F0702030302020204" pitchFamily="66" charset="0"/>
                <a:cs typeface="Segoe UI" panose="020B0502040204020203" pitchFamily="34" charset="0"/>
              </a:rPr>
              <a:t>&amp;-</a:t>
            </a:r>
            <a:r>
              <a:rPr lang="en-IN" sz="2000" dirty="0" err="1">
                <a:latin typeface="Comic Sans MS" panose="030F0702030302020204" pitchFamily="66" charset="0"/>
                <a:cs typeface="Segoe UI" panose="020B0502040204020203" pitchFamily="34" charset="0"/>
              </a:rPr>
              <a:t>i</a:t>
            </a:r>
            <a:r>
              <a:rPr lang="en-IN" sz="2000" dirty="0">
                <a:latin typeface="Comic Sans MS" panose="030F0702030302020204" pitchFamily="66" charset="0"/>
                <a:cs typeface="Segoe UI" panose="020B0502040204020203" pitchFamily="34" charset="0"/>
              </a:rPr>
              <a:t> (where &amp; is bitwise AND Operator and &lt;&lt; is Left Shift Operator).</a:t>
            </a:r>
          </a:p>
        </p:txBody>
      </p:sp>
      <p:sp>
        <p:nvSpPr>
          <p:cNvPr id="4" name="TextBox 3">
            <a:extLst>
              <a:ext uri="{FF2B5EF4-FFF2-40B4-BE49-F238E27FC236}">
                <a16:creationId xmlns:a16="http://schemas.microsoft.com/office/drawing/2014/main" id="{D34BE806-5C4C-4B42-86B6-5504591F65BF}"/>
              </a:ext>
            </a:extLst>
          </p:cNvPr>
          <p:cNvSpPr txBox="1"/>
          <p:nvPr/>
        </p:nvSpPr>
        <p:spPr>
          <a:xfrm>
            <a:off x="1345227" y="2844225"/>
            <a:ext cx="10018713" cy="584775"/>
          </a:xfrm>
          <a:prstGeom prst="rect">
            <a:avLst/>
          </a:prstGeom>
          <a:noFill/>
        </p:spPr>
        <p:txBody>
          <a:bodyPr wrap="square" rtlCol="0">
            <a:spAutoFit/>
          </a:bodyPr>
          <a:lstStyle/>
          <a:p>
            <a:pPr algn="ctr"/>
            <a:r>
              <a:rPr lang="en-US" sz="3200" dirty="0">
                <a:latin typeface="Comic Sans MS" panose="030F0702030302020204" pitchFamily="66" charset="0"/>
              </a:rPr>
              <a:t>Point Update</a:t>
            </a:r>
          </a:p>
        </p:txBody>
      </p:sp>
      <p:cxnSp>
        <p:nvCxnSpPr>
          <p:cNvPr id="6" name="Straight Connector 5">
            <a:extLst>
              <a:ext uri="{FF2B5EF4-FFF2-40B4-BE49-F238E27FC236}">
                <a16:creationId xmlns:a16="http://schemas.microsoft.com/office/drawing/2014/main" id="{85630216-BF72-4A4E-A362-B638A2586532}"/>
              </a:ext>
            </a:extLst>
          </p:cNvPr>
          <p:cNvCxnSpPr>
            <a:cxnSpLocks/>
          </p:cNvCxnSpPr>
          <p:nvPr/>
        </p:nvCxnSpPr>
        <p:spPr>
          <a:xfrm flipV="1">
            <a:off x="1248792" y="2747023"/>
            <a:ext cx="10025849" cy="15289"/>
          </a:xfrm>
          <a:prstGeom prst="line">
            <a:avLst/>
          </a:prstGeom>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DB42A7F9-0F43-465B-A896-0C3621D1D08D}"/>
              </a:ext>
            </a:extLst>
          </p:cNvPr>
          <p:cNvSpPr txBox="1"/>
          <p:nvPr/>
        </p:nvSpPr>
        <p:spPr>
          <a:xfrm>
            <a:off x="1522780" y="3510913"/>
            <a:ext cx="10669220" cy="3170099"/>
          </a:xfrm>
          <a:prstGeom prst="rect">
            <a:avLst/>
          </a:prstGeom>
          <a:noFill/>
        </p:spPr>
        <p:txBody>
          <a:bodyPr wrap="square" rtlCol="0">
            <a:spAutoFit/>
          </a:bodyPr>
          <a:lstStyle/>
          <a:p>
            <a:pPr fontAlgn="base"/>
            <a:r>
              <a:rPr lang="en-US" sz="2000" dirty="0">
                <a:latin typeface="Comic Sans MS" panose="030F0702030302020204" pitchFamily="66" charset="0"/>
                <a:cs typeface="Segoe UI" panose="020B0502040204020203" pitchFamily="34" charset="0"/>
              </a:rPr>
              <a:t>Here, we want to Increment an index by Some Value in Original Array and Hence, we must update all the indices that are responsible for that index, which are the indices we encounter while consecutively adding index’s last set bit’s value till N starting from index to be updated in original array.</a:t>
            </a:r>
          </a:p>
          <a:p>
            <a:pPr fontAlgn="base"/>
            <a:endParaRPr lang="en-IN" sz="2000" dirty="0">
              <a:latin typeface="Comic Sans MS" panose="030F0702030302020204" pitchFamily="66" charset="0"/>
              <a:cs typeface="Segoe UI" panose="020B0502040204020203" pitchFamily="34" charset="0"/>
            </a:endParaRPr>
          </a:p>
          <a:p>
            <a:pPr fontAlgn="base"/>
            <a:r>
              <a:rPr lang="en-US" sz="2000" dirty="0">
                <a:latin typeface="Comic Sans MS" panose="030F0702030302020204" pitchFamily="66" charset="0"/>
                <a:cs typeface="Segoe UI" panose="020B0502040204020203" pitchFamily="34" charset="0"/>
              </a:rPr>
              <a:t>Note that, maximum number of indices required to be visited are log(N) because the last set bit of index keeps shifting towards left in the procedure until getting bigger than N.</a:t>
            </a:r>
            <a:endParaRPr lang="en-IN" sz="2000" dirty="0">
              <a:latin typeface="Comic Sans MS" panose="030F0702030302020204" pitchFamily="66" charset="0"/>
              <a:cs typeface="Segoe UI" panose="020B0502040204020203" pitchFamily="34" charset="0"/>
            </a:endParaRPr>
          </a:p>
          <a:p>
            <a:pPr fontAlgn="base"/>
            <a:endParaRPr lang="en-US" sz="2000" dirty="0">
              <a:latin typeface="Comic Sans MS" panose="030F0702030302020204" pitchFamily="66" charset="0"/>
              <a:cs typeface="Segoe UI" panose="020B0502040204020203" pitchFamily="34" charset="0"/>
            </a:endParaRPr>
          </a:p>
          <a:p>
            <a:pPr fontAlgn="base"/>
            <a:r>
              <a:rPr lang="en-US" sz="2000" dirty="0">
                <a:latin typeface="Comic Sans MS" panose="030F0702030302020204" pitchFamily="66" charset="0"/>
                <a:cs typeface="Segoe UI" panose="020B0502040204020203" pitchFamily="34" charset="0"/>
              </a:rPr>
              <a:t>Hence, Time Complexity : O(log(N))</a:t>
            </a:r>
            <a:endParaRPr lang="en-IN" sz="2000" dirty="0">
              <a:latin typeface="Comic Sans MS" panose="030F0702030302020204" pitchFamily="66" charset="0"/>
              <a:cs typeface="Segoe UI" panose="020B0502040204020203" pitchFamily="34" charset="0"/>
            </a:endParaRPr>
          </a:p>
        </p:txBody>
      </p:sp>
    </p:spTree>
    <p:extLst>
      <p:ext uri="{BB962C8B-B14F-4D97-AF65-F5344CB8AC3E}">
        <p14:creationId xmlns:p14="http://schemas.microsoft.com/office/powerpoint/2010/main" val="175979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6A33-AA55-42A0-AC1E-924B0FB0437A}"/>
              </a:ext>
            </a:extLst>
          </p:cNvPr>
          <p:cNvSpPr>
            <a:spLocks noGrp="1"/>
          </p:cNvSpPr>
          <p:nvPr>
            <p:ph type="title"/>
          </p:nvPr>
        </p:nvSpPr>
        <p:spPr>
          <a:xfrm>
            <a:off x="1235736" y="1"/>
            <a:ext cx="10018713" cy="589626"/>
          </a:xfrm>
        </p:spPr>
        <p:txBody>
          <a:bodyPr>
            <a:normAutofit/>
          </a:bodyPr>
          <a:lstStyle/>
          <a:p>
            <a:r>
              <a:rPr lang="en-IN" sz="3200" dirty="0">
                <a:latin typeface="Comic Sans MS" panose="030F0702030302020204" pitchFamily="66" charset="0"/>
                <a:ea typeface="Cambria" panose="02040503050406030204" pitchFamily="18" charset="0"/>
              </a:rPr>
              <a:t>Range Query</a:t>
            </a:r>
          </a:p>
        </p:txBody>
      </p:sp>
      <p:sp>
        <p:nvSpPr>
          <p:cNvPr id="3" name="Content Placeholder 2">
            <a:extLst>
              <a:ext uri="{FF2B5EF4-FFF2-40B4-BE49-F238E27FC236}">
                <a16:creationId xmlns:a16="http://schemas.microsoft.com/office/drawing/2014/main" id="{D7B3BDCD-3E8E-48FF-9765-4390FB28A565}"/>
              </a:ext>
            </a:extLst>
          </p:cNvPr>
          <p:cNvSpPr>
            <a:spLocks noGrp="1"/>
          </p:cNvSpPr>
          <p:nvPr>
            <p:ph idx="1"/>
          </p:nvPr>
        </p:nvSpPr>
        <p:spPr>
          <a:xfrm>
            <a:off x="1235736" y="611083"/>
            <a:ext cx="10509422" cy="2519774"/>
          </a:xfrm>
        </p:spPr>
        <p:txBody>
          <a:bodyPr>
            <a:normAutofit fontScale="92500" lnSpcReduction="20000"/>
          </a:bodyPr>
          <a:lstStyle/>
          <a:p>
            <a:pPr marL="0" indent="0" fontAlgn="base">
              <a:buNone/>
            </a:pPr>
            <a:r>
              <a:rPr lang="en-US" sz="1900" dirty="0">
                <a:latin typeface="Comic Sans MS" panose="030F0702030302020204" pitchFamily="66" charset="0"/>
                <a:cs typeface="Segoe UI" panose="020B0502040204020203" pitchFamily="34" charset="0"/>
              </a:rPr>
              <a:t>To answer a Range Sum Query from index l to r, we can write it as difference of prefix sum</a:t>
            </a:r>
          </a:p>
          <a:p>
            <a:pPr marL="0" indent="0" fontAlgn="base">
              <a:buNone/>
            </a:pPr>
            <a:r>
              <a:rPr lang="en-US" sz="1900" dirty="0">
                <a:latin typeface="Comic Sans MS" panose="030F0702030302020204" pitchFamily="66" charset="0"/>
                <a:cs typeface="Segoe UI" panose="020B0502040204020203" pitchFamily="34" charset="0"/>
              </a:rPr>
              <a:t> until r and prefix sum until l-1(included). To obtain to the prefix sum till some index, we only</a:t>
            </a:r>
          </a:p>
          <a:p>
            <a:pPr marL="0" indent="0" fontAlgn="base">
              <a:buNone/>
            </a:pPr>
            <a:r>
              <a:rPr lang="en-US" sz="1900" dirty="0">
                <a:latin typeface="Comic Sans MS" panose="030F0702030302020204" pitchFamily="66" charset="0"/>
                <a:cs typeface="Segoe UI" panose="020B0502040204020203" pitchFamily="34" charset="0"/>
              </a:rPr>
              <a:t> need summation of those indices in Fenwick Tree which combined, cover the whole range from 0</a:t>
            </a:r>
          </a:p>
          <a:p>
            <a:pPr marL="0" indent="0" fontAlgn="base">
              <a:buNone/>
            </a:pPr>
            <a:r>
              <a:rPr lang="en-US" sz="1900" dirty="0">
                <a:latin typeface="Comic Sans MS" panose="030F0702030302020204" pitchFamily="66" charset="0"/>
                <a:cs typeface="Segoe UI" panose="020B0502040204020203" pitchFamily="34" charset="0"/>
              </a:rPr>
              <a:t> to that index (which are the indices we encounter while consecutively subtracting index’s last</a:t>
            </a:r>
          </a:p>
          <a:p>
            <a:pPr marL="0" indent="0" fontAlgn="base">
              <a:buNone/>
            </a:pPr>
            <a:r>
              <a:rPr lang="en-US" sz="1900" dirty="0">
                <a:latin typeface="Comic Sans MS" panose="030F0702030302020204" pitchFamily="66" charset="0"/>
                <a:cs typeface="Segoe UI" panose="020B0502040204020203" pitchFamily="34" charset="0"/>
              </a:rPr>
              <a:t> set bit’s value till 0 starting from the index for which Prefix Sum is required.) </a:t>
            </a:r>
          </a:p>
          <a:p>
            <a:pPr marL="0" indent="0" fontAlgn="base">
              <a:buNone/>
            </a:pPr>
            <a:endParaRPr lang="en-US" sz="1500" dirty="0">
              <a:latin typeface="Comic Sans MS" panose="030F0702030302020204" pitchFamily="66" charset="0"/>
              <a:cs typeface="Segoe UI" panose="020B0502040204020203" pitchFamily="34" charset="0"/>
            </a:endParaRPr>
          </a:p>
          <a:p>
            <a:pPr marL="0" indent="0" fontAlgn="base">
              <a:buNone/>
            </a:pPr>
            <a:r>
              <a:rPr lang="en-US" sz="1800" dirty="0">
                <a:latin typeface="Comic Sans MS" panose="030F0702030302020204" pitchFamily="66" charset="0"/>
                <a:cs typeface="Segoe UI" panose="020B0502040204020203" pitchFamily="34" charset="0"/>
              </a:rPr>
              <a:t>Hence, Time Complexity :  O(log(N))</a:t>
            </a:r>
            <a:endParaRPr lang="en-IN" sz="1800" dirty="0">
              <a:latin typeface="Comic Sans MS" panose="030F0702030302020204" pitchFamily="66" charset="0"/>
              <a:cs typeface="Segoe UI" panose="020B0502040204020203" pitchFamily="34" charset="0"/>
            </a:endParaRPr>
          </a:p>
        </p:txBody>
      </p:sp>
      <p:sp>
        <p:nvSpPr>
          <p:cNvPr id="4" name="TextBox 3">
            <a:extLst>
              <a:ext uri="{FF2B5EF4-FFF2-40B4-BE49-F238E27FC236}">
                <a16:creationId xmlns:a16="http://schemas.microsoft.com/office/drawing/2014/main" id="{46199846-503C-4CFD-866B-E5B811A17549}"/>
              </a:ext>
            </a:extLst>
          </p:cNvPr>
          <p:cNvSpPr txBox="1"/>
          <p:nvPr/>
        </p:nvSpPr>
        <p:spPr>
          <a:xfrm>
            <a:off x="1510943" y="3450012"/>
            <a:ext cx="5768746" cy="3046988"/>
          </a:xfrm>
          <a:prstGeom prst="rect">
            <a:avLst/>
          </a:prstGeom>
          <a:noFill/>
        </p:spPr>
        <p:txBody>
          <a:bodyPr wrap="square" rtlCol="0">
            <a:spAutoFit/>
          </a:bodyPr>
          <a:lstStyle/>
          <a:p>
            <a:r>
              <a:rPr lang="en-IN" sz="2400" dirty="0">
                <a:latin typeface="Comic Sans MS" panose="030F0702030302020204" pitchFamily="66" charset="0"/>
                <a:ea typeface="Cambria" panose="02040503050406030204" pitchFamily="18" charset="0"/>
                <a:cs typeface="Segoe UI" panose="020B0502040204020203" pitchFamily="34" charset="0"/>
              </a:rPr>
              <a:t>             </a:t>
            </a:r>
            <a:r>
              <a:rPr lang="en-IN" sz="2800" dirty="0">
                <a:latin typeface="Comic Sans MS" panose="030F0702030302020204" pitchFamily="66" charset="0"/>
                <a:ea typeface="Cambria" panose="02040503050406030204" pitchFamily="18" charset="0"/>
                <a:cs typeface="Segoe UI" panose="020B0502040204020203" pitchFamily="34" charset="0"/>
              </a:rPr>
              <a:t>Other Operations</a:t>
            </a:r>
            <a:r>
              <a:rPr lang="en-IN" sz="2400" dirty="0">
                <a:latin typeface="Comic Sans MS" panose="030F0702030302020204" pitchFamily="66" charset="0"/>
                <a:ea typeface="Cambria" panose="02040503050406030204" pitchFamily="18" charset="0"/>
                <a:cs typeface="Segoe UI" panose="020B0502040204020203" pitchFamily="34" charset="0"/>
              </a:rPr>
              <a:t>:</a:t>
            </a:r>
          </a:p>
          <a:p>
            <a:endParaRPr lang="en-IN" sz="2400" dirty="0">
              <a:latin typeface="Comic Sans MS" panose="030F0702030302020204" pitchFamily="66" charset="0"/>
              <a:ea typeface="Cambria" panose="02040503050406030204" pitchFamily="18" charset="0"/>
              <a:cs typeface="Segoe UI" panose="020B0502040204020203" pitchFamily="34" charset="0"/>
            </a:endParaRPr>
          </a:p>
          <a:p>
            <a:pPr marL="342900" indent="-342900">
              <a:buAutoNum type="arabicParenR"/>
            </a:pPr>
            <a:r>
              <a:rPr lang="en-US" sz="2000" dirty="0">
                <a:latin typeface="Comic Sans MS" panose="030F0702030302020204" pitchFamily="66" charset="0"/>
                <a:cs typeface="Segoe UI" panose="020B0502040204020203" pitchFamily="34" charset="0"/>
              </a:rPr>
              <a:t>Range Update but for Point Queries</a:t>
            </a:r>
          </a:p>
          <a:p>
            <a:pPr marL="342900" indent="-342900">
              <a:buAutoNum type="arabicParenR"/>
            </a:pPr>
            <a:r>
              <a:rPr lang="en-US" sz="2000" dirty="0">
                <a:latin typeface="Comic Sans MS" panose="030F0702030302020204" pitchFamily="66" charset="0"/>
                <a:cs typeface="Segoe UI" panose="020B0502040204020203" pitchFamily="34" charset="0"/>
              </a:rPr>
              <a:t>Range Update while handling Range Queries</a:t>
            </a:r>
          </a:p>
          <a:p>
            <a:pPr marL="342900" indent="-342900">
              <a:buAutoNum type="arabicParenR"/>
            </a:pPr>
            <a:r>
              <a:rPr lang="en-US" sz="2000" dirty="0">
                <a:latin typeface="Comic Sans MS" panose="030F0702030302020204" pitchFamily="66" charset="0"/>
                <a:cs typeface="Segoe UI" panose="020B0502040204020203" pitchFamily="34" charset="0"/>
              </a:rPr>
              <a:t>Range Query while handling Range Updates</a:t>
            </a:r>
            <a:endParaRPr lang="en-IN" sz="2000" dirty="0">
              <a:latin typeface="Comic Sans MS" panose="030F0702030302020204" pitchFamily="66" charset="0"/>
              <a:cs typeface="Segoe UI" panose="020B0502040204020203" pitchFamily="34" charset="0"/>
            </a:endParaRPr>
          </a:p>
          <a:p>
            <a:endParaRPr lang="en-IN" sz="2000" dirty="0">
              <a:latin typeface="Comic Sans MS" panose="030F0702030302020204" pitchFamily="66" charset="0"/>
              <a:cs typeface="Segoe UI" panose="020B0502040204020203" pitchFamily="34" charset="0"/>
            </a:endParaRPr>
          </a:p>
          <a:p>
            <a:r>
              <a:rPr lang="en-US" sz="2000" dirty="0">
                <a:latin typeface="Comic Sans MS" panose="030F0702030302020204" pitchFamily="66" charset="0"/>
                <a:cs typeface="Segoe UI" panose="020B0502040204020203" pitchFamily="34" charset="0"/>
              </a:rPr>
              <a:t>These all work on constant number of former 2 Operations (Point Update and Range Query)</a:t>
            </a:r>
          </a:p>
          <a:p>
            <a:r>
              <a:rPr lang="en-US" sz="2000" dirty="0">
                <a:latin typeface="Comic Sans MS" panose="030F0702030302020204" pitchFamily="66" charset="0"/>
                <a:cs typeface="Segoe UI" panose="020B0502040204020203" pitchFamily="34" charset="0"/>
              </a:rPr>
              <a:t>And Hence have, O(log(N)) Time Complexity!</a:t>
            </a:r>
          </a:p>
        </p:txBody>
      </p:sp>
      <p:cxnSp>
        <p:nvCxnSpPr>
          <p:cNvPr id="6" name="Straight Connector 5">
            <a:extLst>
              <a:ext uri="{FF2B5EF4-FFF2-40B4-BE49-F238E27FC236}">
                <a16:creationId xmlns:a16="http://schemas.microsoft.com/office/drawing/2014/main" id="{BD36B51D-E8B2-4DCF-A15F-93FDE1979DAE}"/>
              </a:ext>
            </a:extLst>
          </p:cNvPr>
          <p:cNvCxnSpPr>
            <a:cxnSpLocks/>
          </p:cNvCxnSpPr>
          <p:nvPr/>
        </p:nvCxnSpPr>
        <p:spPr>
          <a:xfrm>
            <a:off x="1393795" y="3388457"/>
            <a:ext cx="10180251"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id="{69BC31CE-FCDF-4C2A-B1CB-191B8558F5A1}"/>
              </a:ext>
            </a:extLst>
          </p:cNvPr>
          <p:cNvCxnSpPr>
            <a:cxnSpLocks/>
          </p:cNvCxnSpPr>
          <p:nvPr/>
        </p:nvCxnSpPr>
        <p:spPr>
          <a:xfrm>
            <a:off x="7146524" y="3388457"/>
            <a:ext cx="79899" cy="3482860"/>
          </a:xfrm>
          <a:prstGeom prst="line">
            <a:avLst/>
          </a:prstGeom>
        </p:spPr>
        <p:style>
          <a:lnRef idx="2">
            <a:schemeClr val="accent4"/>
          </a:lnRef>
          <a:fillRef idx="0">
            <a:schemeClr val="accent4"/>
          </a:fillRef>
          <a:effectRef idx="1">
            <a:schemeClr val="accent4"/>
          </a:effectRef>
          <a:fontRef idx="minor">
            <a:schemeClr val="tx1"/>
          </a:fontRef>
        </p:style>
      </p:cxnSp>
      <p:sp>
        <p:nvSpPr>
          <p:cNvPr id="13" name="TextBox 12">
            <a:extLst>
              <a:ext uri="{FF2B5EF4-FFF2-40B4-BE49-F238E27FC236}">
                <a16:creationId xmlns:a16="http://schemas.microsoft.com/office/drawing/2014/main" id="{3DB4272C-3087-467F-9CF0-2A28127EEAB3}"/>
              </a:ext>
            </a:extLst>
          </p:cNvPr>
          <p:cNvSpPr txBox="1"/>
          <p:nvPr/>
        </p:nvSpPr>
        <p:spPr>
          <a:xfrm>
            <a:off x="7279689" y="3388457"/>
            <a:ext cx="4619511" cy="3108543"/>
          </a:xfrm>
          <a:prstGeom prst="rect">
            <a:avLst/>
          </a:prstGeom>
          <a:noFill/>
        </p:spPr>
        <p:txBody>
          <a:bodyPr wrap="square" rtlCol="0">
            <a:spAutoFit/>
          </a:bodyPr>
          <a:lstStyle/>
          <a:p>
            <a:r>
              <a:rPr lang="en-IN" sz="2800" dirty="0">
                <a:latin typeface="Comic Sans MS" panose="030F0702030302020204" pitchFamily="66" charset="0"/>
                <a:ea typeface="Cambria" panose="02040503050406030204" pitchFamily="18" charset="0"/>
              </a:rPr>
              <a:t>            Applications</a:t>
            </a:r>
            <a:r>
              <a:rPr lang="en-IN" sz="2800" dirty="0">
                <a:latin typeface="Comic Sans MS" panose="030F0702030302020204" pitchFamily="66" charset="0"/>
              </a:rPr>
              <a:t>:</a:t>
            </a:r>
          </a:p>
          <a:p>
            <a:endParaRPr lang="en-IN" sz="2800" dirty="0">
              <a:latin typeface="Comic Sans MS" panose="030F0702030302020204" pitchFamily="66" charset="0"/>
            </a:endParaRPr>
          </a:p>
          <a:p>
            <a:pPr marL="457200" indent="-457200">
              <a:buAutoNum type="arabicParenR"/>
            </a:pPr>
            <a:r>
              <a:rPr lang="en-US" sz="2000" dirty="0">
                <a:latin typeface="Comic Sans MS" panose="030F0702030302020204" pitchFamily="66" charset="0"/>
                <a:cs typeface="Segoe UI" panose="020B0502040204020203" pitchFamily="34" charset="0"/>
              </a:rPr>
              <a:t>Arithmetic Coding Compression   </a:t>
            </a:r>
          </a:p>
          <a:p>
            <a:r>
              <a:rPr lang="en-US" sz="2000" dirty="0">
                <a:latin typeface="Comic Sans MS" panose="030F0702030302020204" pitchFamily="66" charset="0"/>
                <a:cs typeface="Segoe UI" panose="020B0502040204020203" pitchFamily="34" charset="0"/>
              </a:rPr>
              <a:t>       Algorithm.</a:t>
            </a:r>
            <a:endParaRPr lang="en-IN" sz="2000" dirty="0">
              <a:latin typeface="Comic Sans MS" panose="030F0702030302020204" pitchFamily="66" charset="0"/>
              <a:cs typeface="Segoe UI" panose="020B0502040204020203" pitchFamily="34" charset="0"/>
            </a:endParaRPr>
          </a:p>
          <a:p>
            <a:r>
              <a:rPr lang="en-IN" sz="2000" dirty="0">
                <a:latin typeface="Comic Sans MS" panose="030F0702030302020204" pitchFamily="66" charset="0"/>
                <a:cs typeface="Segoe UI" panose="020B0502040204020203" pitchFamily="34" charset="0"/>
              </a:rPr>
              <a:t>2) Can Handle Reversible Function on </a:t>
            </a:r>
          </a:p>
          <a:p>
            <a:r>
              <a:rPr lang="en-IN" sz="2000" dirty="0">
                <a:latin typeface="Comic Sans MS" panose="030F0702030302020204" pitchFamily="66" charset="0"/>
                <a:cs typeface="Segoe UI" panose="020B0502040204020203" pitchFamily="34" charset="0"/>
              </a:rPr>
              <a:t>      Ranges with Updates</a:t>
            </a:r>
          </a:p>
          <a:p>
            <a:r>
              <a:rPr lang="en-IN" sz="2000" dirty="0">
                <a:latin typeface="Comic Sans MS" panose="030F0702030302020204" pitchFamily="66" charset="0"/>
                <a:cs typeface="Segoe UI" panose="020B0502040204020203" pitchFamily="34" charset="0"/>
              </a:rPr>
              <a:t>3) Helps with Software that demand  </a:t>
            </a:r>
          </a:p>
          <a:p>
            <a:r>
              <a:rPr lang="en-IN" sz="2000" dirty="0">
                <a:latin typeface="Comic Sans MS" panose="030F0702030302020204" pitchFamily="66" charset="0"/>
                <a:cs typeface="Segoe UI" panose="020B0502040204020203" pitchFamily="34" charset="0"/>
              </a:rPr>
              <a:t>     efficiency for described    </a:t>
            </a:r>
          </a:p>
          <a:p>
            <a:r>
              <a:rPr lang="en-IN" sz="2000" dirty="0">
                <a:latin typeface="Comic Sans MS" panose="030F0702030302020204" pitchFamily="66" charset="0"/>
                <a:cs typeface="Segoe UI" panose="020B0502040204020203" pitchFamily="34" charset="0"/>
              </a:rPr>
              <a:t>     Operations</a:t>
            </a:r>
          </a:p>
        </p:txBody>
      </p:sp>
    </p:spTree>
    <p:extLst>
      <p:ext uri="{BB962C8B-B14F-4D97-AF65-F5344CB8AC3E}">
        <p14:creationId xmlns:p14="http://schemas.microsoft.com/office/powerpoint/2010/main" val="340030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1774DB-DEF5-4E8C-912E-C4E923D0F430}"/>
              </a:ext>
            </a:extLst>
          </p:cNvPr>
          <p:cNvPicPr/>
          <p:nvPr/>
        </p:nvPicPr>
        <p:blipFill>
          <a:blip r:embed="rId2"/>
          <a:stretch>
            <a:fillRect/>
          </a:stretch>
        </p:blipFill>
        <p:spPr>
          <a:xfrm>
            <a:off x="1478283" y="469903"/>
            <a:ext cx="10600887" cy="5435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224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18F9F-783A-4A6B-864A-63E2BD73CECA}"/>
              </a:ext>
            </a:extLst>
          </p:cNvPr>
          <p:cNvSpPr>
            <a:spLocks noGrp="1"/>
          </p:cNvSpPr>
          <p:nvPr>
            <p:ph idx="1"/>
          </p:nvPr>
        </p:nvSpPr>
        <p:spPr>
          <a:xfrm>
            <a:off x="1326210" y="1311726"/>
            <a:ext cx="10018713" cy="3124201"/>
          </a:xfrm>
        </p:spPr>
        <p:txBody>
          <a:bodyPr>
            <a:normAutofit/>
          </a:bodyPr>
          <a:lstStyle/>
          <a:p>
            <a:pPr marL="0" indent="0" algn="ctr">
              <a:buNone/>
            </a:pPr>
            <a:r>
              <a:rPr lang="en-IN" sz="8800" b="1" dirty="0">
                <a:latin typeface="Comic Sans MS" panose="030F0702030302020204" pitchFamily="66" charset="0"/>
              </a:rPr>
              <a:t>THANK YOU</a:t>
            </a:r>
          </a:p>
        </p:txBody>
      </p:sp>
    </p:spTree>
    <p:extLst>
      <p:ext uri="{BB962C8B-B14F-4D97-AF65-F5344CB8AC3E}">
        <p14:creationId xmlns:p14="http://schemas.microsoft.com/office/powerpoint/2010/main" val="209829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3149-2632-4A76-9506-EA5595431666}"/>
              </a:ext>
            </a:extLst>
          </p:cNvPr>
          <p:cNvSpPr>
            <a:spLocks noGrp="1"/>
          </p:cNvSpPr>
          <p:nvPr>
            <p:ph type="title"/>
          </p:nvPr>
        </p:nvSpPr>
        <p:spPr>
          <a:xfrm>
            <a:off x="1086643" y="304060"/>
            <a:ext cx="10018713" cy="822569"/>
          </a:xfrm>
        </p:spPr>
        <p:txBody>
          <a:bodyPr>
            <a:normAutofit/>
          </a:bodyPr>
          <a:lstStyle/>
          <a:p>
            <a:pPr marL="0" indent="0"/>
            <a:r>
              <a:rPr lang="en-IN" b="1" dirty="0">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AE7E6A9A-B0CC-4E75-952D-376626769E96}"/>
              </a:ext>
            </a:extLst>
          </p:cNvPr>
          <p:cNvSpPr>
            <a:spLocks noGrp="1"/>
          </p:cNvSpPr>
          <p:nvPr>
            <p:ph idx="1"/>
          </p:nvPr>
        </p:nvSpPr>
        <p:spPr>
          <a:xfrm>
            <a:off x="1590842" y="2142107"/>
            <a:ext cx="10018713" cy="3124201"/>
          </a:xfrm>
        </p:spPr>
        <p:txBody>
          <a:bodyPr>
            <a:noAutofit/>
          </a:bodyPr>
          <a:lstStyle/>
          <a:p>
            <a:pPr marL="0" indent="0">
              <a:buNone/>
            </a:pPr>
            <a:r>
              <a:rPr lang="en-US" sz="2000" dirty="0">
                <a:latin typeface="Comic Sans MS" panose="030F0702030302020204" pitchFamily="66" charset="0"/>
              </a:rPr>
              <a:t>We are going to present a detailed comparison of three data structures that are related / seemingly similar, in terms of structure (Trees) which are:</a:t>
            </a:r>
            <a:endParaRPr lang="en-IN" sz="2000" dirty="0">
              <a:latin typeface="Comic Sans MS" panose="030F0702030302020204" pitchFamily="66" charset="0"/>
            </a:endParaRPr>
          </a:p>
          <a:p>
            <a:pPr lvl="0">
              <a:buFont typeface="Wingdings" panose="05000000000000000000" pitchFamily="2" charset="2"/>
              <a:buChar char="q"/>
            </a:pPr>
            <a:r>
              <a:rPr lang="en-US" sz="2000" dirty="0">
                <a:latin typeface="Comic Sans MS" panose="030F0702030302020204" pitchFamily="66" charset="0"/>
              </a:rPr>
              <a:t> Splay Trees</a:t>
            </a:r>
          </a:p>
          <a:p>
            <a:pPr lvl="0">
              <a:buFont typeface="Wingdings" panose="05000000000000000000" pitchFamily="2" charset="2"/>
              <a:buChar char="q"/>
            </a:pPr>
            <a:r>
              <a:rPr lang="en-US" sz="2000" dirty="0">
                <a:latin typeface="Comic Sans MS" panose="030F0702030302020204" pitchFamily="66" charset="0"/>
              </a:rPr>
              <a:t>Tries</a:t>
            </a:r>
          </a:p>
          <a:p>
            <a:pPr lvl="0">
              <a:buFont typeface="Wingdings" panose="05000000000000000000" pitchFamily="2" charset="2"/>
              <a:buChar char="q"/>
            </a:pPr>
            <a:r>
              <a:rPr lang="en-US" sz="2000" dirty="0">
                <a:latin typeface="Comic Sans MS" panose="030F0702030302020204" pitchFamily="66" charset="0"/>
              </a:rPr>
              <a:t>Fenwick Tree</a:t>
            </a:r>
            <a:endParaRPr lang="en-IN" sz="2000" dirty="0">
              <a:latin typeface="Comic Sans MS" panose="030F0702030302020204" pitchFamily="66" charset="0"/>
            </a:endParaRPr>
          </a:p>
          <a:p>
            <a:pPr marL="0" indent="0">
              <a:buNone/>
            </a:pPr>
            <a:r>
              <a:rPr lang="en-US" sz="2000" dirty="0">
                <a:latin typeface="Comic Sans MS" panose="030F0702030302020204" pitchFamily="66" charset="0"/>
              </a:rPr>
              <a:t>           - on different functionality(operations) that can be performed by each one of them. The report starts by a detailed review of each of the data structure with the applications, algorithm and examples for each operation and then is followed by an extensive graphical analysis of each of the operation among all the three data structures. Then we conclude by a brief note on the performance and functionality of all the three data structures.</a:t>
            </a:r>
            <a:endParaRPr lang="en-IN" sz="2000" dirty="0">
              <a:latin typeface="Comic Sans MS" panose="030F0702030302020204" pitchFamily="66" charset="0"/>
            </a:endParaRPr>
          </a:p>
        </p:txBody>
      </p:sp>
    </p:spTree>
    <p:extLst>
      <p:ext uri="{BB962C8B-B14F-4D97-AF65-F5344CB8AC3E}">
        <p14:creationId xmlns:p14="http://schemas.microsoft.com/office/powerpoint/2010/main" val="192707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72FB-C60F-4FE5-84E2-A50021C0865A}"/>
              </a:ext>
            </a:extLst>
          </p:cNvPr>
          <p:cNvSpPr>
            <a:spLocks noGrp="1"/>
          </p:cNvSpPr>
          <p:nvPr>
            <p:ph type="title"/>
          </p:nvPr>
        </p:nvSpPr>
        <p:spPr>
          <a:xfrm>
            <a:off x="1425222" y="-280388"/>
            <a:ext cx="9341555" cy="1061623"/>
          </a:xfrm>
        </p:spPr>
        <p:txBody>
          <a:bodyPr/>
          <a:lstStyle/>
          <a:p>
            <a:pPr algn="ctr"/>
            <a:r>
              <a:rPr lang="en-US" b="1" dirty="0">
                <a:latin typeface="Comic Sans MS" panose="030F0702030302020204" pitchFamily="66" charset="0"/>
              </a:rPr>
              <a:t>SPLAY TREES:</a:t>
            </a:r>
          </a:p>
        </p:txBody>
      </p:sp>
      <p:sp>
        <p:nvSpPr>
          <p:cNvPr id="3" name="Text Placeholder 2">
            <a:extLst>
              <a:ext uri="{FF2B5EF4-FFF2-40B4-BE49-F238E27FC236}">
                <a16:creationId xmlns:a16="http://schemas.microsoft.com/office/drawing/2014/main" id="{EF877316-C673-466A-824D-3A8FD6E0E553}"/>
              </a:ext>
            </a:extLst>
          </p:cNvPr>
          <p:cNvSpPr>
            <a:spLocks noGrp="1"/>
          </p:cNvSpPr>
          <p:nvPr>
            <p:ph type="body" idx="1"/>
          </p:nvPr>
        </p:nvSpPr>
        <p:spPr>
          <a:xfrm>
            <a:off x="1730117" y="781235"/>
            <a:ext cx="9136152" cy="4881523"/>
          </a:xfrm>
        </p:spPr>
        <p:txBody>
          <a:bodyPr>
            <a:noAutofit/>
          </a:bodyPr>
          <a:lstStyle/>
          <a:p>
            <a:pPr marL="342900" indent="-342900" algn="l">
              <a:buFont typeface="Wingdings" panose="05000000000000000000" pitchFamily="2" charset="2"/>
              <a:buChar char="q"/>
            </a:pPr>
            <a:r>
              <a:rPr lang="en-US" dirty="0">
                <a:latin typeface="Comic Sans MS" panose="030F0702030302020204" pitchFamily="66" charset="0"/>
              </a:rPr>
              <a:t>Splay trees are just a variation of Binary Search Trees , in which each of the BST operation is followed by a special operation called </a:t>
            </a:r>
            <a:r>
              <a:rPr lang="en-US" b="1" dirty="0">
                <a:latin typeface="Comic Sans MS" panose="030F0702030302020204" pitchFamily="66" charset="0"/>
              </a:rPr>
              <a:t>SPLAYING.</a:t>
            </a:r>
          </a:p>
          <a:p>
            <a:pPr algn="l"/>
            <a:endParaRPr lang="en-US" b="1" dirty="0">
              <a:latin typeface="Comic Sans MS" panose="030F0702030302020204" pitchFamily="66" charset="0"/>
            </a:endParaRPr>
          </a:p>
          <a:p>
            <a:pPr marL="342900" indent="-342900" algn="l">
              <a:buFont typeface="Wingdings" panose="05000000000000000000" pitchFamily="2" charset="2"/>
              <a:buChar char="q"/>
            </a:pPr>
            <a:r>
              <a:rPr lang="en-US" b="1" dirty="0">
                <a:latin typeface="Comic Sans MS" panose="030F0702030302020204" pitchFamily="66" charset="0"/>
              </a:rPr>
              <a:t>SPLAYING: </a:t>
            </a:r>
            <a:r>
              <a:rPr lang="en-US" dirty="0">
                <a:latin typeface="Comic Sans MS" panose="030F0702030302020204" pitchFamily="66" charset="0"/>
              </a:rPr>
              <a:t>It is an operation in which the lastly visited node is made as the root of the tree , so that we it is accesses for the next time we get it at a smaller time complexity.</a:t>
            </a:r>
          </a:p>
          <a:p>
            <a:pPr algn="l"/>
            <a:endParaRPr lang="en-US" dirty="0">
              <a:latin typeface="Comic Sans MS" panose="030F0702030302020204" pitchFamily="66" charset="0"/>
            </a:endParaRPr>
          </a:p>
          <a:p>
            <a:pPr marL="342900" indent="-342900" algn="l">
              <a:buFont typeface="Wingdings" panose="05000000000000000000" pitchFamily="2" charset="2"/>
              <a:buChar char="q"/>
            </a:pPr>
            <a:r>
              <a:rPr lang="en-US" b="1" dirty="0">
                <a:latin typeface="Comic Sans MS" panose="030F0702030302020204" pitchFamily="66" charset="0"/>
              </a:rPr>
              <a:t>Rotations performed for splaying are:</a:t>
            </a:r>
          </a:p>
          <a:p>
            <a:pPr algn="l"/>
            <a:r>
              <a:rPr lang="en-US" b="1" dirty="0">
                <a:latin typeface="Comic Sans MS" panose="030F0702030302020204" pitchFamily="66" charset="0"/>
              </a:rPr>
              <a:t>    </a:t>
            </a:r>
            <a:r>
              <a:rPr lang="en-US" dirty="0">
                <a:latin typeface="Comic Sans MS" panose="030F0702030302020204" pitchFamily="66" charset="0"/>
              </a:rPr>
              <a:t>if </a:t>
            </a:r>
            <a:r>
              <a:rPr lang="en-US" b="1" dirty="0">
                <a:latin typeface="Comic Sans MS" panose="030F0702030302020204" pitchFamily="66" charset="0"/>
              </a:rPr>
              <a:t>grand parent </a:t>
            </a:r>
            <a:r>
              <a:rPr lang="en-US" dirty="0">
                <a:latin typeface="Comic Sans MS" panose="030F0702030302020204" pitchFamily="66" charset="0"/>
              </a:rPr>
              <a:t>is</a:t>
            </a:r>
            <a:r>
              <a:rPr lang="en-US" b="1" dirty="0">
                <a:latin typeface="Comic Sans MS" panose="030F0702030302020204" pitchFamily="66" charset="0"/>
              </a:rPr>
              <a:t> not </a:t>
            </a:r>
            <a:r>
              <a:rPr lang="en-US" dirty="0">
                <a:latin typeface="Comic Sans MS" panose="030F0702030302020204" pitchFamily="66" charset="0"/>
              </a:rPr>
              <a:t>present-</a:t>
            </a:r>
            <a:endParaRPr lang="en-US" b="1" dirty="0">
              <a:latin typeface="Comic Sans MS" panose="030F0702030302020204" pitchFamily="66" charset="0"/>
            </a:endParaRPr>
          </a:p>
          <a:p>
            <a:pPr algn="l"/>
            <a:r>
              <a:rPr lang="en-US" b="1" dirty="0">
                <a:latin typeface="Comic Sans MS" panose="030F0702030302020204" pitchFamily="66" charset="0"/>
              </a:rPr>
              <a:t>    </a:t>
            </a:r>
            <a:r>
              <a:rPr lang="en-US" b="1" u="sng" dirty="0">
                <a:latin typeface="Comic Sans MS" panose="030F0702030302020204" pitchFamily="66" charset="0"/>
              </a:rPr>
              <a:t>left(zig)</a:t>
            </a:r>
            <a:r>
              <a:rPr lang="en-US" u="sng" dirty="0">
                <a:latin typeface="Comic Sans MS" panose="030F0702030302020204" pitchFamily="66" charset="0"/>
              </a:rPr>
              <a:t> rotation</a:t>
            </a:r>
            <a:r>
              <a:rPr lang="en-US" dirty="0">
                <a:latin typeface="Comic Sans MS" panose="030F0702030302020204" pitchFamily="66" charset="0"/>
              </a:rPr>
              <a:t>:                      P- parent , x- children                            </a:t>
            </a:r>
          </a:p>
          <a:p>
            <a:pPr algn="l"/>
            <a:endParaRPr lang="en-US" sz="2400" b="1" dirty="0">
              <a:latin typeface="Comic Sans MS" panose="030F0702030302020204" pitchFamily="66" charset="0"/>
            </a:endParaRPr>
          </a:p>
          <a:p>
            <a:pPr algn="l"/>
            <a:r>
              <a:rPr lang="en-US" sz="2400" b="1" dirty="0">
                <a:latin typeface="Comic Sans MS" panose="030F0702030302020204" pitchFamily="66" charset="0"/>
              </a:rPr>
              <a:t>   </a:t>
            </a:r>
          </a:p>
          <a:p>
            <a:pPr algn="l"/>
            <a:endParaRPr lang="en-US" sz="2400" b="1" dirty="0">
              <a:latin typeface="Comic Sans MS" panose="030F0702030302020204" pitchFamily="66" charset="0"/>
            </a:endParaRPr>
          </a:p>
          <a:p>
            <a:pPr algn="l"/>
            <a:endParaRPr lang="en-US" sz="2400" b="1" dirty="0">
              <a:latin typeface="Comic Sans MS" panose="030F0702030302020204" pitchFamily="66" charset="0"/>
            </a:endParaRPr>
          </a:p>
          <a:p>
            <a:pPr algn="l"/>
            <a:endParaRPr lang="en-US" sz="2400" b="1" dirty="0">
              <a:latin typeface="Comic Sans MS" panose="030F0702030302020204" pitchFamily="66" charset="0"/>
            </a:endParaRPr>
          </a:p>
          <a:p>
            <a:pPr marL="342900" indent="-342900" algn="l">
              <a:buFont typeface="Wingdings" panose="05000000000000000000" pitchFamily="2" charset="2"/>
              <a:buChar char="q"/>
            </a:pPr>
            <a:endParaRPr lang="en-US" sz="2400" b="1" dirty="0">
              <a:latin typeface="Comic Sans MS" panose="030F0702030302020204" pitchFamily="66" charset="0"/>
            </a:endParaRPr>
          </a:p>
        </p:txBody>
      </p:sp>
      <p:pic>
        <p:nvPicPr>
          <p:cNvPr id="5" name="Picture 4">
            <a:extLst>
              <a:ext uri="{FF2B5EF4-FFF2-40B4-BE49-F238E27FC236}">
                <a16:creationId xmlns:a16="http://schemas.microsoft.com/office/drawing/2014/main" id="{175E0227-58EE-4FF6-AAB3-0CB1AD452A1C}"/>
              </a:ext>
            </a:extLst>
          </p:cNvPr>
          <p:cNvPicPr>
            <a:picLocks noChangeAspect="1"/>
          </p:cNvPicPr>
          <p:nvPr/>
        </p:nvPicPr>
        <p:blipFill>
          <a:blip r:embed="rId2"/>
          <a:stretch>
            <a:fillRect/>
          </a:stretch>
        </p:blipFill>
        <p:spPr>
          <a:xfrm>
            <a:off x="6093137" y="5238478"/>
            <a:ext cx="1447800" cy="1438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Arrow: Right 5">
            <a:extLst>
              <a:ext uri="{FF2B5EF4-FFF2-40B4-BE49-F238E27FC236}">
                <a16:creationId xmlns:a16="http://schemas.microsoft.com/office/drawing/2014/main" id="{A5BA6A7B-CE9E-4992-8B63-2E81A56839DC}"/>
              </a:ext>
            </a:extLst>
          </p:cNvPr>
          <p:cNvSpPr/>
          <p:nvPr/>
        </p:nvSpPr>
        <p:spPr>
          <a:xfrm>
            <a:off x="4758433" y="5735675"/>
            <a:ext cx="102980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14C64BCA-2AA6-46E5-8224-DA13F21A7ABE}"/>
              </a:ext>
            </a:extLst>
          </p:cNvPr>
          <p:cNvPicPr>
            <a:picLocks noChangeAspect="1"/>
          </p:cNvPicPr>
          <p:nvPr/>
        </p:nvPicPr>
        <p:blipFill>
          <a:blip r:embed="rId3"/>
          <a:stretch>
            <a:fillRect/>
          </a:stretch>
        </p:blipFill>
        <p:spPr>
          <a:xfrm>
            <a:off x="2877752" y="5190856"/>
            <a:ext cx="1504950"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805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2ABDD-05E0-4748-B6EF-FE1995991D56}"/>
              </a:ext>
            </a:extLst>
          </p:cNvPr>
          <p:cNvSpPr txBox="1"/>
          <p:nvPr/>
        </p:nvSpPr>
        <p:spPr>
          <a:xfrm>
            <a:off x="1612036" y="278439"/>
            <a:ext cx="3133817" cy="461665"/>
          </a:xfrm>
          <a:prstGeom prst="rect">
            <a:avLst/>
          </a:prstGeom>
          <a:noFill/>
        </p:spPr>
        <p:txBody>
          <a:bodyPr wrap="square" rtlCol="0">
            <a:spAutoFit/>
          </a:bodyPr>
          <a:lstStyle/>
          <a:p>
            <a:r>
              <a:rPr lang="en-US" sz="2400" b="1" u="sng" dirty="0">
                <a:latin typeface="Comic Sans MS" panose="030F0702030302020204" pitchFamily="66" charset="0"/>
              </a:rPr>
              <a:t>Right(zag) </a:t>
            </a:r>
            <a:r>
              <a:rPr lang="en-US" sz="2400" u="sng" dirty="0">
                <a:latin typeface="Comic Sans MS" panose="030F0702030302020204" pitchFamily="66" charset="0"/>
              </a:rPr>
              <a:t>rotation</a:t>
            </a:r>
            <a:r>
              <a:rPr lang="en-US" sz="2400" b="1" dirty="0">
                <a:latin typeface="Comic Sans MS" panose="030F0702030302020204" pitchFamily="66" charset="0"/>
              </a:rPr>
              <a:t>:</a:t>
            </a:r>
          </a:p>
        </p:txBody>
      </p:sp>
      <p:pic>
        <p:nvPicPr>
          <p:cNvPr id="4" name="Picture 3">
            <a:extLst>
              <a:ext uri="{FF2B5EF4-FFF2-40B4-BE49-F238E27FC236}">
                <a16:creationId xmlns:a16="http://schemas.microsoft.com/office/drawing/2014/main" id="{A83573A4-31A6-4036-B7FB-B70365B1D965}"/>
              </a:ext>
            </a:extLst>
          </p:cNvPr>
          <p:cNvPicPr>
            <a:picLocks noChangeAspect="1"/>
          </p:cNvPicPr>
          <p:nvPr/>
        </p:nvPicPr>
        <p:blipFill>
          <a:blip r:embed="rId2"/>
          <a:stretch>
            <a:fillRect/>
          </a:stretch>
        </p:blipFill>
        <p:spPr>
          <a:xfrm>
            <a:off x="1482570" y="1004752"/>
            <a:ext cx="1447800" cy="1438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Arrow: Right 4">
            <a:extLst>
              <a:ext uri="{FF2B5EF4-FFF2-40B4-BE49-F238E27FC236}">
                <a16:creationId xmlns:a16="http://schemas.microsoft.com/office/drawing/2014/main" id="{7C3B1A55-5D4B-4889-AB29-BED91CC5AB03}"/>
              </a:ext>
            </a:extLst>
          </p:cNvPr>
          <p:cNvSpPr/>
          <p:nvPr/>
        </p:nvSpPr>
        <p:spPr>
          <a:xfrm>
            <a:off x="3178944" y="1295886"/>
            <a:ext cx="102980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42608A3D-546C-48B2-AB21-E5DD4F48B16C}"/>
              </a:ext>
            </a:extLst>
          </p:cNvPr>
          <p:cNvPicPr>
            <a:picLocks noChangeAspect="1"/>
          </p:cNvPicPr>
          <p:nvPr/>
        </p:nvPicPr>
        <p:blipFill>
          <a:blip r:embed="rId3"/>
          <a:stretch>
            <a:fillRect/>
          </a:stretch>
        </p:blipFill>
        <p:spPr>
          <a:xfrm>
            <a:off x="4356625" y="909502"/>
            <a:ext cx="1504950"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B65EB46F-2008-4B11-B53F-AAB11BE76B49}"/>
              </a:ext>
            </a:extLst>
          </p:cNvPr>
          <p:cNvSpPr txBox="1"/>
          <p:nvPr/>
        </p:nvSpPr>
        <p:spPr>
          <a:xfrm>
            <a:off x="1092692" y="3068648"/>
            <a:ext cx="3675356" cy="1077218"/>
          </a:xfrm>
          <a:prstGeom prst="rect">
            <a:avLst/>
          </a:prstGeom>
          <a:noFill/>
        </p:spPr>
        <p:txBody>
          <a:bodyPr wrap="square" rtlCol="0">
            <a:spAutoFit/>
          </a:bodyPr>
          <a:lstStyle/>
          <a:p>
            <a:r>
              <a:rPr lang="en-US" sz="2000" dirty="0">
                <a:latin typeface="Comic Sans MS" panose="030F0702030302020204" pitchFamily="66" charset="0"/>
              </a:rPr>
              <a:t>If </a:t>
            </a:r>
            <a:r>
              <a:rPr lang="en-US" sz="2000" b="1" dirty="0">
                <a:latin typeface="Comic Sans MS" panose="030F0702030302020204" pitchFamily="66" charset="0"/>
              </a:rPr>
              <a:t>grand parent </a:t>
            </a:r>
            <a:r>
              <a:rPr lang="en-US" sz="2000" dirty="0">
                <a:latin typeface="Comic Sans MS" panose="030F0702030302020204" pitchFamily="66" charset="0"/>
              </a:rPr>
              <a:t>is </a:t>
            </a:r>
            <a:r>
              <a:rPr lang="en-US" sz="2000" b="1" dirty="0">
                <a:latin typeface="Comic Sans MS" panose="030F0702030302020204" pitchFamily="66" charset="0"/>
              </a:rPr>
              <a:t>present:</a:t>
            </a:r>
          </a:p>
          <a:p>
            <a:endParaRPr lang="en-US" sz="2000" b="1" dirty="0">
              <a:latin typeface="Comic Sans MS" panose="030F0702030302020204" pitchFamily="66" charset="0"/>
            </a:endParaRPr>
          </a:p>
          <a:p>
            <a:r>
              <a:rPr lang="en-US" sz="2400" b="1" u="sng" dirty="0">
                <a:latin typeface="Comic Sans MS" panose="030F0702030302020204" pitchFamily="66" charset="0"/>
              </a:rPr>
              <a:t>Zag–zag rotation</a:t>
            </a:r>
            <a:r>
              <a:rPr lang="en-US" sz="2400" b="1" dirty="0">
                <a:latin typeface="Comic Sans MS" panose="030F0702030302020204" pitchFamily="66" charset="0"/>
              </a:rPr>
              <a:t>:</a:t>
            </a:r>
          </a:p>
        </p:txBody>
      </p:sp>
      <p:cxnSp>
        <p:nvCxnSpPr>
          <p:cNvPr id="9" name="Straight Connector 8">
            <a:extLst>
              <a:ext uri="{FF2B5EF4-FFF2-40B4-BE49-F238E27FC236}">
                <a16:creationId xmlns:a16="http://schemas.microsoft.com/office/drawing/2014/main" id="{02DDF6B7-7209-4818-BE25-05BB480B310B}"/>
              </a:ext>
            </a:extLst>
          </p:cNvPr>
          <p:cNvCxnSpPr/>
          <p:nvPr/>
        </p:nvCxnSpPr>
        <p:spPr>
          <a:xfrm>
            <a:off x="6383045" y="0"/>
            <a:ext cx="0" cy="2835941"/>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AFA39850-64FF-41A9-9B0D-59BB49C14E4B}"/>
              </a:ext>
            </a:extLst>
          </p:cNvPr>
          <p:cNvCxnSpPr>
            <a:cxnSpLocks/>
          </p:cNvCxnSpPr>
          <p:nvPr/>
        </p:nvCxnSpPr>
        <p:spPr>
          <a:xfrm flipH="1">
            <a:off x="1092692" y="2863065"/>
            <a:ext cx="5290353" cy="57575"/>
          </a:xfrm>
          <a:prstGeom prst="line">
            <a:avLst/>
          </a:prstGeom>
        </p:spPr>
        <p:style>
          <a:lnRef idx="3">
            <a:schemeClr val="accent5"/>
          </a:lnRef>
          <a:fillRef idx="0">
            <a:schemeClr val="accent5"/>
          </a:fillRef>
          <a:effectRef idx="2">
            <a:schemeClr val="accent5"/>
          </a:effectRef>
          <a:fontRef idx="minor">
            <a:schemeClr val="tx1"/>
          </a:fontRef>
        </p:style>
      </p:cxnSp>
      <p:sp>
        <p:nvSpPr>
          <p:cNvPr id="15" name="Arrow: Right 14">
            <a:extLst>
              <a:ext uri="{FF2B5EF4-FFF2-40B4-BE49-F238E27FC236}">
                <a16:creationId xmlns:a16="http://schemas.microsoft.com/office/drawing/2014/main" id="{95276EAA-ABFB-4CBF-BEF4-9B656E7D0D5B}"/>
              </a:ext>
            </a:extLst>
          </p:cNvPr>
          <p:cNvSpPr/>
          <p:nvPr/>
        </p:nvSpPr>
        <p:spPr>
          <a:xfrm>
            <a:off x="3463933" y="4935304"/>
            <a:ext cx="102980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AE2B393D-878D-4342-A631-B84FE226B96B}"/>
              </a:ext>
            </a:extLst>
          </p:cNvPr>
          <p:cNvPicPr>
            <a:picLocks noChangeAspect="1"/>
          </p:cNvPicPr>
          <p:nvPr/>
        </p:nvPicPr>
        <p:blipFill>
          <a:blip r:embed="rId4"/>
          <a:stretch>
            <a:fillRect/>
          </a:stretch>
        </p:blipFill>
        <p:spPr>
          <a:xfrm>
            <a:off x="1703449" y="4233321"/>
            <a:ext cx="1600200" cy="1819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0F9D008B-6457-4094-833B-0A15073EA5D4}"/>
              </a:ext>
            </a:extLst>
          </p:cNvPr>
          <p:cNvPicPr>
            <a:picLocks noChangeAspect="1"/>
          </p:cNvPicPr>
          <p:nvPr/>
        </p:nvPicPr>
        <p:blipFill>
          <a:blip r:embed="rId5"/>
          <a:stretch>
            <a:fillRect/>
          </a:stretch>
        </p:blipFill>
        <p:spPr>
          <a:xfrm>
            <a:off x="4630353" y="4233321"/>
            <a:ext cx="142875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TextBox 20">
            <a:extLst>
              <a:ext uri="{FF2B5EF4-FFF2-40B4-BE49-F238E27FC236}">
                <a16:creationId xmlns:a16="http://schemas.microsoft.com/office/drawing/2014/main" id="{3F98340C-DA8E-4268-86CE-D5B839941865}"/>
              </a:ext>
            </a:extLst>
          </p:cNvPr>
          <p:cNvSpPr txBox="1"/>
          <p:nvPr/>
        </p:nvSpPr>
        <p:spPr>
          <a:xfrm>
            <a:off x="6658252" y="213064"/>
            <a:ext cx="3364636" cy="461665"/>
          </a:xfrm>
          <a:prstGeom prst="rect">
            <a:avLst/>
          </a:prstGeom>
          <a:noFill/>
        </p:spPr>
        <p:txBody>
          <a:bodyPr wrap="square" rtlCol="0">
            <a:spAutoFit/>
          </a:bodyPr>
          <a:lstStyle/>
          <a:p>
            <a:r>
              <a:rPr lang="en-US" sz="2400" b="1" u="sng" dirty="0">
                <a:latin typeface="Comic Sans MS" panose="030F0702030302020204" pitchFamily="66" charset="0"/>
              </a:rPr>
              <a:t>Zig-zig rotation:</a:t>
            </a:r>
          </a:p>
        </p:txBody>
      </p:sp>
      <p:pic>
        <p:nvPicPr>
          <p:cNvPr id="22" name="Picture 21">
            <a:extLst>
              <a:ext uri="{FF2B5EF4-FFF2-40B4-BE49-F238E27FC236}">
                <a16:creationId xmlns:a16="http://schemas.microsoft.com/office/drawing/2014/main" id="{59B01A27-4475-4AE6-AF6A-7DA17DA14847}"/>
              </a:ext>
            </a:extLst>
          </p:cNvPr>
          <p:cNvPicPr>
            <a:picLocks noChangeAspect="1"/>
          </p:cNvPicPr>
          <p:nvPr/>
        </p:nvPicPr>
        <p:blipFill>
          <a:blip r:embed="rId5"/>
          <a:stretch>
            <a:fillRect/>
          </a:stretch>
        </p:blipFill>
        <p:spPr>
          <a:xfrm>
            <a:off x="6658252" y="844419"/>
            <a:ext cx="1428750" cy="1790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Arrow: Right 22">
            <a:extLst>
              <a:ext uri="{FF2B5EF4-FFF2-40B4-BE49-F238E27FC236}">
                <a16:creationId xmlns:a16="http://schemas.microsoft.com/office/drawing/2014/main" id="{283EB678-205E-4CBE-BF4D-133BD89EDC02}"/>
              </a:ext>
            </a:extLst>
          </p:cNvPr>
          <p:cNvSpPr/>
          <p:nvPr/>
        </p:nvSpPr>
        <p:spPr>
          <a:xfrm>
            <a:off x="8302748" y="1417970"/>
            <a:ext cx="102980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0B909B7A-FFA2-47F3-8DFF-D50F3D63C715}"/>
              </a:ext>
            </a:extLst>
          </p:cNvPr>
          <p:cNvPicPr>
            <a:picLocks noChangeAspect="1"/>
          </p:cNvPicPr>
          <p:nvPr/>
        </p:nvPicPr>
        <p:blipFill>
          <a:blip r:embed="rId4"/>
          <a:stretch>
            <a:fillRect/>
          </a:stretch>
        </p:blipFill>
        <p:spPr>
          <a:xfrm>
            <a:off x="9548303" y="815844"/>
            <a:ext cx="1600200" cy="1819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TextBox 24">
            <a:extLst>
              <a:ext uri="{FF2B5EF4-FFF2-40B4-BE49-F238E27FC236}">
                <a16:creationId xmlns:a16="http://schemas.microsoft.com/office/drawing/2014/main" id="{45126E9F-99CF-4959-9F90-A07E7C098C0B}"/>
              </a:ext>
            </a:extLst>
          </p:cNvPr>
          <p:cNvSpPr txBox="1"/>
          <p:nvPr/>
        </p:nvSpPr>
        <p:spPr>
          <a:xfrm>
            <a:off x="6764784" y="3607257"/>
            <a:ext cx="3187084" cy="461665"/>
          </a:xfrm>
          <a:prstGeom prst="rect">
            <a:avLst/>
          </a:prstGeom>
          <a:noFill/>
        </p:spPr>
        <p:txBody>
          <a:bodyPr wrap="square" rtlCol="0">
            <a:spAutoFit/>
          </a:bodyPr>
          <a:lstStyle/>
          <a:p>
            <a:r>
              <a:rPr lang="en-US" sz="2400" b="1" u="sng" dirty="0">
                <a:latin typeface="Comic Sans MS" panose="030F0702030302020204" pitchFamily="66" charset="0"/>
              </a:rPr>
              <a:t>Zag-zig rotation:</a:t>
            </a:r>
          </a:p>
        </p:txBody>
      </p:sp>
      <p:pic>
        <p:nvPicPr>
          <p:cNvPr id="27" name="Picture 26">
            <a:extLst>
              <a:ext uri="{FF2B5EF4-FFF2-40B4-BE49-F238E27FC236}">
                <a16:creationId xmlns:a16="http://schemas.microsoft.com/office/drawing/2014/main" id="{E68407C0-AAD0-4715-9FC8-18C3CA6B8F94}"/>
              </a:ext>
            </a:extLst>
          </p:cNvPr>
          <p:cNvPicPr>
            <a:picLocks noChangeAspect="1"/>
          </p:cNvPicPr>
          <p:nvPr/>
        </p:nvPicPr>
        <p:blipFill>
          <a:blip r:embed="rId6"/>
          <a:stretch>
            <a:fillRect/>
          </a:stretch>
        </p:blipFill>
        <p:spPr>
          <a:xfrm>
            <a:off x="6822026" y="4176171"/>
            <a:ext cx="1333500" cy="1876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Arrow: Right 27">
            <a:extLst>
              <a:ext uri="{FF2B5EF4-FFF2-40B4-BE49-F238E27FC236}">
                <a16:creationId xmlns:a16="http://schemas.microsoft.com/office/drawing/2014/main" id="{E718DB7C-8AF0-462C-8E59-92DA4ABDC6F4}"/>
              </a:ext>
            </a:extLst>
          </p:cNvPr>
          <p:cNvSpPr/>
          <p:nvPr/>
        </p:nvSpPr>
        <p:spPr>
          <a:xfrm>
            <a:off x="8403544" y="4794381"/>
            <a:ext cx="102980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20F03E7-CD64-4D19-8458-BFCB7D67C59C}"/>
              </a:ext>
            </a:extLst>
          </p:cNvPr>
          <p:cNvPicPr>
            <a:picLocks noChangeAspect="1"/>
          </p:cNvPicPr>
          <p:nvPr/>
        </p:nvPicPr>
        <p:blipFill>
          <a:blip r:embed="rId7"/>
          <a:stretch>
            <a:fillRect/>
          </a:stretch>
        </p:blipFill>
        <p:spPr>
          <a:xfrm>
            <a:off x="9714990" y="4228558"/>
            <a:ext cx="1266825"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49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D30D1-505E-4FEF-96FE-E1161BD7EB20}"/>
              </a:ext>
            </a:extLst>
          </p:cNvPr>
          <p:cNvSpPr txBox="1"/>
          <p:nvPr/>
        </p:nvSpPr>
        <p:spPr>
          <a:xfrm>
            <a:off x="1766655" y="301841"/>
            <a:ext cx="2911877" cy="461665"/>
          </a:xfrm>
          <a:prstGeom prst="rect">
            <a:avLst/>
          </a:prstGeom>
          <a:noFill/>
        </p:spPr>
        <p:txBody>
          <a:bodyPr wrap="square" rtlCol="0">
            <a:spAutoFit/>
          </a:bodyPr>
          <a:lstStyle/>
          <a:p>
            <a:r>
              <a:rPr lang="en-US" sz="2400" b="1" u="sng" dirty="0">
                <a:latin typeface="Comic Sans MS" panose="030F0702030302020204" pitchFamily="66" charset="0"/>
              </a:rPr>
              <a:t>Zig-zag rotation:</a:t>
            </a:r>
          </a:p>
        </p:txBody>
      </p:sp>
      <p:pic>
        <p:nvPicPr>
          <p:cNvPr id="5" name="Picture 4">
            <a:extLst>
              <a:ext uri="{FF2B5EF4-FFF2-40B4-BE49-F238E27FC236}">
                <a16:creationId xmlns:a16="http://schemas.microsoft.com/office/drawing/2014/main" id="{E6209FD0-668B-44E7-B82E-C4BB2CCCEC89}"/>
              </a:ext>
            </a:extLst>
          </p:cNvPr>
          <p:cNvPicPr>
            <a:picLocks noChangeAspect="1"/>
          </p:cNvPicPr>
          <p:nvPr/>
        </p:nvPicPr>
        <p:blipFill>
          <a:blip r:embed="rId2"/>
          <a:stretch>
            <a:fillRect/>
          </a:stretch>
        </p:blipFill>
        <p:spPr>
          <a:xfrm>
            <a:off x="1482570" y="963687"/>
            <a:ext cx="1419225" cy="2181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Arrow: Right 7">
            <a:extLst>
              <a:ext uri="{FF2B5EF4-FFF2-40B4-BE49-F238E27FC236}">
                <a16:creationId xmlns:a16="http://schemas.microsoft.com/office/drawing/2014/main" id="{66F3726C-D384-450B-A447-5DE6606024B0}"/>
              </a:ext>
            </a:extLst>
          </p:cNvPr>
          <p:cNvSpPr/>
          <p:nvPr/>
        </p:nvSpPr>
        <p:spPr>
          <a:xfrm>
            <a:off x="3098306" y="1743584"/>
            <a:ext cx="102980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9A190C31-9ABA-4A4F-A692-A962550BB63F}"/>
              </a:ext>
            </a:extLst>
          </p:cNvPr>
          <p:cNvPicPr>
            <a:picLocks noChangeAspect="1"/>
          </p:cNvPicPr>
          <p:nvPr/>
        </p:nvPicPr>
        <p:blipFill>
          <a:blip r:embed="rId3"/>
          <a:stretch>
            <a:fillRect/>
          </a:stretch>
        </p:blipFill>
        <p:spPr>
          <a:xfrm>
            <a:off x="4324626" y="1011311"/>
            <a:ext cx="1276350" cy="208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4" name="Straight Connector 13">
            <a:extLst>
              <a:ext uri="{FF2B5EF4-FFF2-40B4-BE49-F238E27FC236}">
                <a16:creationId xmlns:a16="http://schemas.microsoft.com/office/drawing/2014/main" id="{042EA212-8B1A-4B93-A0E3-C73FEA2A5581}"/>
              </a:ext>
            </a:extLst>
          </p:cNvPr>
          <p:cNvCxnSpPr/>
          <p:nvPr/>
        </p:nvCxnSpPr>
        <p:spPr>
          <a:xfrm>
            <a:off x="5921406" y="0"/>
            <a:ext cx="0" cy="3429000"/>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509E3E1C-0B98-4B1E-9725-2AA9C0F8FC40}"/>
              </a:ext>
            </a:extLst>
          </p:cNvPr>
          <p:cNvCxnSpPr>
            <a:cxnSpLocks/>
          </p:cNvCxnSpPr>
          <p:nvPr/>
        </p:nvCxnSpPr>
        <p:spPr>
          <a:xfrm flipH="1">
            <a:off x="985421" y="3429002"/>
            <a:ext cx="4935986" cy="50044"/>
          </a:xfrm>
          <a:prstGeom prst="line">
            <a:avLst/>
          </a:prstGeom>
        </p:spPr>
        <p:style>
          <a:lnRef idx="3">
            <a:schemeClr val="accent5"/>
          </a:lnRef>
          <a:fillRef idx="0">
            <a:schemeClr val="accent5"/>
          </a:fillRef>
          <a:effectRef idx="2">
            <a:schemeClr val="accent5"/>
          </a:effectRef>
          <a:fontRef idx="minor">
            <a:schemeClr val="tx1"/>
          </a:fontRef>
        </p:style>
      </p:cxnSp>
      <p:sp>
        <p:nvSpPr>
          <p:cNvPr id="21" name="TextBox 20">
            <a:extLst>
              <a:ext uri="{FF2B5EF4-FFF2-40B4-BE49-F238E27FC236}">
                <a16:creationId xmlns:a16="http://schemas.microsoft.com/office/drawing/2014/main" id="{53261BFD-1307-492E-B477-724D4185103A}"/>
              </a:ext>
            </a:extLst>
          </p:cNvPr>
          <p:cNvSpPr txBox="1"/>
          <p:nvPr/>
        </p:nvSpPr>
        <p:spPr>
          <a:xfrm>
            <a:off x="5951001" y="301841"/>
            <a:ext cx="6240999" cy="3046988"/>
          </a:xfrm>
          <a:prstGeom prst="rect">
            <a:avLst/>
          </a:prstGeom>
          <a:noFill/>
        </p:spPr>
        <p:txBody>
          <a:bodyPr wrap="square" rtlCol="0">
            <a:spAutoFit/>
          </a:bodyPr>
          <a:lstStyle/>
          <a:p>
            <a:r>
              <a:rPr lang="en-US" sz="2400" b="1" dirty="0">
                <a:latin typeface="Comic Sans MS" panose="030F0702030302020204" pitchFamily="66" charset="0"/>
              </a:rPr>
              <a:t>Amortized Time complexity:</a:t>
            </a:r>
          </a:p>
          <a:p>
            <a:endParaRPr lang="en-US" sz="2400" b="1" dirty="0">
              <a:latin typeface="Comic Sans MS" panose="030F0702030302020204" pitchFamily="66" charset="0"/>
            </a:endParaRPr>
          </a:p>
          <a:p>
            <a:r>
              <a:rPr lang="en-US" sz="2400" b="1" dirty="0">
                <a:latin typeface="Comic Sans MS" panose="030F0702030302020204" pitchFamily="66" charset="0"/>
              </a:rPr>
              <a:t>Insertion</a:t>
            </a:r>
            <a:r>
              <a:rPr lang="en-US" sz="2400" dirty="0">
                <a:latin typeface="Comic Sans MS" panose="030F0702030302020204" pitchFamily="66" charset="0"/>
              </a:rPr>
              <a:t>: O(log N) + O(log N)</a:t>
            </a:r>
          </a:p>
          <a:p>
            <a:r>
              <a:rPr lang="en-US" sz="2400" dirty="0">
                <a:latin typeface="Comic Sans MS" panose="030F0702030302020204" pitchFamily="66" charset="0"/>
              </a:rPr>
              <a:t>                (insertion)   (splaying)</a:t>
            </a:r>
          </a:p>
          <a:p>
            <a:r>
              <a:rPr lang="en-US" sz="2400" b="1" dirty="0">
                <a:latin typeface="Comic Sans MS" panose="030F0702030302020204" pitchFamily="66" charset="0"/>
              </a:rPr>
              <a:t>Deletion: </a:t>
            </a:r>
            <a:r>
              <a:rPr lang="en-US" sz="2400" dirty="0">
                <a:latin typeface="Comic Sans MS" panose="030F0702030302020204" pitchFamily="66" charset="0"/>
              </a:rPr>
              <a:t>O(log N) + O(log N)</a:t>
            </a:r>
          </a:p>
          <a:p>
            <a:r>
              <a:rPr lang="en-US" sz="2400" b="1" dirty="0">
                <a:latin typeface="Comic Sans MS" panose="030F0702030302020204" pitchFamily="66" charset="0"/>
              </a:rPr>
              <a:t>          </a:t>
            </a:r>
            <a:r>
              <a:rPr lang="en-US" sz="2400" dirty="0">
                <a:latin typeface="Comic Sans MS" panose="030F0702030302020204" pitchFamily="66" charset="0"/>
              </a:rPr>
              <a:t>(splaying)  (splaying after delete)</a:t>
            </a:r>
          </a:p>
          <a:p>
            <a:r>
              <a:rPr lang="en-US" sz="2400" b="1" dirty="0">
                <a:latin typeface="Comic Sans MS" panose="030F0702030302020204" pitchFamily="66" charset="0"/>
              </a:rPr>
              <a:t>Searching: </a:t>
            </a:r>
            <a:r>
              <a:rPr lang="en-US" sz="2400" dirty="0">
                <a:latin typeface="Comic Sans MS" panose="030F0702030302020204" pitchFamily="66" charset="0"/>
              </a:rPr>
              <a:t>O(log N)</a:t>
            </a:r>
          </a:p>
          <a:p>
            <a:r>
              <a:rPr lang="en-US" sz="2400" b="1" dirty="0">
                <a:latin typeface="Comic Sans MS" panose="030F0702030302020204" pitchFamily="66" charset="0"/>
              </a:rPr>
              <a:t>Splaying : </a:t>
            </a:r>
            <a:r>
              <a:rPr lang="en-US" sz="2400" dirty="0">
                <a:latin typeface="Comic Sans MS" panose="030F0702030302020204" pitchFamily="66" charset="0"/>
              </a:rPr>
              <a:t>O(log N)</a:t>
            </a:r>
            <a:endParaRPr lang="en-US" sz="2400" b="1" dirty="0">
              <a:latin typeface="Comic Sans MS" panose="030F0702030302020204" pitchFamily="66" charset="0"/>
            </a:endParaRPr>
          </a:p>
        </p:txBody>
      </p:sp>
      <p:sp>
        <p:nvSpPr>
          <p:cNvPr id="23" name="TextBox 22">
            <a:extLst>
              <a:ext uri="{FF2B5EF4-FFF2-40B4-BE49-F238E27FC236}">
                <a16:creationId xmlns:a16="http://schemas.microsoft.com/office/drawing/2014/main" id="{755E6713-DBA6-4AB4-A698-82F98907CD21}"/>
              </a:ext>
            </a:extLst>
          </p:cNvPr>
          <p:cNvSpPr txBox="1"/>
          <p:nvPr/>
        </p:nvSpPr>
        <p:spPr>
          <a:xfrm>
            <a:off x="1242874" y="3676805"/>
            <a:ext cx="10466770" cy="3539430"/>
          </a:xfrm>
          <a:prstGeom prst="rect">
            <a:avLst/>
          </a:prstGeom>
          <a:noFill/>
        </p:spPr>
        <p:txBody>
          <a:bodyPr wrap="square" rtlCol="0">
            <a:spAutoFit/>
          </a:bodyPr>
          <a:lstStyle/>
          <a:p>
            <a:r>
              <a:rPr lang="en-US" sz="2800" b="1" dirty="0">
                <a:latin typeface="Comic Sans MS" panose="030F0702030302020204" pitchFamily="66" charset="0"/>
              </a:rPr>
              <a:t>Applications:</a:t>
            </a:r>
          </a:p>
          <a:p>
            <a:endParaRPr lang="en-US" sz="2800" b="1" dirty="0">
              <a:latin typeface="Comic Sans MS" panose="030F0702030302020204" pitchFamily="66" charset="0"/>
            </a:endParaRPr>
          </a:p>
          <a:p>
            <a:pPr marL="457200" indent="-457200">
              <a:buFont typeface="Wingdings" panose="05000000000000000000" pitchFamily="2" charset="2"/>
              <a:buChar char="q"/>
            </a:pPr>
            <a:r>
              <a:rPr lang="en-US" sz="2800" dirty="0">
                <a:latin typeface="Comic Sans MS" panose="030F0702030302020204" pitchFamily="66" charset="0"/>
              </a:rPr>
              <a:t>Implementation of Cache memory</a:t>
            </a:r>
          </a:p>
          <a:p>
            <a:pPr marL="457200" indent="-457200">
              <a:buFont typeface="Wingdings" panose="05000000000000000000" pitchFamily="2" charset="2"/>
              <a:buChar char="q"/>
            </a:pPr>
            <a:r>
              <a:rPr lang="en-US" sz="2800" dirty="0">
                <a:latin typeface="Comic Sans MS" panose="030F0702030302020204" pitchFamily="66" charset="0"/>
              </a:rPr>
              <a:t>Network router </a:t>
            </a:r>
          </a:p>
          <a:p>
            <a:pPr marL="457200" indent="-457200">
              <a:buFont typeface="Wingdings" panose="05000000000000000000" pitchFamily="2" charset="2"/>
              <a:buChar char="q"/>
            </a:pPr>
            <a:r>
              <a:rPr lang="en-US" sz="2800" dirty="0">
                <a:latin typeface="Comic Sans MS" panose="030F0702030302020204" pitchFamily="66" charset="0"/>
              </a:rPr>
              <a:t>Intrusion Detection System </a:t>
            </a:r>
          </a:p>
          <a:p>
            <a:pPr marL="457200" indent="-457200">
              <a:buFont typeface="Wingdings" panose="05000000000000000000" pitchFamily="2" charset="2"/>
              <a:buChar char="q"/>
            </a:pPr>
            <a:endParaRPr lang="en-US" sz="2800" dirty="0">
              <a:latin typeface="Comic Sans MS" panose="030F0702030302020204" pitchFamily="66" charset="0"/>
            </a:endParaRPr>
          </a:p>
          <a:p>
            <a:pPr marL="457200" indent="-457200">
              <a:buFont typeface="Wingdings" panose="05000000000000000000" pitchFamily="2" charset="2"/>
              <a:buChar char="q"/>
            </a:pPr>
            <a:endParaRPr lang="en-US" sz="2800" dirty="0">
              <a:latin typeface="Comic Sans MS" panose="030F0702030302020204" pitchFamily="66" charset="0"/>
            </a:endParaRPr>
          </a:p>
          <a:p>
            <a:pPr marL="457200" indent="-457200">
              <a:buFont typeface="Wingdings" panose="05000000000000000000" pitchFamily="2" charset="2"/>
              <a:buChar char="q"/>
            </a:pPr>
            <a:endParaRPr lang="en-US" sz="2800" dirty="0">
              <a:latin typeface="Comic Sans MS" panose="030F0702030302020204" pitchFamily="66" charset="0"/>
            </a:endParaRPr>
          </a:p>
        </p:txBody>
      </p:sp>
    </p:spTree>
    <p:extLst>
      <p:ext uri="{BB962C8B-B14F-4D97-AF65-F5344CB8AC3E}">
        <p14:creationId xmlns:p14="http://schemas.microsoft.com/office/powerpoint/2010/main" val="66817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D00-6CE2-4B1B-9EB5-97C0B9779D61}"/>
              </a:ext>
            </a:extLst>
          </p:cNvPr>
          <p:cNvSpPr>
            <a:spLocks noGrp="1"/>
          </p:cNvSpPr>
          <p:nvPr>
            <p:ph type="title"/>
          </p:nvPr>
        </p:nvSpPr>
        <p:spPr>
          <a:xfrm>
            <a:off x="1448097" y="147008"/>
            <a:ext cx="10018713" cy="1185333"/>
          </a:xfrm>
        </p:spPr>
        <p:txBody>
          <a:bodyPr>
            <a:normAutofit/>
          </a:bodyPr>
          <a:lstStyle/>
          <a:p>
            <a:r>
              <a:rPr lang="en-US" dirty="0">
                <a:latin typeface="Comic Sans MS" panose="030F0702030302020204" pitchFamily="66" charset="0"/>
              </a:rPr>
              <a:t>TRIE</a:t>
            </a:r>
            <a:endParaRPr lang="en-IN"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3FD76E38-110C-4AC6-9C3E-33E3C30F95CD}"/>
              </a:ext>
            </a:extLst>
          </p:cNvPr>
          <p:cNvSpPr>
            <a:spLocks noGrp="1"/>
          </p:cNvSpPr>
          <p:nvPr>
            <p:ph idx="1"/>
          </p:nvPr>
        </p:nvSpPr>
        <p:spPr>
          <a:xfrm>
            <a:off x="1221760" y="1471188"/>
            <a:ext cx="6855356" cy="4707383"/>
          </a:xfrm>
        </p:spPr>
        <p:txBody>
          <a:bodyPr>
            <a:normAutofit fontScale="85000" lnSpcReduction="20000"/>
          </a:bodyPr>
          <a:lstStyle/>
          <a:p>
            <a:pPr>
              <a:lnSpc>
                <a:spcPct val="150000"/>
              </a:lnSpc>
              <a:buFont typeface="Wingdings" panose="05000000000000000000" pitchFamily="2" charset="2"/>
              <a:buChar char="q"/>
            </a:pPr>
            <a:r>
              <a:rPr lang="en-US" sz="2200" b="0" i="0" dirty="0">
                <a:effectLst/>
                <a:latin typeface="Calibri" panose="020F0502020204030204" pitchFamily="34" charset="0"/>
                <a:ea typeface="Cambria" panose="02040503050406030204" pitchFamily="18" charset="0"/>
                <a:cs typeface="Calibri" panose="020F0502020204030204" pitchFamily="34" charset="0"/>
              </a:rPr>
              <a:t> </a:t>
            </a:r>
            <a:r>
              <a:rPr lang="en-US" sz="2200" b="0" i="0" dirty="0">
                <a:effectLst/>
                <a:latin typeface="Comic Sans MS" panose="030F0702030302020204" pitchFamily="66" charset="0"/>
                <a:ea typeface="Cambria" panose="02040503050406030204" pitchFamily="18" charset="0"/>
                <a:cs typeface="Arial" panose="020B0604020202020204" pitchFamily="34" charset="0"/>
              </a:rPr>
              <a:t>In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computer science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a </a:t>
            </a:r>
            <a:r>
              <a:rPr lang="en-US" sz="2200" b="1" i="0" dirty="0">
                <a:effectLst/>
                <a:latin typeface="Comic Sans MS" panose="030F0702030302020204" pitchFamily="66" charset="0"/>
                <a:ea typeface="Cambria" panose="02040503050406030204" pitchFamily="18" charset="0"/>
                <a:cs typeface="Arial" panose="020B0604020202020204" pitchFamily="34" charset="0"/>
              </a:rPr>
              <a:t>trie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also called </a:t>
            </a:r>
            <a:r>
              <a:rPr lang="en-US" sz="2200" b="1" i="0" dirty="0">
                <a:effectLst/>
                <a:latin typeface="Comic Sans MS" panose="030F0702030302020204" pitchFamily="66" charset="0"/>
                <a:ea typeface="Cambria" panose="02040503050406030204" pitchFamily="18" charset="0"/>
                <a:cs typeface="Arial" panose="020B0604020202020204" pitchFamily="34" charset="0"/>
              </a:rPr>
              <a:t>digital tree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or </a:t>
            </a:r>
            <a:r>
              <a:rPr lang="en-US" sz="2200" b="1" i="0" dirty="0">
                <a:effectLst/>
                <a:latin typeface="Comic Sans MS" panose="030F0702030302020204" pitchFamily="66" charset="0"/>
                <a:ea typeface="Cambria" panose="02040503050406030204" pitchFamily="18" charset="0"/>
                <a:cs typeface="Arial" panose="020B0604020202020204" pitchFamily="34" charset="0"/>
              </a:rPr>
              <a:t>prefix tree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is a type of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search tree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a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tree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data structure</a:t>
            </a:r>
            <a:r>
              <a:rPr lang="en-US" sz="2200" b="0" i="0" dirty="0">
                <a:effectLst/>
                <a:latin typeface="Comic Sans MS" panose="030F0702030302020204" pitchFamily="66" charset="0"/>
                <a:ea typeface="Cambria" panose="02040503050406030204" pitchFamily="18" charset="0"/>
                <a:cs typeface="Arial" panose="020B0604020202020204" pitchFamily="34" charset="0"/>
              </a:rPr>
              <a:t> used for locating specific keys from within a set. These keys are most often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strings</a:t>
            </a:r>
            <a:r>
              <a:rPr lang="en-US" sz="2200" b="0" i="0" dirty="0">
                <a:effectLst/>
                <a:latin typeface="Comic Sans MS" panose="030F0702030302020204" pitchFamily="66" charset="0"/>
                <a:ea typeface="Cambria" panose="02040503050406030204" pitchFamily="18" charset="0"/>
                <a:cs typeface="Arial" panose="020B0604020202020204" pitchFamily="34" charset="0"/>
              </a:rPr>
              <a:t>, with links between nodes defined not by the entire key, but by individual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characters.</a:t>
            </a:r>
          </a:p>
          <a:p>
            <a:pPr marL="0" indent="0">
              <a:lnSpc>
                <a:spcPct val="160000"/>
              </a:lnSpc>
              <a:buNone/>
            </a:pPr>
            <a:endPar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endParaRPr>
          </a:p>
          <a:p>
            <a:pPr>
              <a:lnSpc>
                <a:spcPct val="160000"/>
              </a:lnSpc>
              <a:buFont typeface="Wingdings" panose="05000000000000000000" pitchFamily="2" charset="2"/>
              <a:buChar char="q"/>
            </a:pPr>
            <a:r>
              <a:rPr lang="en-US" sz="2200" b="0" i="0" dirty="0">
                <a:effectLst/>
                <a:latin typeface="Comic Sans MS" panose="030F0702030302020204" pitchFamily="66" charset="0"/>
                <a:ea typeface="Cambria" panose="02040503050406030204" pitchFamily="18" charset="0"/>
                <a:cs typeface="Arial" panose="020B0604020202020204" pitchFamily="34" charset="0"/>
              </a:rPr>
              <a:t> In order to access a key (to recover its value, change it, or remove it),   the trie is traversed </a:t>
            </a:r>
            <a:r>
              <a:rPr lang="en-US" sz="2200" b="0" i="0" u="none" strike="noStrike" dirty="0">
                <a:effectLst/>
                <a:latin typeface="Comic Sans MS" panose="030F0702030302020204" pitchFamily="66" charset="0"/>
                <a:ea typeface="Cambria" panose="02040503050406030204" pitchFamily="18" charset="0"/>
                <a:cs typeface="Arial" panose="020B0604020202020204" pitchFamily="34" charset="0"/>
              </a:rPr>
              <a:t>depth-first</a:t>
            </a:r>
            <a:r>
              <a:rPr lang="en-US" sz="2200" b="0" i="0" dirty="0">
                <a:effectLst/>
                <a:latin typeface="Comic Sans MS" panose="030F0702030302020204" pitchFamily="66" charset="0"/>
                <a:ea typeface="Cambria" panose="02040503050406030204" pitchFamily="18" charset="0"/>
                <a:cs typeface="Arial" panose="020B0604020202020204" pitchFamily="34" charset="0"/>
              </a:rPr>
              <a:t>, following the links between nodes, which represent each character in the key.</a:t>
            </a:r>
          </a:p>
        </p:txBody>
      </p:sp>
      <p:pic>
        <p:nvPicPr>
          <p:cNvPr id="1026" name="Picture 2" descr="Trie - Wikipedia">
            <a:extLst>
              <a:ext uri="{FF2B5EF4-FFF2-40B4-BE49-F238E27FC236}">
                <a16:creationId xmlns:a16="http://schemas.microsoft.com/office/drawing/2014/main" id="{682697DF-484D-46E4-87A6-BB60289963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56762" y="1998133"/>
            <a:ext cx="3771364" cy="35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859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02C2-8172-4154-9AD3-C458FD024B12}"/>
              </a:ext>
            </a:extLst>
          </p:cNvPr>
          <p:cNvSpPr>
            <a:spLocks noGrp="1"/>
          </p:cNvSpPr>
          <p:nvPr>
            <p:ph type="title"/>
          </p:nvPr>
        </p:nvSpPr>
        <p:spPr>
          <a:xfrm>
            <a:off x="1861788" y="414201"/>
            <a:ext cx="9687666" cy="714846"/>
          </a:xfrm>
        </p:spPr>
        <p:txBody>
          <a:bodyPr>
            <a:normAutofit fontScale="90000"/>
          </a:bodyPr>
          <a:lstStyle/>
          <a:p>
            <a:r>
              <a:rPr lang="en-IN" b="1" i="0" dirty="0">
                <a:solidFill>
                  <a:srgbClr val="000000"/>
                </a:solidFill>
                <a:effectLst/>
                <a:latin typeface="Comic Sans MS" panose="030F0702030302020204" pitchFamily="66" charset="0"/>
              </a:rPr>
              <a:t>Trie Replacing Other Data Structures</a:t>
            </a:r>
            <a:br>
              <a:rPr lang="en-IN" b="1" i="0" dirty="0">
                <a:solidFill>
                  <a:srgbClr val="000000"/>
                </a:solidFill>
                <a:effectLst/>
                <a:latin typeface="Comic Sans MS" panose="030F0702030302020204" pitchFamily="66" charset="0"/>
              </a:rPr>
            </a:br>
            <a:endParaRPr lang="en-IN"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E01036FF-7FB8-43E9-8493-FCB2A6DAB944}"/>
              </a:ext>
            </a:extLst>
          </p:cNvPr>
          <p:cNvSpPr>
            <a:spLocks noGrp="1"/>
          </p:cNvSpPr>
          <p:nvPr>
            <p:ph sz="half" idx="1"/>
          </p:nvPr>
        </p:nvSpPr>
        <p:spPr>
          <a:xfrm>
            <a:off x="1043412" y="1452326"/>
            <a:ext cx="5564555" cy="3953347"/>
          </a:xfrm>
        </p:spPr>
        <p:txBody>
          <a:bodyPr>
            <a:noAutofit/>
          </a:bodyPr>
          <a:lstStyle/>
          <a:p>
            <a:pPr marL="0" indent="0">
              <a:buNone/>
            </a:pPr>
            <a:r>
              <a:rPr lang="en-IN" sz="2200" b="1" i="0" dirty="0">
                <a:solidFill>
                  <a:srgbClr val="000000"/>
                </a:solidFill>
                <a:effectLst/>
                <a:latin typeface="Comic Sans MS" panose="030F0702030302020204" pitchFamily="66" charset="0"/>
              </a:rPr>
              <a:t>            </a:t>
            </a:r>
          </a:p>
          <a:p>
            <a:pPr marL="0" indent="0">
              <a:buNone/>
            </a:pPr>
            <a:r>
              <a:rPr lang="en-IN" sz="2200" b="1" dirty="0">
                <a:solidFill>
                  <a:srgbClr val="000000"/>
                </a:solidFill>
                <a:latin typeface="Comic Sans MS" panose="030F0702030302020204" pitchFamily="66" charset="0"/>
              </a:rPr>
              <a:t>         </a:t>
            </a:r>
            <a:r>
              <a:rPr lang="en-IN" sz="2200" b="1" i="0" dirty="0">
                <a:solidFill>
                  <a:srgbClr val="000000"/>
                </a:solidFill>
                <a:effectLst/>
                <a:latin typeface="Comic Sans MS" panose="030F0702030302020204" pitchFamily="66" charset="0"/>
              </a:rPr>
              <a:t> Replacement for Hash Tables</a:t>
            </a:r>
          </a:p>
          <a:p>
            <a:pPr marL="0" indent="0">
              <a:buNone/>
            </a:pPr>
            <a:endParaRPr lang="en-IN" sz="2200" b="1" i="0" dirty="0">
              <a:solidFill>
                <a:srgbClr val="000000"/>
              </a:solidFill>
              <a:effectLst/>
              <a:latin typeface="Comic Sans MS" panose="030F0702030302020204" pitchFamily="66" charset="0"/>
            </a:endParaRPr>
          </a:p>
          <a:p>
            <a:pPr marL="0" indent="0">
              <a:buNone/>
            </a:pPr>
            <a:r>
              <a:rPr lang="en-IN" sz="2200" b="1" dirty="0">
                <a:solidFill>
                  <a:srgbClr val="000000"/>
                </a:solidFill>
                <a:latin typeface="Comic Sans MS" panose="030F0702030302020204" pitchFamily="66" charset="0"/>
              </a:rPr>
              <a:t>                    Some Advantages</a:t>
            </a:r>
            <a:endParaRPr lang="en-IN" sz="2200" b="1" i="0" dirty="0">
              <a:solidFill>
                <a:srgbClr val="000000"/>
              </a:solidFill>
              <a:effectLst/>
              <a:latin typeface="Comic Sans MS" panose="030F0702030302020204" pitchFamily="66" charset="0"/>
            </a:endParaRPr>
          </a:p>
          <a:p>
            <a:pPr algn="l"/>
            <a:r>
              <a:rPr lang="en-US" sz="2200" b="0" i="0" dirty="0">
                <a:solidFill>
                  <a:srgbClr val="202122"/>
                </a:solidFill>
                <a:effectLst/>
                <a:latin typeface="Comic Sans MS" panose="030F0702030302020204" pitchFamily="66" charset="0"/>
              </a:rPr>
              <a:t>Looking up data in a trie is faster in the worst case,</a:t>
            </a:r>
          </a:p>
          <a:p>
            <a:pPr algn="l"/>
            <a:r>
              <a:rPr lang="en-US" sz="2200" b="0" i="0" dirty="0">
                <a:solidFill>
                  <a:srgbClr val="202122"/>
                </a:solidFill>
                <a:effectLst/>
                <a:latin typeface="Comic Sans MS" panose="030F0702030302020204" pitchFamily="66" charset="0"/>
              </a:rPr>
              <a:t>There are no </a:t>
            </a:r>
            <a:r>
              <a:rPr lang="en-US" sz="2200" b="0" i="0" u="none" strike="noStrike" dirty="0">
                <a:effectLst/>
                <a:latin typeface="Comic Sans MS" panose="030F0702030302020204" pitchFamily="66" charset="0"/>
              </a:rPr>
              <a:t>collisions</a:t>
            </a:r>
            <a:r>
              <a:rPr lang="en-US" sz="2200" b="0" i="0" dirty="0">
                <a:solidFill>
                  <a:srgbClr val="202122"/>
                </a:solidFill>
                <a:effectLst/>
                <a:latin typeface="Comic Sans MS" panose="030F0702030302020204" pitchFamily="66" charset="0"/>
              </a:rPr>
              <a:t> of different keys in a trie.</a:t>
            </a:r>
          </a:p>
          <a:p>
            <a:pPr marL="0" indent="0" algn="ctr">
              <a:buNone/>
            </a:pPr>
            <a:r>
              <a:rPr lang="en-US" sz="2200" b="1" dirty="0">
                <a:solidFill>
                  <a:srgbClr val="202122"/>
                </a:solidFill>
                <a:latin typeface="Comic Sans MS" panose="030F0702030302020204" pitchFamily="66" charset="0"/>
              </a:rPr>
              <a:t>    S</a:t>
            </a:r>
            <a:r>
              <a:rPr lang="en-US" sz="2200" b="1" i="0" dirty="0">
                <a:solidFill>
                  <a:srgbClr val="202122"/>
                </a:solidFill>
                <a:effectLst/>
                <a:latin typeface="Comic Sans MS" panose="030F0702030302020204" pitchFamily="66" charset="0"/>
              </a:rPr>
              <a:t>ome drawbacks compared to a hash table</a:t>
            </a:r>
          </a:p>
          <a:p>
            <a:pPr algn="l"/>
            <a:r>
              <a:rPr lang="en-US" sz="2200" b="0" i="0" dirty="0">
                <a:solidFill>
                  <a:srgbClr val="202122"/>
                </a:solidFill>
                <a:effectLst/>
                <a:latin typeface="Comic Sans MS" panose="030F0702030302020204" pitchFamily="66" charset="0"/>
              </a:rPr>
              <a:t>Trie lookup can be slower than hash table lookup</a:t>
            </a:r>
            <a:endParaRPr lang="en-US" sz="2200" b="1" dirty="0">
              <a:solidFill>
                <a:srgbClr val="202122"/>
              </a:solidFill>
              <a:latin typeface="Comic Sans MS" panose="030F0702030302020204" pitchFamily="66" charset="0"/>
            </a:endParaRPr>
          </a:p>
          <a:p>
            <a:pPr algn="l"/>
            <a:r>
              <a:rPr lang="en-US" sz="2200" b="0" i="0" dirty="0">
                <a:solidFill>
                  <a:srgbClr val="202122"/>
                </a:solidFill>
                <a:effectLst/>
                <a:latin typeface="Comic Sans MS" panose="030F0702030302020204" pitchFamily="66" charset="0"/>
              </a:rPr>
              <a:t>Some tries can require more space than a hash table,</a:t>
            </a:r>
            <a:endParaRPr lang="en-IN" sz="2200" b="1" i="0" dirty="0">
              <a:solidFill>
                <a:srgbClr val="000000"/>
              </a:solidFill>
              <a:effectLst/>
              <a:latin typeface="Comic Sans MS" panose="030F0702030302020204" pitchFamily="66" charset="0"/>
            </a:endParaRPr>
          </a:p>
        </p:txBody>
      </p:sp>
      <p:sp>
        <p:nvSpPr>
          <p:cNvPr id="4" name="Content Placeholder 3">
            <a:extLst>
              <a:ext uri="{FF2B5EF4-FFF2-40B4-BE49-F238E27FC236}">
                <a16:creationId xmlns:a16="http://schemas.microsoft.com/office/drawing/2014/main" id="{DBA3E426-B653-4015-AF1F-81A2DC941845}"/>
              </a:ext>
            </a:extLst>
          </p:cNvPr>
          <p:cNvSpPr>
            <a:spLocks noGrp="1"/>
          </p:cNvSpPr>
          <p:nvPr>
            <p:ph sz="half" idx="2"/>
          </p:nvPr>
        </p:nvSpPr>
        <p:spPr>
          <a:xfrm>
            <a:off x="6627445" y="1222219"/>
            <a:ext cx="5564555" cy="3953347"/>
          </a:xfrm>
        </p:spPr>
        <p:txBody>
          <a:bodyPr>
            <a:normAutofit lnSpcReduction="10000"/>
          </a:bodyPr>
          <a:lstStyle/>
          <a:p>
            <a:pPr marL="0" indent="0">
              <a:buNone/>
            </a:pPr>
            <a:r>
              <a:rPr lang="en-IN" sz="2200" b="1" i="0" dirty="0">
                <a:solidFill>
                  <a:srgbClr val="000000"/>
                </a:solidFill>
                <a:effectLst/>
                <a:latin typeface="Comic Sans MS" panose="030F0702030302020204" pitchFamily="66" charset="0"/>
              </a:rPr>
              <a:t>         DFSA Representation</a:t>
            </a:r>
          </a:p>
          <a:p>
            <a:pPr marL="0" indent="0">
              <a:buNone/>
            </a:pPr>
            <a:endParaRPr lang="en-US" sz="2200" b="0" i="0" dirty="0">
              <a:solidFill>
                <a:srgbClr val="202122"/>
              </a:solidFill>
              <a:effectLst/>
              <a:latin typeface="Comic Sans MS" panose="030F0702030302020204" pitchFamily="66" charset="0"/>
            </a:endParaRPr>
          </a:p>
          <a:p>
            <a:pPr marL="0" indent="0">
              <a:buNone/>
            </a:pPr>
            <a:r>
              <a:rPr lang="en-US" sz="2200" dirty="0">
                <a:solidFill>
                  <a:srgbClr val="202122"/>
                </a:solidFill>
                <a:latin typeface="Comic Sans MS" panose="030F0702030302020204" pitchFamily="66" charset="0"/>
              </a:rPr>
              <a:t> </a:t>
            </a:r>
          </a:p>
          <a:p>
            <a:pPr marL="0" indent="0">
              <a:buNone/>
            </a:pPr>
            <a:r>
              <a:rPr lang="en-US" sz="2200" b="0" i="0" dirty="0">
                <a:solidFill>
                  <a:srgbClr val="202122"/>
                </a:solidFill>
                <a:effectLst/>
                <a:latin typeface="Comic Sans MS" panose="030F0702030302020204" pitchFamily="66" charset="0"/>
              </a:rPr>
              <a:t>A trie can be seen as a tre</a:t>
            </a:r>
            <a:r>
              <a:rPr lang="en-US" sz="2200" dirty="0">
                <a:solidFill>
                  <a:srgbClr val="202122"/>
                </a:solidFill>
                <a:latin typeface="Comic Sans MS" panose="030F0702030302020204" pitchFamily="66" charset="0"/>
              </a:rPr>
              <a:t>e </a:t>
            </a:r>
            <a:r>
              <a:rPr lang="en-US" sz="2200" b="0" i="0" dirty="0">
                <a:solidFill>
                  <a:srgbClr val="202122"/>
                </a:solidFill>
                <a:effectLst/>
                <a:latin typeface="Comic Sans MS" panose="030F0702030302020204" pitchFamily="66" charset="0"/>
              </a:rPr>
              <a:t>shaped </a:t>
            </a:r>
            <a:r>
              <a:rPr lang="en-US" sz="2200" b="1" i="0" u="none" strike="noStrike" dirty="0">
                <a:effectLst/>
                <a:latin typeface="Comic Sans MS" panose="030F0702030302020204" pitchFamily="66" charset="0"/>
              </a:rPr>
              <a:t>deterministic finite automaton</a:t>
            </a:r>
            <a:r>
              <a:rPr lang="en-US" sz="2200" b="0" i="0" dirty="0">
                <a:solidFill>
                  <a:srgbClr val="202122"/>
                </a:solidFill>
                <a:effectLst/>
                <a:latin typeface="Comic Sans MS" panose="030F0702030302020204" pitchFamily="66" charset="0"/>
              </a:rPr>
              <a:t>.</a:t>
            </a:r>
          </a:p>
          <a:p>
            <a:pPr marL="0" indent="0">
              <a:buNone/>
            </a:pPr>
            <a:endParaRPr lang="en-US" sz="2200" dirty="0">
              <a:solidFill>
                <a:srgbClr val="202122"/>
              </a:solidFill>
              <a:latin typeface="Comic Sans MS" panose="030F0702030302020204" pitchFamily="66" charset="0"/>
            </a:endParaRPr>
          </a:p>
          <a:p>
            <a:pPr marL="0" indent="0">
              <a:buNone/>
            </a:pPr>
            <a:r>
              <a:rPr lang="en-US" sz="2200" b="0" i="0" dirty="0">
                <a:solidFill>
                  <a:srgbClr val="202122"/>
                </a:solidFill>
                <a:effectLst/>
                <a:latin typeface="Comic Sans MS" panose="030F0702030302020204" pitchFamily="66" charset="0"/>
              </a:rPr>
              <a:t> Each </a:t>
            </a:r>
            <a:r>
              <a:rPr lang="en-US" sz="2200" b="0" i="0" u="none" strike="noStrike" dirty="0">
                <a:effectLst/>
                <a:latin typeface="Comic Sans MS" panose="030F0702030302020204" pitchFamily="66" charset="0"/>
              </a:rPr>
              <a:t>finite language</a:t>
            </a:r>
            <a:r>
              <a:rPr lang="en-US" sz="2200" b="0" i="0" dirty="0">
                <a:solidFill>
                  <a:srgbClr val="202122"/>
                </a:solidFill>
                <a:effectLst/>
                <a:latin typeface="Comic Sans MS" panose="030F0702030302020204" pitchFamily="66" charset="0"/>
              </a:rPr>
              <a:t> is generated by a trie automaton, and each trie can be compressed into a </a:t>
            </a:r>
            <a:r>
              <a:rPr lang="en-US" sz="2200" b="0" i="0" u="none" strike="noStrike" dirty="0">
                <a:effectLst/>
                <a:latin typeface="Comic Sans MS" panose="030F0702030302020204" pitchFamily="66" charset="0"/>
              </a:rPr>
              <a:t>deterministic</a:t>
            </a:r>
            <a:r>
              <a:rPr lang="en-US" sz="2200" b="0" i="0" u="none" strike="noStrike" dirty="0">
                <a:solidFill>
                  <a:srgbClr val="0645AD"/>
                </a:solidFill>
                <a:effectLst/>
                <a:latin typeface="Comic Sans MS" panose="030F0702030302020204" pitchFamily="66" charset="0"/>
              </a:rPr>
              <a:t> </a:t>
            </a:r>
            <a:r>
              <a:rPr lang="en-US" sz="2200" b="0" i="0" u="none" strike="noStrike" dirty="0">
                <a:effectLst/>
                <a:latin typeface="Comic Sans MS" panose="030F0702030302020204" pitchFamily="66" charset="0"/>
              </a:rPr>
              <a:t>acyclic finite state automaton</a:t>
            </a:r>
            <a:r>
              <a:rPr lang="en-US" sz="2200" b="0" i="0" dirty="0">
                <a:effectLst/>
                <a:latin typeface="Comic Sans MS" panose="030F0702030302020204" pitchFamily="66" charset="0"/>
              </a:rPr>
              <a:t>.</a:t>
            </a:r>
            <a:endParaRPr lang="en-IN" sz="2200" b="1" i="0" dirty="0">
              <a:effectLst/>
              <a:latin typeface="Comic Sans MS" panose="030F0702030302020204" pitchFamily="66" charset="0"/>
            </a:endParaRPr>
          </a:p>
          <a:p>
            <a:endParaRPr lang="en-IN" sz="2200" dirty="0">
              <a:latin typeface="Comic Sans MS" panose="030F0702030302020204" pitchFamily="66" charset="0"/>
            </a:endParaRPr>
          </a:p>
        </p:txBody>
      </p:sp>
      <p:cxnSp>
        <p:nvCxnSpPr>
          <p:cNvPr id="6" name="Straight Connector 5">
            <a:extLst>
              <a:ext uri="{FF2B5EF4-FFF2-40B4-BE49-F238E27FC236}">
                <a16:creationId xmlns:a16="http://schemas.microsoft.com/office/drawing/2014/main" id="{26140F58-AFD5-4118-860B-A6224B7A1907}"/>
              </a:ext>
            </a:extLst>
          </p:cNvPr>
          <p:cNvCxnSpPr/>
          <p:nvPr/>
        </p:nvCxnSpPr>
        <p:spPr>
          <a:xfrm>
            <a:off x="6607967" y="995882"/>
            <a:ext cx="0" cy="5359651"/>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4658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5C69F5-5423-4BA5-9016-0D91BFCFB8E3}"/>
              </a:ext>
            </a:extLst>
          </p:cNvPr>
          <p:cNvSpPr>
            <a:spLocks noGrp="1"/>
          </p:cNvSpPr>
          <p:nvPr>
            <p:ph type="body" idx="1"/>
          </p:nvPr>
        </p:nvSpPr>
        <p:spPr>
          <a:xfrm>
            <a:off x="8300266" y="240354"/>
            <a:ext cx="2743555" cy="417826"/>
          </a:xfrm>
        </p:spPr>
        <p:txBody>
          <a:bodyPr/>
          <a:lstStyle/>
          <a:p>
            <a:r>
              <a:rPr lang="en-US" b="1" dirty="0">
                <a:latin typeface="Comic Sans MS" panose="030F0702030302020204" pitchFamily="66" charset="0"/>
              </a:rPr>
              <a:t>Operations</a:t>
            </a:r>
            <a:endParaRPr lang="en-IN"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25787AF5-5FF8-4032-913F-552D8AAB5ACE}"/>
              </a:ext>
            </a:extLst>
          </p:cNvPr>
          <p:cNvSpPr>
            <a:spLocks noGrp="1"/>
          </p:cNvSpPr>
          <p:nvPr>
            <p:ph sz="half" idx="2"/>
          </p:nvPr>
        </p:nvSpPr>
        <p:spPr>
          <a:xfrm>
            <a:off x="6207860" y="861883"/>
            <a:ext cx="5997850" cy="5332416"/>
          </a:xfrm>
        </p:spPr>
        <p:txBody>
          <a:bodyPr>
            <a:noAutofit/>
          </a:bodyPr>
          <a:lstStyle/>
          <a:p>
            <a:pPr marL="0" indent="0">
              <a:buNone/>
            </a:pPr>
            <a:r>
              <a:rPr lang="en-US" sz="1700" b="1" dirty="0">
                <a:latin typeface="Comic Sans MS" panose="030F0702030302020204" pitchFamily="66" charset="0"/>
              </a:rPr>
              <a:t>                            (</a:t>
            </a:r>
            <a:r>
              <a:rPr lang="en-US" sz="1700" b="1" dirty="0">
                <a:solidFill>
                  <a:srgbClr val="202122"/>
                </a:solidFill>
                <a:latin typeface="Comic Sans MS" panose="030F0702030302020204" pitchFamily="66" charset="0"/>
              </a:rPr>
              <a:t> w</a:t>
            </a:r>
            <a:r>
              <a:rPr lang="en-US" sz="1700" b="0" i="0" dirty="0">
                <a:solidFill>
                  <a:srgbClr val="202122"/>
                </a:solidFill>
                <a:effectLst/>
                <a:latin typeface="Comic Sans MS" panose="030F0702030302020204" pitchFamily="66" charset="0"/>
              </a:rPr>
              <a:t> is the length of the key )</a:t>
            </a:r>
            <a:endParaRPr lang="en-US" sz="1700" i="0" dirty="0">
              <a:solidFill>
                <a:srgbClr val="202122"/>
              </a:solidFill>
              <a:effectLst/>
              <a:latin typeface="Comic Sans MS" panose="030F0702030302020204" pitchFamily="66" charset="0"/>
            </a:endParaRPr>
          </a:p>
          <a:p>
            <a:pPr>
              <a:buFont typeface="Wingdings" panose="05000000000000000000" pitchFamily="2" charset="2"/>
              <a:buChar char="§"/>
            </a:pPr>
            <a:r>
              <a:rPr lang="en-US" sz="1700" b="1" i="0" dirty="0">
                <a:solidFill>
                  <a:srgbClr val="202122"/>
                </a:solidFill>
                <a:effectLst/>
                <a:latin typeface="Comic Sans MS" panose="030F0702030302020204" pitchFamily="66" charset="0"/>
              </a:rPr>
              <a:t>Search </a:t>
            </a:r>
            <a:r>
              <a:rPr lang="en-US" sz="1700" b="0" i="0" dirty="0">
                <a:solidFill>
                  <a:srgbClr val="202122"/>
                </a:solidFill>
                <a:effectLst/>
                <a:latin typeface="Comic Sans MS" panose="030F0702030302020204" pitchFamily="66" charset="0"/>
              </a:rPr>
              <a:t>returns the value for a key string.</a:t>
            </a:r>
          </a:p>
          <a:p>
            <a:pPr marL="0" indent="0">
              <a:buNone/>
            </a:pPr>
            <a:r>
              <a:rPr lang="en-US" sz="1700" dirty="0">
                <a:solidFill>
                  <a:srgbClr val="202122"/>
                </a:solidFill>
                <a:latin typeface="Comic Sans MS" panose="030F0702030302020204" pitchFamily="66" charset="0"/>
              </a:rPr>
              <a:t>	             Time : O(w)</a:t>
            </a:r>
            <a:endParaRPr lang="en-US" sz="1700" b="0" i="0" dirty="0">
              <a:solidFill>
                <a:srgbClr val="202122"/>
              </a:solidFill>
              <a:effectLst/>
              <a:latin typeface="Comic Sans MS" panose="030F0702030302020204" pitchFamily="66" charset="0"/>
            </a:endParaRPr>
          </a:p>
          <a:p>
            <a:pPr>
              <a:buFont typeface="Wingdings" panose="05000000000000000000" pitchFamily="2" charset="2"/>
              <a:buChar char="§"/>
            </a:pPr>
            <a:r>
              <a:rPr lang="en-US" sz="1700" b="1" i="0" dirty="0">
                <a:solidFill>
                  <a:srgbClr val="202122"/>
                </a:solidFill>
                <a:effectLst/>
                <a:latin typeface="Comic Sans MS" panose="030F0702030302020204" pitchFamily="66" charset="0"/>
              </a:rPr>
              <a:t>Insert</a:t>
            </a:r>
            <a:r>
              <a:rPr lang="en-US" sz="1700" b="0" i="0" dirty="0">
                <a:solidFill>
                  <a:srgbClr val="202122"/>
                </a:solidFill>
                <a:effectLst/>
                <a:latin typeface="Comic Sans MS" panose="030F0702030302020204" pitchFamily="66" charset="0"/>
              </a:rPr>
              <a:t> inserts a string (the key) and a value into the trie.</a:t>
            </a:r>
          </a:p>
          <a:p>
            <a:pPr marL="0" indent="0">
              <a:buNone/>
            </a:pPr>
            <a:r>
              <a:rPr lang="en-US" sz="1700" dirty="0">
                <a:solidFill>
                  <a:srgbClr val="202122"/>
                </a:solidFill>
                <a:latin typeface="Comic Sans MS" panose="030F0702030302020204" pitchFamily="66" charset="0"/>
              </a:rPr>
              <a:t>         	      Time : O(w)</a:t>
            </a:r>
          </a:p>
          <a:p>
            <a:pPr>
              <a:buFont typeface="Wingdings" panose="05000000000000000000" pitchFamily="2" charset="2"/>
              <a:buChar char="§"/>
            </a:pPr>
            <a:r>
              <a:rPr lang="en-US" sz="1700" b="1" i="0" dirty="0">
                <a:solidFill>
                  <a:srgbClr val="202122"/>
                </a:solidFill>
                <a:effectLst/>
                <a:latin typeface="Comic Sans MS" panose="030F0702030302020204" pitchFamily="66" charset="0"/>
              </a:rPr>
              <a:t>Deletion</a:t>
            </a:r>
            <a:r>
              <a:rPr lang="en-US" sz="1700" b="0" i="0" dirty="0">
                <a:solidFill>
                  <a:srgbClr val="202122"/>
                </a:solidFill>
                <a:effectLst/>
                <a:latin typeface="Comic Sans MS" panose="030F0702030302020204" pitchFamily="66" charset="0"/>
              </a:rPr>
              <a:t> : </a:t>
            </a:r>
          </a:p>
          <a:p>
            <a:pPr marL="0" indent="0">
              <a:buNone/>
            </a:pPr>
            <a:r>
              <a:rPr lang="en-US" sz="1700" b="0" i="0" dirty="0">
                <a:solidFill>
                  <a:srgbClr val="202122"/>
                </a:solidFill>
                <a:effectLst/>
                <a:latin typeface="Comic Sans MS" panose="030F0702030302020204" pitchFamily="66" charset="0"/>
              </a:rPr>
              <a:t>Deletion of a key can be done </a:t>
            </a:r>
            <a:r>
              <a:rPr lang="en-US" sz="1700" b="1" i="1" dirty="0">
                <a:solidFill>
                  <a:srgbClr val="202122"/>
                </a:solidFill>
                <a:effectLst/>
                <a:latin typeface="Comic Sans MS" panose="030F0702030302020204" pitchFamily="66" charset="0"/>
              </a:rPr>
              <a:t>lazily</a:t>
            </a:r>
            <a:r>
              <a:rPr lang="en-US" sz="1700" b="0" i="0" dirty="0">
                <a:solidFill>
                  <a:srgbClr val="202122"/>
                </a:solidFill>
                <a:effectLst/>
                <a:latin typeface="Comic Sans MS" panose="030F0702030302020204" pitchFamily="66" charset="0"/>
              </a:rPr>
              <a:t> (by clearing just the value within the node corresponding to a key), or </a:t>
            </a:r>
            <a:r>
              <a:rPr lang="en-US" sz="1700" b="1" i="1" dirty="0">
                <a:solidFill>
                  <a:srgbClr val="202122"/>
                </a:solidFill>
                <a:effectLst/>
                <a:latin typeface="Comic Sans MS" panose="030F0702030302020204" pitchFamily="66" charset="0"/>
              </a:rPr>
              <a:t>eagerly</a:t>
            </a:r>
            <a:r>
              <a:rPr lang="en-US" sz="1700" b="0" i="0" dirty="0">
                <a:solidFill>
                  <a:srgbClr val="202122"/>
                </a:solidFill>
                <a:effectLst/>
                <a:latin typeface="Comic Sans MS" panose="030F0702030302020204" pitchFamily="66" charset="0"/>
              </a:rPr>
              <a:t> by cleaning up any parent nodes that are no longer necessary.</a:t>
            </a:r>
          </a:p>
          <a:p>
            <a:pPr marL="0" indent="0">
              <a:buNone/>
            </a:pPr>
            <a:r>
              <a:rPr lang="en-US" sz="1700" dirty="0">
                <a:solidFill>
                  <a:srgbClr val="202122"/>
                </a:solidFill>
                <a:latin typeface="Comic Sans MS" panose="030F0702030302020204" pitchFamily="66" charset="0"/>
              </a:rPr>
              <a:t>	             Time : O(w)</a:t>
            </a:r>
          </a:p>
          <a:p>
            <a:pPr>
              <a:buFont typeface="Wingdings" panose="05000000000000000000" pitchFamily="2" charset="2"/>
              <a:buChar char="§"/>
            </a:pPr>
            <a:r>
              <a:rPr lang="en-US" sz="1700" b="1" dirty="0">
                <a:solidFill>
                  <a:srgbClr val="202122"/>
                </a:solidFill>
                <a:latin typeface="Comic Sans MS" panose="030F0702030302020204" pitchFamily="66" charset="0"/>
              </a:rPr>
              <a:t>Prefix Search : </a:t>
            </a:r>
            <a:br>
              <a:rPr lang="en-US" sz="1700" dirty="0">
                <a:solidFill>
                  <a:srgbClr val="202122"/>
                </a:solidFill>
                <a:latin typeface="Comic Sans MS" panose="030F0702030302020204" pitchFamily="66" charset="0"/>
              </a:rPr>
            </a:br>
            <a:r>
              <a:rPr lang="en-US" sz="1700" dirty="0">
                <a:solidFill>
                  <a:srgbClr val="202122"/>
                </a:solidFill>
                <a:latin typeface="Comic Sans MS" panose="030F0702030302020204" pitchFamily="66" charset="0"/>
              </a:rPr>
              <a:t> </a:t>
            </a:r>
            <a:r>
              <a:rPr lang="en-US" sz="1700" b="0" i="0" dirty="0">
                <a:solidFill>
                  <a:srgbClr val="202122"/>
                </a:solidFill>
                <a:effectLst/>
                <a:latin typeface="Comic Sans MS" panose="030F0702030302020204" pitchFamily="66" charset="0"/>
              </a:rPr>
              <a:t>Tries can be used to return a list of keys with a given   </a:t>
            </a:r>
            <a:r>
              <a:rPr lang="en-US" sz="1700" b="0" i="0" dirty="0">
                <a:effectLst/>
                <a:latin typeface="Comic Sans MS" panose="030F0702030302020204" pitchFamily="66" charset="0"/>
              </a:rPr>
              <a:t>prefix. </a:t>
            </a:r>
            <a:r>
              <a:rPr lang="en-US" sz="1700" b="0" i="0" dirty="0">
                <a:solidFill>
                  <a:srgbClr val="202122"/>
                </a:solidFill>
                <a:effectLst/>
                <a:latin typeface="Comic Sans MS" panose="030F0702030302020204" pitchFamily="66" charset="0"/>
              </a:rPr>
              <a:t>This can also be modified to allow for wildcards in </a:t>
            </a:r>
            <a:r>
              <a:rPr lang="en-US" sz="1700" b="0" i="0" dirty="0">
                <a:effectLst/>
                <a:latin typeface="Comic Sans MS" panose="030F0702030302020204" pitchFamily="66" charset="0"/>
              </a:rPr>
              <a:t>the prefix </a:t>
            </a:r>
            <a:r>
              <a:rPr lang="en-US" sz="1700" b="0" i="0" dirty="0">
                <a:solidFill>
                  <a:srgbClr val="202122"/>
                </a:solidFill>
                <a:effectLst/>
                <a:latin typeface="Comic Sans MS" panose="030F0702030302020204" pitchFamily="66" charset="0"/>
              </a:rPr>
              <a:t>search.</a:t>
            </a:r>
          </a:p>
          <a:p>
            <a:pPr marL="0" indent="0">
              <a:buNone/>
            </a:pPr>
            <a:r>
              <a:rPr lang="en-US" sz="1700" dirty="0">
                <a:solidFill>
                  <a:srgbClr val="202122"/>
                </a:solidFill>
                <a:latin typeface="Comic Sans MS" panose="030F0702030302020204" pitchFamily="66" charset="0"/>
              </a:rPr>
              <a:t>	             </a:t>
            </a:r>
            <a:r>
              <a:rPr lang="en-US" sz="1700" dirty="0">
                <a:latin typeface="Comic Sans MS" panose="030F0702030302020204" pitchFamily="66" charset="0"/>
              </a:rPr>
              <a:t>Time : </a:t>
            </a:r>
            <a:r>
              <a:rPr lang="en-US" sz="1700" dirty="0">
                <a:solidFill>
                  <a:srgbClr val="202122"/>
                </a:solidFill>
                <a:latin typeface="Comic Sans MS" panose="030F0702030302020204" pitchFamily="66" charset="0"/>
              </a:rPr>
              <a:t>O(w)</a:t>
            </a:r>
          </a:p>
          <a:p>
            <a:pPr marL="0" indent="0">
              <a:buNone/>
            </a:pPr>
            <a:endParaRPr lang="en-US" sz="1600" b="0" i="0" dirty="0">
              <a:solidFill>
                <a:srgbClr val="202122"/>
              </a:solidFill>
              <a:effectLst/>
              <a:latin typeface="Comic Sans MS" panose="030F0702030302020204" pitchFamily="66" charset="0"/>
            </a:endParaRPr>
          </a:p>
          <a:p>
            <a:pPr marL="0" indent="0">
              <a:buNone/>
            </a:pPr>
            <a:endParaRPr lang="en-IN" sz="1600" dirty="0">
              <a:latin typeface="Comic Sans MS" panose="030F0702030302020204" pitchFamily="66" charset="0"/>
            </a:endParaRPr>
          </a:p>
        </p:txBody>
      </p:sp>
      <p:sp>
        <p:nvSpPr>
          <p:cNvPr id="5" name="Text Placeholder 4">
            <a:extLst>
              <a:ext uri="{FF2B5EF4-FFF2-40B4-BE49-F238E27FC236}">
                <a16:creationId xmlns:a16="http://schemas.microsoft.com/office/drawing/2014/main" id="{475AD51B-7A55-4A8B-B0E0-666D51F31CE8}"/>
              </a:ext>
            </a:extLst>
          </p:cNvPr>
          <p:cNvSpPr>
            <a:spLocks noGrp="1"/>
          </p:cNvSpPr>
          <p:nvPr>
            <p:ph type="body" sz="quarter" idx="3"/>
          </p:nvPr>
        </p:nvSpPr>
        <p:spPr>
          <a:xfrm>
            <a:off x="1961967" y="285621"/>
            <a:ext cx="2280733" cy="576262"/>
          </a:xfrm>
        </p:spPr>
        <p:txBody>
          <a:bodyPr/>
          <a:lstStyle/>
          <a:p>
            <a:r>
              <a:rPr lang="en-US" b="1" dirty="0">
                <a:latin typeface="Comic Sans MS" panose="030F0702030302020204" pitchFamily="66" charset="0"/>
              </a:rPr>
              <a:t>Applications</a:t>
            </a:r>
            <a:endParaRPr lang="en-IN" b="1" dirty="0">
              <a:latin typeface="Comic Sans MS" panose="030F0702030302020204" pitchFamily="66" charset="0"/>
            </a:endParaRPr>
          </a:p>
        </p:txBody>
      </p:sp>
      <p:sp>
        <p:nvSpPr>
          <p:cNvPr id="6" name="Content Placeholder 5">
            <a:extLst>
              <a:ext uri="{FF2B5EF4-FFF2-40B4-BE49-F238E27FC236}">
                <a16:creationId xmlns:a16="http://schemas.microsoft.com/office/drawing/2014/main" id="{47F2074D-11A4-4F03-B853-7FEC2590E8BB}"/>
              </a:ext>
            </a:extLst>
          </p:cNvPr>
          <p:cNvSpPr>
            <a:spLocks noGrp="1"/>
          </p:cNvSpPr>
          <p:nvPr>
            <p:ph sz="quarter" idx="4"/>
          </p:nvPr>
        </p:nvSpPr>
        <p:spPr>
          <a:xfrm>
            <a:off x="1316748" y="1052909"/>
            <a:ext cx="4102283" cy="1953745"/>
          </a:xfrm>
        </p:spPr>
        <p:txBody>
          <a:bodyPr>
            <a:noAutofit/>
          </a:bodyPr>
          <a:lstStyle/>
          <a:p>
            <a:pPr fontAlgn="base">
              <a:lnSpc>
                <a:spcPts val="1950"/>
              </a:lnSpc>
            </a:pPr>
            <a:r>
              <a:rPr lang="en-US" sz="1600" dirty="0">
                <a:solidFill>
                  <a:srgbClr val="000000"/>
                </a:solidFill>
                <a:latin typeface="Comic Sans MS" panose="030F0702030302020204" pitchFamily="66" charset="0"/>
                <a:ea typeface="Times New Roman" panose="02020603050405020304" pitchFamily="18" charset="0"/>
                <a:cs typeface="Arial" panose="020B0604020202020204" pitchFamily="34" charset="0"/>
              </a:rPr>
              <a:t> </a:t>
            </a:r>
            <a:r>
              <a:rPr lang="en-US" sz="1600" dirty="0">
                <a:solidFill>
                  <a:srgbClr val="000000"/>
                </a:solidFill>
                <a:effectLst/>
                <a:latin typeface="Comic Sans MS" panose="030F0702030302020204" pitchFamily="66" charset="0"/>
                <a:ea typeface="Times New Roman" panose="02020603050405020304" pitchFamily="18" charset="0"/>
                <a:cs typeface="Arial" panose="020B0604020202020204" pitchFamily="34" charset="0"/>
              </a:rPr>
              <a:t>Auto Complete </a:t>
            </a:r>
            <a:endParaRPr lang="en-IN" sz="1600" dirty="0">
              <a:effectLst/>
              <a:latin typeface="Comic Sans MS" panose="030F0702030302020204" pitchFamily="66" charset="0"/>
              <a:ea typeface="Times New Roman" panose="02020603050405020304" pitchFamily="18" charset="0"/>
              <a:cs typeface="Arial" panose="020B0604020202020204" pitchFamily="34" charset="0"/>
            </a:endParaRPr>
          </a:p>
          <a:p>
            <a:pPr fontAlgn="base">
              <a:lnSpc>
                <a:spcPts val="1950"/>
              </a:lnSpc>
            </a:pPr>
            <a:r>
              <a:rPr lang="en-US" sz="1600" dirty="0">
                <a:solidFill>
                  <a:srgbClr val="000000"/>
                </a:solidFill>
                <a:latin typeface="Comic Sans MS" panose="030F0702030302020204" pitchFamily="66" charset="0"/>
                <a:ea typeface="Times New Roman" panose="02020603050405020304" pitchFamily="18" charset="0"/>
                <a:cs typeface="Arial" panose="020B0604020202020204" pitchFamily="34" charset="0"/>
              </a:rPr>
              <a:t> </a:t>
            </a:r>
            <a:r>
              <a:rPr lang="en-US" sz="1600" dirty="0">
                <a:solidFill>
                  <a:srgbClr val="000000"/>
                </a:solidFill>
                <a:effectLst/>
                <a:latin typeface="Comic Sans MS" panose="030F0702030302020204" pitchFamily="66" charset="0"/>
                <a:ea typeface="Times New Roman" panose="02020603050405020304" pitchFamily="18" charset="0"/>
                <a:cs typeface="Arial" panose="020B0604020202020204" pitchFamily="34" charset="0"/>
              </a:rPr>
              <a:t>Spell Checker</a:t>
            </a:r>
            <a:endParaRPr lang="en-IN" sz="1600" dirty="0">
              <a:effectLst/>
              <a:latin typeface="Comic Sans MS" panose="030F0702030302020204" pitchFamily="66" charset="0"/>
              <a:ea typeface="Times New Roman" panose="02020603050405020304" pitchFamily="18" charset="0"/>
              <a:cs typeface="Arial" panose="020B0604020202020204" pitchFamily="34" charset="0"/>
            </a:endParaRPr>
          </a:p>
          <a:p>
            <a:pPr>
              <a:spcAft>
                <a:spcPts val="600"/>
              </a:spcAft>
            </a:pPr>
            <a:r>
              <a:rPr lang="en-IN" sz="1600" b="0" dirty="0">
                <a:solidFill>
                  <a:srgbClr val="000000"/>
                </a:solidFill>
                <a:effectLst/>
                <a:latin typeface="Comic Sans MS" panose="030F0702030302020204" pitchFamily="66" charset="0"/>
                <a:ea typeface="Times New Roman" panose="02020603050405020304" pitchFamily="18" charset="0"/>
                <a:cs typeface="Arial" panose="020B0604020202020204" pitchFamily="34" charset="0"/>
              </a:rPr>
              <a:t> IP routing (Longest prefix matching)</a:t>
            </a:r>
            <a:endParaRPr lang="en-IN" sz="1600" b="1" dirty="0">
              <a:effectLst/>
              <a:latin typeface="Comic Sans MS" panose="030F0702030302020204" pitchFamily="66" charset="0"/>
              <a:ea typeface="Times New Roman" panose="02020603050405020304" pitchFamily="18" charset="0"/>
              <a:cs typeface="Arial" panose="020B0604020202020204" pitchFamily="34" charset="0"/>
            </a:endParaRPr>
          </a:p>
          <a:p>
            <a:pPr>
              <a:lnSpc>
                <a:spcPct val="107000"/>
              </a:lnSpc>
              <a:spcAft>
                <a:spcPts val="800"/>
              </a:spcAft>
            </a:pPr>
            <a:r>
              <a:rPr lang="en-US" sz="1600" dirty="0">
                <a:effectLst/>
                <a:latin typeface="Comic Sans MS" panose="030F0702030302020204" pitchFamily="66" charset="0"/>
                <a:ea typeface="Calibri" panose="020F0502020204030204" pitchFamily="34" charset="0"/>
                <a:cs typeface="Arial" panose="020B0604020202020204" pitchFamily="34" charset="0"/>
              </a:rPr>
              <a:t>T9 predictive text</a:t>
            </a:r>
            <a:endParaRPr lang="en-IN" sz="1600" dirty="0">
              <a:effectLst/>
              <a:latin typeface="Comic Sans MS" panose="030F0702030302020204" pitchFamily="66" charset="0"/>
              <a:ea typeface="Calibri" panose="020F0502020204030204" pitchFamily="34" charset="0"/>
              <a:cs typeface="Arial" panose="020B0604020202020204" pitchFamily="34" charset="0"/>
            </a:endParaRPr>
          </a:p>
          <a:p>
            <a:pPr>
              <a:lnSpc>
                <a:spcPct val="107000"/>
              </a:lnSpc>
              <a:spcAft>
                <a:spcPts val="800"/>
              </a:spcAft>
            </a:pPr>
            <a:r>
              <a:rPr lang="en-US" sz="1600" dirty="0">
                <a:effectLst/>
                <a:latin typeface="Comic Sans MS" panose="030F0702030302020204" pitchFamily="66" charset="0"/>
                <a:ea typeface="Calibri" panose="020F0502020204030204" pitchFamily="34" charset="0"/>
                <a:cs typeface="Arial" panose="020B0604020202020204" pitchFamily="34" charset="0"/>
              </a:rPr>
              <a:t> Solving word games</a:t>
            </a:r>
            <a:endParaRPr lang="en-IN" sz="1600" dirty="0">
              <a:effectLst/>
              <a:latin typeface="Comic Sans MS" panose="030F0702030302020204" pitchFamily="66" charset="0"/>
              <a:ea typeface="Calibri" panose="020F0502020204030204" pitchFamily="34" charset="0"/>
              <a:cs typeface="Arial" panose="020B0604020202020204" pitchFamily="34" charset="0"/>
            </a:endParaRPr>
          </a:p>
          <a:p>
            <a:endParaRPr lang="en-IN" sz="1600" dirty="0">
              <a:latin typeface="Comic Sans MS" panose="030F0702030302020204" pitchFamily="66" charset="0"/>
            </a:endParaRPr>
          </a:p>
        </p:txBody>
      </p:sp>
      <p:pic>
        <p:nvPicPr>
          <p:cNvPr id="9" name="Picture 8" descr="How Google autocomplete works in Search">
            <a:extLst>
              <a:ext uri="{FF2B5EF4-FFF2-40B4-BE49-F238E27FC236}">
                <a16:creationId xmlns:a16="http://schemas.microsoft.com/office/drawing/2014/main" id="{1670E40D-0401-4425-9E6D-E6F4B6C8080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207615" y="3006654"/>
            <a:ext cx="3000245" cy="2589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Spelling Checker">
            <a:extLst>
              <a:ext uri="{FF2B5EF4-FFF2-40B4-BE49-F238E27FC236}">
                <a16:creationId xmlns:a16="http://schemas.microsoft.com/office/drawing/2014/main" id="{EB3CE749-BB6B-43ED-B823-A51E97BFD39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02088" y="4192878"/>
            <a:ext cx="3000245" cy="2482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57801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E093-2B8A-48B6-8766-C239FC59B1A3}"/>
              </a:ext>
            </a:extLst>
          </p:cNvPr>
          <p:cNvSpPr>
            <a:spLocks noGrp="1"/>
          </p:cNvSpPr>
          <p:nvPr>
            <p:ph type="title"/>
          </p:nvPr>
        </p:nvSpPr>
        <p:spPr>
          <a:xfrm>
            <a:off x="1168414" y="0"/>
            <a:ext cx="10018713" cy="762000"/>
          </a:xfrm>
        </p:spPr>
        <p:txBody>
          <a:bodyPr>
            <a:normAutofit/>
          </a:bodyPr>
          <a:lstStyle/>
          <a:p>
            <a:r>
              <a:rPr lang="en-US" dirty="0">
                <a:latin typeface="Comic Sans MS" panose="030F0702030302020204" pitchFamily="66" charset="0"/>
                <a:ea typeface="Cambria" panose="02040503050406030204" pitchFamily="18" charset="0"/>
              </a:rPr>
              <a:t>Fenwick Tree</a:t>
            </a:r>
            <a:endParaRPr lang="en-IN" dirty="0">
              <a:latin typeface="Comic Sans MS" panose="030F0702030302020204" pitchFamily="66" charset="0"/>
              <a:ea typeface="Cambria" panose="02040503050406030204" pitchFamily="18" charset="0"/>
            </a:endParaRPr>
          </a:p>
        </p:txBody>
      </p:sp>
      <p:sp>
        <p:nvSpPr>
          <p:cNvPr id="3" name="Content Placeholder 2">
            <a:extLst>
              <a:ext uri="{FF2B5EF4-FFF2-40B4-BE49-F238E27FC236}">
                <a16:creationId xmlns:a16="http://schemas.microsoft.com/office/drawing/2014/main" id="{04D74BEB-9C80-4EE6-8425-D2ED12B18351}"/>
              </a:ext>
            </a:extLst>
          </p:cNvPr>
          <p:cNvSpPr>
            <a:spLocks noGrp="1"/>
          </p:cNvSpPr>
          <p:nvPr>
            <p:ph idx="1"/>
          </p:nvPr>
        </p:nvSpPr>
        <p:spPr>
          <a:xfrm>
            <a:off x="1626353" y="849713"/>
            <a:ext cx="10876366" cy="6176963"/>
          </a:xfrm>
        </p:spPr>
        <p:txBody>
          <a:bodyPr>
            <a:normAutofit fontScale="70000" lnSpcReduction="20000"/>
          </a:bodyPr>
          <a:lstStyle/>
          <a:p>
            <a:r>
              <a:rPr lang="en-US" sz="2600" dirty="0">
                <a:latin typeface="Comic Sans MS" panose="030F0702030302020204" pitchFamily="66" charset="0"/>
                <a:cs typeface="Segoe UI" panose="020B0502040204020203" pitchFamily="34" charset="0"/>
              </a:rPr>
              <a:t>Let, f be some </a:t>
            </a:r>
            <a:r>
              <a:rPr lang="en-US" sz="2600" i="1" dirty="0">
                <a:latin typeface="Comic Sans MS" panose="030F0702030302020204" pitchFamily="66" charset="0"/>
                <a:cs typeface="Segoe UI" panose="020B0502040204020203" pitchFamily="34" charset="0"/>
              </a:rPr>
              <a:t>reversible</a:t>
            </a:r>
            <a:r>
              <a:rPr lang="en-US" sz="2600" dirty="0">
                <a:latin typeface="Comic Sans MS" panose="030F0702030302020204" pitchFamily="66" charset="0"/>
                <a:cs typeface="Segoe UI" panose="020B0502040204020203" pitchFamily="34" charset="0"/>
              </a:rPr>
              <a:t> function and A be an array of integers of length N.</a:t>
            </a:r>
          </a:p>
          <a:p>
            <a:pPr marL="0" indent="0">
              <a:buNone/>
            </a:pPr>
            <a:endParaRPr lang="en-IN" sz="2600" dirty="0">
              <a:latin typeface="Comic Sans MS" panose="030F0702030302020204" pitchFamily="66" charset="0"/>
              <a:cs typeface="Segoe UI" panose="020B0502040204020203" pitchFamily="34" charset="0"/>
            </a:endParaRPr>
          </a:p>
          <a:p>
            <a:r>
              <a:rPr lang="en-US" sz="2600" dirty="0">
                <a:latin typeface="Comic Sans MS" panose="030F0702030302020204" pitchFamily="66" charset="0"/>
                <a:cs typeface="Segoe UI" panose="020B0502040204020203" pitchFamily="34" charset="0"/>
              </a:rPr>
              <a:t>Fenwick tree (also called Binary Indexed Tree, or just BIT abbreviated)</a:t>
            </a:r>
            <a:endParaRPr lang="en-IN" sz="2600" dirty="0">
              <a:latin typeface="Comic Sans MS" panose="030F0702030302020204" pitchFamily="66" charset="0"/>
              <a:cs typeface="Segoe UI" panose="020B0502040204020203" pitchFamily="34" charset="0"/>
            </a:endParaRPr>
          </a:p>
          <a:p>
            <a:pPr marL="0" indent="0">
              <a:buNone/>
            </a:pPr>
            <a:r>
              <a:rPr lang="en-US" sz="2600" dirty="0">
                <a:latin typeface="Comic Sans MS" panose="030F0702030302020204" pitchFamily="66" charset="0"/>
                <a:cs typeface="Segoe UI" panose="020B0502040204020203" pitchFamily="34" charset="0"/>
              </a:rPr>
              <a:t>     is a data structure which:</a:t>
            </a:r>
          </a:p>
          <a:p>
            <a:pPr marL="0" indent="0">
              <a:buNone/>
            </a:pPr>
            <a:endParaRPr lang="en-IN" sz="2600" dirty="0">
              <a:latin typeface="Comic Sans MS" panose="030F0702030302020204" pitchFamily="66" charset="0"/>
              <a:cs typeface="Segoe UI" panose="020B0502040204020203" pitchFamily="34" charset="0"/>
            </a:endParaRPr>
          </a:p>
          <a:p>
            <a:pPr marL="0" lvl="0" indent="0">
              <a:buNone/>
            </a:pPr>
            <a:r>
              <a:rPr lang="en-US" sz="2600" dirty="0">
                <a:latin typeface="Comic Sans MS" panose="030F0702030302020204" pitchFamily="66" charset="0"/>
                <a:cs typeface="Segoe UI" panose="020B0502040204020203" pitchFamily="34" charset="0"/>
              </a:rPr>
              <a:t>                1) calculates the value of function f in the given    </a:t>
            </a:r>
          </a:p>
          <a:p>
            <a:pPr marL="0" lvl="0" indent="0">
              <a:buNone/>
            </a:pPr>
            <a:r>
              <a:rPr lang="en-US" sz="2600" dirty="0">
                <a:latin typeface="Comic Sans MS" panose="030F0702030302020204" pitchFamily="66" charset="0"/>
                <a:cs typeface="Segoe UI" panose="020B0502040204020203" pitchFamily="34" charset="0"/>
              </a:rPr>
              <a:t>                     range [</a:t>
            </a:r>
            <a:r>
              <a:rPr lang="en-US" sz="2600" dirty="0" err="1">
                <a:latin typeface="Comic Sans MS" panose="030F0702030302020204" pitchFamily="66" charset="0"/>
                <a:cs typeface="Segoe UI" panose="020B0502040204020203" pitchFamily="34" charset="0"/>
              </a:rPr>
              <a:t>l,r</a:t>
            </a:r>
            <a:r>
              <a:rPr lang="en-US" sz="2600" dirty="0">
                <a:latin typeface="Comic Sans MS" panose="030F0702030302020204" pitchFamily="66" charset="0"/>
                <a:cs typeface="Segoe UI" panose="020B0502040204020203" pitchFamily="34" charset="0"/>
              </a:rPr>
              <a:t>] (i.e. f(Al,Al+1,…,</a:t>
            </a:r>
            <a:r>
              <a:rPr lang="en-US" sz="2600" dirty="0" err="1">
                <a:latin typeface="Comic Sans MS" panose="030F0702030302020204" pitchFamily="66" charset="0"/>
                <a:cs typeface="Segoe UI" panose="020B0502040204020203" pitchFamily="34" charset="0"/>
              </a:rPr>
              <a:t>Ar</a:t>
            </a:r>
            <a:r>
              <a:rPr lang="en-US" sz="2600" dirty="0">
                <a:latin typeface="Comic Sans MS" panose="030F0702030302020204" pitchFamily="66" charset="0"/>
                <a:cs typeface="Segoe UI" panose="020B0502040204020203" pitchFamily="34" charset="0"/>
              </a:rPr>
              <a:t>)) in O(log(N)) time</a:t>
            </a:r>
            <a:endParaRPr lang="en-IN" sz="2600" dirty="0">
              <a:latin typeface="Comic Sans MS" panose="030F0702030302020204" pitchFamily="66" charset="0"/>
              <a:cs typeface="Segoe UI" panose="020B0502040204020203" pitchFamily="34" charset="0"/>
            </a:endParaRPr>
          </a:p>
          <a:p>
            <a:pPr marL="0" lvl="0" indent="0">
              <a:buNone/>
            </a:pPr>
            <a:r>
              <a:rPr lang="en-US" sz="2600" dirty="0">
                <a:latin typeface="Comic Sans MS" panose="030F0702030302020204" pitchFamily="66" charset="0"/>
                <a:cs typeface="Segoe UI" panose="020B0502040204020203" pitchFamily="34" charset="0"/>
              </a:rPr>
              <a:t>                2) updates the value of an element of A in  O(log(N))  time;</a:t>
            </a:r>
            <a:endParaRPr lang="en-IN" sz="2600" dirty="0">
              <a:latin typeface="Comic Sans MS" panose="030F0702030302020204" pitchFamily="66" charset="0"/>
              <a:cs typeface="Segoe UI" panose="020B0502040204020203" pitchFamily="34" charset="0"/>
            </a:endParaRPr>
          </a:p>
          <a:p>
            <a:pPr marL="0" lvl="0" indent="0">
              <a:buNone/>
            </a:pPr>
            <a:r>
              <a:rPr lang="en-US" sz="2600" dirty="0">
                <a:latin typeface="Comic Sans MS" panose="030F0702030302020204" pitchFamily="66" charset="0"/>
                <a:cs typeface="Segoe UI" panose="020B0502040204020203" pitchFamily="34" charset="0"/>
              </a:rPr>
              <a:t>                3) requires O(N) memory, or in other words, exactly the same memory    </a:t>
            </a:r>
          </a:p>
          <a:p>
            <a:pPr marL="0" lvl="0" indent="0">
              <a:buNone/>
            </a:pPr>
            <a:r>
              <a:rPr lang="en-US" sz="2600" dirty="0">
                <a:latin typeface="Comic Sans MS" panose="030F0702030302020204" pitchFamily="66" charset="0"/>
                <a:cs typeface="Segoe UI" panose="020B0502040204020203" pitchFamily="34" charset="0"/>
              </a:rPr>
              <a:t>                     required for A;</a:t>
            </a:r>
            <a:endParaRPr lang="en-IN" sz="2600" dirty="0">
              <a:latin typeface="Comic Sans MS" panose="030F0702030302020204" pitchFamily="66" charset="0"/>
              <a:cs typeface="Segoe UI" panose="020B0502040204020203" pitchFamily="34" charset="0"/>
            </a:endParaRPr>
          </a:p>
          <a:p>
            <a:pPr marL="0" lvl="0" indent="0">
              <a:buNone/>
            </a:pPr>
            <a:r>
              <a:rPr lang="en-US" sz="2600" dirty="0">
                <a:latin typeface="Comic Sans MS" panose="030F0702030302020204" pitchFamily="66" charset="0"/>
                <a:cs typeface="Segoe UI" panose="020B0502040204020203" pitchFamily="34" charset="0"/>
              </a:rPr>
              <a:t>                4) is easy to use and code, especially, in the case of multidimensional   </a:t>
            </a:r>
          </a:p>
          <a:p>
            <a:pPr marL="0" lvl="0" indent="0">
              <a:buNone/>
            </a:pPr>
            <a:r>
              <a:rPr lang="en-US" sz="2600" dirty="0">
                <a:latin typeface="Comic Sans MS" panose="030F0702030302020204" pitchFamily="66" charset="0"/>
                <a:cs typeface="Segoe UI" panose="020B0502040204020203" pitchFamily="34" charset="0"/>
              </a:rPr>
              <a:t>                     arrays.</a:t>
            </a:r>
          </a:p>
          <a:p>
            <a:pPr marL="0" lvl="0" indent="0">
              <a:buNone/>
            </a:pPr>
            <a:endParaRPr lang="en-IN" sz="2600" dirty="0">
              <a:latin typeface="Comic Sans MS" panose="030F0702030302020204" pitchFamily="66" charset="0"/>
              <a:cs typeface="Segoe UI" panose="020B0502040204020203" pitchFamily="34" charset="0"/>
            </a:endParaRPr>
          </a:p>
          <a:p>
            <a:r>
              <a:rPr lang="en-US" sz="2600" dirty="0">
                <a:latin typeface="Comic Sans MS" panose="030F0702030302020204" pitchFamily="66" charset="0"/>
                <a:cs typeface="Segoe UI" panose="020B0502040204020203" pitchFamily="34" charset="0"/>
              </a:rPr>
              <a:t>The most common application of Fenwick tree is </a:t>
            </a:r>
            <a:r>
              <a:rPr lang="en-US" sz="2600" i="1" dirty="0">
                <a:latin typeface="Comic Sans MS" panose="030F0702030302020204" pitchFamily="66" charset="0"/>
                <a:cs typeface="Segoe UI" panose="020B0502040204020203" pitchFamily="34" charset="0"/>
              </a:rPr>
              <a:t>calculating the sum of a range</a:t>
            </a:r>
            <a:r>
              <a:rPr lang="en-US" sz="2600" dirty="0">
                <a:latin typeface="Comic Sans MS" panose="030F0702030302020204" pitchFamily="66" charset="0"/>
                <a:cs typeface="Segoe UI" panose="020B0502040204020203" pitchFamily="34" charset="0"/>
              </a:rPr>
              <a:t> (i.e. f(A1,A2,…,Ak)=A1+A2+⋯+Ak).</a:t>
            </a:r>
          </a:p>
          <a:p>
            <a:pPr marL="0" indent="0">
              <a:buNone/>
            </a:pPr>
            <a:endParaRPr lang="en-IN" sz="2600" dirty="0">
              <a:latin typeface="Comic Sans MS" panose="030F0702030302020204" pitchFamily="66" charset="0"/>
              <a:cs typeface="Segoe UI" panose="020B0502040204020203" pitchFamily="34" charset="0"/>
            </a:endParaRPr>
          </a:p>
          <a:p>
            <a:r>
              <a:rPr lang="en-US" sz="2600" dirty="0">
                <a:latin typeface="Comic Sans MS" panose="030F0702030302020204" pitchFamily="66" charset="0"/>
                <a:cs typeface="Segoe UI" panose="020B0502040204020203" pitchFamily="34" charset="0"/>
              </a:rPr>
              <a:t>Fenwick tree was first described in a paper titled "A new data structure for cumulative frequency tables" (Peter M. Fenwick, 1994).</a:t>
            </a:r>
            <a:endParaRPr lang="en-IN" sz="2600" dirty="0">
              <a:latin typeface="Comic Sans MS" panose="030F0702030302020204" pitchFamily="66" charset="0"/>
              <a:cs typeface="Segoe UI" panose="020B0502040204020203" pitchFamily="34" charset="0"/>
            </a:endParaRPr>
          </a:p>
          <a:p>
            <a:endParaRPr lang="en-IN" dirty="0">
              <a:latin typeface="Comic Sans MS" panose="030F0702030302020204" pitchFamily="66" charset="0"/>
            </a:endParaRPr>
          </a:p>
        </p:txBody>
      </p:sp>
    </p:spTree>
    <p:extLst>
      <p:ext uri="{BB962C8B-B14F-4D97-AF65-F5344CB8AC3E}">
        <p14:creationId xmlns:p14="http://schemas.microsoft.com/office/powerpoint/2010/main" val="1343033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55</TotalTime>
  <Words>1317</Words>
  <Application>Microsoft Office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Comic Sans MS</vt:lpstr>
      <vt:lpstr>Corbel</vt:lpstr>
      <vt:lpstr>Wingdings</vt:lpstr>
      <vt:lpstr>Parallax</vt:lpstr>
      <vt:lpstr>Parallax</vt:lpstr>
      <vt:lpstr>SPLAY TREES TRIES AND FENWICK TREES   </vt:lpstr>
      <vt:lpstr>INTRODUCTION:</vt:lpstr>
      <vt:lpstr>SPLAY TREES:</vt:lpstr>
      <vt:lpstr>PowerPoint Presentation</vt:lpstr>
      <vt:lpstr>PowerPoint Presentation</vt:lpstr>
      <vt:lpstr>TRIE</vt:lpstr>
      <vt:lpstr>Trie Replacing Other Data Structures </vt:lpstr>
      <vt:lpstr>PowerPoint Presentation</vt:lpstr>
      <vt:lpstr>Fenwick Tree</vt:lpstr>
      <vt:lpstr>An Example for Structure of Fenwick Tree</vt:lpstr>
      <vt:lpstr>Working </vt:lpstr>
      <vt:lpstr>Range Query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Fenwick Trees, Tries and Splay Trees</dc:title>
  <dc:creator>Satyarth Pandey</dc:creator>
  <cp:lastModifiedBy>Satyarth Pandey</cp:lastModifiedBy>
  <cp:revision>7</cp:revision>
  <dcterms:created xsi:type="dcterms:W3CDTF">2021-05-20T09:42:02Z</dcterms:created>
  <dcterms:modified xsi:type="dcterms:W3CDTF">2021-05-20T11:44:37Z</dcterms:modified>
</cp:coreProperties>
</file>